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14BAD-B7C5-4544-8963-7E705F581898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62B52-8409-413A-A165-5691E67E5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495C-D458-4358-9EB8-BE1ABB4CD428}" type="datetime1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6283-ADB9-4712-B65F-8278CFB59CC3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3858-A727-4018-9ABD-2B803A504344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5325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056FCC-AE04-4923-ABED-3433ACACDBF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1307004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222C0A8-BFF1-4181-AFB0-639A8DD1DE26}" type="datetime1">
              <a:rPr lang="en-US" altLang="zh-TW" smtClean="0"/>
              <a:pPr/>
              <a:t>3/24/2015</a:t>
            </a:fld>
            <a:endParaRPr lang="en-US" altLang="zh-TW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AE3636F-A568-4061-8C6C-4ABB3BB5E38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62061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E29-C8C2-4D93-857D-EC03A2732D7A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65AE-813B-4C56-B772-2095C063A10D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4AA4-EACB-4383-8045-959E27B9E738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96CA-2ABF-40B5-89A6-5CDB6AC84671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33A2-895A-4245-B426-7FD7F4D7154A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7F3C-ECE9-4B05-AEE7-EDC2C6869946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EF91-04EB-4339-9182-8FDCCD0726BA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9738-3BBB-483D-A57D-948039E6C897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A1D6-7B18-400F-9658-F2E9561CCE22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8194"/>
            <a:ext cx="9144000" cy="1442495"/>
          </a:xfrm>
        </p:spPr>
        <p:txBody>
          <a:bodyPr>
            <a:normAutofit fontScale="90000"/>
          </a:bodyPr>
          <a:lstStyle/>
          <a:p>
            <a:r>
              <a:rPr lang="en-US" altLang="zh-TW" sz="3100" dirty="0" smtClean="0">
                <a:latin typeface="Times New Roman" panose="02020603050405020304" pitchFamily="18" charset="0"/>
              </a:rPr>
              <a:t/>
            </a:r>
            <a:br>
              <a:rPr lang="en-US" altLang="zh-TW" sz="3100" dirty="0" smtClean="0">
                <a:latin typeface="Times New Roman" panose="02020603050405020304" pitchFamily="18" charset="0"/>
              </a:rPr>
            </a:br>
            <a:r>
              <a:rPr lang="en-US" altLang="zh-TW" sz="3100" dirty="0" smtClean="0">
                <a:latin typeface="Times New Roman" panose="02020603050405020304" pitchFamily="18" charset="0"/>
              </a:rPr>
              <a:t>Brooks’ Theorem (Theorem 6): </a:t>
            </a:r>
            <a:r>
              <a:rPr lang="en-US" altLang="zh-TW" sz="3100" dirty="0">
                <a:latin typeface="Times New Roman" panose="02020603050405020304" pitchFamily="18" charset="0"/>
              </a:rPr>
              <a:t>If G is a connected graph other than a complete graph or an odd cycle, then </a:t>
            </a:r>
            <a:r>
              <a:rPr lang="en-US" altLang="zh-TW" sz="3100" dirty="0">
                <a:latin typeface="Times New Roman" panose="02020603050405020304" pitchFamily="18" charset="0"/>
                <a:sym typeface="Symbol" panose="05050102010706020507" pitchFamily="18" charset="2"/>
              </a:rPr>
              <a:t>(G</a:t>
            </a:r>
            <a:r>
              <a:rPr lang="en-US" altLang="zh-TW" sz="3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TW" sz="3100" dirty="0" smtClean="0">
                <a:latin typeface="Times New Roman" panose="02020603050405020304" pitchFamily="18" charset="0"/>
                <a:sym typeface="Symbol"/>
              </a:rPr>
              <a:t> </a:t>
            </a:r>
            <a:r>
              <a:rPr lang="en-US" altLang="zh-TW" sz="3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TW" sz="3100" dirty="0">
                <a:latin typeface="Times New Roman" panose="02020603050405020304" pitchFamily="18" charset="0"/>
                <a:sym typeface="Symbol" panose="05050102010706020507" pitchFamily="18" charset="2"/>
              </a:rPr>
              <a:t>(G).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endParaRPr lang="en-US" altLang="zh-TW" dirty="0" smtClean="0">
              <a:latin typeface="Times New Roman" panose="02020603050405020304" pitchFamily="18" charset="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29246"/>
            <a:ext cx="8280400" cy="403660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Proof.  Let k = (G).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When k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/>
              </a:rPr>
              <a:t>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1, G is a complete graph.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When k = 2, G is an odd cycle or is bipartite, in which case the bound holds.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We assume that k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/>
              </a:rPr>
              <a:t>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3.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Idea : The theorem holds if we can order the vertices such that each has at most k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/>
              </a:rPr>
              <a:t>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 lower-indexed neighbors. Then apply the greedy algorithm.</a:t>
            </a:r>
          </a:p>
        </p:txBody>
      </p:sp>
    </p:spTree>
    <p:extLst>
      <p:ext uri="{BB962C8B-B14F-4D97-AF65-F5344CB8AC3E}">
        <p14:creationId xmlns="" xmlns:p14="http://schemas.microsoft.com/office/powerpoint/2010/main" val="34958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737359"/>
            <a:ext cx="8569325" cy="474181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Let </a:t>
            </a:r>
            <a:r>
              <a:rPr lang="en-US" altLang="zh-TW" sz="2800" dirty="0">
                <a:latin typeface="Times New Roman" panose="02020603050405020304" pitchFamily="18" charset="0"/>
              </a:rPr>
              <a:t>g be a proper k-coloring of G’. By changing the names of colors, we may assume g(w)=k. This restricts g to {1, 2, …, k-1} on U.</a:t>
            </a:r>
          </a:p>
          <a:p>
            <a:pPr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On </a:t>
            </a:r>
            <a:r>
              <a:rPr lang="en-US" altLang="zh-TW" sz="2800" dirty="0">
                <a:latin typeface="Times New Roman" panose="02020603050405020304" pitchFamily="18" charset="0"/>
              </a:rPr>
              <a:t>V(G), it may use all k colors. Let A be the set of vertices in G on which g uses color k. It suffices to change the colors used on A to obtain a proper k-1-coloring of G.</a:t>
            </a:r>
          </a:p>
          <a:p>
            <a:pPr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For </a:t>
            </a:r>
            <a:r>
              <a:rPr lang="en-US" altLang="zh-TW" sz="2800" dirty="0">
                <a:latin typeface="Times New Roman" panose="02020603050405020304" pitchFamily="18" charset="0"/>
              </a:rPr>
              <a:t>each </a:t>
            </a:r>
            <a:r>
              <a:rPr lang="en-US" altLang="zh-TW" sz="2800" dirty="0" err="1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TW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A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, we change the color of </a:t>
            </a:r>
            <a:r>
              <a:rPr lang="en-US" altLang="zh-TW" sz="2800" dirty="0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to g(</a:t>
            </a:r>
            <a:r>
              <a:rPr lang="en-US" altLang="zh-TW" sz="2800" dirty="0" err="1">
                <a:latin typeface="Times New Roman" panose="02020603050405020304" pitchFamily="18" charset="0"/>
              </a:rPr>
              <a:t>u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). We need to prove the modified coloring g’ of V(G) is a proper k-1-coloring of G.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2881"/>
            <a:ext cx="8229600" cy="1436913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Proposition 43 (cont’d): From a k-chromatic triangle-free graph G, </a:t>
            </a:r>
            <a:r>
              <a:rPr lang="en-US" altLang="zh-TW" sz="28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Mycielski’s</a:t>
            </a:r>
            <a:r>
              <a:rPr lang="en-US" altLang="zh-TW" sz="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 construction produces a k+1-chromatic triangle-free graph G’. </a:t>
            </a:r>
            <a:r>
              <a:rPr lang="en-US" altLang="zh-TW" sz="2800" dirty="0">
                <a:latin typeface="Times New Roman" panose="02020603050405020304" pitchFamily="18" charset="0"/>
              </a:rPr>
              <a:t/>
            </a:r>
            <a:br>
              <a:rPr lang="en-US" altLang="zh-TW" sz="2800" dirty="0">
                <a:latin typeface="Times New Roman" panose="02020603050405020304" pitchFamily="18" charset="0"/>
              </a:rPr>
            </a:br>
            <a:endParaRPr lang="en-US" altLang="zh-TW" sz="2800" dirty="0">
              <a:latin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D7EA-D335-4CA4-8485-CC3A839B5013}" type="datetime1">
              <a:rPr lang="en-US" altLang="zh-TW" smtClean="0"/>
              <a:pPr/>
              <a:t>3/24/2015</a:t>
            </a:fld>
            <a:endParaRPr lang="en-US" alt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636F-A568-4061-8C6C-4ABB3BB5E385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97894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2103120"/>
            <a:ext cx="8964612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</a:rPr>
              <a:t>Let v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dirty="0" err="1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TW" sz="2800" dirty="0">
                <a:latin typeface="Times New Roman" panose="02020603050405020304" pitchFamily="18" charset="0"/>
              </a:rPr>
              <a:t> be two adjacent vertices in G. </a:t>
            </a:r>
          </a:p>
          <a:p>
            <a:pPr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dirty="0" err="1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TW" sz="2800" dirty="0">
                <a:latin typeface="Times New Roman" panose="02020603050405020304" pitchFamily="18" charset="0"/>
              </a:rPr>
              <a:t> have different colors under g. We need to prove v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dirty="0" err="1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TW" sz="2800" dirty="0">
                <a:latin typeface="Times New Roman" panose="02020603050405020304" pitchFamily="18" charset="0"/>
              </a:rPr>
              <a:t> have different colors under g’.</a:t>
            </a:r>
          </a:p>
          <a:p>
            <a:pPr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All </a:t>
            </a:r>
            <a:r>
              <a:rPr lang="en-US" altLang="zh-TW" sz="2800" dirty="0">
                <a:latin typeface="Times New Roman" panose="02020603050405020304" pitchFamily="18" charset="0"/>
              </a:rPr>
              <a:t>vertices of A have color k under g.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No two vertices of A are adjacent.  At most one of </a:t>
            </a:r>
            <a:r>
              <a:rPr lang="en-US" altLang="zh-TW" sz="2800" dirty="0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dirty="0" err="1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TW" sz="2800" dirty="0">
                <a:latin typeface="Times New Roman" panose="02020603050405020304" pitchFamily="18" charset="0"/>
              </a:rPr>
              <a:t> is in A.</a:t>
            </a:r>
          </a:p>
          <a:p>
            <a:pPr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Case </a:t>
            </a:r>
            <a:r>
              <a:rPr lang="en-US" altLang="zh-TW" sz="2800" dirty="0">
                <a:latin typeface="Times New Roman" panose="02020603050405020304" pitchFamily="18" charset="0"/>
              </a:rPr>
              <a:t>1: v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dirty="0" err="1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TW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A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zh-TW" sz="2800" dirty="0">
                <a:latin typeface="Times New Roman" panose="02020603050405020304" pitchFamily="18" charset="0"/>
              </a:rPr>
              <a:t>The colors of v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dirty="0" err="1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TW" sz="2800" dirty="0">
                <a:latin typeface="Times New Roman" panose="02020603050405020304" pitchFamily="18" charset="0"/>
              </a:rPr>
              <a:t> are not changed.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TW" sz="2800" dirty="0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dirty="0" err="1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TW" sz="2800" dirty="0">
                <a:latin typeface="Times New Roman" panose="02020603050405020304" pitchFamily="18" charset="0"/>
              </a:rPr>
              <a:t> have different colors under g’.</a:t>
            </a:r>
          </a:p>
          <a:p>
            <a:pPr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Case </a:t>
            </a:r>
            <a:r>
              <a:rPr lang="en-US" altLang="zh-TW" sz="2800" dirty="0">
                <a:latin typeface="Times New Roman" panose="02020603050405020304" pitchFamily="18" charset="0"/>
              </a:rPr>
              <a:t>2: </a:t>
            </a:r>
            <a:r>
              <a:rPr lang="en-US" altLang="zh-TW" sz="2800" dirty="0" err="1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TW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A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zh-TW" sz="2800" dirty="0" err="1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TW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A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. By construction, </a:t>
            </a:r>
            <a:r>
              <a:rPr lang="en-US" altLang="zh-TW" sz="2800" dirty="0">
                <a:latin typeface="Times New Roman" panose="02020603050405020304" pitchFamily="18" charset="0"/>
              </a:rPr>
              <a:t>(</a:t>
            </a:r>
            <a:r>
              <a:rPr lang="en-US" altLang="zh-TW" sz="2800" dirty="0" err="1">
                <a:latin typeface="Times New Roman" panose="02020603050405020304" pitchFamily="18" charset="0"/>
              </a:rPr>
              <a:t>u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TW" sz="2800" dirty="0" err="1">
                <a:latin typeface="Times New Roman" panose="02020603050405020304" pitchFamily="18" charset="0"/>
              </a:rPr>
              <a:t>,v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TW" sz="2800" dirty="0">
                <a:latin typeface="Times New Roman" panose="02020603050405020304" pitchFamily="18" charset="0"/>
              </a:rPr>
              <a:t>)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E(G).  </a:t>
            </a:r>
            <a:r>
              <a:rPr lang="en-US" altLang="zh-TW" sz="2800" dirty="0" err="1">
                <a:latin typeface="Times New Roman" panose="02020603050405020304" pitchFamily="18" charset="0"/>
              </a:rPr>
              <a:t>u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dirty="0" err="1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TW" sz="2800" dirty="0">
                <a:latin typeface="Times New Roman" panose="02020603050405020304" pitchFamily="18" charset="0"/>
              </a:rPr>
              <a:t> have different colors under g.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TW" sz="2800" dirty="0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dirty="0" err="1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TW" sz="2800" dirty="0">
                <a:latin typeface="Times New Roman" panose="02020603050405020304" pitchFamily="18" charset="0"/>
              </a:rPr>
              <a:t> have different colors under g’.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2881"/>
            <a:ext cx="8229600" cy="1345473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/>
            </a:r>
            <a:br>
              <a:rPr lang="en-US" altLang="zh-TW" sz="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</a:br>
            <a:r>
              <a:rPr lang="en-US" altLang="zh-TW" sz="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/>
            </a:r>
            <a:br>
              <a:rPr lang="en-US" altLang="zh-TW" sz="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</a:br>
            <a:r>
              <a:rPr lang="en-US" altLang="zh-TW" sz="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Proposition 43 (cont’d): From a k-chromatic triangle-free graph G, </a:t>
            </a:r>
            <a:r>
              <a:rPr lang="en-US" altLang="zh-TW" sz="28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Mycielski’s</a:t>
            </a:r>
            <a:r>
              <a:rPr lang="en-US" altLang="zh-TW" sz="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 construction produces a k+1-chromatic triangle-free graph G’. 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/>
            </a:r>
            <a:br>
              <a:rPr lang="en-US" altLang="zh-TW" sz="2800" dirty="0" smtClean="0">
                <a:latin typeface="Times New Roman" panose="02020603050405020304" pitchFamily="18" charset="0"/>
              </a:rPr>
            </a:br>
            <a:r>
              <a:rPr lang="en-US" altLang="zh-TW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/>
            </a:r>
            <a:br>
              <a:rPr lang="en-US" altLang="zh-TW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</a:br>
            <a:endParaRPr lang="en-US" altLang="zh-TW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339A-B65B-4342-9A6B-76DF2A318651}" type="datetime1">
              <a:rPr lang="en-US" altLang="zh-TW" smtClean="0"/>
              <a:pPr/>
              <a:t>3/24/2015</a:t>
            </a:fld>
            <a:endParaRPr lang="en-US" alt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636F-A568-4061-8C6C-4ABB3BB5E385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91308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</a:rPr>
              <a:t>Brook’s Theorem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8002587" cy="1727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Case 1: G is not k-regular. Let </a:t>
            </a:r>
            <a:r>
              <a:rPr lang="en-US" altLang="zh-TW" sz="28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be the vertex of degree less than k.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Grow a spanning tree of G from </a:t>
            </a:r>
            <a:r>
              <a:rPr lang="en-US" altLang="zh-TW" sz="28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 assigning indices in decreasing order as we reach vertices.</a:t>
            </a:r>
          </a:p>
        </p:txBody>
      </p:sp>
      <p:sp>
        <p:nvSpPr>
          <p:cNvPr id="9220" name="Oval 40"/>
          <p:cNvSpPr>
            <a:spLocks noChangeArrowheads="1"/>
          </p:cNvSpPr>
          <p:nvPr/>
        </p:nvSpPr>
        <p:spPr bwMode="auto">
          <a:xfrm>
            <a:off x="6515100" y="3429000"/>
            <a:ext cx="287338" cy="2873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1" name="Oval 41"/>
          <p:cNvSpPr>
            <a:spLocks noChangeArrowheads="1"/>
          </p:cNvSpPr>
          <p:nvPr/>
        </p:nvSpPr>
        <p:spPr bwMode="auto">
          <a:xfrm>
            <a:off x="7451725" y="4149725"/>
            <a:ext cx="287338" cy="2873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2" name="Line 42"/>
          <p:cNvSpPr>
            <a:spLocks noChangeShapeType="1"/>
          </p:cNvSpPr>
          <p:nvPr/>
        </p:nvSpPr>
        <p:spPr bwMode="auto">
          <a:xfrm>
            <a:off x="6659563" y="3573463"/>
            <a:ext cx="935037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Oval 43"/>
          <p:cNvSpPr>
            <a:spLocks noChangeArrowheads="1"/>
          </p:cNvSpPr>
          <p:nvPr/>
        </p:nvSpPr>
        <p:spPr bwMode="auto">
          <a:xfrm>
            <a:off x="7451725" y="5084763"/>
            <a:ext cx="287338" cy="2873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4" name="Oval 44"/>
          <p:cNvSpPr>
            <a:spLocks noChangeArrowheads="1"/>
          </p:cNvSpPr>
          <p:nvPr/>
        </p:nvSpPr>
        <p:spPr bwMode="auto">
          <a:xfrm>
            <a:off x="5580063" y="4076700"/>
            <a:ext cx="287337" cy="2873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5" name="Oval 45"/>
          <p:cNvSpPr>
            <a:spLocks noChangeArrowheads="1"/>
          </p:cNvSpPr>
          <p:nvPr/>
        </p:nvSpPr>
        <p:spPr bwMode="auto">
          <a:xfrm>
            <a:off x="5580063" y="5084763"/>
            <a:ext cx="287337" cy="2873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6" name="Oval 46"/>
          <p:cNvSpPr>
            <a:spLocks noChangeArrowheads="1"/>
          </p:cNvSpPr>
          <p:nvPr/>
        </p:nvSpPr>
        <p:spPr bwMode="auto">
          <a:xfrm>
            <a:off x="6515100" y="5876925"/>
            <a:ext cx="287338" cy="2873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7" name="Line 47"/>
          <p:cNvSpPr>
            <a:spLocks noChangeShapeType="1"/>
          </p:cNvSpPr>
          <p:nvPr/>
        </p:nvSpPr>
        <p:spPr bwMode="auto">
          <a:xfrm>
            <a:off x="5722938" y="4219575"/>
            <a:ext cx="1871662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Line 48"/>
          <p:cNvSpPr>
            <a:spLocks noChangeShapeType="1"/>
          </p:cNvSpPr>
          <p:nvPr/>
        </p:nvSpPr>
        <p:spPr bwMode="auto">
          <a:xfrm flipH="1">
            <a:off x="5722938" y="3571875"/>
            <a:ext cx="9366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49"/>
          <p:cNvSpPr>
            <a:spLocks noChangeShapeType="1"/>
          </p:cNvSpPr>
          <p:nvPr/>
        </p:nvSpPr>
        <p:spPr bwMode="auto">
          <a:xfrm>
            <a:off x="6659563" y="3571875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Line 50"/>
          <p:cNvSpPr>
            <a:spLocks noChangeShapeType="1"/>
          </p:cNvSpPr>
          <p:nvPr/>
        </p:nvSpPr>
        <p:spPr bwMode="auto">
          <a:xfrm>
            <a:off x="5722938" y="4219575"/>
            <a:ext cx="0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51"/>
          <p:cNvSpPr>
            <a:spLocks noChangeShapeType="1"/>
          </p:cNvSpPr>
          <p:nvPr/>
        </p:nvSpPr>
        <p:spPr bwMode="auto">
          <a:xfrm>
            <a:off x="7594600" y="429260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52"/>
          <p:cNvSpPr>
            <a:spLocks noChangeShapeType="1"/>
          </p:cNvSpPr>
          <p:nvPr/>
        </p:nvSpPr>
        <p:spPr bwMode="auto">
          <a:xfrm>
            <a:off x="5722938" y="4219575"/>
            <a:ext cx="1871662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auto">
          <a:xfrm>
            <a:off x="6804025" y="5876925"/>
            <a:ext cx="2873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84022" name="Rectangle 54"/>
          <p:cNvSpPr>
            <a:spLocks noChangeArrowheads="1"/>
          </p:cNvSpPr>
          <p:nvPr/>
        </p:nvSpPr>
        <p:spPr bwMode="auto">
          <a:xfrm>
            <a:off x="6804025" y="3355975"/>
            <a:ext cx="2873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84023" name="Rectangle 55"/>
          <p:cNvSpPr>
            <a:spLocks noChangeArrowheads="1"/>
          </p:cNvSpPr>
          <p:nvPr/>
        </p:nvSpPr>
        <p:spPr bwMode="auto">
          <a:xfrm>
            <a:off x="7739063" y="4148138"/>
            <a:ext cx="28733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3</a:t>
            </a:r>
          </a:p>
        </p:txBody>
      </p:sp>
      <p:sp>
        <p:nvSpPr>
          <p:cNvPr id="84024" name="Rectangle 56"/>
          <p:cNvSpPr>
            <a:spLocks noChangeArrowheads="1"/>
          </p:cNvSpPr>
          <p:nvPr/>
        </p:nvSpPr>
        <p:spPr bwMode="auto">
          <a:xfrm>
            <a:off x="7739063" y="5084763"/>
            <a:ext cx="28733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84025" name="Rectangle 57"/>
          <p:cNvSpPr>
            <a:spLocks noChangeArrowheads="1"/>
          </p:cNvSpPr>
          <p:nvPr/>
        </p:nvSpPr>
        <p:spPr bwMode="auto">
          <a:xfrm>
            <a:off x="5291138" y="4076700"/>
            <a:ext cx="28733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auto">
          <a:xfrm>
            <a:off x="5291138" y="5084763"/>
            <a:ext cx="28733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6</a:t>
            </a:r>
          </a:p>
        </p:txBody>
      </p:sp>
      <p:sp>
        <p:nvSpPr>
          <p:cNvPr id="9239" name="Line 59"/>
          <p:cNvSpPr>
            <a:spLocks noChangeShapeType="1"/>
          </p:cNvSpPr>
          <p:nvPr/>
        </p:nvSpPr>
        <p:spPr bwMode="auto">
          <a:xfrm flipH="1">
            <a:off x="6659563" y="4292600"/>
            <a:ext cx="935037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8" name="Oval 60"/>
          <p:cNvSpPr>
            <a:spLocks noChangeArrowheads="1"/>
          </p:cNvSpPr>
          <p:nvPr/>
        </p:nvSpPr>
        <p:spPr bwMode="auto">
          <a:xfrm>
            <a:off x="6515100" y="5876925"/>
            <a:ext cx="287338" cy="287338"/>
          </a:xfrm>
          <a:prstGeom prst="ellipse">
            <a:avLst/>
          </a:prstGeom>
          <a:solidFill>
            <a:srgbClr val="00CC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4029" name="Oval 61"/>
          <p:cNvSpPr>
            <a:spLocks noChangeArrowheads="1"/>
          </p:cNvSpPr>
          <p:nvPr/>
        </p:nvSpPr>
        <p:spPr bwMode="auto">
          <a:xfrm>
            <a:off x="6515100" y="3429000"/>
            <a:ext cx="287338" cy="2873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4030" name="Oval 62"/>
          <p:cNvSpPr>
            <a:spLocks noChangeArrowheads="1"/>
          </p:cNvSpPr>
          <p:nvPr/>
        </p:nvSpPr>
        <p:spPr bwMode="auto">
          <a:xfrm>
            <a:off x="7451725" y="4149725"/>
            <a:ext cx="287338" cy="287338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4031" name="Oval 63"/>
          <p:cNvSpPr>
            <a:spLocks noChangeArrowheads="1"/>
          </p:cNvSpPr>
          <p:nvPr/>
        </p:nvSpPr>
        <p:spPr bwMode="auto">
          <a:xfrm>
            <a:off x="7451725" y="5084763"/>
            <a:ext cx="287338" cy="287337"/>
          </a:xfrm>
          <a:prstGeom prst="ellipse">
            <a:avLst/>
          </a:prstGeom>
          <a:solidFill>
            <a:srgbClr val="00CC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4032" name="Oval 64"/>
          <p:cNvSpPr>
            <a:spLocks noChangeArrowheads="1"/>
          </p:cNvSpPr>
          <p:nvPr/>
        </p:nvSpPr>
        <p:spPr bwMode="auto">
          <a:xfrm>
            <a:off x="5578475" y="4076700"/>
            <a:ext cx="287338" cy="2873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4033" name="Oval 65"/>
          <p:cNvSpPr>
            <a:spLocks noChangeArrowheads="1"/>
          </p:cNvSpPr>
          <p:nvPr/>
        </p:nvSpPr>
        <p:spPr bwMode="auto">
          <a:xfrm>
            <a:off x="5578475" y="5084763"/>
            <a:ext cx="287338" cy="287337"/>
          </a:xfrm>
          <a:prstGeom prst="ellipse">
            <a:avLst/>
          </a:prstGeom>
          <a:solidFill>
            <a:srgbClr val="00CC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46" name="Oval 66"/>
          <p:cNvSpPr>
            <a:spLocks noChangeArrowheads="1"/>
          </p:cNvSpPr>
          <p:nvPr/>
        </p:nvSpPr>
        <p:spPr bwMode="auto">
          <a:xfrm>
            <a:off x="8315325" y="4651375"/>
            <a:ext cx="287338" cy="2873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47" name="Oval 67"/>
          <p:cNvSpPr>
            <a:spLocks noChangeArrowheads="1"/>
          </p:cNvSpPr>
          <p:nvPr/>
        </p:nvSpPr>
        <p:spPr bwMode="auto">
          <a:xfrm>
            <a:off x="8315325" y="3786188"/>
            <a:ext cx="287338" cy="287337"/>
          </a:xfrm>
          <a:prstGeom prst="ellipse">
            <a:avLst/>
          </a:prstGeom>
          <a:solidFill>
            <a:srgbClr val="00CC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48" name="Oval 68"/>
          <p:cNvSpPr>
            <a:spLocks noChangeArrowheads="1"/>
          </p:cNvSpPr>
          <p:nvPr/>
        </p:nvSpPr>
        <p:spPr bwMode="auto">
          <a:xfrm>
            <a:off x="8315325" y="4219575"/>
            <a:ext cx="287338" cy="287338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49" name="Oval 69"/>
          <p:cNvSpPr>
            <a:spLocks noChangeArrowheads="1"/>
          </p:cNvSpPr>
          <p:nvPr/>
        </p:nvSpPr>
        <p:spPr bwMode="auto">
          <a:xfrm>
            <a:off x="8315325" y="5083175"/>
            <a:ext cx="287338" cy="2873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50" name="Text Box 70"/>
          <p:cNvSpPr txBox="1">
            <a:spLocks noChangeArrowheads="1"/>
          </p:cNvSpPr>
          <p:nvPr/>
        </p:nvSpPr>
        <p:spPr bwMode="auto">
          <a:xfrm>
            <a:off x="8674100" y="37147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1</a:t>
            </a:r>
          </a:p>
        </p:txBody>
      </p:sp>
      <p:sp>
        <p:nvSpPr>
          <p:cNvPr id="9251" name="Text Box 71"/>
          <p:cNvSpPr txBox="1">
            <a:spLocks noChangeArrowheads="1"/>
          </p:cNvSpPr>
          <p:nvPr/>
        </p:nvSpPr>
        <p:spPr bwMode="auto">
          <a:xfrm>
            <a:off x="8674100" y="42179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2</a:t>
            </a:r>
          </a:p>
        </p:txBody>
      </p:sp>
      <p:sp>
        <p:nvSpPr>
          <p:cNvPr id="9252" name="Text Box 72"/>
          <p:cNvSpPr txBox="1">
            <a:spLocks noChangeArrowheads="1"/>
          </p:cNvSpPr>
          <p:nvPr/>
        </p:nvSpPr>
        <p:spPr bwMode="auto">
          <a:xfrm>
            <a:off x="8674100" y="50831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4</a:t>
            </a:r>
          </a:p>
        </p:txBody>
      </p:sp>
      <p:sp>
        <p:nvSpPr>
          <p:cNvPr id="9253" name="Text Box 73"/>
          <p:cNvSpPr txBox="1">
            <a:spLocks noChangeArrowheads="1"/>
          </p:cNvSpPr>
          <p:nvPr/>
        </p:nvSpPr>
        <p:spPr bwMode="auto">
          <a:xfrm>
            <a:off x="8674100" y="46513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3</a:t>
            </a:r>
          </a:p>
        </p:txBody>
      </p:sp>
      <p:sp>
        <p:nvSpPr>
          <p:cNvPr id="84043" name="Rectangle 75"/>
          <p:cNvSpPr>
            <a:spLocks noChangeArrowheads="1"/>
          </p:cNvSpPr>
          <p:nvPr/>
        </p:nvSpPr>
        <p:spPr bwMode="auto">
          <a:xfrm>
            <a:off x="5218113" y="5083175"/>
            <a:ext cx="28733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84044" name="Rectangle 76"/>
          <p:cNvSpPr>
            <a:spLocks noChangeArrowheads="1"/>
          </p:cNvSpPr>
          <p:nvPr/>
        </p:nvSpPr>
        <p:spPr bwMode="auto">
          <a:xfrm>
            <a:off x="7739063" y="5083175"/>
            <a:ext cx="28733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84045" name="Rectangle 77"/>
          <p:cNvSpPr>
            <a:spLocks noChangeArrowheads="1"/>
          </p:cNvSpPr>
          <p:nvPr/>
        </p:nvSpPr>
        <p:spPr bwMode="auto">
          <a:xfrm>
            <a:off x="5218113" y="4075113"/>
            <a:ext cx="28733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3</a:t>
            </a:r>
          </a:p>
        </p:txBody>
      </p:sp>
      <p:sp>
        <p:nvSpPr>
          <p:cNvPr id="84046" name="Rectangle 78"/>
          <p:cNvSpPr>
            <a:spLocks noChangeArrowheads="1"/>
          </p:cNvSpPr>
          <p:nvPr/>
        </p:nvSpPr>
        <p:spPr bwMode="auto">
          <a:xfrm>
            <a:off x="7739063" y="4148138"/>
            <a:ext cx="28733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84047" name="Rectangle 79"/>
          <p:cNvSpPr>
            <a:spLocks noChangeArrowheads="1"/>
          </p:cNvSpPr>
          <p:nvPr/>
        </p:nvSpPr>
        <p:spPr bwMode="auto">
          <a:xfrm>
            <a:off x="6802438" y="3355975"/>
            <a:ext cx="28733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84048" name="Rectangle 80"/>
          <p:cNvSpPr>
            <a:spLocks noChangeArrowheads="1"/>
          </p:cNvSpPr>
          <p:nvPr/>
        </p:nvSpPr>
        <p:spPr bwMode="auto">
          <a:xfrm>
            <a:off x="6802438" y="5875338"/>
            <a:ext cx="28733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6</a:t>
            </a:r>
          </a:p>
        </p:txBody>
      </p:sp>
      <p:sp>
        <p:nvSpPr>
          <p:cNvPr id="84049" name="Oval 81"/>
          <p:cNvSpPr>
            <a:spLocks noChangeArrowheads="1"/>
          </p:cNvSpPr>
          <p:nvPr/>
        </p:nvSpPr>
        <p:spPr bwMode="auto">
          <a:xfrm>
            <a:off x="5578475" y="5083175"/>
            <a:ext cx="287338" cy="287338"/>
          </a:xfrm>
          <a:prstGeom prst="ellipse">
            <a:avLst/>
          </a:prstGeom>
          <a:solidFill>
            <a:srgbClr val="00CC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4050" name="Oval 82"/>
          <p:cNvSpPr>
            <a:spLocks noChangeArrowheads="1"/>
          </p:cNvSpPr>
          <p:nvPr/>
        </p:nvSpPr>
        <p:spPr bwMode="auto">
          <a:xfrm>
            <a:off x="7450138" y="5083175"/>
            <a:ext cx="287337" cy="287338"/>
          </a:xfrm>
          <a:prstGeom prst="ellipse">
            <a:avLst/>
          </a:prstGeom>
          <a:solidFill>
            <a:srgbClr val="00CC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4051" name="Oval 83"/>
          <p:cNvSpPr>
            <a:spLocks noChangeArrowheads="1"/>
          </p:cNvSpPr>
          <p:nvPr/>
        </p:nvSpPr>
        <p:spPr bwMode="auto">
          <a:xfrm>
            <a:off x="5578475" y="4075113"/>
            <a:ext cx="287338" cy="287337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4052" name="Oval 84"/>
          <p:cNvSpPr>
            <a:spLocks noChangeArrowheads="1"/>
          </p:cNvSpPr>
          <p:nvPr/>
        </p:nvSpPr>
        <p:spPr bwMode="auto">
          <a:xfrm>
            <a:off x="7450138" y="4148138"/>
            <a:ext cx="287337" cy="28733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4053" name="Oval 85"/>
          <p:cNvSpPr>
            <a:spLocks noChangeArrowheads="1"/>
          </p:cNvSpPr>
          <p:nvPr/>
        </p:nvSpPr>
        <p:spPr bwMode="auto">
          <a:xfrm>
            <a:off x="6515100" y="3427413"/>
            <a:ext cx="287338" cy="287337"/>
          </a:xfrm>
          <a:prstGeom prst="ellipse">
            <a:avLst/>
          </a:prstGeom>
          <a:solidFill>
            <a:srgbClr val="00CC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4054" name="Oval 86"/>
          <p:cNvSpPr>
            <a:spLocks noChangeArrowheads="1"/>
          </p:cNvSpPr>
          <p:nvPr/>
        </p:nvSpPr>
        <p:spPr bwMode="auto">
          <a:xfrm>
            <a:off x="6515100" y="5875338"/>
            <a:ext cx="287338" cy="287337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4055" name="Rectangle 87"/>
          <p:cNvSpPr>
            <a:spLocks noChangeArrowheads="1"/>
          </p:cNvSpPr>
          <p:nvPr/>
        </p:nvSpPr>
        <p:spPr bwMode="auto">
          <a:xfrm>
            <a:off x="468313" y="3141663"/>
            <a:ext cx="4319587" cy="362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Each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vertex other than </a:t>
            </a:r>
            <a:r>
              <a:rPr lang="en-US" altLang="zh-TW" sz="2800" dirty="0" err="1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in the resulting ordering 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</a:rPr>
              <a:t>, v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Times New Roman" panose="02020603050405020304" pitchFamily="18" charset="0"/>
              </a:rPr>
              <a:t>, …, </a:t>
            </a:r>
            <a:r>
              <a:rPr lang="en-US" altLang="zh-TW" sz="2800" dirty="0" err="1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TW" sz="2800" dirty="0">
                <a:latin typeface="Times New Roman" panose="02020603050405020304" pitchFamily="18" charset="0"/>
              </a:rPr>
              <a:t> has a higher-indexed neighbor along the path to </a:t>
            </a:r>
            <a:r>
              <a:rPr lang="en-US" altLang="zh-TW" sz="2800" dirty="0" err="1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TW" sz="2800" dirty="0">
                <a:latin typeface="Times New Roman" panose="02020603050405020304" pitchFamily="18" charset="0"/>
              </a:rPr>
              <a:t> in the tree.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Each vertex has at most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/>
              </a:rPr>
              <a:t>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lower-indexed neighbors.</a:t>
            </a:r>
          </a:p>
        </p:txBody>
      </p:sp>
    </p:spTree>
    <p:extLst>
      <p:ext uri="{BB962C8B-B14F-4D97-AF65-F5344CB8AC3E}">
        <p14:creationId xmlns="" xmlns:p14="http://schemas.microsoft.com/office/powerpoint/2010/main" val="56321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84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84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84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84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84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84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84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84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84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" dur="500"/>
                                        <p:tgtEl>
                                          <p:spTgt spid="840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84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84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8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8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8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8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8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8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84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84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8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8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8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8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8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8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21" grpId="0"/>
      <p:bldP spid="84022" grpId="0"/>
      <p:bldP spid="84023" grpId="0"/>
      <p:bldP spid="84024" grpId="0"/>
      <p:bldP spid="84025" grpId="0"/>
      <p:bldP spid="84026" grpId="0"/>
      <p:bldP spid="84028" grpId="0" animBg="1"/>
      <p:bldP spid="84029" grpId="0" animBg="1"/>
      <p:bldP spid="84030" grpId="0" animBg="1"/>
      <p:bldP spid="84031" grpId="0" animBg="1"/>
      <p:bldP spid="84032" grpId="0" animBg="1"/>
      <p:bldP spid="84033" grpId="0" animBg="1"/>
      <p:bldP spid="84043" grpId="0"/>
      <p:bldP spid="84044" grpId="0"/>
      <p:bldP spid="84045" grpId="0"/>
      <p:bldP spid="84046" grpId="0"/>
      <p:bldP spid="84047" grpId="0"/>
      <p:bldP spid="84048" grpId="0"/>
      <p:bldP spid="84049" grpId="0" animBg="1"/>
      <p:bldP spid="84050" grpId="0" animBg="1"/>
      <p:bldP spid="84051" grpId="0" animBg="1"/>
      <p:bldP spid="84052" grpId="0" animBg="1"/>
      <p:bldP spid="84053" grpId="0" animBg="1"/>
      <p:bldP spid="840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-26988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Times New Roman" panose="02020603050405020304" pitchFamily="18" charset="0"/>
              </a:rPr>
              <a:t>Brooks’ Theorem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5040312" cy="60213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Case 2: G is k-regular.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Case 2-1: G has a cut-vertex x.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Let G’ be a </a:t>
            </a:r>
            <a:r>
              <a:rPr lang="en-US" altLang="zh-TW" sz="28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subgraph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consisting of a component of </a:t>
            </a:r>
            <a:r>
              <a:rPr lang="en-US" altLang="zh-TW" sz="28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TW" sz="2800" dirty="0" err="1" smtClean="0">
                <a:latin typeface="Times New Roman" panose="02020603050405020304" pitchFamily="18" charset="0"/>
                <a:sym typeface="Symbol"/>
              </a:rPr>
              <a:t></a:t>
            </a:r>
            <a:r>
              <a:rPr lang="en-US" altLang="zh-TW" sz="28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together with its edges to x.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The degree of x in G’ is less than k.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The method in case 1 provides a proper k-coloring of G’.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By permuting the names of colors in the </a:t>
            </a:r>
            <a:r>
              <a:rPr lang="en-US" altLang="zh-TW" sz="28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subgraphs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resulting in this way from components of </a:t>
            </a:r>
            <a:r>
              <a:rPr lang="en-US" altLang="zh-TW" sz="28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TW" dirty="0" err="1" smtClean="0">
                <a:latin typeface="Times New Roman" panose="02020603050405020304" pitchFamily="18" charset="0"/>
                <a:sym typeface="Symbol"/>
              </a:rPr>
              <a:t></a:t>
            </a:r>
            <a:r>
              <a:rPr lang="en-US" altLang="zh-TW" sz="28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 we can make the colorings agree on x to complete a proper k-coloring of G.</a:t>
            </a:r>
          </a:p>
        </p:txBody>
      </p:sp>
      <p:sp>
        <p:nvSpPr>
          <p:cNvPr id="10244" name="Oval 13"/>
          <p:cNvSpPr>
            <a:spLocks noChangeArrowheads="1"/>
          </p:cNvSpPr>
          <p:nvPr/>
        </p:nvSpPr>
        <p:spPr bwMode="auto">
          <a:xfrm>
            <a:off x="7091363" y="1484313"/>
            <a:ext cx="287337" cy="2873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45" name="Oval 14"/>
          <p:cNvSpPr>
            <a:spLocks noChangeArrowheads="1"/>
          </p:cNvSpPr>
          <p:nvPr/>
        </p:nvSpPr>
        <p:spPr bwMode="auto">
          <a:xfrm>
            <a:off x="8027988" y="2205038"/>
            <a:ext cx="287337" cy="2873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46" name="Line 15"/>
          <p:cNvSpPr>
            <a:spLocks noChangeShapeType="1"/>
          </p:cNvSpPr>
          <p:nvPr/>
        </p:nvSpPr>
        <p:spPr bwMode="auto">
          <a:xfrm>
            <a:off x="7235825" y="1628775"/>
            <a:ext cx="935038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Oval 16"/>
          <p:cNvSpPr>
            <a:spLocks noChangeArrowheads="1"/>
          </p:cNvSpPr>
          <p:nvPr/>
        </p:nvSpPr>
        <p:spPr bwMode="auto">
          <a:xfrm>
            <a:off x="8027988" y="3140075"/>
            <a:ext cx="287337" cy="2873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48" name="Oval 17"/>
          <p:cNvSpPr>
            <a:spLocks noChangeArrowheads="1"/>
          </p:cNvSpPr>
          <p:nvPr/>
        </p:nvSpPr>
        <p:spPr bwMode="auto">
          <a:xfrm>
            <a:off x="6157913" y="2133600"/>
            <a:ext cx="287337" cy="2873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49" name="Oval 18"/>
          <p:cNvSpPr>
            <a:spLocks noChangeArrowheads="1"/>
          </p:cNvSpPr>
          <p:nvPr/>
        </p:nvSpPr>
        <p:spPr bwMode="auto">
          <a:xfrm>
            <a:off x="6157913" y="3141663"/>
            <a:ext cx="287337" cy="2873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50" name="Oval 19"/>
          <p:cNvSpPr>
            <a:spLocks noChangeArrowheads="1"/>
          </p:cNvSpPr>
          <p:nvPr/>
        </p:nvSpPr>
        <p:spPr bwMode="auto">
          <a:xfrm>
            <a:off x="7091363" y="3932238"/>
            <a:ext cx="287337" cy="2873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51" name="Line 21"/>
          <p:cNvSpPr>
            <a:spLocks noChangeShapeType="1"/>
          </p:cNvSpPr>
          <p:nvPr/>
        </p:nvSpPr>
        <p:spPr bwMode="auto">
          <a:xfrm flipH="1">
            <a:off x="6299200" y="1627188"/>
            <a:ext cx="9366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Line 22"/>
          <p:cNvSpPr>
            <a:spLocks noChangeShapeType="1"/>
          </p:cNvSpPr>
          <p:nvPr/>
        </p:nvSpPr>
        <p:spPr bwMode="auto">
          <a:xfrm>
            <a:off x="7235825" y="1627188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23"/>
          <p:cNvSpPr>
            <a:spLocks noChangeShapeType="1"/>
          </p:cNvSpPr>
          <p:nvPr/>
        </p:nvSpPr>
        <p:spPr bwMode="auto">
          <a:xfrm>
            <a:off x="6300788" y="2276475"/>
            <a:ext cx="0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24"/>
          <p:cNvSpPr>
            <a:spLocks noChangeShapeType="1"/>
          </p:cNvSpPr>
          <p:nvPr/>
        </p:nvSpPr>
        <p:spPr bwMode="auto">
          <a:xfrm>
            <a:off x="8170863" y="2347913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Line 25"/>
          <p:cNvSpPr>
            <a:spLocks noChangeShapeType="1"/>
          </p:cNvSpPr>
          <p:nvPr/>
        </p:nvSpPr>
        <p:spPr bwMode="auto">
          <a:xfrm>
            <a:off x="6299200" y="2274888"/>
            <a:ext cx="1871663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8" name="Rectangle 26"/>
          <p:cNvSpPr>
            <a:spLocks noChangeArrowheads="1"/>
          </p:cNvSpPr>
          <p:nvPr/>
        </p:nvSpPr>
        <p:spPr bwMode="auto">
          <a:xfrm>
            <a:off x="8313738" y="3140075"/>
            <a:ext cx="28733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85019" name="Rectangle 27"/>
          <p:cNvSpPr>
            <a:spLocks noChangeArrowheads="1"/>
          </p:cNvSpPr>
          <p:nvPr/>
        </p:nvSpPr>
        <p:spPr bwMode="auto">
          <a:xfrm>
            <a:off x="5795963" y="3141663"/>
            <a:ext cx="28733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85020" name="Rectangle 28"/>
          <p:cNvSpPr>
            <a:spLocks noChangeArrowheads="1"/>
          </p:cNvSpPr>
          <p:nvPr/>
        </p:nvSpPr>
        <p:spPr bwMode="auto">
          <a:xfrm>
            <a:off x="5942013" y="1846263"/>
            <a:ext cx="28733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3</a:t>
            </a:r>
          </a:p>
        </p:txBody>
      </p:sp>
      <p:sp>
        <p:nvSpPr>
          <p:cNvPr id="85021" name="Rectangle 29"/>
          <p:cNvSpPr>
            <a:spLocks noChangeArrowheads="1"/>
          </p:cNvSpPr>
          <p:nvPr/>
        </p:nvSpPr>
        <p:spPr bwMode="auto">
          <a:xfrm>
            <a:off x="8316913" y="1989138"/>
            <a:ext cx="28733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85022" name="Rectangle 30"/>
          <p:cNvSpPr>
            <a:spLocks noChangeArrowheads="1"/>
          </p:cNvSpPr>
          <p:nvPr/>
        </p:nvSpPr>
        <p:spPr bwMode="auto">
          <a:xfrm>
            <a:off x="7092950" y="1125538"/>
            <a:ext cx="2873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85023" name="Rectangle 31"/>
          <p:cNvSpPr>
            <a:spLocks noChangeArrowheads="1"/>
          </p:cNvSpPr>
          <p:nvPr/>
        </p:nvSpPr>
        <p:spPr bwMode="auto">
          <a:xfrm>
            <a:off x="7378700" y="3932238"/>
            <a:ext cx="2873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6</a:t>
            </a:r>
          </a:p>
        </p:txBody>
      </p:sp>
      <p:sp>
        <p:nvSpPr>
          <p:cNvPr id="85025" name="Oval 33"/>
          <p:cNvSpPr>
            <a:spLocks noChangeArrowheads="1"/>
          </p:cNvSpPr>
          <p:nvPr/>
        </p:nvSpPr>
        <p:spPr bwMode="auto">
          <a:xfrm>
            <a:off x="8026400" y="3140075"/>
            <a:ext cx="287338" cy="287338"/>
          </a:xfrm>
          <a:prstGeom prst="ellipse">
            <a:avLst/>
          </a:prstGeom>
          <a:solidFill>
            <a:srgbClr val="00CC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5026" name="Oval 34"/>
          <p:cNvSpPr>
            <a:spLocks noChangeArrowheads="1"/>
          </p:cNvSpPr>
          <p:nvPr/>
        </p:nvSpPr>
        <p:spPr bwMode="auto">
          <a:xfrm>
            <a:off x="6157913" y="3143250"/>
            <a:ext cx="287337" cy="287338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5027" name="Oval 35"/>
          <p:cNvSpPr>
            <a:spLocks noChangeArrowheads="1"/>
          </p:cNvSpPr>
          <p:nvPr/>
        </p:nvSpPr>
        <p:spPr bwMode="auto">
          <a:xfrm>
            <a:off x="7089775" y="1484313"/>
            <a:ext cx="287338" cy="287337"/>
          </a:xfrm>
          <a:prstGeom prst="ellipse">
            <a:avLst/>
          </a:prstGeom>
          <a:solidFill>
            <a:srgbClr val="00CC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5028" name="Oval 36"/>
          <p:cNvSpPr>
            <a:spLocks noChangeArrowheads="1"/>
          </p:cNvSpPr>
          <p:nvPr/>
        </p:nvSpPr>
        <p:spPr bwMode="auto">
          <a:xfrm>
            <a:off x="6156325" y="2133600"/>
            <a:ext cx="287338" cy="2873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66" name="Line 39"/>
          <p:cNvSpPr>
            <a:spLocks noChangeShapeType="1"/>
          </p:cNvSpPr>
          <p:nvPr/>
        </p:nvSpPr>
        <p:spPr bwMode="auto">
          <a:xfrm flipH="1">
            <a:off x="6443663" y="2420938"/>
            <a:ext cx="15843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Line 40"/>
          <p:cNvSpPr>
            <a:spLocks noChangeShapeType="1"/>
          </p:cNvSpPr>
          <p:nvPr/>
        </p:nvSpPr>
        <p:spPr bwMode="auto">
          <a:xfrm flipV="1">
            <a:off x="6443663" y="3284538"/>
            <a:ext cx="1584325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33" name="Oval 41"/>
          <p:cNvSpPr>
            <a:spLocks noChangeArrowheads="1"/>
          </p:cNvSpPr>
          <p:nvPr/>
        </p:nvSpPr>
        <p:spPr bwMode="auto">
          <a:xfrm>
            <a:off x="8027988" y="2205038"/>
            <a:ext cx="287337" cy="28733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5034" name="Oval 42"/>
          <p:cNvSpPr>
            <a:spLocks noChangeArrowheads="1"/>
          </p:cNvSpPr>
          <p:nvPr/>
        </p:nvSpPr>
        <p:spPr bwMode="auto">
          <a:xfrm>
            <a:off x="7092950" y="3933825"/>
            <a:ext cx="287338" cy="287338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70" name="Oval 66"/>
          <p:cNvSpPr>
            <a:spLocks noChangeArrowheads="1"/>
          </p:cNvSpPr>
          <p:nvPr/>
        </p:nvSpPr>
        <p:spPr bwMode="auto">
          <a:xfrm>
            <a:off x="8027988" y="4797425"/>
            <a:ext cx="287337" cy="2873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71" name="Line 67"/>
          <p:cNvSpPr>
            <a:spLocks noChangeShapeType="1"/>
          </p:cNvSpPr>
          <p:nvPr/>
        </p:nvSpPr>
        <p:spPr bwMode="auto">
          <a:xfrm>
            <a:off x="7235825" y="4221163"/>
            <a:ext cx="935038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2" name="Oval 68"/>
          <p:cNvSpPr>
            <a:spLocks noChangeArrowheads="1"/>
          </p:cNvSpPr>
          <p:nvPr/>
        </p:nvSpPr>
        <p:spPr bwMode="auto">
          <a:xfrm>
            <a:off x="8027988" y="5732463"/>
            <a:ext cx="287337" cy="2873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73" name="Oval 69"/>
          <p:cNvSpPr>
            <a:spLocks noChangeArrowheads="1"/>
          </p:cNvSpPr>
          <p:nvPr/>
        </p:nvSpPr>
        <p:spPr bwMode="auto">
          <a:xfrm>
            <a:off x="6156325" y="4652963"/>
            <a:ext cx="287338" cy="2873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74" name="Oval 70"/>
          <p:cNvSpPr>
            <a:spLocks noChangeArrowheads="1"/>
          </p:cNvSpPr>
          <p:nvPr/>
        </p:nvSpPr>
        <p:spPr bwMode="auto">
          <a:xfrm>
            <a:off x="6156325" y="5732463"/>
            <a:ext cx="287338" cy="2873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75" name="Line 71"/>
          <p:cNvSpPr>
            <a:spLocks noChangeShapeType="1"/>
          </p:cNvSpPr>
          <p:nvPr/>
        </p:nvSpPr>
        <p:spPr bwMode="auto">
          <a:xfrm flipH="1">
            <a:off x="6299200" y="4219575"/>
            <a:ext cx="9366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Line 72"/>
          <p:cNvSpPr>
            <a:spLocks noChangeShapeType="1"/>
          </p:cNvSpPr>
          <p:nvPr/>
        </p:nvSpPr>
        <p:spPr bwMode="auto">
          <a:xfrm>
            <a:off x="6299200" y="4867275"/>
            <a:ext cx="0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Line 73"/>
          <p:cNvSpPr>
            <a:spLocks noChangeShapeType="1"/>
          </p:cNvSpPr>
          <p:nvPr/>
        </p:nvSpPr>
        <p:spPr bwMode="auto">
          <a:xfrm>
            <a:off x="8170863" y="494030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74"/>
          <p:cNvSpPr>
            <a:spLocks noChangeShapeType="1"/>
          </p:cNvSpPr>
          <p:nvPr/>
        </p:nvSpPr>
        <p:spPr bwMode="auto">
          <a:xfrm>
            <a:off x="6299200" y="4867275"/>
            <a:ext cx="1871663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67" name="Rectangle 75"/>
          <p:cNvSpPr>
            <a:spLocks noChangeArrowheads="1"/>
          </p:cNvSpPr>
          <p:nvPr/>
        </p:nvSpPr>
        <p:spPr bwMode="auto">
          <a:xfrm>
            <a:off x="8313738" y="5732463"/>
            <a:ext cx="28733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</a:t>
            </a:r>
          </a:p>
        </p:txBody>
      </p:sp>
      <p:sp>
        <p:nvSpPr>
          <p:cNvPr id="85068" name="Rectangle 76"/>
          <p:cNvSpPr>
            <a:spLocks noChangeArrowheads="1"/>
          </p:cNvSpPr>
          <p:nvPr/>
        </p:nvSpPr>
        <p:spPr bwMode="auto">
          <a:xfrm>
            <a:off x="5795963" y="5734050"/>
            <a:ext cx="28733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85069" name="Rectangle 77"/>
          <p:cNvSpPr>
            <a:spLocks noChangeArrowheads="1"/>
          </p:cNvSpPr>
          <p:nvPr/>
        </p:nvSpPr>
        <p:spPr bwMode="auto">
          <a:xfrm>
            <a:off x="5795963" y="4437063"/>
            <a:ext cx="28733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3</a:t>
            </a:r>
          </a:p>
        </p:txBody>
      </p:sp>
      <p:sp>
        <p:nvSpPr>
          <p:cNvPr id="85070" name="Rectangle 78"/>
          <p:cNvSpPr>
            <a:spLocks noChangeArrowheads="1"/>
          </p:cNvSpPr>
          <p:nvPr/>
        </p:nvSpPr>
        <p:spPr bwMode="auto">
          <a:xfrm>
            <a:off x="8316913" y="4581525"/>
            <a:ext cx="28733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4</a:t>
            </a:r>
          </a:p>
        </p:txBody>
      </p:sp>
      <p:sp>
        <p:nvSpPr>
          <p:cNvPr id="85071" name="Rectangle 79"/>
          <p:cNvSpPr>
            <a:spLocks noChangeArrowheads="1"/>
          </p:cNvSpPr>
          <p:nvPr/>
        </p:nvSpPr>
        <p:spPr bwMode="auto">
          <a:xfrm>
            <a:off x="7380288" y="3933825"/>
            <a:ext cx="28733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85072" name="Oval 80"/>
          <p:cNvSpPr>
            <a:spLocks noChangeArrowheads="1"/>
          </p:cNvSpPr>
          <p:nvPr/>
        </p:nvSpPr>
        <p:spPr bwMode="auto">
          <a:xfrm>
            <a:off x="8026400" y="5732463"/>
            <a:ext cx="287338" cy="287337"/>
          </a:xfrm>
          <a:prstGeom prst="ellipse">
            <a:avLst/>
          </a:prstGeom>
          <a:solidFill>
            <a:srgbClr val="00CC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5073" name="Oval 81"/>
          <p:cNvSpPr>
            <a:spLocks noChangeArrowheads="1"/>
          </p:cNvSpPr>
          <p:nvPr/>
        </p:nvSpPr>
        <p:spPr bwMode="auto">
          <a:xfrm>
            <a:off x="6156325" y="5734050"/>
            <a:ext cx="287338" cy="287338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5075" name="Oval 83"/>
          <p:cNvSpPr>
            <a:spLocks noChangeArrowheads="1"/>
          </p:cNvSpPr>
          <p:nvPr/>
        </p:nvSpPr>
        <p:spPr bwMode="auto">
          <a:xfrm>
            <a:off x="6156325" y="4652963"/>
            <a:ext cx="287338" cy="28733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87" name="Line 84"/>
          <p:cNvSpPr>
            <a:spLocks noChangeShapeType="1"/>
          </p:cNvSpPr>
          <p:nvPr/>
        </p:nvSpPr>
        <p:spPr bwMode="auto">
          <a:xfrm flipH="1">
            <a:off x="6443663" y="5013325"/>
            <a:ext cx="1584325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8" name="Line 85"/>
          <p:cNvSpPr>
            <a:spLocks noChangeShapeType="1"/>
          </p:cNvSpPr>
          <p:nvPr/>
        </p:nvSpPr>
        <p:spPr bwMode="auto">
          <a:xfrm flipV="1">
            <a:off x="6443663" y="5876925"/>
            <a:ext cx="1584325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78" name="Oval 86"/>
          <p:cNvSpPr>
            <a:spLocks noChangeArrowheads="1"/>
          </p:cNvSpPr>
          <p:nvPr/>
        </p:nvSpPr>
        <p:spPr bwMode="auto">
          <a:xfrm>
            <a:off x="8027988" y="4797425"/>
            <a:ext cx="287337" cy="2873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5081" name="Text Box 89"/>
          <p:cNvSpPr txBox="1">
            <a:spLocks noChangeArrowheads="1"/>
          </p:cNvSpPr>
          <p:nvPr/>
        </p:nvSpPr>
        <p:spPr bwMode="auto">
          <a:xfrm>
            <a:off x="7667625" y="37893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85083" name="Freeform 91"/>
          <p:cNvSpPr>
            <a:spLocks/>
          </p:cNvSpPr>
          <p:nvPr/>
        </p:nvSpPr>
        <p:spPr bwMode="auto">
          <a:xfrm>
            <a:off x="5364163" y="596900"/>
            <a:ext cx="3600450" cy="3935413"/>
          </a:xfrm>
          <a:custGeom>
            <a:avLst/>
            <a:gdLst>
              <a:gd name="T0" fmla="*/ 2147483647 w 2268"/>
              <a:gd name="T1" fmla="*/ 2147483647 h 2479"/>
              <a:gd name="T2" fmla="*/ 0 w 2268"/>
              <a:gd name="T3" fmla="*/ 2147483647 h 2479"/>
              <a:gd name="T4" fmla="*/ 2147483647 w 2268"/>
              <a:gd name="T5" fmla="*/ 2147483647 h 2479"/>
              <a:gd name="T6" fmla="*/ 2147483647 w 2268"/>
              <a:gd name="T7" fmla="*/ 2147483647 h 2479"/>
              <a:gd name="T8" fmla="*/ 2147483647 w 2268"/>
              <a:gd name="T9" fmla="*/ 2147483647 h 2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68" h="2479">
                <a:moveTo>
                  <a:pt x="1134" y="2464"/>
                </a:moveTo>
                <a:cubicBezTo>
                  <a:pt x="756" y="2479"/>
                  <a:pt x="0" y="1920"/>
                  <a:pt x="0" y="1512"/>
                </a:cubicBezTo>
                <a:cubicBezTo>
                  <a:pt x="0" y="1104"/>
                  <a:pt x="756" y="30"/>
                  <a:pt x="1134" y="15"/>
                </a:cubicBezTo>
                <a:cubicBezTo>
                  <a:pt x="1512" y="0"/>
                  <a:pt x="2268" y="1013"/>
                  <a:pt x="2268" y="1421"/>
                </a:cubicBezTo>
                <a:cubicBezTo>
                  <a:pt x="2268" y="1829"/>
                  <a:pt x="1512" y="2449"/>
                  <a:pt x="1134" y="246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84" name="Text Box 92"/>
          <p:cNvSpPr txBox="1">
            <a:spLocks noChangeArrowheads="1"/>
          </p:cNvSpPr>
          <p:nvPr/>
        </p:nvSpPr>
        <p:spPr bwMode="auto">
          <a:xfrm>
            <a:off x="8172450" y="836613"/>
            <a:ext cx="560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</a:rPr>
              <a:t>G’</a:t>
            </a:r>
          </a:p>
        </p:txBody>
      </p:sp>
      <p:sp>
        <p:nvSpPr>
          <p:cNvPr id="85091" name="Text Box 99"/>
          <p:cNvSpPr txBox="1">
            <a:spLocks noChangeArrowheads="1"/>
          </p:cNvSpPr>
          <p:nvPr/>
        </p:nvSpPr>
        <p:spPr bwMode="auto">
          <a:xfrm>
            <a:off x="8675688" y="4149725"/>
            <a:ext cx="560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</a:rPr>
              <a:t>G’</a:t>
            </a:r>
          </a:p>
        </p:txBody>
      </p:sp>
      <p:sp>
        <p:nvSpPr>
          <p:cNvPr id="85092" name="Freeform 100"/>
          <p:cNvSpPr>
            <a:spLocks/>
          </p:cNvSpPr>
          <p:nvPr/>
        </p:nvSpPr>
        <p:spPr bwMode="auto">
          <a:xfrm>
            <a:off x="5364163" y="3573463"/>
            <a:ext cx="3865562" cy="3011487"/>
          </a:xfrm>
          <a:custGeom>
            <a:avLst/>
            <a:gdLst>
              <a:gd name="T0" fmla="*/ 2147483647 w 2435"/>
              <a:gd name="T1" fmla="*/ 2147483647 h 1897"/>
              <a:gd name="T2" fmla="*/ 2147483647 w 2435"/>
              <a:gd name="T3" fmla="*/ 2147483647 h 1897"/>
              <a:gd name="T4" fmla="*/ 2147483647 w 2435"/>
              <a:gd name="T5" fmla="*/ 2147483647 h 1897"/>
              <a:gd name="T6" fmla="*/ 2147483647 w 2435"/>
              <a:gd name="T7" fmla="*/ 2147483647 h 1897"/>
              <a:gd name="T8" fmla="*/ 2147483647 w 2435"/>
              <a:gd name="T9" fmla="*/ 2147483647 h 1897"/>
              <a:gd name="T10" fmla="*/ 2147483647 w 2435"/>
              <a:gd name="T11" fmla="*/ 2147483647 h 18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35" h="1897">
                <a:moveTo>
                  <a:pt x="1172" y="23"/>
                </a:moveTo>
                <a:cubicBezTo>
                  <a:pt x="907" y="46"/>
                  <a:pt x="454" y="197"/>
                  <a:pt x="310" y="477"/>
                </a:cubicBezTo>
                <a:cubicBezTo>
                  <a:pt x="166" y="757"/>
                  <a:pt x="0" y="1505"/>
                  <a:pt x="310" y="1701"/>
                </a:cubicBezTo>
                <a:cubicBezTo>
                  <a:pt x="620" y="1897"/>
                  <a:pt x="1905" y="1883"/>
                  <a:pt x="2170" y="1656"/>
                </a:cubicBezTo>
                <a:cubicBezTo>
                  <a:pt x="2435" y="1429"/>
                  <a:pt x="2057" y="613"/>
                  <a:pt x="1898" y="341"/>
                </a:cubicBezTo>
                <a:cubicBezTo>
                  <a:pt x="1739" y="69"/>
                  <a:pt x="1437" y="0"/>
                  <a:pt x="1172" y="23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93" name="Oval 101"/>
          <p:cNvSpPr>
            <a:spLocks noChangeArrowheads="1"/>
          </p:cNvSpPr>
          <p:nvPr/>
        </p:nvSpPr>
        <p:spPr bwMode="auto">
          <a:xfrm>
            <a:off x="7092950" y="3933825"/>
            <a:ext cx="287338" cy="287338"/>
          </a:xfrm>
          <a:prstGeom prst="ellipse">
            <a:avLst/>
          </a:prstGeom>
          <a:solidFill>
            <a:srgbClr val="00CC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5094" name="Oval 102"/>
          <p:cNvSpPr>
            <a:spLocks noChangeArrowheads="1"/>
          </p:cNvSpPr>
          <p:nvPr/>
        </p:nvSpPr>
        <p:spPr bwMode="auto">
          <a:xfrm>
            <a:off x="6156325" y="5734050"/>
            <a:ext cx="287338" cy="287338"/>
          </a:xfrm>
          <a:prstGeom prst="ellipse">
            <a:avLst/>
          </a:prstGeom>
          <a:solidFill>
            <a:srgbClr val="00CC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5095" name="Oval 103"/>
          <p:cNvSpPr>
            <a:spLocks noChangeArrowheads="1"/>
          </p:cNvSpPr>
          <p:nvPr/>
        </p:nvSpPr>
        <p:spPr bwMode="auto">
          <a:xfrm>
            <a:off x="7092950" y="3933825"/>
            <a:ext cx="287338" cy="287338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5096" name="Oval 104"/>
          <p:cNvSpPr>
            <a:spLocks noChangeArrowheads="1"/>
          </p:cNvSpPr>
          <p:nvPr/>
        </p:nvSpPr>
        <p:spPr bwMode="auto">
          <a:xfrm>
            <a:off x="8027988" y="5734050"/>
            <a:ext cx="287337" cy="287338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7277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5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5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8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8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8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8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8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8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8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8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8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5" dur="500"/>
                                        <p:tgtEl>
                                          <p:spTgt spid="85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8" dur="500"/>
                                        <p:tgtEl>
                                          <p:spTgt spid="85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1" dur="500"/>
                                        <p:tgtEl>
                                          <p:spTgt spid="85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4" dur="500"/>
                                        <p:tgtEl>
                                          <p:spTgt spid="85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7" dur="500"/>
                                        <p:tgtEl>
                                          <p:spTgt spid="85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0" dur="500"/>
                                        <p:tgtEl>
                                          <p:spTgt spid="850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3" dur="500"/>
                                        <p:tgtEl>
                                          <p:spTgt spid="85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6" dur="500"/>
                                        <p:tgtEl>
                                          <p:spTgt spid="850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8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2" dur="500"/>
                                        <p:tgtEl>
                                          <p:spTgt spid="85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8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8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8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8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500"/>
                                        <p:tgtEl>
                                          <p:spTgt spid="8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8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500"/>
                                        <p:tgtEl>
                                          <p:spTgt spid="8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500"/>
                                        <p:tgtEl>
                                          <p:spTgt spid="8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8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8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8" dur="500"/>
                                        <p:tgtEl>
                                          <p:spTgt spid="8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8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8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8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4" dur="500"/>
                                        <p:tgtEl>
                                          <p:spTgt spid="85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7" dur="500"/>
                                        <p:tgtEl>
                                          <p:spTgt spid="85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0" dur="500"/>
                                        <p:tgtEl>
                                          <p:spTgt spid="85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18" grpId="0"/>
      <p:bldP spid="85018" grpId="1"/>
      <p:bldP spid="85019" grpId="0"/>
      <p:bldP spid="85019" grpId="1"/>
      <p:bldP spid="85020" grpId="0"/>
      <p:bldP spid="85020" grpId="1"/>
      <p:bldP spid="85021" grpId="0"/>
      <p:bldP spid="85021" grpId="1"/>
      <p:bldP spid="85022" grpId="0"/>
      <p:bldP spid="85022" grpId="1"/>
      <p:bldP spid="85023" grpId="0"/>
      <p:bldP spid="85023" grpId="1"/>
      <p:bldP spid="85023" grpId="2"/>
      <p:bldP spid="85025" grpId="0" animBg="1"/>
      <p:bldP spid="85026" grpId="0" animBg="1"/>
      <p:bldP spid="85027" grpId="0" animBg="1"/>
      <p:bldP spid="85028" grpId="0" animBg="1"/>
      <p:bldP spid="85033" grpId="0" animBg="1"/>
      <p:bldP spid="85034" grpId="0" animBg="1"/>
      <p:bldP spid="85067" grpId="0"/>
      <p:bldP spid="85068" grpId="0"/>
      <p:bldP spid="85069" grpId="0"/>
      <p:bldP spid="85070" grpId="0"/>
      <p:bldP spid="85071" grpId="0"/>
      <p:bldP spid="85072" grpId="0" animBg="1"/>
      <p:bldP spid="85072" grpId="1" animBg="1"/>
      <p:bldP spid="85073" grpId="0" animBg="1"/>
      <p:bldP spid="85073" grpId="1" animBg="1"/>
      <p:bldP spid="85075" grpId="0" animBg="1"/>
      <p:bldP spid="85078" grpId="0" animBg="1"/>
      <p:bldP spid="85083" grpId="0" animBg="1"/>
      <p:bldP spid="85083" grpId="1" animBg="1"/>
      <p:bldP spid="85084" grpId="0"/>
      <p:bldP spid="85091" grpId="0"/>
      <p:bldP spid="85092" grpId="0" animBg="1"/>
      <p:bldP spid="85093" grpId="0" animBg="1"/>
      <p:bldP spid="85093" grpId="1" animBg="1"/>
      <p:bldP spid="85094" grpId="0" animBg="1"/>
      <p:bldP spid="85095" grpId="0" animBg="1"/>
      <p:bldP spid="850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Times New Roman" panose="02020603050405020304" pitchFamily="18" charset="0"/>
              </a:rPr>
              <a:t>Brooks’ Theorem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353425" cy="463708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Case 2-2: G is 2-connected.</a:t>
            </a:r>
          </a:p>
          <a:p>
            <a:pPr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Suppose that some vertex </a:t>
            </a:r>
            <a:r>
              <a:rPr lang="en-US" altLang="zh-TW" sz="28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has neighbors 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, v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such that 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E(G) and 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latin typeface="Times New Roman" panose="02020603050405020304" pitchFamily="18" charset="0"/>
                <a:sym typeface="Symbol"/>
              </a:rPr>
              <a:t>{</a:t>
            </a:r>
            <a:r>
              <a:rPr lang="en-US" altLang="zh-TW" dirty="0" smtClean="0">
                <a:latin typeface="Times New Roman" panose="02020603050405020304" pitchFamily="18" charset="0"/>
              </a:rPr>
              <a:t>v</a:t>
            </a:r>
            <a:r>
              <a:rPr lang="en-US" altLang="zh-TW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Times New Roman" panose="02020603050405020304" pitchFamily="18" charset="0"/>
              </a:rPr>
              <a:t>,v</a:t>
            </a:r>
            <a:r>
              <a:rPr lang="en-US" altLang="zh-TW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is connected.</a:t>
            </a:r>
          </a:p>
          <a:p>
            <a:pPr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Index the vertices of  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latin typeface="Times New Roman" panose="02020603050405020304" pitchFamily="18" charset="0"/>
                <a:sym typeface="Symbol"/>
              </a:rPr>
              <a:t>{</a:t>
            </a:r>
            <a:r>
              <a:rPr lang="en-US" altLang="zh-TW" dirty="0" smtClean="0">
                <a:latin typeface="Times New Roman" panose="02020603050405020304" pitchFamily="18" charset="0"/>
              </a:rPr>
              <a:t>v</a:t>
            </a:r>
            <a:r>
              <a:rPr lang="en-US" altLang="zh-TW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Times New Roman" panose="02020603050405020304" pitchFamily="18" charset="0"/>
              </a:rPr>
              <a:t>,v</a:t>
            </a:r>
            <a:r>
              <a:rPr lang="en-US" altLang="zh-TW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} along a spanning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tree of G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/>
              </a:rPr>
              <a:t>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, v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} using 3, 4, …, n such that labels increase along paths to the root </a:t>
            </a:r>
            <a:r>
              <a:rPr lang="en-US" altLang="zh-TW" sz="28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Each of 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, v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, …, v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n</a:t>
            </a:r>
            <a:r>
              <a:rPr lang="en-US" altLang="zh-TW" sz="2800" baseline="-25000" dirty="0" smtClean="0">
                <a:latin typeface="Times New Roman" panose="02020603050405020304" pitchFamily="18" charset="0"/>
                <a:sym typeface="Symbol"/>
              </a:rPr>
              <a:t>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1 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has at most k</a:t>
            </a:r>
            <a:r>
              <a:rPr lang="en-US" altLang="zh-TW" dirty="0" smtClean="0">
                <a:latin typeface="Times New Roman" panose="02020603050405020304" pitchFamily="18" charset="0"/>
                <a:sym typeface="Symbol"/>
              </a:rPr>
              <a:t>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1 lower indexed neighbors.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 Furthermore, we assign the same color to v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 and v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 so that a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 most k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/>
              </a:rPr>
              <a:t>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 colors are used on neighbors of </a:t>
            </a:r>
            <a:r>
              <a:rPr lang="en-US" altLang="zh-TW" sz="28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19020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Times New Roman" panose="02020603050405020304" pitchFamily="18" charset="0"/>
              </a:rPr>
              <a:t>Brooks’ Theorem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6914"/>
            <a:ext cx="8229600" cy="494483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It suffices to show that every 2-connected k-regular graph with k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/>
              </a:rPr>
              <a:t> 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3 has such a triple v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,v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,v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n </a:t>
            </a:r>
            <a:r>
              <a:rPr lang="en-US" altLang="zh-TW" dirty="0" smtClean="0">
                <a:latin typeface="Times New Roman" panose="02020603050405020304" pitchFamily="18" charset="0"/>
              </a:rPr>
              <a:t>as required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      Choose a vertex x.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</a:rPr>
              <a:t>     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Case 2-2-1: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(</a:t>
            </a:r>
            <a:r>
              <a:rPr lang="en-US" altLang="zh-TW" sz="28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TW" sz="2800" dirty="0" err="1" smtClean="0">
                <a:latin typeface="Times New Roman" panose="02020603050405020304" pitchFamily="18" charset="0"/>
                <a:sym typeface="Symbol"/>
              </a:rPr>
              <a:t></a:t>
            </a:r>
            <a:r>
              <a:rPr lang="en-US" altLang="zh-TW" sz="28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/>
              </a:rPr>
              <a:t>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be x.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There exists a vertex 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with distance 2 from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because G is not a complete graph and G is regular.</a:t>
            </a:r>
            <a:endParaRPr lang="en-US" altLang="zh-TW" sz="28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lang="en-US" altLang="zh-TW" sz="28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be a common neighbor of 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, v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, </a:t>
            </a:r>
            <a:r>
              <a:rPr lang="en-US" altLang="zh-TW" sz="28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is the desired triple.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endParaRPr lang="en-US" altLang="zh-TW" sz="28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755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0890" y="1"/>
            <a:ext cx="7850779" cy="705394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Case 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2-2-2: (</a:t>
            </a:r>
            <a:r>
              <a:rPr lang="en-US" altLang="zh-TW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TW" dirty="0" err="1" smtClean="0">
                <a:latin typeface="Times New Roman" panose="02020603050405020304" pitchFamily="18" charset="0"/>
                <a:sym typeface="Symbol"/>
              </a:rPr>
              <a:t></a:t>
            </a:r>
            <a:r>
              <a:rPr lang="en-US" altLang="zh-TW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TW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TW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TW" dirty="0" smtClean="0">
              <a:latin typeface="Times New Roman" panose="02020603050405020304" pitchFamily="18" charset="0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770709"/>
            <a:ext cx="8424863" cy="475630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lang="en-US" altLang="zh-TW" sz="28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x.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TW" dirty="0" err="1" smtClean="0">
                <a:latin typeface="Times New Roman" panose="02020603050405020304" pitchFamily="18" charset="0"/>
                <a:sym typeface="Symbol"/>
              </a:rPr>
              <a:t></a:t>
            </a:r>
            <a:r>
              <a:rPr lang="en-US" altLang="zh-TW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is not a single block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Further, x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has a neighbor in every leaf block of </a:t>
            </a:r>
            <a:r>
              <a:rPr lang="en-US" altLang="zh-TW" sz="28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TW" sz="2800" dirty="0" err="1" smtClean="0">
                <a:latin typeface="Times New Roman" panose="02020603050405020304" pitchFamily="18" charset="0"/>
                <a:sym typeface="Symbol"/>
              </a:rPr>
              <a:t></a:t>
            </a:r>
            <a:r>
              <a:rPr lang="en-US" altLang="zh-TW" sz="28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endParaRPr lang="en-US" altLang="zh-TW" sz="28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Since, there are at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least two leaf blocks in </a:t>
            </a:r>
            <a:r>
              <a:rPr lang="en-US" altLang="zh-TW" sz="28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TW" sz="2800" dirty="0" err="1" smtClean="0">
                <a:latin typeface="Times New Roman" panose="02020603050405020304" pitchFamily="18" charset="0"/>
                <a:sym typeface="Symbol"/>
              </a:rPr>
              <a:t></a:t>
            </a:r>
            <a:r>
              <a:rPr lang="en-US" altLang="zh-TW" sz="28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 let </a:t>
            </a:r>
            <a:r>
              <a:rPr lang="en-US" altLang="zh-TW" dirty="0" smtClean="0">
                <a:latin typeface="Times New Roman" panose="02020603050405020304" pitchFamily="18" charset="0"/>
              </a:rPr>
              <a:t>v</a:t>
            </a:r>
            <a:r>
              <a:rPr lang="en-US" altLang="zh-TW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Times New Roman" panose="02020603050405020304" pitchFamily="18" charset="0"/>
              </a:rPr>
              <a:t> and v</a:t>
            </a:r>
            <a:r>
              <a:rPr lang="en-US" altLang="zh-TW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</a:rPr>
              <a:t>be </a:t>
            </a:r>
            <a:r>
              <a:rPr lang="en-US" altLang="zh-TW" dirty="0" err="1" smtClean="0">
                <a:latin typeface="Times New Roman" panose="02020603050405020304" pitchFamily="18" charset="0"/>
              </a:rPr>
              <a:t>neighbours</a:t>
            </a:r>
            <a:r>
              <a:rPr lang="en-US" altLang="zh-TW" dirty="0" smtClean="0">
                <a:latin typeface="Times New Roman" panose="02020603050405020304" pitchFamily="18" charset="0"/>
              </a:rPr>
              <a:t> of x in distinct leaf blocks. 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TW" sz="28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Clearly, neighbors 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 and v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 of x are not adjacent.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G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/>
              </a:rPr>
              <a:t>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{v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,v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,x} is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     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since blocks have no cut-vertices.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V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ertex x has a neighbor other than 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 and v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because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k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/>
              </a:rPr>
              <a:t>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3.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 G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/>
              </a:rPr>
              <a:t>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{v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,v</a:t>
            </a:r>
            <a:r>
              <a:rPr lang="en-US" altLang="zh-TW" sz="28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} is connected.</a:t>
            </a:r>
          </a:p>
        </p:txBody>
      </p:sp>
      <p:pic>
        <p:nvPicPr>
          <p:cNvPr id="1331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0563" y="4870450"/>
            <a:ext cx="4643437" cy="1878013"/>
          </a:xfrm>
          <a:noFill/>
        </p:spPr>
      </p:pic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5637032" y="694418"/>
            <a:ext cx="3132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because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(</a:t>
            </a:r>
            <a:r>
              <a:rPr lang="en-US" altLang="zh-TW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TW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sym typeface="Symbol"/>
              </a:rPr>
              <a:t></a:t>
            </a:r>
            <a:r>
              <a:rPr lang="en-US" altLang="zh-TW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1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365761" y="1632857"/>
            <a:ext cx="78194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ince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 is 2-connected, i.e. G has no cut-vertex.  </a:t>
            </a:r>
            <a:endParaRPr lang="en-US" altLang="zh-TW" sz="2800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451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0" grpId="0"/>
      <p:bldP spid="880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Mycielski’s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 Construction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68413"/>
            <a:ext cx="8207375" cy="2808287"/>
          </a:xfrm>
        </p:spPr>
        <p:txBody>
          <a:bodyPr/>
          <a:lstStyle/>
          <a:p>
            <a:r>
              <a:rPr lang="en-US" altLang="zh-TW" sz="2800" b="1" dirty="0" err="1">
                <a:latin typeface="Times New Roman" panose="02020603050405020304" pitchFamily="18" charset="0"/>
              </a:rPr>
              <a:t>Mycielski’s</a:t>
            </a:r>
            <a:r>
              <a:rPr lang="en-US" altLang="zh-TW" sz="2800" b="1" dirty="0">
                <a:latin typeface="Times New Roman" panose="02020603050405020304" pitchFamily="18" charset="0"/>
              </a:rPr>
              <a:t> Construction: </a:t>
            </a:r>
            <a:r>
              <a:rPr lang="en-US" altLang="zh-TW" sz="2800" dirty="0">
                <a:latin typeface="Times New Roman" panose="02020603050405020304" pitchFamily="18" charset="0"/>
              </a:rPr>
              <a:t>From a simple graph G, </a:t>
            </a:r>
            <a:r>
              <a:rPr lang="en-US" altLang="zh-TW" sz="2800" dirty="0" err="1">
                <a:latin typeface="Times New Roman" panose="02020603050405020304" pitchFamily="18" charset="0"/>
              </a:rPr>
              <a:t>Mycielski’s</a:t>
            </a:r>
            <a:r>
              <a:rPr lang="en-US" altLang="zh-TW" sz="2800" dirty="0">
                <a:latin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 construction </a:t>
            </a:r>
            <a:r>
              <a:rPr lang="en-US" altLang="zh-TW" sz="2800" dirty="0">
                <a:latin typeface="Times New Roman" panose="02020603050405020304" pitchFamily="18" charset="0"/>
              </a:rPr>
              <a:t>produces a simple graph G’ containing G. Beginning with G having vertex set {v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</a:rPr>
              <a:t>, v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Times New Roman" panose="02020603050405020304" pitchFamily="18" charset="0"/>
              </a:rPr>
              <a:t>, …,</a:t>
            </a:r>
            <a:r>
              <a:rPr lang="en-US" altLang="zh-TW" sz="2800" dirty="0" err="1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TW" sz="2800" dirty="0">
                <a:latin typeface="Times New Roman" panose="02020603050405020304" pitchFamily="18" charset="0"/>
              </a:rPr>
              <a:t>}, add vertices U={u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</a:rPr>
              <a:t>, u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Times New Roman" panose="02020603050405020304" pitchFamily="18" charset="0"/>
              </a:rPr>
              <a:t>, …,u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n</a:t>
            </a:r>
            <a:r>
              <a:rPr lang="en-US" altLang="zh-TW" sz="2800" dirty="0">
                <a:latin typeface="Times New Roman" panose="02020603050405020304" pitchFamily="18" charset="0"/>
              </a:rPr>
              <a:t>} and one more vertex w. Add edges to make </a:t>
            </a:r>
            <a:r>
              <a:rPr lang="en-US" altLang="zh-TW" sz="2800" dirty="0" err="1">
                <a:latin typeface="Times New Roman" panose="02020603050405020304" pitchFamily="18" charset="0"/>
              </a:rPr>
              <a:t>u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</a:rPr>
              <a:t> adjacent to all of N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G</a:t>
            </a:r>
            <a:r>
              <a:rPr lang="en-US" altLang="zh-TW" sz="2800" dirty="0">
                <a:latin typeface="Times New Roman" panose="02020603050405020304" pitchFamily="18" charset="0"/>
              </a:rPr>
              <a:t>(v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</a:rPr>
              <a:t>), and finally let N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G’</a:t>
            </a:r>
            <a:r>
              <a:rPr lang="en-US" altLang="zh-TW" sz="2800" dirty="0">
                <a:latin typeface="Times New Roman" panose="02020603050405020304" pitchFamily="18" charset="0"/>
              </a:rPr>
              <a:t>(w)=U.</a:t>
            </a:r>
          </a:p>
        </p:txBody>
      </p:sp>
      <p:pic>
        <p:nvPicPr>
          <p:cNvPr id="93190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50825" y="4437063"/>
            <a:ext cx="5472113" cy="1824037"/>
          </a:xfrm>
          <a:noFill/>
          <a:ln/>
        </p:spPr>
      </p:pic>
      <p:pic>
        <p:nvPicPr>
          <p:cNvPr id="93192" name="Picture 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5651500" y="3789363"/>
            <a:ext cx="3492500" cy="2986087"/>
          </a:xfrm>
          <a:noFill/>
          <a:ln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F213-74E4-4B1A-8BB2-BA1E15767200}" type="datetime1">
              <a:rPr lang="en-US" altLang="zh-TW" smtClean="0"/>
              <a:pPr/>
              <a:t>3/24/2015</a:t>
            </a:fld>
            <a:endParaRPr lang="en-US" alt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636F-A568-4061-8C6C-4ABB3BB5E385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5431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5131"/>
            <a:ext cx="8229600" cy="1586279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Proposition 43: </a:t>
            </a:r>
            <a:r>
              <a:rPr lang="en-US" altLang="zh-TW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From a k-chromatic triangle-free graph G, </a:t>
            </a:r>
            <a:r>
              <a:rPr lang="en-US" altLang="zh-TW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Mycielski’s</a:t>
            </a:r>
            <a:r>
              <a:rPr lang="en-US" altLang="zh-TW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 construction produces a k+1-chromatic triangle-free graph G’.</a:t>
            </a:r>
            <a:br>
              <a:rPr lang="en-US" altLang="zh-TW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</a:br>
            <a:endParaRPr lang="en-US" altLang="zh-TW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989138"/>
            <a:ext cx="8496300" cy="42497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dirty="0" smtClean="0">
                <a:latin typeface="Times New Roman" panose="02020603050405020304" pitchFamily="18" charset="0"/>
              </a:rPr>
              <a:t>Remark: Proposition 43 shows that the bound </a:t>
            </a:r>
            <a:r>
              <a:rPr lang="en-US" altLang="zh-TW" dirty="0" smtClean="0">
                <a:latin typeface="Times New Roman" panose="02020603050405020304" pitchFamily="18" charset="0"/>
                <a:sym typeface="Symbol"/>
              </a:rPr>
              <a:t>(G)  (G) is loose, i.e. we can have a graph G with chromaticity as high as desired but with </a:t>
            </a:r>
            <a:r>
              <a:rPr lang="en-US" altLang="zh-TW" dirty="0" smtClean="0">
                <a:latin typeface="Times New Roman" panose="02020603050405020304" pitchFamily="18" charset="0"/>
                <a:sym typeface="Symbol"/>
              </a:rPr>
              <a:t>(G) </a:t>
            </a:r>
            <a:r>
              <a:rPr lang="en-US" altLang="zh-TW" dirty="0" smtClean="0">
                <a:latin typeface="Times New Roman" panose="02020603050405020304" pitchFamily="18" charset="0"/>
                <a:sym typeface="Symbol"/>
              </a:rPr>
              <a:t>= 2 only (as low as possible) !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. </a:t>
            </a:r>
            <a:endParaRPr lang="en-US" altLang="zh-TW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Proof: Let </a:t>
            </a:r>
            <a:r>
              <a:rPr lang="en-US" altLang="zh-TW" sz="2800" dirty="0">
                <a:latin typeface="Times New Roman" panose="02020603050405020304" pitchFamily="18" charset="0"/>
              </a:rPr>
              <a:t>V(G)={v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</a:rPr>
              <a:t>, v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Times New Roman" panose="02020603050405020304" pitchFamily="18" charset="0"/>
              </a:rPr>
              <a:t>, …,</a:t>
            </a:r>
            <a:r>
              <a:rPr lang="en-US" altLang="zh-TW" sz="2800" dirty="0" err="1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TW" sz="2800" dirty="0">
                <a:latin typeface="Times New Roman" panose="02020603050405020304" pitchFamily="18" charset="0"/>
              </a:rPr>
              <a:t>}, and let G’ be the graph produced from it by </a:t>
            </a:r>
            <a:r>
              <a:rPr lang="en-US" altLang="zh-TW" sz="2800" dirty="0" err="1">
                <a:latin typeface="Times New Roman" panose="02020603050405020304" pitchFamily="18" charset="0"/>
              </a:rPr>
              <a:t>Mycielski’s</a:t>
            </a:r>
            <a:r>
              <a:rPr lang="en-US" altLang="zh-TW" sz="2800" dirty="0">
                <a:latin typeface="Times New Roman" panose="02020603050405020304" pitchFamily="18" charset="0"/>
              </a:rPr>
              <a:t> construction. Let u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</a:rPr>
              <a:t>, u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Times New Roman" panose="02020603050405020304" pitchFamily="18" charset="0"/>
              </a:rPr>
              <a:t>, …,u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n</a:t>
            </a:r>
            <a:r>
              <a:rPr lang="en-US" altLang="zh-TW" sz="2800" dirty="0">
                <a:latin typeface="Times New Roman" panose="02020603050405020304" pitchFamily="18" charset="0"/>
              </a:rPr>
              <a:t> be the copies of v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</a:rPr>
              <a:t>, v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Times New Roman" panose="02020603050405020304" pitchFamily="18" charset="0"/>
              </a:rPr>
              <a:t>, …,</a:t>
            </a:r>
            <a:r>
              <a:rPr lang="en-US" altLang="zh-TW" sz="2800" dirty="0" err="1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TW" sz="2800" dirty="0">
                <a:latin typeface="Times New Roman" panose="02020603050405020304" pitchFamily="18" charset="0"/>
              </a:rPr>
              <a:t>, with w the additional vertex. Let U={u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</a:rPr>
              <a:t>, u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Times New Roman" panose="02020603050405020304" pitchFamily="18" charset="0"/>
              </a:rPr>
              <a:t>, …,u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n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}.</a:t>
            </a:r>
            <a:endParaRPr lang="en-US" altLang="zh-TW" sz="2800" dirty="0">
              <a:latin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FCC9-995B-4A1E-A51D-175EC06BA669}" type="datetime1">
              <a:rPr lang="en-US" altLang="zh-TW" smtClean="0"/>
              <a:pPr/>
              <a:t>3/24/2015</a:t>
            </a:fld>
            <a:endParaRPr lang="en-US" alt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636F-A568-4061-8C6C-4ABB3BB5E385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7195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700213"/>
            <a:ext cx="8569325" cy="46085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 dirty="0" smtClean="0">
                <a:latin typeface="Times New Roman" panose="02020603050405020304" pitchFamily="18" charset="0"/>
              </a:rPr>
              <a:t>Suppose G’ has a triangle. </a:t>
            </a:r>
            <a:r>
              <a:rPr lang="en-US" altLang="zh-TW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TW" dirty="0" smtClean="0">
                <a:latin typeface="Times New Roman" panose="02020603050405020304" pitchFamily="18" charset="0"/>
              </a:rPr>
              <a:t> The triangle contains at least one node in U, say </a:t>
            </a:r>
            <a:r>
              <a:rPr lang="en-US" altLang="zh-TW" dirty="0" err="1" smtClean="0">
                <a:latin typeface="Times New Roman" panose="02020603050405020304" pitchFamily="18" charset="0"/>
              </a:rPr>
              <a:t>u</a:t>
            </a:r>
            <a:r>
              <a:rPr lang="en-US" altLang="zh-TW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</a:rPr>
              <a:t>, since G is triangle-free. </a:t>
            </a:r>
          </a:p>
          <a:p>
            <a:pPr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By </a:t>
            </a:r>
            <a:r>
              <a:rPr lang="en-US" altLang="zh-TW" sz="2800" dirty="0">
                <a:latin typeface="Times New Roman" panose="02020603050405020304" pitchFamily="18" charset="0"/>
              </a:rPr>
              <a:t>construction, U is an independent set in G’.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The other vertices of the triangle belong to V(G), say </a:t>
            </a:r>
            <a:r>
              <a:rPr lang="en-US" altLang="zh-TW" sz="2800" dirty="0" err="1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dirty="0" err="1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TW" sz="2800" dirty="0">
                <a:latin typeface="Times New Roman" panose="02020603050405020304" pitchFamily="18" charset="0"/>
              </a:rPr>
              <a:t>.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 </a:t>
            </a:r>
            <a:r>
              <a:rPr lang="en-US" altLang="zh-TW" sz="2800" dirty="0" err="1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dirty="0" err="1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are neighbors of </a:t>
            </a:r>
            <a:r>
              <a:rPr lang="en-US" altLang="zh-TW" sz="2800" dirty="0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.  There are a triangle </a:t>
            </a:r>
            <a:r>
              <a:rPr lang="en-US" altLang="zh-TW" sz="2800" dirty="0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dirty="0" err="1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dirty="0" err="1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in G.  It is a contradiction.  G’ is triangle-free</a:t>
            </a: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A proper k-coloring f of G extends to a proper k+1-coloring of G’ by setting f(</a:t>
            </a:r>
            <a:r>
              <a:rPr lang="en-US" altLang="zh-TW" sz="2800" dirty="0" err="1">
                <a:latin typeface="Times New Roman" panose="02020603050405020304" pitchFamily="18" charset="0"/>
              </a:rPr>
              <a:t>u</a:t>
            </a:r>
            <a:r>
              <a:rPr lang="en-US" altLang="zh-TW" sz="28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)=f(</a:t>
            </a:r>
            <a:r>
              <a:rPr lang="en-US" altLang="zh-TW" sz="2800" dirty="0">
                <a:latin typeface="Times New Roman" panose="02020603050405020304" pitchFamily="18" charset="0"/>
              </a:rPr>
              <a:t>v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 and f(w)=k+1.  (G’)&lt;= (G)+1.</a:t>
            </a:r>
          </a:p>
          <a:p>
            <a:pPr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The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equality can be proved by showing (G)&lt; (G’). To prove this we consider any proper coloring of G’ and obtain from it a proper coloring of G using fewer colors.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95944"/>
            <a:ext cx="8229600" cy="1397726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Proposition 43 (cont’d): </a:t>
            </a:r>
            <a:r>
              <a:rPr lang="en-US" altLang="zh-TW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From a k-chromatic triangle-free graph G, </a:t>
            </a:r>
            <a:r>
              <a:rPr lang="en-US" altLang="zh-TW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Mycielski’s</a:t>
            </a:r>
            <a:r>
              <a:rPr lang="en-US" altLang="zh-TW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 construction produces a k+1-chromatic triangle-free graph G’.</a:t>
            </a:r>
            <a:br>
              <a:rPr lang="en-US" altLang="zh-TW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</a:br>
            <a:endParaRPr lang="en-US" altLang="zh-TW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A9EC-EBEB-42B6-B929-20166149F044}" type="datetime1">
              <a:rPr lang="en-US" altLang="zh-TW" smtClean="0"/>
              <a:pPr/>
              <a:t>3/24/2015</a:t>
            </a:fld>
            <a:endParaRPr lang="en-US" alt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636F-A568-4061-8C6C-4ABB3BB5E385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73320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23315</TotalTime>
  <Words>1315</Words>
  <Application>Microsoft Office PowerPoint</Application>
  <PresentationFormat>On-screen Show (4:3)</PresentationFormat>
  <Paragraphs>108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Brooks’ Theorem (Theorem 6): If G is a connected graph other than a complete graph or an odd cycle, then (G)  (G). </vt:lpstr>
      <vt:lpstr>Brook’s Theorem</vt:lpstr>
      <vt:lpstr>Brooks’ Theorem</vt:lpstr>
      <vt:lpstr>Brooks’ Theorem</vt:lpstr>
      <vt:lpstr>Brooks’ Theorem</vt:lpstr>
      <vt:lpstr>Case 2-2-2: (Gx) = 1</vt:lpstr>
      <vt:lpstr>Mycielski’s Construction</vt:lpstr>
      <vt:lpstr>Proposition 43: From a k-chromatic triangle-free graph G, Mycielski’s construction produces a k+1-chromatic triangle-free graph G’. </vt:lpstr>
      <vt:lpstr>Proposition 43 (cont’d): From a k-chromatic triangle-free graph G, Mycielski’s construction produces a k+1-chromatic triangle-free graph G’. </vt:lpstr>
      <vt:lpstr>Proposition 43 (cont’d): From a k-chromatic triangle-free graph G, Mycielski’s construction produces a k+1-chromatic triangle-free graph G’.  </vt:lpstr>
      <vt:lpstr>  Proposition 43 (cont’d): From a k-chromatic triangle-free graph G, Mycielski’s construction produces a k+1-chromatic triangle-free graph G’.   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206</cp:revision>
  <dcterms:created xsi:type="dcterms:W3CDTF">2013-08-04T06:42:48Z</dcterms:created>
  <dcterms:modified xsi:type="dcterms:W3CDTF">2015-03-24T10:52:48Z</dcterms:modified>
</cp:coreProperties>
</file>