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89" r:id="rId2"/>
    <p:sldId id="290" r:id="rId3"/>
    <p:sldId id="291" r:id="rId4"/>
    <p:sldId id="292" r:id="rId5"/>
    <p:sldId id="294" r:id="rId6"/>
    <p:sldId id="293" r:id="rId7"/>
    <p:sldId id="295" r:id="rId8"/>
    <p:sldId id="301" r:id="rId9"/>
    <p:sldId id="303" r:id="rId10"/>
    <p:sldId id="302" r:id="rId11"/>
    <p:sldId id="299" r:id="rId12"/>
    <p:sldId id="304" r:id="rId13"/>
    <p:sldId id="30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932" y="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14BAD-B7C5-4544-8963-7E705F581898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62B52-8409-413A-A165-5691E67E5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495C-D458-4358-9EB8-BE1ABB4CD428}" type="datetime1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6283-ADB9-4712-B65F-8278CFB59CC3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3858-A727-4018-9ABD-2B803A504344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5325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56FCC-AE04-4923-ABED-3433ACACDBF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30700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E29-C8C2-4D93-857D-EC03A2732D7A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65AE-813B-4C56-B772-2095C063A10D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4AA4-EACB-4383-8045-959E27B9E738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96CA-2ABF-40B5-89A6-5CDB6AC84671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33A2-895A-4245-B426-7FD7F4D7154A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7F3C-ECE9-4B05-AEE7-EDC2C6869946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EF91-04EB-4339-9182-8FDCCD0726BA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9738-3BBB-483D-A57D-948039E6C897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1D6-7B18-400F-9658-F2E9561CCE22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Proposition 44: 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Every k-chromatic graph with n vertices has at least k*(k-1)/2 edges. </a:t>
            </a:r>
            <a:b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</a:b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586445"/>
            <a:ext cx="7886700" cy="359051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Proof</a:t>
            </a:r>
            <a:r>
              <a:rPr lang="en-US" altLang="zh-TW" sz="2800" dirty="0">
                <a:latin typeface="Times New Roman" panose="02020603050405020304" pitchFamily="18" charset="0"/>
              </a:rPr>
              <a:t>. At least one edge with endpoints of colors </a:t>
            </a:r>
            <a:r>
              <a:rPr lang="en-US" altLang="zh-TW" sz="2800" dirty="0" err="1"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</a:rPr>
              <a:t> and j for each pair </a:t>
            </a:r>
            <a:r>
              <a:rPr lang="en-US" altLang="zh-TW" sz="2800" dirty="0" err="1"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</a:rPr>
              <a:t>, j of colors. Otherwise, colors </a:t>
            </a:r>
            <a:r>
              <a:rPr lang="en-US" altLang="zh-TW" sz="2800" dirty="0" err="1"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</a:rPr>
              <a:t> and j could be combined into a single color class and use fewer colors.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TW" sz="2800" dirty="0">
                <a:latin typeface="Times New Roman" panose="02020603050405020304" pitchFamily="18" charset="0"/>
              </a:rPr>
              <a:t>At least k*(k-1)/2 edges in k-chromatic graph with n vertices.</a:t>
            </a:r>
            <a:endParaRPr lang="en-US" altLang="zh-TW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TW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65FA-2DA1-488F-97A8-488F272041A0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2424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Lemma 45.2 : Proof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 vertices can cover at most km edges in a </a:t>
            </a:r>
            <a:r>
              <a:rPr lang="en-US" altLang="zh-TW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subgraph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of </a:t>
            </a:r>
            <a:r>
              <a:rPr lang="en-US" altLang="zh-TW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k,k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 E(H) cannot be covered by k</a:t>
            </a:r>
            <a:r>
              <a:rPr lang="en-US" altLang="zh-TW" dirty="0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 vertices.  The minimum size of a vertex cover in H is at least k.  The maximum size of a matching in H is at least k  H has a perfect matching M (here we have used the </a:t>
            </a:r>
            <a:r>
              <a:rPr lang="en-US" altLang="zh-TW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Konig-Egervary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Theorem – Theorem 3 ).</a:t>
            </a:r>
          </a:p>
          <a:p>
            <a:pPr>
              <a:buFontTx/>
              <a:buNone/>
            </a:pP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In G, we give color </a:t>
            </a:r>
            <a:r>
              <a:rPr lang="en-US" altLang="zh-TW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to all of X</a:t>
            </a:r>
            <a:r>
              <a:rPr lang="en-US" altLang="zh-TW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and all of </a:t>
            </a:r>
            <a:r>
              <a:rPr lang="en-US" altLang="zh-TW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TW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to which it is matched by M. </a:t>
            </a:r>
          </a:p>
          <a:p>
            <a:pPr>
              <a:buFontTx/>
              <a:buNone/>
            </a:pP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There are no edges joining X</a:t>
            </a:r>
            <a:r>
              <a:rPr lang="en-US" altLang="zh-TW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TW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TW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 Doing this for all </a:t>
            </a:r>
            <a:r>
              <a:rPr lang="en-US" altLang="zh-TW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produces a proper k-coloring of G.  It contradicts to the hypothesis that (G) &gt; k  |[X,Y]|</a:t>
            </a:r>
            <a:r>
              <a:rPr lang="en-US" altLang="zh-TW" dirty="0" smtClean="0">
                <a:latin typeface="Times New Roman" panose="02020603050405020304" pitchFamily="18" charset="0"/>
                <a:sym typeface="Symbol"/>
              </a:rPr>
              <a:t>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k.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E29-C8C2-4D93-857D-EC03A2732D7A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6571"/>
            <a:ext cx="8229600" cy="1393047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Proposition 45 : 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Every k-critical graph is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1-edge-connected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b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5474"/>
            <a:ext cx="8362950" cy="518595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Proof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Let G be a k-critical graph, and let [X,Y] be a minimum edge cut.</a:t>
            </a:r>
          </a:p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is k-critical, G[X] and G[Y] are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1-colorable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|[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]|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/>
              </a:rPr>
              <a:t>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1.</a:t>
            </a:r>
          </a:p>
          <a:p>
            <a:pPr>
              <a:buFontTx/>
              <a:buNone/>
            </a:pPr>
            <a:endParaRPr lang="en-US" altLang="zh-TW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Recall an earlier result: </a:t>
            </a:r>
            <a:r>
              <a:rPr lang="en-US" altLang="zh-TW" dirty="0" smtClean="0">
                <a:ea typeface="新細明體" panose="02020500000000000000" pitchFamily="18" charset="-120"/>
              </a:rPr>
              <a:t>Proposition 32 :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is a simple graph, then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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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/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 vertex-cut</a:t>
            </a: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</a:t>
            </a: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</a:t>
            </a: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edge-cut</a:t>
            </a: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</a:t>
            </a: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 degree </a:t>
            </a:r>
            <a:endParaRPr lang="en-US" altLang="zh-TW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We earlier showed that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/>
              </a:rPr>
              <a:t>(G)  k1. What we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have now proved is </a:t>
            </a:r>
            <a:r>
              <a:rPr lang="en-US" altLang="zh-TW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that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/>
              </a:rPr>
              <a:t> k1.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TW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4933-F75D-4DDB-821E-86308985772F}" type="datetime1">
              <a:rPr lang="en-US" altLang="zh-TW" smtClean="0"/>
              <a:pPr/>
              <a:t>3/27/2015</a:t>
            </a:fld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6FCC-AE04-4923-ABED-3433ACACDBF9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07561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(20 minutes – open notes only).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 graph G, which is neither a complete graph nor an odd cycle, and provide an ordering for the vertices of G such that the greedy algorithm with the given ordering uses </a:t>
            </a:r>
            <a:r>
              <a:rPr lang="en-US" dirty="0" smtClean="0">
                <a:sym typeface="Symbol"/>
              </a:rPr>
              <a:t> + 1 </a:t>
            </a:r>
            <a:r>
              <a:rPr lang="en-US" dirty="0" err="1" smtClean="0">
                <a:sym typeface="Symbol"/>
              </a:rPr>
              <a:t>colours</a:t>
            </a:r>
            <a:r>
              <a:rPr lang="en-US" dirty="0" smtClean="0">
                <a:sym typeface="Symbol"/>
              </a:rPr>
              <a:t>. </a:t>
            </a:r>
          </a:p>
          <a:p>
            <a:r>
              <a:rPr lang="en-US" dirty="0" smtClean="0">
                <a:sym typeface="Symbol"/>
              </a:rPr>
              <a:t>Prove or disprove: Every k-chromatic graph has proper k-coloring in which some color class has (G) </a:t>
            </a:r>
            <a:r>
              <a:rPr lang="en-US" smtClean="0">
                <a:sym typeface="Symbol"/>
              </a:rPr>
              <a:t>vertices.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E29-C8C2-4D93-857D-EC03A2732D7A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8129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+mn-lt"/>
              </a:rPr>
              <a:t/>
            </a:r>
            <a:br>
              <a:rPr lang="en-US" altLang="zh-TW" sz="3200" dirty="0" smtClean="0">
                <a:latin typeface="+mn-lt"/>
              </a:rPr>
            </a:br>
            <a:r>
              <a:rPr lang="en-US" altLang="zh-TW" sz="3200" dirty="0" smtClean="0">
                <a:latin typeface="+mn-lt"/>
              </a:rPr>
              <a:t>Homework – practice only, not to be submitted</a:t>
            </a:r>
            <a:r>
              <a:rPr lang="en-US" altLang="zh-TW" sz="3200" dirty="0">
                <a:latin typeface="+mn-lt"/>
                <a:sym typeface="Symbol" panose="05050102010706020507" pitchFamily="18" charset="2"/>
              </a:rPr>
              <a:t/>
            </a:r>
            <a:br>
              <a:rPr lang="en-US" altLang="zh-TW" sz="3200" dirty="0">
                <a:latin typeface="+mn-lt"/>
                <a:sym typeface="Symbol" panose="05050102010706020507" pitchFamily="18" charset="2"/>
              </a:rPr>
            </a:br>
            <a:endParaRPr lang="en-US" altLang="zh-TW" sz="3200" dirty="0">
              <a:latin typeface="+mn-lt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59656"/>
            <a:ext cx="9144000" cy="56411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>
                <a:sym typeface="Symbol" panose="05050102010706020507" pitchFamily="18" charset="2"/>
              </a:rPr>
              <a:t>Given a set of lines in the plane with no three meeting at a point, form a graph G whose vertices are the intersections of the lines, with two vertices adjacent to each other if they appear consecutively on one of the lines. Prove that the graph is 3-colorable.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>
                <a:sym typeface="Symbol" panose="05050102010706020507" pitchFamily="18" charset="2"/>
              </a:rPr>
              <a:t>Prove that </a:t>
            </a:r>
            <a:r>
              <a:rPr lang="en-US" altLang="zh-TW" sz="2400" dirty="0" smtClean="0">
                <a:sym typeface="Symbol"/>
              </a:rPr>
              <a:t></a:t>
            </a:r>
            <a:r>
              <a:rPr lang="en-US" altLang="zh-TW" sz="2400" dirty="0" smtClean="0">
                <a:sym typeface="Symbol" panose="05050102010706020507" pitchFamily="18" charset="2"/>
              </a:rPr>
              <a:t>(</a:t>
            </a:r>
            <a:r>
              <a:rPr lang="en-US" altLang="zh-TW" sz="2400" dirty="0" smtClean="0">
                <a:sym typeface="Symbol" panose="05050102010706020507" pitchFamily="18" charset="2"/>
              </a:rPr>
              <a:t>G) + </a:t>
            </a:r>
            <a:r>
              <a:rPr lang="en-US" altLang="zh-TW" sz="2400" dirty="0" smtClean="0">
                <a:sym typeface="Symbol"/>
              </a:rPr>
              <a:t></a:t>
            </a:r>
            <a:r>
              <a:rPr lang="en-US" altLang="zh-TW" sz="2400" dirty="0" smtClean="0">
                <a:sym typeface="Symbol" panose="05050102010706020507" pitchFamily="18" charset="2"/>
              </a:rPr>
              <a:t>(</a:t>
            </a:r>
            <a:r>
              <a:rPr lang="en-US" altLang="zh-TW" sz="2400" dirty="0" smtClean="0">
                <a:sym typeface="Symbol"/>
              </a:rPr>
              <a:t></a:t>
            </a:r>
            <a:r>
              <a:rPr lang="en-US" altLang="zh-TW" sz="2400" dirty="0" smtClean="0">
                <a:sym typeface="Symbol" panose="05050102010706020507" pitchFamily="18" charset="2"/>
              </a:rPr>
              <a:t>G  </a:t>
            </a:r>
            <a:r>
              <a:rPr lang="en-US" altLang="zh-TW" sz="2400" smtClean="0">
                <a:sym typeface="Symbol" panose="05050102010706020507" pitchFamily="18" charset="2"/>
              </a:rPr>
              <a:t>) </a:t>
            </a:r>
            <a:r>
              <a:rPr lang="en-US" altLang="zh-TW" sz="2400" smtClean="0">
                <a:sym typeface="Symbol"/>
              </a:rPr>
              <a:t></a:t>
            </a:r>
            <a:r>
              <a:rPr lang="en-US" altLang="zh-TW" sz="2400" smtClean="0"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sym typeface="Symbol" panose="05050102010706020507" pitchFamily="18" charset="2"/>
              </a:rPr>
              <a:t>N(G) + 1</a:t>
            </a:r>
            <a:r>
              <a:rPr lang="en-US" altLang="zh-TW" sz="2400" smtClean="0">
                <a:sym typeface="Symbol" panose="05050102010706020507" pitchFamily="18" charset="2"/>
              </a:rPr>
              <a:t>. </a:t>
            </a:r>
            <a:r>
              <a:rPr lang="en-US" altLang="zh-TW" sz="2400" smtClean="0">
                <a:sym typeface="Symbol" panose="05050102010706020507" pitchFamily="18" charset="2"/>
              </a:rPr>
              <a:t> </a:t>
            </a:r>
            <a:endParaRPr lang="en-US" altLang="zh-TW" sz="2400" dirty="0" smtClean="0"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 smtClean="0">
                <a:sym typeface="Symbol" panose="05050102010706020507" pitchFamily="18" charset="2"/>
              </a:rPr>
              <a:t>Prove that if G is a color critical graph, then the graph G’ generated by applying </a:t>
            </a:r>
            <a:r>
              <a:rPr lang="en-US" altLang="zh-TW" sz="2400" dirty="0" err="1" smtClean="0">
                <a:sym typeface="Symbol" panose="05050102010706020507" pitchFamily="18" charset="2"/>
              </a:rPr>
              <a:t>Mycielski’s</a:t>
            </a:r>
            <a:r>
              <a:rPr lang="en-US" altLang="zh-TW" sz="2400" dirty="0" smtClean="0">
                <a:sym typeface="Symbol" panose="05050102010706020507" pitchFamily="18" charset="2"/>
              </a:rPr>
              <a:t> construction on G, is also color critical.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 smtClean="0">
                <a:sym typeface="Symbol" panose="05050102010706020507" pitchFamily="18" charset="2"/>
              </a:rPr>
              <a:t>Prove that every triangle free n-vertex graph has chromatic number at most 2</a:t>
            </a:r>
            <a:r>
              <a:rPr lang="en-US" altLang="zh-TW" sz="2400" dirty="0" smtClean="0">
                <a:latin typeface="MS Gothic" panose="020B0609070205080204" pitchFamily="49" charset="-128"/>
                <a:ea typeface="MS Gothic" panose="020B0609070205080204" pitchFamily="49" charset="-128"/>
                <a:sym typeface="Symbol" panose="05050102010706020507" pitchFamily="18" charset="2"/>
              </a:rPr>
              <a:t>√n.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 smtClean="0"/>
              <a:t>What is the maximum number of edges possible in a n-vertex triangle free graph?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 smtClean="0"/>
              <a:t>Prove or disprove : There is a particular ordering of vertices in which greedy coloring is optimal.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3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zh-TW" sz="2400" dirty="0" smtClean="0">
              <a:latin typeface="MS Gothic" panose="020B0609070205080204" pitchFamily="49" charset="-128"/>
              <a:ea typeface="MS Gothic" panose="020B0609070205080204" pitchFamily="49" charset="-128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4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TW" sz="2800" dirty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4933-F75D-4DDB-821E-86308985772F}" type="datetime1">
              <a:rPr lang="en-US" altLang="zh-TW" smtClean="0"/>
              <a:pPr/>
              <a:t>3/27/2015</a:t>
            </a:fld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6FCC-AE04-4923-ABED-3433ACACDBF9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52441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6755"/>
            <a:ext cx="7886700" cy="66620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Turan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Graph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85298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10000"/>
              </a:lnSpc>
              <a:buFontTx/>
              <a:buNone/>
            </a:pPr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Complete Multipartite Graph: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A complete multipartite graph is a simple graph G whose vertices can be partitioned into sets so that (</a:t>
            </a:r>
            <a:r>
              <a:rPr lang="en-US" altLang="zh-TW" sz="2800" dirty="0" err="1">
                <a:latin typeface="Times New Roman" panose="02020603050405020304" pitchFamily="18" charset="0"/>
              </a:rPr>
              <a:t>u,v</a:t>
            </a:r>
            <a:r>
              <a:rPr lang="en-US" altLang="zh-TW" sz="2800" dirty="0">
                <a:latin typeface="Times New Roman" panose="02020603050405020304" pitchFamily="18" charset="0"/>
              </a:rPr>
              <a:t>)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E(G) if and only if u and v belongs to  different sets of the partition. Equivalently, every component of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/>
              </a:rPr>
              <a:t>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is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a complete graph. </a:t>
            </a:r>
            <a:endParaRPr lang="en-US" altLang="zh-TW" sz="28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220000"/>
              </a:lnSpc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When k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/>
              </a:rPr>
              <a:t>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 we write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sz="2800" baseline="-16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1600" baseline="-36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sz="2800" baseline="-16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1600" baseline="-36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2 .. </a:t>
            </a:r>
            <a:r>
              <a:rPr lang="en-US" altLang="zh-TW" sz="2800" baseline="-16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1600" baseline="-36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for the complete</a:t>
            </a:r>
            <a:r>
              <a:rPr lang="en-US" altLang="zh-TW" sz="2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k-partite graph with partite sets of size n</a:t>
            </a:r>
            <a:r>
              <a:rPr lang="en-US" altLang="zh-TW" sz="2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altLang="zh-TW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800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and complement K</a:t>
            </a:r>
            <a:r>
              <a:rPr lang="en-US" altLang="zh-TW" sz="2800" baseline="-16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1600" baseline="-36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</a:rPr>
              <a:t>+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TW" sz="2800" dirty="0">
                <a:latin typeface="Times New Roman" panose="02020603050405020304" pitchFamily="18" charset="0"/>
              </a:rPr>
              <a:t>+</a:t>
            </a:r>
            <a:r>
              <a:rPr lang="en-US" altLang="zh-TW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sz="2800" baseline="-16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1600" baseline="-36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sz="2800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220000"/>
              </a:lnSpc>
              <a:buFontTx/>
              <a:buNone/>
            </a:pPr>
            <a:r>
              <a:rPr lang="en-US" altLang="zh-TW" sz="2800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Turan</a:t>
            </a:r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Graph: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The </a:t>
            </a:r>
            <a:r>
              <a:rPr lang="en-US" altLang="zh-TW" sz="2800" dirty="0" err="1">
                <a:latin typeface="Times New Roman" panose="02020603050405020304" pitchFamily="18" charset="0"/>
              </a:rPr>
              <a:t>Turan</a:t>
            </a:r>
            <a:r>
              <a:rPr lang="en-US" altLang="zh-TW" sz="2800" dirty="0">
                <a:latin typeface="Times New Roman" panose="02020603050405020304" pitchFamily="18" charset="0"/>
              </a:rPr>
              <a:t> graph </a:t>
            </a:r>
            <a:r>
              <a:rPr lang="en-US" altLang="zh-TW" sz="2800" dirty="0" err="1">
                <a:latin typeface="Times New Roman" panose="02020603050405020304" pitchFamily="18" charset="0"/>
              </a:rPr>
              <a:t>T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n,r</a:t>
            </a:r>
            <a:r>
              <a:rPr lang="en-US" altLang="zh-TW" sz="2800" dirty="0">
                <a:latin typeface="Times New Roman" panose="02020603050405020304" pitchFamily="18" charset="0"/>
              </a:rPr>
              <a:t> is the complete r-partite graph with n vertices whose partite sets differ in size by at most 1. That is, all partite sets have size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n/r or n/r.</a:t>
            </a:r>
            <a:endParaRPr lang="en-US" altLang="zh-TW" sz="2800" dirty="0">
              <a:latin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17A0-3D83-43A8-BC31-A14BF2F379C6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542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35132"/>
            <a:ext cx="8229600" cy="1399194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/>
            </a:r>
            <a:b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</a:b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Lemma 7.1: Among 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simple r-partite graphs with n vertices, the </a:t>
            </a:r>
            <a:r>
              <a:rPr lang="en-US" altLang="zh-TW" sz="3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Turan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graph is the unique graph with the most edges.</a:t>
            </a:r>
            <a:b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</a:b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33265"/>
            <a:ext cx="8496300" cy="4791359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Proof</a:t>
            </a:r>
            <a:r>
              <a:rPr lang="en-US" altLang="zh-TW" sz="2800" dirty="0">
                <a:latin typeface="Times New Roman" panose="02020603050405020304" pitchFamily="18" charset="0"/>
              </a:rPr>
              <a:t>.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We </a:t>
            </a:r>
            <a:r>
              <a:rPr lang="en-US" altLang="zh-TW" sz="2800" dirty="0">
                <a:latin typeface="Times New Roman" panose="02020603050405020304" pitchFamily="18" charset="0"/>
              </a:rPr>
              <a:t>need only consider complete r-partite graphs.</a:t>
            </a:r>
          </a:p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Given </a:t>
            </a:r>
            <a:r>
              <a:rPr lang="en-US" altLang="zh-TW" sz="2800" dirty="0">
                <a:latin typeface="Times New Roman" panose="02020603050405020304" pitchFamily="18" charset="0"/>
              </a:rPr>
              <a:t>a complete r-partite graph with partite sets differing by more than 1 in size, we move a vertex v from the largest size (size </a:t>
            </a:r>
            <a:r>
              <a:rPr lang="en-US" altLang="zh-TW" sz="2800" dirty="0" err="1"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</a:rPr>
              <a:t>) to the smallest class (size j). </a:t>
            </a:r>
          </a:p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The </a:t>
            </a:r>
            <a:r>
              <a:rPr lang="en-US" altLang="zh-TW" sz="2800" dirty="0">
                <a:latin typeface="Times New Roman" panose="02020603050405020304" pitchFamily="18" charset="0"/>
              </a:rPr>
              <a:t>edges not involving v are the same as before, but v gains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i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1 </a:t>
            </a:r>
            <a:r>
              <a:rPr lang="en-US" altLang="zh-TW" sz="2800" dirty="0">
                <a:latin typeface="Times New Roman" panose="02020603050405020304" pitchFamily="18" charset="0"/>
              </a:rPr>
              <a:t>neighbors in its old class and loses j neighbors in its new class.</a:t>
            </a:r>
          </a:p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Since i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1 &gt; j</a:t>
            </a:r>
            <a:r>
              <a:rPr lang="en-US" altLang="zh-TW" sz="2800" dirty="0">
                <a:latin typeface="Times New Roman" panose="02020603050405020304" pitchFamily="18" charset="0"/>
              </a:rPr>
              <a:t>, the number of edges increases.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We maximize the number of edges only by equalizing the size as in </a:t>
            </a:r>
            <a:r>
              <a:rPr lang="en-US" altLang="zh-TW" sz="2400" dirty="0" err="1">
                <a:latin typeface="Times New Roman" panose="02020603050405020304" pitchFamily="18" charset="0"/>
              </a:rPr>
              <a:t>T</a:t>
            </a:r>
            <a:r>
              <a:rPr lang="en-US" altLang="zh-TW" sz="2400" baseline="-25000" dirty="0" err="1">
                <a:latin typeface="Times New Roman" panose="02020603050405020304" pitchFamily="18" charset="0"/>
              </a:rPr>
              <a:t>n,r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D3DA-6CBD-4A33-BFA3-009AD1BE7364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441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87384"/>
            <a:ext cx="7886700" cy="1771796"/>
          </a:xfrm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Theorem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7 (</a:t>
            </a:r>
            <a:r>
              <a:rPr lang="en-US" altLang="zh-TW" sz="32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Turan’s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Theorem): 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Among the n-vertex simple graphs with no r+1-clique, </a:t>
            </a:r>
            <a:r>
              <a:rPr lang="en-US" altLang="zh-TW" sz="3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3200" baseline="-25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n,r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has the maximum number of edges.</a:t>
            </a:r>
            <a:b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</a:b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238233"/>
            <a:ext cx="7886700" cy="393873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Proof</a:t>
            </a:r>
            <a:r>
              <a:rPr lang="en-US" altLang="zh-TW" sz="2800" dirty="0">
                <a:latin typeface="Times New Roman" panose="02020603050405020304" pitchFamily="18" charset="0"/>
              </a:rPr>
              <a:t>. </a:t>
            </a:r>
            <a:r>
              <a:rPr lang="en-US" altLang="zh-TW" sz="28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TW" sz="2800" baseline="-25000" dirty="0" err="1" smtClean="0">
                <a:latin typeface="Times New Roman" panose="02020603050405020304" pitchFamily="18" charset="0"/>
              </a:rPr>
              <a:t>n,r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has no r+1-clique.</a:t>
            </a:r>
          </a:p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If </a:t>
            </a:r>
            <a:r>
              <a:rPr lang="en-US" altLang="zh-TW" sz="2800" dirty="0">
                <a:latin typeface="Times New Roman" panose="02020603050405020304" pitchFamily="18" charset="0"/>
              </a:rPr>
              <a:t>we can prove that the maximum is achieved by an r-partite graph, then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earlier Lemma implies </a:t>
            </a:r>
            <a:r>
              <a:rPr lang="en-US" altLang="zh-TW" sz="2800" dirty="0">
                <a:latin typeface="Times New Roman" panose="02020603050405020304" pitchFamily="18" charset="0"/>
              </a:rPr>
              <a:t>that  the maximum is achieved by </a:t>
            </a:r>
            <a:r>
              <a:rPr lang="en-US" altLang="zh-TW" sz="2800" dirty="0" err="1">
                <a:latin typeface="Times New Roman" panose="02020603050405020304" pitchFamily="18" charset="0"/>
              </a:rPr>
              <a:t>T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n,r</a:t>
            </a:r>
            <a:r>
              <a:rPr lang="en-US" altLang="zh-TW" sz="2800" dirty="0">
                <a:latin typeface="Times New Roman" panose="02020603050405020304" pitchFamily="18" charset="0"/>
              </a:rPr>
              <a:t>.</a:t>
            </a:r>
          </a:p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It </a:t>
            </a:r>
            <a:r>
              <a:rPr lang="en-US" altLang="zh-TW" sz="2800" dirty="0">
                <a:latin typeface="Times New Roman" panose="02020603050405020304" pitchFamily="18" charset="0"/>
              </a:rPr>
              <a:t>suffices to prove that if G has no r+1-clique, then there is an r-partite graph H with the same vertex set as G and at least as many edges.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2DC8-CF8D-45E1-86AE-7C65E4D099B0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917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19718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Theorem 7 : </a:t>
            </a:r>
            <a:r>
              <a:rPr lang="en-US" altLang="zh-TW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Among the n-vertex simple graphs with no r+1-clique, </a:t>
            </a:r>
            <a:r>
              <a:rPr lang="en-US" altLang="zh-TW" sz="36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3600" baseline="-25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n,r</a:t>
            </a:r>
            <a:r>
              <a:rPr lang="en-US" altLang="zh-TW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has the maximum number of edges.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/>
            </a:r>
            <a:b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</a:br>
            <a:endParaRPr lang="en-US" altLang="zh-TW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97038"/>
            <a:ext cx="8229600" cy="455614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This </a:t>
            </a:r>
            <a:r>
              <a:rPr lang="en-US" altLang="zh-TW" sz="2800" dirty="0">
                <a:latin typeface="Times New Roman" panose="02020603050405020304" pitchFamily="18" charset="0"/>
              </a:rPr>
              <a:t>is proved by induction on r.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When r = 1</a:t>
            </a:r>
            <a:r>
              <a:rPr lang="en-US" altLang="zh-TW" sz="2800" dirty="0">
                <a:latin typeface="Times New Roman" panose="02020603050405020304" pitchFamily="18" charset="0"/>
              </a:rPr>
              <a:t>, G and H have no edges.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Consider r &gt; 1</a:t>
            </a:r>
            <a:r>
              <a:rPr lang="en-US" altLang="zh-TW" sz="2800" dirty="0">
                <a:latin typeface="Times New Roman" panose="02020603050405020304" pitchFamily="18" charset="0"/>
              </a:rPr>
              <a:t>. Let G be an n-vertex graph with no r+1-clique, and let </a:t>
            </a:r>
            <a:r>
              <a:rPr lang="en-US" altLang="zh-TW" sz="2800" dirty="0" err="1">
                <a:latin typeface="Times New Roman" panose="02020603050405020304" pitchFamily="18" charset="0"/>
              </a:rPr>
              <a:t>x</a:t>
            </a:r>
            <a:r>
              <a:rPr lang="en-US" altLang="zh-TW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V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(G) be a vertex of degree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k = 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(G).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G’ be the </a:t>
            </a:r>
            <a:r>
              <a:rPr lang="en-US" altLang="zh-TW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subgraph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of G induced by the neighbors of x.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is adjacent to every vertex in G’ and G has no r+1-clique.  The graph G’ has no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r-clique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By induction hypothesis, there is a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(r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1)-partite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graph H’ with vertex set N(x) such that e(H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’)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/>
              </a:rPr>
              <a:t>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e(G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’).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DE78-FFAD-4466-B91F-B2B02DD5223D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297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313509"/>
            <a:ext cx="8362950" cy="3936229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Theorem 7 (proof – continued):</a:t>
            </a:r>
          </a:p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H be the graph formed from H’ by joining all of N(x) to all of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S = V(G)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N(x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is an independent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set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H is r-partite.</a:t>
            </a:r>
          </a:p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We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need to prove e(H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/>
              </a:rPr>
              <a:t>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e(G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By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construction, e(H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= e(H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’)+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k(</a:t>
            </a:r>
            <a:r>
              <a:rPr lang="en-US" altLang="zh-TW" sz="28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800" dirty="0" err="1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sz="28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e(G)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/>
              </a:rPr>
              <a:t>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e(G’) + </a:t>
            </a:r>
            <a:r>
              <a:rPr lang="en-US" altLang="zh-TW" sz="2800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vS</a:t>
            </a:r>
            <a:r>
              <a:rPr lang="en-US" altLang="zh-TW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TW" sz="2800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(v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/>
              </a:rPr>
              <a:t>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e(H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’)+k(n-k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= e(H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</p:txBody>
      </p:sp>
      <p:pic>
        <p:nvPicPr>
          <p:cNvPr id="10854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11188" y="4221163"/>
            <a:ext cx="7345362" cy="2200275"/>
          </a:xfrm>
          <a:noFill/>
          <a:ln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044-3FD1-4425-B955-03A9DDE0C87D}" type="datetime1">
              <a:rPr lang="en-US" altLang="zh-TW" smtClean="0"/>
              <a:pPr/>
              <a:t>3/27/2015</a:t>
            </a:fld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6FCC-AE04-4923-ABED-3433ACACDBF9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74591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6206" y="235132"/>
            <a:ext cx="7863840" cy="1227908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cap="all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Color-Critical Graphs</a:t>
            </a:r>
            <a:endParaRPr lang="en-US" altLang="zh-TW" sz="3200" cap="all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907177"/>
            <a:ext cx="8424862" cy="447298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Lemma 45.1 : Let G be a k-critical graph</a:t>
            </a:r>
          </a:p>
          <a:p>
            <a:pPr marL="514350" indent="-514350">
              <a:buAutoNum type="alphaLcParenR"/>
            </a:pPr>
            <a:r>
              <a:rPr lang="en-US" altLang="zh-TW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For v </a:t>
            </a:r>
            <a:r>
              <a:rPr lang="en-US" altLang="zh-TW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/>
              </a:rPr>
              <a:t> V(G), there is a proper k-coloring of G in which the color on v appears nowhere else, and all the other k 1 </a:t>
            </a:r>
            <a:r>
              <a:rPr lang="en-US" altLang="zh-TW" sz="28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/>
              </a:rPr>
              <a:t>colours</a:t>
            </a:r>
            <a:r>
              <a:rPr lang="en-US" altLang="zh-TW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/>
              </a:rPr>
              <a:t> appear on N(v).</a:t>
            </a:r>
          </a:p>
          <a:p>
            <a:pPr marL="514350" indent="-514350">
              <a:buAutoNum type="alphaLcParenR"/>
            </a:pP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/>
              </a:rPr>
              <a:t>For e  E(G), ever proper (k1)-coloring of </a:t>
            </a:r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/>
              </a:rPr>
              <a:t>Ge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/>
              </a:rPr>
              <a:t> gives the same color to the end-points of e. </a:t>
            </a:r>
          </a:p>
          <a:p>
            <a:pPr marL="514350" indent="-514350"/>
            <a:r>
              <a:rPr lang="en-US" altLang="zh-TW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/>
              </a:rPr>
              <a:t>Remark: We earlier showed a simple property: if G is k-critical, then (G) 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/>
              </a:rPr>
              <a:t>k1 (Proposition 41). We will now strengthen this result.</a:t>
            </a:r>
            <a:endParaRPr lang="en-US" altLang="zh-TW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ABC0-8594-46DC-AA62-2FF50E74E3E9}" type="datetime1">
              <a:rPr lang="en-US" altLang="zh-TW" smtClean="0"/>
              <a:pPr/>
              <a:t>3/27/2015</a:t>
            </a:fld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6FCC-AE04-4923-ABED-3433ACACDBF9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160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65944" y="195943"/>
            <a:ext cx="8229600" cy="1753958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Lemma 45.2 : 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Let G be a graph with (G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&gt; k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and let X,Y be a partition of V(G). If G[X] and G[Y] are k-colorable, then the edge cut [X,Y] has at least k edges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388357"/>
            <a:ext cx="8424862" cy="399180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Proof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altLang="zh-TW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800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and Y</a:t>
            </a:r>
            <a:r>
              <a:rPr lang="en-US" altLang="zh-TW" sz="2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altLang="zh-TW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TW" sz="2800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be the partitions of X and Y formed by the color class in proper k-colorings of G[X] and G[Y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].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If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there is no edge between X</a:t>
            </a:r>
            <a:r>
              <a:rPr lang="en-US" altLang="zh-TW" sz="2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TW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TW" sz="2800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 then </a:t>
            </a:r>
            <a:r>
              <a:rPr lang="en-US" altLang="zh-TW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800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Y</a:t>
            </a:r>
            <a:r>
              <a:rPr lang="en-US" altLang="zh-TW" sz="2800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is an independent set in G. In this case, X</a:t>
            </a:r>
            <a:r>
              <a:rPr lang="en-US" altLang="zh-TW" sz="2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TW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TW" sz="2800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can have the same color.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We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show that if |[X,Y]|&lt;k, then we can combine color classes from G[X] and G[Y] in pairs to form a proper k-coloring of G.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ABC0-8594-46DC-AA62-2FF50E74E3E9}" type="datetime1">
              <a:rPr lang="en-US" altLang="zh-TW" smtClean="0"/>
              <a:pPr/>
              <a:t>3/27/2015</a:t>
            </a:fld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6FCC-AE04-4923-ABED-3433ACACDBF9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160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Lemma 45.2 : Proof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Form a bipartite graph H with vertices X</a:t>
            </a:r>
            <a:r>
              <a:rPr lang="en-US" altLang="zh-TW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altLang="zh-TW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and Y</a:t>
            </a:r>
            <a:r>
              <a:rPr lang="en-US" altLang="zh-TW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altLang="zh-TW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TW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putting </a:t>
            </a:r>
            <a:r>
              <a:rPr lang="en-US" altLang="zh-TW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TW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TW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E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(H) if in G there is no edge between the set X</a:t>
            </a:r>
            <a:r>
              <a:rPr lang="en-US" altLang="zh-TW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and the set </a:t>
            </a:r>
            <a:r>
              <a:rPr lang="en-US" altLang="zh-TW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TW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buNone/>
            </a:pP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Suppose that |[X,Y]| &lt; k. Then, H has more than k(k-1) edges.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E29-C8C2-4D93-857D-EC03A2732D7A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116013" y="4049486"/>
            <a:ext cx="7416800" cy="2211614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23470</TotalTime>
  <Words>1402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Proposition 44: Every k-chromatic graph with n vertices has at least k*(k-1)/2 edges.  </vt:lpstr>
      <vt:lpstr>Turan Graph</vt:lpstr>
      <vt:lpstr> Lemma 7.1: Among simple r-partite graphs with n vertices, the Turan graph is the unique graph with the most edges. </vt:lpstr>
      <vt:lpstr>Theorem 7 (Turan’s Theorem): Among the n-vertex simple graphs with no r+1-clique, Tn,r has the maximum number of edges. </vt:lpstr>
      <vt:lpstr>Theorem 7 : Among the n-vertex simple graphs with no r+1-clique, Tn,r has the maximum number of edges. </vt:lpstr>
      <vt:lpstr>Slide 6</vt:lpstr>
      <vt:lpstr>Color-Critical Graphs</vt:lpstr>
      <vt:lpstr>Lemma 45.2 : Let G be a graph with (G) &gt; k, and let X,Y be a partition of V(G). If G[X] and G[Y] are k-colorable, then the edge cut [X,Y] has at least k edges.</vt:lpstr>
      <vt:lpstr>Lemma 45.2 : Proof - continued</vt:lpstr>
      <vt:lpstr>Lemma 45.2 : Proof - continued</vt:lpstr>
      <vt:lpstr>Proposition 45 : Every k-critical graph is k1-edge-connected. </vt:lpstr>
      <vt:lpstr>Quiz (20 minutes – open notes only).</vt:lpstr>
      <vt:lpstr> Homework – practice only, not to be submitted 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212</cp:revision>
  <dcterms:created xsi:type="dcterms:W3CDTF">2013-08-04T06:42:48Z</dcterms:created>
  <dcterms:modified xsi:type="dcterms:W3CDTF">2015-03-27T03:40:35Z</dcterms:modified>
</cp:coreProperties>
</file>