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206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5686-254C-42EB-A1F4-66C6323A83B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05BDB-DDA4-48E0-825B-E238299C0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C10A-0A82-4A34-88B7-B73498A029AD}" type="datetime1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129D-CE84-49FD-9701-31262D6ECF4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4037-2F57-43E0-876D-A53A1E19842E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A43-07D5-4B5F-9883-A9EBDB8FA3EA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14BD-3C7D-472B-AF0F-102BC990DBC9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5B-320D-4616-8B3D-4A395D4C9D1B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C01F-0389-4A4C-A3E4-AF88FCFA7307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3D99-978C-4E17-B681-41A885A6522F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06-C836-43FC-B5BD-CBC464041481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D3F3-1977-469A-8415-4D878DFB1B87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83E8-B7A9-4203-A3C1-594A621568FD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88686"/>
            <a:ext cx="8244115" cy="12482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Maximal Planar Graph and Triangulation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maximal planar graph is  a simple planar graph</a:t>
            </a:r>
          </a:p>
          <a:p>
            <a:pPr>
              <a:buNone/>
            </a:pPr>
            <a:r>
              <a:rPr lang="en-US" dirty="0" smtClean="0"/>
              <a:t>	that is not a spanning </a:t>
            </a:r>
            <a:r>
              <a:rPr lang="en-US" dirty="0" err="1" smtClean="0"/>
              <a:t>subgraph</a:t>
            </a:r>
            <a:r>
              <a:rPr lang="en-US" dirty="0" smtClean="0"/>
              <a:t> of another</a:t>
            </a:r>
          </a:p>
          <a:p>
            <a:pPr>
              <a:buNone/>
            </a:pPr>
            <a:r>
              <a:rPr lang="en-US" dirty="0" smtClean="0"/>
              <a:t>	planar graph.</a:t>
            </a:r>
          </a:p>
          <a:p>
            <a:r>
              <a:rPr lang="en-US" dirty="0" smtClean="0"/>
              <a:t>A triangulation is a simple plane graph where</a:t>
            </a:r>
          </a:p>
          <a:p>
            <a:pPr>
              <a:buNone/>
            </a:pPr>
            <a:r>
              <a:rPr lang="en-US" dirty="0" smtClean="0"/>
              <a:t>	every face boundary is a 3-cycle.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2482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Maximal Planar Graph and Triangulation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dirty="0" smtClean="0"/>
              <a:t>Proposition 51: For a simple n-vertex plane graph G,</a:t>
            </a:r>
          </a:p>
          <a:p>
            <a:pPr>
              <a:buNone/>
            </a:pPr>
            <a:r>
              <a:rPr lang="en-US" dirty="0" smtClean="0"/>
              <a:t>	the following are equivalent.</a:t>
            </a:r>
          </a:p>
          <a:p>
            <a:pPr>
              <a:buNone/>
            </a:pPr>
            <a:r>
              <a:rPr lang="en-US" dirty="0" smtClean="0"/>
              <a:t>	A) G has 3n – 6 edges.</a:t>
            </a:r>
          </a:p>
          <a:p>
            <a:pPr>
              <a:buNone/>
            </a:pPr>
            <a:r>
              <a:rPr lang="en-US" dirty="0" smtClean="0"/>
              <a:t>	B) G is a triangulation.</a:t>
            </a:r>
          </a:p>
          <a:p>
            <a:pPr>
              <a:buNone/>
            </a:pPr>
            <a:r>
              <a:rPr lang="en-US" dirty="0" smtClean="0"/>
              <a:t>	C) G is a maximal plane graph.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2482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Characterization of Planar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Graphs – 1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b="1" dirty="0" smtClean="0"/>
              <a:t>Subdivision of Edge</a:t>
            </a:r>
            <a:r>
              <a:rPr lang="en-US" dirty="0" smtClean="0"/>
              <a:t>: In a graph G, subdivision of an edge </a:t>
            </a:r>
            <a:r>
              <a:rPr lang="en-US" dirty="0" err="1" smtClean="0"/>
              <a:t>uv</a:t>
            </a:r>
            <a:r>
              <a:rPr lang="en-US" dirty="0" smtClean="0"/>
              <a:t> is the operation of replacing </a:t>
            </a:r>
            <a:r>
              <a:rPr lang="en-US" dirty="0" err="1" smtClean="0"/>
              <a:t>uv</a:t>
            </a:r>
            <a:r>
              <a:rPr lang="en-US" dirty="0" smtClean="0"/>
              <a:t> with a path </a:t>
            </a:r>
            <a:r>
              <a:rPr lang="en-US" dirty="0" err="1" smtClean="0"/>
              <a:t>u,w,v</a:t>
            </a:r>
            <a:r>
              <a:rPr lang="en-US" dirty="0" smtClean="0"/>
              <a:t> through a new vertex w.</a:t>
            </a:r>
          </a:p>
          <a:p>
            <a:r>
              <a:rPr lang="en-US" b="1" dirty="0" smtClean="0"/>
              <a:t>Subdivision of Graph: </a:t>
            </a:r>
            <a:r>
              <a:rPr lang="en-US" dirty="0" smtClean="0"/>
              <a:t>A subdivision of a graph G is a graph obtained from G by successive edge subdivisions. Alternatively, it is a graph obtained from G by replacing edges with </a:t>
            </a:r>
            <a:r>
              <a:rPr lang="en-US" dirty="0" err="1" smtClean="0"/>
              <a:t>pairwise</a:t>
            </a:r>
            <a:r>
              <a:rPr lang="en-US" dirty="0" smtClean="0"/>
              <a:t> internally disjoint paths.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5314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Characterization of Planar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Graphs - 2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Kuratowski</a:t>
            </a:r>
            <a:r>
              <a:rPr lang="en-US" b="1" dirty="0" smtClean="0"/>
              <a:t> </a:t>
            </a:r>
            <a:r>
              <a:rPr lang="en-US" b="1" dirty="0" err="1" smtClean="0"/>
              <a:t>Subgraph</a:t>
            </a:r>
            <a:r>
              <a:rPr lang="en-US" b="1" dirty="0" smtClean="0"/>
              <a:t>:  </a:t>
            </a:r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G that is a subdivision of K</a:t>
            </a:r>
            <a:r>
              <a:rPr lang="en-US" baseline="-25000" dirty="0" smtClean="0"/>
              <a:t>5</a:t>
            </a:r>
            <a:r>
              <a:rPr lang="en-US" dirty="0" smtClean="0"/>
              <a:t> or K</a:t>
            </a:r>
            <a:r>
              <a:rPr lang="en-US" baseline="-25000" dirty="0" smtClean="0"/>
              <a:t>3,3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Minimal </a:t>
            </a:r>
            <a:r>
              <a:rPr lang="en-US" b="1" dirty="0" err="1" smtClean="0"/>
              <a:t>nonplanar</a:t>
            </a:r>
            <a:r>
              <a:rPr lang="en-US" b="1" dirty="0" smtClean="0"/>
              <a:t> graph</a:t>
            </a:r>
            <a:r>
              <a:rPr lang="en-US" dirty="0" smtClean="0"/>
              <a:t>: a </a:t>
            </a:r>
            <a:r>
              <a:rPr lang="en-US" dirty="0" err="1" smtClean="0"/>
              <a:t>nonplanar</a:t>
            </a:r>
            <a:r>
              <a:rPr lang="en-US" dirty="0" smtClean="0"/>
              <a:t> graph such that every proper </a:t>
            </a:r>
            <a:r>
              <a:rPr lang="en-US" dirty="0" err="1" smtClean="0"/>
              <a:t>subgraph</a:t>
            </a:r>
            <a:r>
              <a:rPr lang="en-US" dirty="0" smtClean="0"/>
              <a:t> is planar.</a:t>
            </a:r>
          </a:p>
          <a:p>
            <a:r>
              <a:rPr lang="en-US" b="1" dirty="0" smtClean="0"/>
              <a:t>Convex embedding of a graph: </a:t>
            </a:r>
            <a:r>
              <a:rPr lang="en-US" dirty="0" smtClean="0"/>
              <a:t>a planar embedding in which each face boundary is convex polygon.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Characterization of Planar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Graphs – Main Result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9828"/>
            <a:ext cx="9144000" cy="5508171"/>
          </a:xfrm>
        </p:spPr>
        <p:txBody>
          <a:bodyPr>
            <a:noAutofit/>
          </a:bodyPr>
          <a:lstStyle/>
          <a:p>
            <a:r>
              <a:rPr lang="en-US" b="1" dirty="0" smtClean="0"/>
              <a:t>Theorem 8 (</a:t>
            </a:r>
            <a:r>
              <a:rPr lang="en-US" b="1" dirty="0" err="1" smtClean="0"/>
              <a:t>Kuratowski’s</a:t>
            </a:r>
            <a:r>
              <a:rPr lang="en-US" b="1" dirty="0" smtClean="0"/>
              <a:t> Theorem): </a:t>
            </a:r>
            <a:r>
              <a:rPr lang="en-US" dirty="0" smtClean="0"/>
              <a:t>A graph G is </a:t>
            </a:r>
            <a:r>
              <a:rPr lang="en-US" dirty="0" err="1" smtClean="0"/>
              <a:t>nonplanar</a:t>
            </a:r>
            <a:r>
              <a:rPr lang="en-US" dirty="0" smtClean="0"/>
              <a:t> if and only if G has a </a:t>
            </a:r>
            <a:r>
              <a:rPr lang="en-US" dirty="0" err="1" smtClean="0"/>
              <a:t>Kuratowski</a:t>
            </a:r>
            <a:r>
              <a:rPr lang="en-US" dirty="0" smtClean="0"/>
              <a:t> </a:t>
            </a:r>
            <a:r>
              <a:rPr lang="en-US" dirty="0" err="1" smtClean="0"/>
              <a:t>subgraph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Alternatively, </a:t>
            </a:r>
            <a:r>
              <a:rPr lang="en-US" dirty="0" smtClean="0"/>
              <a:t>a graph is planar, if and only if it does not contain a subdivision of K5 or K3,3. </a:t>
            </a:r>
          </a:p>
          <a:p>
            <a:r>
              <a:rPr lang="en-US" b="1" dirty="0" smtClean="0"/>
              <a:t>Proof: </a:t>
            </a:r>
            <a:r>
              <a:rPr lang="en-US" dirty="0" smtClean="0"/>
              <a:t>Proof  of the necessity is straightforward. Proof of sufficiency is difficult, and only a very brief sketch of one of the various proofs will be given: this is known as </a:t>
            </a:r>
            <a:r>
              <a:rPr lang="en-US" dirty="0" err="1" smtClean="0"/>
              <a:t>Thomassen’s</a:t>
            </a:r>
            <a:r>
              <a:rPr lang="en-US" dirty="0" smtClean="0"/>
              <a:t> proof and on the way it proves a stronger result, due to </a:t>
            </a:r>
            <a:r>
              <a:rPr lang="en-US" dirty="0" err="1" smtClean="0"/>
              <a:t>Tutte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531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Theorem 8 (</a:t>
            </a:r>
            <a:r>
              <a:rPr lang="en-US" sz="2800" b="1" dirty="0" err="1" smtClean="0"/>
              <a:t>Kuratowski’s</a:t>
            </a:r>
            <a:r>
              <a:rPr lang="en-US" sz="2800" b="1" dirty="0" smtClean="0"/>
              <a:t> Theorem):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914400"/>
            <a:ext cx="8606973" cy="5943599"/>
          </a:xfrm>
        </p:spPr>
        <p:txBody>
          <a:bodyPr>
            <a:noAutofit/>
          </a:bodyPr>
          <a:lstStyle/>
          <a:p>
            <a:r>
              <a:rPr lang="en-US" b="1" dirty="0" smtClean="0"/>
              <a:t>Steps on the Way:</a:t>
            </a:r>
          </a:p>
          <a:p>
            <a:r>
              <a:rPr lang="en-US" b="1" dirty="0" smtClean="0"/>
              <a:t>Lemma 8.1: </a:t>
            </a:r>
            <a:r>
              <a:rPr lang="en-US" dirty="0" smtClean="0"/>
              <a:t>If F is the edge set of a face in a planar embedding of G, then G has an embedding with F being the edge set of the unbounded face. </a:t>
            </a:r>
          </a:p>
          <a:p>
            <a:r>
              <a:rPr lang="en-US" b="1" dirty="0" smtClean="0"/>
              <a:t>Lemma 8.2: </a:t>
            </a:r>
            <a:r>
              <a:rPr lang="en-US" dirty="0" smtClean="0"/>
              <a:t>Every minimal non-planar graph is 2-connected.</a:t>
            </a:r>
          </a:p>
          <a:p>
            <a:r>
              <a:rPr lang="en-US" b="1" dirty="0" smtClean="0"/>
              <a:t>Lemma 8.3</a:t>
            </a:r>
            <a:r>
              <a:rPr lang="en-US" dirty="0" smtClean="0"/>
              <a:t>: If G is a graph with fewest edges among all </a:t>
            </a:r>
            <a:r>
              <a:rPr lang="en-US" dirty="0" err="1" smtClean="0"/>
              <a:t>nonplanar</a:t>
            </a:r>
            <a:r>
              <a:rPr lang="en-US" dirty="0" smtClean="0"/>
              <a:t> graphs without </a:t>
            </a:r>
            <a:r>
              <a:rPr lang="en-US" dirty="0" err="1" smtClean="0"/>
              <a:t>Kuratowski</a:t>
            </a:r>
            <a:r>
              <a:rPr lang="en-US" dirty="0" smtClean="0"/>
              <a:t> </a:t>
            </a:r>
            <a:r>
              <a:rPr lang="en-US" dirty="0" err="1" smtClean="0"/>
              <a:t>subgraphs</a:t>
            </a:r>
            <a:r>
              <a:rPr lang="en-US" dirty="0" smtClean="0"/>
              <a:t>, then G is 3-connected.</a:t>
            </a:r>
          </a:p>
          <a:p>
            <a:r>
              <a:rPr lang="en-US" b="1" dirty="0" smtClean="0"/>
              <a:t>Theorem 8A (</a:t>
            </a:r>
            <a:r>
              <a:rPr lang="en-US" b="1" dirty="0" err="1" smtClean="0"/>
              <a:t>Tutte</a:t>
            </a:r>
            <a:r>
              <a:rPr lang="en-US" b="1" dirty="0" smtClean="0"/>
              <a:t>): </a:t>
            </a:r>
            <a:r>
              <a:rPr lang="en-US" dirty="0" smtClean="0"/>
              <a:t>If G is a 3-connected graph without </a:t>
            </a:r>
            <a:r>
              <a:rPr lang="en-US" dirty="0" err="1" smtClean="0"/>
              <a:t>Kuratowski</a:t>
            </a:r>
            <a:r>
              <a:rPr lang="en-US" dirty="0" smtClean="0"/>
              <a:t> </a:t>
            </a:r>
            <a:r>
              <a:rPr lang="en-US" dirty="0" err="1" smtClean="0"/>
              <a:t>subgraphs</a:t>
            </a:r>
            <a:r>
              <a:rPr lang="en-US" dirty="0" smtClean="0"/>
              <a:t>, then G has a convex embedding in the plane with no three vertices on a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1466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Another Characterization of Planar Graphs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2656113"/>
            <a:ext cx="8606973" cy="314960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Proposition 52 (Theorem by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Fary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Wagner and Stein):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finite simple planar graph has an embedding in which all edges are straight line segments.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1466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Planarity and Coloring - 1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1828800"/>
            <a:ext cx="8606973" cy="455748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Proposition 53: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planar graph is 6-colorable.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Theorem 9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Heawood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planar graph is 5–colorable.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241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Planarity and Coloring - 2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1088570"/>
            <a:ext cx="8606973" cy="552994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Theorem 10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Haken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, 1977):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planar graph is 4–colorable.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Remarks: The proof used configurations with ring size up to 14.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Reducibility requires showing that each leads to a 4-coloring of the full graph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Using 1000 hours of computer time in 1976, they found an unavoidable set of 1936 reducible configurations, all with ring size at most 14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Latest proof by using a generic theorem proving software.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4/7/2015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23753</TotalTime>
  <Words>478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Maximal Planar Graph and Triangulation</vt:lpstr>
      <vt:lpstr>Maximal Planar Graph and Triangulation </vt:lpstr>
      <vt:lpstr>Characterization of Planar Graphs – 1 </vt:lpstr>
      <vt:lpstr>Characterization of Planar Graphs - 2</vt:lpstr>
      <vt:lpstr>Characterization of Planar Graphs – Main Result </vt:lpstr>
      <vt:lpstr>Theorem 8 (Kuratowski’s Theorem):</vt:lpstr>
      <vt:lpstr>Another Characterization of Planar Graphs </vt:lpstr>
      <vt:lpstr>Planarity and Coloring - 1 </vt:lpstr>
      <vt:lpstr>Planarity and Coloring - 2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221</cp:revision>
  <dcterms:created xsi:type="dcterms:W3CDTF">2013-08-04T06:42:48Z</dcterms:created>
  <dcterms:modified xsi:type="dcterms:W3CDTF">2015-04-07T10:13:49Z</dcterms:modified>
</cp:coreProperties>
</file>