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
  </p:notesMasterIdLst>
  <p:handoutMasterIdLst>
    <p:handoutMasterId r:id="rId9"/>
  </p:handoutMasterIdLst>
  <p:sldIdLst>
    <p:sldId id="259" r:id="rId2"/>
    <p:sldId id="279" r:id="rId3"/>
    <p:sldId id="280" r:id="rId4"/>
    <p:sldId id="281" r:id="rId5"/>
    <p:sldId id="282" r:id="rId6"/>
    <p:sldId id="28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279" autoAdjust="0"/>
    <p:restoredTop sz="94660"/>
  </p:normalViewPr>
  <p:slideViewPr>
    <p:cSldViewPr snapToGrid="0">
      <p:cViewPr varScale="1">
        <p:scale>
          <a:sx n="71" d="100"/>
          <a:sy n="71" d="100"/>
        </p:scale>
        <p:origin x="-1914" y="-10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E9A700-1346-4E36-9859-19EB5D30D57E}" type="datetimeFigureOut">
              <a:rPr lang="en-US" smtClean="0"/>
              <a:pPr/>
              <a:t>4/9/2015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9F3C15-C8DC-4888-9DB0-8508A2D3A1E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2C1597-FA66-4885-B6A6-544E39BFB2B6}" type="datetimeFigureOut">
              <a:rPr lang="en-US" smtClean="0"/>
              <a:pPr/>
              <a:t>4/9/2015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68F1EA-5771-4CCA-A717-58DD904B4F05}" type="slidenum">
              <a:rPr lang="en-US" smtClean="0"/>
              <a:pPr/>
              <a:t>‹#›</a:t>
            </a:fld>
            <a:endParaRPr lang="en-US"/>
          </a:p>
        </p:txBody>
      </p:sp>
    </p:spTree>
    <p:extLst>
      <p:ext uri="{BB962C8B-B14F-4D97-AF65-F5344CB8AC3E}">
        <p14:creationId xmlns="" xmlns:p14="http://schemas.microsoft.com/office/powerpoint/2010/main" val="88720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8F1EA-5771-4CCA-A717-58DD904B4F05}" type="slidenum">
              <a:rPr lang="en-US" smtClean="0"/>
              <a:pPr/>
              <a:t>1</a:t>
            </a:fld>
            <a:endParaRPr lang="en-US"/>
          </a:p>
        </p:txBody>
      </p:sp>
    </p:spTree>
    <p:extLst>
      <p:ext uri="{BB962C8B-B14F-4D97-AF65-F5344CB8AC3E}">
        <p14:creationId xmlns="" xmlns:p14="http://schemas.microsoft.com/office/powerpoint/2010/main" val="3299496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8F1EA-5771-4CCA-A717-58DD904B4F05}" type="slidenum">
              <a:rPr lang="en-US" smtClean="0"/>
              <a:pPr/>
              <a:t>2</a:t>
            </a:fld>
            <a:endParaRPr lang="en-US"/>
          </a:p>
        </p:txBody>
      </p:sp>
    </p:spTree>
    <p:extLst>
      <p:ext uri="{BB962C8B-B14F-4D97-AF65-F5344CB8AC3E}">
        <p14:creationId xmlns="" xmlns:p14="http://schemas.microsoft.com/office/powerpoint/2010/main" val="3299496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8F1EA-5771-4CCA-A717-58DD904B4F05}" type="slidenum">
              <a:rPr lang="en-US" smtClean="0"/>
              <a:pPr/>
              <a:t>3</a:t>
            </a:fld>
            <a:endParaRPr lang="en-US"/>
          </a:p>
        </p:txBody>
      </p:sp>
    </p:spTree>
    <p:extLst>
      <p:ext uri="{BB962C8B-B14F-4D97-AF65-F5344CB8AC3E}">
        <p14:creationId xmlns="" xmlns:p14="http://schemas.microsoft.com/office/powerpoint/2010/main" val="3299496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8F1EA-5771-4CCA-A717-58DD904B4F05}" type="slidenum">
              <a:rPr lang="en-US" smtClean="0"/>
              <a:pPr/>
              <a:t>4</a:t>
            </a:fld>
            <a:endParaRPr lang="en-US"/>
          </a:p>
        </p:txBody>
      </p:sp>
    </p:spTree>
    <p:extLst>
      <p:ext uri="{BB962C8B-B14F-4D97-AF65-F5344CB8AC3E}">
        <p14:creationId xmlns="" xmlns:p14="http://schemas.microsoft.com/office/powerpoint/2010/main" val="3299496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8F1EA-5771-4CCA-A717-58DD904B4F05}" type="slidenum">
              <a:rPr lang="en-US" smtClean="0"/>
              <a:pPr/>
              <a:t>5</a:t>
            </a:fld>
            <a:endParaRPr lang="en-US"/>
          </a:p>
        </p:txBody>
      </p:sp>
    </p:spTree>
    <p:extLst>
      <p:ext uri="{BB962C8B-B14F-4D97-AF65-F5344CB8AC3E}">
        <p14:creationId xmlns="" xmlns:p14="http://schemas.microsoft.com/office/powerpoint/2010/main" val="3299496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8F1EA-5771-4CCA-A717-58DD904B4F05}" type="slidenum">
              <a:rPr lang="en-US" smtClean="0"/>
              <a:pPr/>
              <a:t>6</a:t>
            </a:fld>
            <a:endParaRPr lang="en-US"/>
          </a:p>
        </p:txBody>
      </p:sp>
    </p:spTree>
    <p:extLst>
      <p:ext uri="{BB962C8B-B14F-4D97-AF65-F5344CB8AC3E}">
        <p14:creationId xmlns="" xmlns:p14="http://schemas.microsoft.com/office/powerpoint/2010/main" val="3299496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962C495C-D458-4358-9EB8-BE1ABB4CD428}" type="datetime1">
              <a:rPr lang="en-US" smtClean="0"/>
              <a:pPr/>
              <a:t>4/9/2015</a:t>
            </a:fld>
            <a:endParaRPr lang="en-US" dirty="0"/>
          </a:p>
        </p:txBody>
      </p:sp>
      <p:sp>
        <p:nvSpPr>
          <p:cNvPr id="5" name="Footer Placeholder 4"/>
          <p:cNvSpPr>
            <a:spLocks noGrp="1"/>
          </p:cNvSpPr>
          <p:nvPr>
            <p:ph type="ftr" sz="quarter" idx="11"/>
          </p:nvPr>
        </p:nvSpPr>
        <p:spPr/>
        <p:txBody>
          <a:bodyPr/>
          <a:lstStyle/>
          <a:p>
            <a:r>
              <a:rPr lang="en-US" smtClean="0"/>
              <a:t>Ch.5.   Coloring of Graphs</a:t>
            </a:r>
            <a:endParaRPr lang="en-US"/>
          </a:p>
        </p:txBody>
      </p:sp>
      <p:sp>
        <p:nvSpPr>
          <p:cNvPr id="6" name="Slide Number Placeholder 5"/>
          <p:cNvSpPr>
            <a:spLocks noGrp="1"/>
          </p:cNvSpPr>
          <p:nvPr>
            <p:ph type="sldNum" sz="quarter" idx="12"/>
          </p:nvPr>
        </p:nvSpPr>
        <p:spPr/>
        <p:txBody>
          <a:bodyPr/>
          <a:lstStyle/>
          <a:p>
            <a:fld id="{0F798C2E-3F97-42E3-8F6C-B8F4E82165E1}"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65480" y="5718320"/>
            <a:ext cx="1905000" cy="1066800"/>
          </a:xfrm>
          <a:prstGeom prst="rect">
            <a:avLst/>
          </a:prstGeom>
        </p:spPr>
      </p:pic>
    </p:spTree>
    <p:extLst>
      <p:ext uri="{BB962C8B-B14F-4D97-AF65-F5344CB8AC3E}">
        <p14:creationId xmlns="" xmlns:p14="http://schemas.microsoft.com/office/powerpoint/2010/main" val="218190759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5C6283-ADB9-4712-B65F-8278CFB59CC3}" type="datetime1">
              <a:rPr lang="en-US" smtClean="0"/>
              <a:pPr/>
              <a:t>4/9/2015</a:t>
            </a:fld>
            <a:endParaRPr lang="en-US"/>
          </a:p>
        </p:txBody>
      </p:sp>
      <p:sp>
        <p:nvSpPr>
          <p:cNvPr id="5" name="Footer Placeholder 4"/>
          <p:cNvSpPr>
            <a:spLocks noGrp="1"/>
          </p:cNvSpPr>
          <p:nvPr>
            <p:ph type="ftr" sz="quarter" idx="11"/>
          </p:nvPr>
        </p:nvSpPr>
        <p:spPr/>
        <p:txBody>
          <a:bodyPr/>
          <a:lstStyle/>
          <a:p>
            <a:r>
              <a:rPr lang="en-US" smtClean="0"/>
              <a:t>Ch.5.   Coloring of Graphs</a:t>
            </a:r>
            <a:endParaRPr lang="en-US"/>
          </a:p>
        </p:txBody>
      </p:sp>
      <p:sp>
        <p:nvSpPr>
          <p:cNvPr id="6" name="Slide Number Placeholder 5"/>
          <p:cNvSpPr>
            <a:spLocks noGrp="1"/>
          </p:cNvSpPr>
          <p:nvPr>
            <p:ph type="sldNum" sz="quarter" idx="12"/>
          </p:nvPr>
        </p:nvSpPr>
        <p:spPr/>
        <p:txBody>
          <a:bodyPr/>
          <a:lstStyle/>
          <a:p>
            <a:fld id="{0F798C2E-3F97-42E3-8F6C-B8F4E82165E1}" type="slidenum">
              <a:rPr lang="en-US" smtClean="0"/>
              <a:pPr/>
              <a:t>‹#›</a:t>
            </a:fld>
            <a:endParaRPr lang="en-US"/>
          </a:p>
        </p:txBody>
      </p:sp>
    </p:spTree>
    <p:extLst>
      <p:ext uri="{BB962C8B-B14F-4D97-AF65-F5344CB8AC3E}">
        <p14:creationId xmlns="" xmlns:p14="http://schemas.microsoft.com/office/powerpoint/2010/main" val="4160657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F93858-A727-4018-9ABD-2B803A504344}" type="datetime1">
              <a:rPr lang="en-US" smtClean="0"/>
              <a:pPr/>
              <a:t>4/9/2015</a:t>
            </a:fld>
            <a:endParaRPr lang="en-US"/>
          </a:p>
        </p:txBody>
      </p:sp>
      <p:sp>
        <p:nvSpPr>
          <p:cNvPr id="5" name="Footer Placeholder 4"/>
          <p:cNvSpPr>
            <a:spLocks noGrp="1"/>
          </p:cNvSpPr>
          <p:nvPr>
            <p:ph type="ftr" sz="quarter" idx="11"/>
          </p:nvPr>
        </p:nvSpPr>
        <p:spPr/>
        <p:txBody>
          <a:bodyPr/>
          <a:lstStyle/>
          <a:p>
            <a:r>
              <a:rPr lang="en-US" smtClean="0"/>
              <a:t>Ch.5.   Coloring of Graphs</a:t>
            </a:r>
            <a:endParaRPr lang="en-US"/>
          </a:p>
        </p:txBody>
      </p:sp>
      <p:sp>
        <p:nvSpPr>
          <p:cNvPr id="6" name="Slide Number Placeholder 5"/>
          <p:cNvSpPr>
            <a:spLocks noGrp="1"/>
          </p:cNvSpPr>
          <p:nvPr>
            <p:ph type="sldNum" sz="quarter" idx="12"/>
          </p:nvPr>
        </p:nvSpPr>
        <p:spPr/>
        <p:txBody>
          <a:bodyPr/>
          <a:lstStyle/>
          <a:p>
            <a:fld id="{0F798C2E-3F97-42E3-8F6C-B8F4E82165E1}" type="slidenum">
              <a:rPr lang="en-US" smtClean="0"/>
              <a:pPr/>
              <a:t>‹#›</a:t>
            </a:fld>
            <a:endParaRPr lang="en-US"/>
          </a:p>
        </p:txBody>
      </p:sp>
    </p:spTree>
    <p:extLst>
      <p:ext uri="{BB962C8B-B14F-4D97-AF65-F5344CB8AC3E}">
        <p14:creationId xmlns="" xmlns:p14="http://schemas.microsoft.com/office/powerpoint/2010/main" val="4165325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68DE29-C8C2-4D93-857D-EC03A2732D7A}" type="datetime1">
              <a:rPr lang="en-US" smtClean="0"/>
              <a:pPr/>
              <a:t>4/9/2015</a:t>
            </a:fld>
            <a:endParaRPr lang="en-US"/>
          </a:p>
        </p:txBody>
      </p:sp>
      <p:sp>
        <p:nvSpPr>
          <p:cNvPr id="5" name="Footer Placeholder 4"/>
          <p:cNvSpPr>
            <a:spLocks noGrp="1"/>
          </p:cNvSpPr>
          <p:nvPr>
            <p:ph type="ftr" sz="quarter" idx="11"/>
          </p:nvPr>
        </p:nvSpPr>
        <p:spPr/>
        <p:txBody>
          <a:bodyPr/>
          <a:lstStyle/>
          <a:p>
            <a:r>
              <a:rPr lang="en-US" smtClean="0"/>
              <a:t>Ch.5.   Coloring of Graphs</a:t>
            </a:r>
            <a:endParaRPr lang="en-US"/>
          </a:p>
        </p:txBody>
      </p:sp>
      <p:sp>
        <p:nvSpPr>
          <p:cNvPr id="6" name="Slide Number Placeholder 5"/>
          <p:cNvSpPr>
            <a:spLocks noGrp="1"/>
          </p:cNvSpPr>
          <p:nvPr>
            <p:ph type="sldNum" sz="quarter" idx="12"/>
          </p:nvPr>
        </p:nvSpPr>
        <p:spPr/>
        <p:txBody>
          <a:bodyPr/>
          <a:lstStyle/>
          <a:p>
            <a:fld id="{0F798C2E-3F97-42E3-8F6C-B8F4E82165E1}" type="slidenum">
              <a:rPr lang="en-US" smtClean="0"/>
              <a:pPr/>
              <a:t>‹#›</a:t>
            </a:fld>
            <a:endParaRPr lang="en-US"/>
          </a:p>
        </p:txBody>
      </p:sp>
    </p:spTree>
    <p:extLst>
      <p:ext uri="{BB962C8B-B14F-4D97-AF65-F5344CB8AC3E}">
        <p14:creationId xmlns="" xmlns:p14="http://schemas.microsoft.com/office/powerpoint/2010/main" val="18611943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1865AE-813B-4C56-B772-2095C063A10D}" type="datetime1">
              <a:rPr lang="en-US" smtClean="0"/>
              <a:pPr/>
              <a:t>4/9/2015</a:t>
            </a:fld>
            <a:endParaRPr lang="en-US"/>
          </a:p>
        </p:txBody>
      </p:sp>
      <p:sp>
        <p:nvSpPr>
          <p:cNvPr id="5" name="Footer Placeholder 4"/>
          <p:cNvSpPr>
            <a:spLocks noGrp="1"/>
          </p:cNvSpPr>
          <p:nvPr>
            <p:ph type="ftr" sz="quarter" idx="11"/>
          </p:nvPr>
        </p:nvSpPr>
        <p:spPr/>
        <p:txBody>
          <a:bodyPr/>
          <a:lstStyle/>
          <a:p>
            <a:r>
              <a:rPr lang="en-US" smtClean="0"/>
              <a:t>Ch.5.   Coloring of Graphs</a:t>
            </a:r>
            <a:endParaRPr lang="en-US"/>
          </a:p>
        </p:txBody>
      </p:sp>
      <p:sp>
        <p:nvSpPr>
          <p:cNvPr id="6" name="Slide Number Placeholder 5"/>
          <p:cNvSpPr>
            <a:spLocks noGrp="1"/>
          </p:cNvSpPr>
          <p:nvPr>
            <p:ph type="sldNum" sz="quarter" idx="12"/>
          </p:nvPr>
        </p:nvSpPr>
        <p:spPr/>
        <p:txBody>
          <a:bodyPr/>
          <a:lstStyle/>
          <a:p>
            <a:fld id="{0F798C2E-3F97-42E3-8F6C-B8F4E82165E1}" type="slidenum">
              <a:rPr lang="en-US" smtClean="0"/>
              <a:pPr/>
              <a:t>‹#›</a:t>
            </a:fld>
            <a:endParaRPr lang="en-US"/>
          </a:p>
        </p:txBody>
      </p:sp>
    </p:spTree>
    <p:extLst>
      <p:ext uri="{BB962C8B-B14F-4D97-AF65-F5344CB8AC3E}">
        <p14:creationId xmlns="" xmlns:p14="http://schemas.microsoft.com/office/powerpoint/2010/main" val="3866110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9A4AA4-EACB-4383-8045-959E27B9E738}" type="datetime1">
              <a:rPr lang="en-US" smtClean="0"/>
              <a:pPr/>
              <a:t>4/9/2015</a:t>
            </a:fld>
            <a:endParaRPr lang="en-US"/>
          </a:p>
        </p:txBody>
      </p:sp>
      <p:sp>
        <p:nvSpPr>
          <p:cNvPr id="6" name="Footer Placeholder 5"/>
          <p:cNvSpPr>
            <a:spLocks noGrp="1"/>
          </p:cNvSpPr>
          <p:nvPr>
            <p:ph type="ftr" sz="quarter" idx="11"/>
          </p:nvPr>
        </p:nvSpPr>
        <p:spPr/>
        <p:txBody>
          <a:bodyPr/>
          <a:lstStyle/>
          <a:p>
            <a:r>
              <a:rPr lang="en-US" smtClean="0"/>
              <a:t>Ch.5.   Coloring of Graphs</a:t>
            </a:r>
            <a:endParaRPr lang="en-US"/>
          </a:p>
        </p:txBody>
      </p:sp>
      <p:sp>
        <p:nvSpPr>
          <p:cNvPr id="7" name="Slide Number Placeholder 6"/>
          <p:cNvSpPr>
            <a:spLocks noGrp="1"/>
          </p:cNvSpPr>
          <p:nvPr>
            <p:ph type="sldNum" sz="quarter" idx="12"/>
          </p:nvPr>
        </p:nvSpPr>
        <p:spPr/>
        <p:txBody>
          <a:bodyPr/>
          <a:lstStyle/>
          <a:p>
            <a:fld id="{0F798C2E-3F97-42E3-8F6C-B8F4E82165E1}" type="slidenum">
              <a:rPr lang="en-US" smtClean="0"/>
              <a:pPr/>
              <a:t>‹#›</a:t>
            </a:fld>
            <a:endParaRPr lang="en-US"/>
          </a:p>
        </p:txBody>
      </p:sp>
    </p:spTree>
    <p:extLst>
      <p:ext uri="{BB962C8B-B14F-4D97-AF65-F5344CB8AC3E}">
        <p14:creationId xmlns="" xmlns:p14="http://schemas.microsoft.com/office/powerpoint/2010/main" val="3457575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DE96CA-2ABF-40B5-89A6-5CDB6AC84671}" type="datetime1">
              <a:rPr lang="en-US" smtClean="0"/>
              <a:pPr/>
              <a:t>4/9/2015</a:t>
            </a:fld>
            <a:endParaRPr lang="en-US"/>
          </a:p>
        </p:txBody>
      </p:sp>
      <p:sp>
        <p:nvSpPr>
          <p:cNvPr id="8" name="Footer Placeholder 7"/>
          <p:cNvSpPr>
            <a:spLocks noGrp="1"/>
          </p:cNvSpPr>
          <p:nvPr>
            <p:ph type="ftr" sz="quarter" idx="11"/>
          </p:nvPr>
        </p:nvSpPr>
        <p:spPr/>
        <p:txBody>
          <a:bodyPr/>
          <a:lstStyle/>
          <a:p>
            <a:r>
              <a:rPr lang="en-US" smtClean="0"/>
              <a:t>Ch.5.   Coloring of Graphs</a:t>
            </a:r>
            <a:endParaRPr lang="en-US"/>
          </a:p>
        </p:txBody>
      </p:sp>
      <p:sp>
        <p:nvSpPr>
          <p:cNvPr id="9" name="Slide Number Placeholder 8"/>
          <p:cNvSpPr>
            <a:spLocks noGrp="1"/>
          </p:cNvSpPr>
          <p:nvPr>
            <p:ph type="sldNum" sz="quarter" idx="12"/>
          </p:nvPr>
        </p:nvSpPr>
        <p:spPr/>
        <p:txBody>
          <a:bodyPr/>
          <a:lstStyle/>
          <a:p>
            <a:fld id="{0F798C2E-3F97-42E3-8F6C-B8F4E82165E1}" type="slidenum">
              <a:rPr lang="en-US" smtClean="0"/>
              <a:pPr/>
              <a:t>‹#›</a:t>
            </a:fld>
            <a:endParaRPr lang="en-US"/>
          </a:p>
        </p:txBody>
      </p:sp>
    </p:spTree>
    <p:extLst>
      <p:ext uri="{BB962C8B-B14F-4D97-AF65-F5344CB8AC3E}">
        <p14:creationId xmlns="" xmlns:p14="http://schemas.microsoft.com/office/powerpoint/2010/main" val="1398320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4233A2-895A-4245-B426-7FD7F4D7154A}" type="datetime1">
              <a:rPr lang="en-US" smtClean="0"/>
              <a:pPr/>
              <a:t>4/9/2015</a:t>
            </a:fld>
            <a:endParaRPr lang="en-US"/>
          </a:p>
        </p:txBody>
      </p:sp>
      <p:sp>
        <p:nvSpPr>
          <p:cNvPr id="4" name="Footer Placeholder 3"/>
          <p:cNvSpPr>
            <a:spLocks noGrp="1"/>
          </p:cNvSpPr>
          <p:nvPr>
            <p:ph type="ftr" sz="quarter" idx="11"/>
          </p:nvPr>
        </p:nvSpPr>
        <p:spPr/>
        <p:txBody>
          <a:bodyPr/>
          <a:lstStyle/>
          <a:p>
            <a:r>
              <a:rPr lang="en-US" smtClean="0"/>
              <a:t>Ch.5.   Coloring of Graphs</a:t>
            </a:r>
            <a:endParaRPr lang="en-US"/>
          </a:p>
        </p:txBody>
      </p:sp>
      <p:sp>
        <p:nvSpPr>
          <p:cNvPr id="5" name="Slide Number Placeholder 4"/>
          <p:cNvSpPr>
            <a:spLocks noGrp="1"/>
          </p:cNvSpPr>
          <p:nvPr>
            <p:ph type="sldNum" sz="quarter" idx="12"/>
          </p:nvPr>
        </p:nvSpPr>
        <p:spPr/>
        <p:txBody>
          <a:bodyPr/>
          <a:lstStyle/>
          <a:p>
            <a:fld id="{0F798C2E-3F97-42E3-8F6C-B8F4E82165E1}" type="slidenum">
              <a:rPr lang="en-US" smtClean="0"/>
              <a:pPr/>
              <a:t>‹#›</a:t>
            </a:fld>
            <a:endParaRPr lang="en-US"/>
          </a:p>
        </p:txBody>
      </p:sp>
    </p:spTree>
    <p:extLst>
      <p:ext uri="{BB962C8B-B14F-4D97-AF65-F5344CB8AC3E}">
        <p14:creationId xmlns="" xmlns:p14="http://schemas.microsoft.com/office/powerpoint/2010/main" val="710851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317F3C-ECE9-4B05-AEE7-EDC2C6869946}" type="datetime1">
              <a:rPr lang="en-US" smtClean="0"/>
              <a:pPr/>
              <a:t>4/9/2015</a:t>
            </a:fld>
            <a:endParaRPr lang="en-US"/>
          </a:p>
        </p:txBody>
      </p:sp>
      <p:sp>
        <p:nvSpPr>
          <p:cNvPr id="3" name="Footer Placeholder 2"/>
          <p:cNvSpPr>
            <a:spLocks noGrp="1"/>
          </p:cNvSpPr>
          <p:nvPr>
            <p:ph type="ftr" sz="quarter" idx="11"/>
          </p:nvPr>
        </p:nvSpPr>
        <p:spPr/>
        <p:txBody>
          <a:bodyPr/>
          <a:lstStyle/>
          <a:p>
            <a:r>
              <a:rPr lang="en-US" smtClean="0"/>
              <a:t>Ch.5.   Coloring of Graphs</a:t>
            </a:r>
            <a:endParaRPr lang="en-US"/>
          </a:p>
        </p:txBody>
      </p:sp>
      <p:sp>
        <p:nvSpPr>
          <p:cNvPr id="4" name="Slide Number Placeholder 3"/>
          <p:cNvSpPr>
            <a:spLocks noGrp="1"/>
          </p:cNvSpPr>
          <p:nvPr>
            <p:ph type="sldNum" sz="quarter" idx="12"/>
          </p:nvPr>
        </p:nvSpPr>
        <p:spPr/>
        <p:txBody>
          <a:bodyPr/>
          <a:lstStyle/>
          <a:p>
            <a:fld id="{0F798C2E-3F97-42E3-8F6C-B8F4E82165E1}" type="slidenum">
              <a:rPr lang="en-US" smtClean="0"/>
              <a:pPr/>
              <a:t>‹#›</a:t>
            </a:fld>
            <a:endParaRPr lang="en-US"/>
          </a:p>
        </p:txBody>
      </p:sp>
    </p:spTree>
    <p:extLst>
      <p:ext uri="{BB962C8B-B14F-4D97-AF65-F5344CB8AC3E}">
        <p14:creationId xmlns="" xmlns:p14="http://schemas.microsoft.com/office/powerpoint/2010/main" val="880321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54EF91-04EB-4339-9182-8FDCCD0726BA}" type="datetime1">
              <a:rPr lang="en-US" smtClean="0"/>
              <a:pPr/>
              <a:t>4/9/2015</a:t>
            </a:fld>
            <a:endParaRPr lang="en-US"/>
          </a:p>
        </p:txBody>
      </p:sp>
      <p:sp>
        <p:nvSpPr>
          <p:cNvPr id="6" name="Footer Placeholder 5"/>
          <p:cNvSpPr>
            <a:spLocks noGrp="1"/>
          </p:cNvSpPr>
          <p:nvPr>
            <p:ph type="ftr" sz="quarter" idx="11"/>
          </p:nvPr>
        </p:nvSpPr>
        <p:spPr/>
        <p:txBody>
          <a:bodyPr/>
          <a:lstStyle/>
          <a:p>
            <a:r>
              <a:rPr lang="en-US" smtClean="0"/>
              <a:t>Ch.5.   Coloring of Graphs</a:t>
            </a:r>
            <a:endParaRPr lang="en-US"/>
          </a:p>
        </p:txBody>
      </p:sp>
      <p:sp>
        <p:nvSpPr>
          <p:cNvPr id="7" name="Slide Number Placeholder 6"/>
          <p:cNvSpPr>
            <a:spLocks noGrp="1"/>
          </p:cNvSpPr>
          <p:nvPr>
            <p:ph type="sldNum" sz="quarter" idx="12"/>
          </p:nvPr>
        </p:nvSpPr>
        <p:spPr/>
        <p:txBody>
          <a:bodyPr/>
          <a:lstStyle/>
          <a:p>
            <a:fld id="{0F798C2E-3F97-42E3-8F6C-B8F4E82165E1}" type="slidenum">
              <a:rPr lang="en-US" smtClean="0"/>
              <a:pPr/>
              <a:t>‹#›</a:t>
            </a:fld>
            <a:endParaRPr lang="en-US"/>
          </a:p>
        </p:txBody>
      </p:sp>
    </p:spTree>
    <p:extLst>
      <p:ext uri="{BB962C8B-B14F-4D97-AF65-F5344CB8AC3E}">
        <p14:creationId xmlns="" xmlns:p14="http://schemas.microsoft.com/office/powerpoint/2010/main" val="1568613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369738-3BBB-483D-A57D-948039E6C897}" type="datetime1">
              <a:rPr lang="en-US" smtClean="0"/>
              <a:pPr/>
              <a:t>4/9/2015</a:t>
            </a:fld>
            <a:endParaRPr lang="en-US"/>
          </a:p>
        </p:txBody>
      </p:sp>
      <p:sp>
        <p:nvSpPr>
          <p:cNvPr id="6" name="Footer Placeholder 5"/>
          <p:cNvSpPr>
            <a:spLocks noGrp="1"/>
          </p:cNvSpPr>
          <p:nvPr>
            <p:ph type="ftr" sz="quarter" idx="11"/>
          </p:nvPr>
        </p:nvSpPr>
        <p:spPr/>
        <p:txBody>
          <a:bodyPr/>
          <a:lstStyle/>
          <a:p>
            <a:r>
              <a:rPr lang="en-US" smtClean="0"/>
              <a:t>Ch.5.   Coloring of Graphs</a:t>
            </a:r>
            <a:endParaRPr lang="en-US"/>
          </a:p>
        </p:txBody>
      </p:sp>
      <p:sp>
        <p:nvSpPr>
          <p:cNvPr id="7" name="Slide Number Placeholder 6"/>
          <p:cNvSpPr>
            <a:spLocks noGrp="1"/>
          </p:cNvSpPr>
          <p:nvPr>
            <p:ph type="sldNum" sz="quarter" idx="12"/>
          </p:nvPr>
        </p:nvSpPr>
        <p:spPr/>
        <p:txBody>
          <a:bodyPr/>
          <a:lstStyle/>
          <a:p>
            <a:fld id="{0F798C2E-3F97-42E3-8F6C-B8F4E82165E1}" type="slidenum">
              <a:rPr lang="en-US" smtClean="0"/>
              <a:pPr/>
              <a:t>‹#›</a:t>
            </a:fld>
            <a:endParaRPr lang="en-US"/>
          </a:p>
        </p:txBody>
      </p:sp>
    </p:spTree>
    <p:extLst>
      <p:ext uri="{BB962C8B-B14F-4D97-AF65-F5344CB8AC3E}">
        <p14:creationId xmlns="" xmlns:p14="http://schemas.microsoft.com/office/powerpoint/2010/main" val="2064673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9A1D6-7B18-400F-9658-F2E9561CCE22}" type="datetime1">
              <a:rPr lang="en-US" smtClean="0"/>
              <a:pPr/>
              <a:t>4/9/2015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Ch.5.   Coloring of Graphs</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798C2E-3F97-42E3-8F6C-B8F4E82165E1}" type="slidenum">
              <a:rPr lang="en-US" smtClean="0"/>
              <a:pPr/>
              <a:t>‹#›</a:t>
            </a:fld>
            <a:endParaRPr lang="en-US"/>
          </a:p>
        </p:txBody>
      </p:sp>
    </p:spTree>
    <p:extLst>
      <p:ext uri="{BB962C8B-B14F-4D97-AF65-F5344CB8AC3E}">
        <p14:creationId xmlns="" xmlns:p14="http://schemas.microsoft.com/office/powerpoint/2010/main" val="2082264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版面配置區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FA0359C-86CA-4AE7-8CCA-BF21025DEEB1}" type="datetime1">
              <a:rPr lang="en-US" altLang="zh-TW" sz="1400" smtClean="0">
                <a:ea typeface="新細明體" panose="02020500000000000000" pitchFamily="18" charset="-120"/>
              </a:rPr>
              <a:pPr eaLnBrk="1" hangingPunct="1"/>
              <a:t>4/9/2015</a:t>
            </a:fld>
            <a:endParaRPr lang="en-US" altLang="zh-TW" sz="1400" smtClean="0">
              <a:ea typeface="新細明體" panose="02020500000000000000" pitchFamily="18" charset="-120"/>
            </a:endParaRPr>
          </a:p>
        </p:txBody>
      </p:sp>
      <p:sp>
        <p:nvSpPr>
          <p:cNvPr id="4100" name="投影片編號版面配置區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FBD5CF1-D715-4C84-B692-08DEF4513DC5}" type="slidenum">
              <a:rPr lang="zh-TW" altLang="en-US" sz="1400"/>
              <a:pPr eaLnBrk="1" hangingPunct="1"/>
              <a:t>1</a:t>
            </a:fld>
            <a:endParaRPr lang="en-US" altLang="zh-TW" sz="1400"/>
          </a:p>
        </p:txBody>
      </p:sp>
      <p:sp>
        <p:nvSpPr>
          <p:cNvPr id="4101" name="Rectangle 1026"/>
          <p:cNvSpPr>
            <a:spLocks noGrp="1" noChangeArrowheads="1"/>
          </p:cNvSpPr>
          <p:nvPr>
            <p:ph type="title"/>
          </p:nvPr>
        </p:nvSpPr>
        <p:spPr>
          <a:xfrm>
            <a:off x="228600" y="365127"/>
            <a:ext cx="8915400" cy="952686"/>
          </a:xfrm>
        </p:spPr>
        <p:txBody>
          <a:bodyPr/>
          <a:lstStyle/>
          <a:p>
            <a:pPr algn="ctr" eaLnBrk="1" hangingPunct="1"/>
            <a:r>
              <a:rPr lang="en-US" altLang="zh-TW" dirty="0" smtClean="0">
                <a:ea typeface="新細明體" panose="02020500000000000000" pitchFamily="18" charset="-120"/>
              </a:rPr>
              <a:t>Line Graphs and Edge-Coloring</a:t>
            </a:r>
            <a:endParaRPr lang="en-US" altLang="zh-TW" sz="1400" dirty="0" smtClean="0">
              <a:ea typeface="新細明體" panose="02020500000000000000" pitchFamily="18" charset="-120"/>
            </a:endParaRPr>
          </a:p>
        </p:txBody>
      </p:sp>
      <p:sp>
        <p:nvSpPr>
          <p:cNvPr id="4102" name="Rectangle 1027"/>
          <p:cNvSpPr>
            <a:spLocks noGrp="1" noChangeArrowheads="1"/>
          </p:cNvSpPr>
          <p:nvPr>
            <p:ph type="body" idx="1"/>
          </p:nvPr>
        </p:nvSpPr>
        <p:spPr>
          <a:xfrm>
            <a:off x="685800" y="1398494"/>
            <a:ext cx="7772400" cy="5029199"/>
          </a:xfrm>
        </p:spPr>
        <p:txBody>
          <a:bodyPr>
            <a:normAutofit fontScale="62500" lnSpcReduction="20000"/>
          </a:bodyPr>
          <a:lstStyle/>
          <a:p>
            <a:pPr eaLnBrk="1" hangingPunct="1"/>
            <a:endPar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eaLnBrk="1" hangingPunct="1">
              <a:lnSpc>
                <a:spcPct val="120000"/>
              </a:lnSpc>
            </a:pPr>
            <a:r>
              <a:rPr lang="en-US" altLang="zh-TW" sz="3100" dirty="0" smtClean="0">
                <a:latin typeface="Times New Roman" pitchFamily="18" charset="0"/>
                <a:ea typeface="Arial Unicode MS" panose="020B0604020202020204" pitchFamily="34" charset="-128"/>
                <a:cs typeface="Times New Roman" pitchFamily="18" charset="0"/>
              </a:rPr>
              <a:t>The </a:t>
            </a:r>
            <a:r>
              <a:rPr lang="en-US" altLang="zh-TW" sz="3100" b="1" dirty="0" smtClean="0">
                <a:latin typeface="Times New Roman" pitchFamily="18" charset="0"/>
                <a:ea typeface="Arial Unicode MS" panose="020B0604020202020204" pitchFamily="34" charset="-128"/>
                <a:cs typeface="Times New Roman" pitchFamily="18" charset="0"/>
              </a:rPr>
              <a:t>line graph </a:t>
            </a:r>
            <a:r>
              <a:rPr lang="en-US" altLang="zh-TW" sz="3100" dirty="0" smtClean="0">
                <a:latin typeface="Times New Roman" pitchFamily="18" charset="0"/>
                <a:ea typeface="Arial Unicode MS" panose="020B0604020202020204" pitchFamily="34" charset="-128"/>
                <a:cs typeface="Times New Roman" pitchFamily="18" charset="0"/>
              </a:rPr>
              <a:t>of G, written L(G) is the </a:t>
            </a:r>
            <a:r>
              <a:rPr lang="en-US" altLang="zh-TW" sz="3100" dirty="0" smtClean="0">
                <a:latin typeface="Times New Roman" pitchFamily="18" charset="0"/>
                <a:ea typeface="Arial Unicode MS" panose="020B0604020202020204" pitchFamily="34" charset="-128"/>
                <a:cs typeface="Times New Roman" pitchFamily="18" charset="0"/>
              </a:rPr>
              <a:t>simple </a:t>
            </a:r>
            <a:r>
              <a:rPr lang="en-US" altLang="zh-TW" sz="3100" dirty="0" smtClean="0">
                <a:latin typeface="Times New Roman" pitchFamily="18" charset="0"/>
                <a:ea typeface="Arial Unicode MS" panose="020B0604020202020204" pitchFamily="34" charset="-128"/>
                <a:cs typeface="Times New Roman" pitchFamily="18" charset="0"/>
              </a:rPr>
              <a:t>graph whose vertices are the edges of G, with </a:t>
            </a:r>
            <a:r>
              <a:rPr lang="en-US" altLang="zh-TW" sz="3100" dirty="0" err="1" smtClean="0">
                <a:latin typeface="Times New Roman" pitchFamily="18" charset="0"/>
                <a:ea typeface="Arial Unicode MS" panose="020B0604020202020204" pitchFamily="34" charset="-128"/>
                <a:cs typeface="Times New Roman" pitchFamily="18" charset="0"/>
              </a:rPr>
              <a:t>ef</a:t>
            </a:r>
            <a:r>
              <a:rPr lang="en-US" altLang="zh-TW" sz="3100" dirty="0" smtClean="0">
                <a:latin typeface="Times New Roman" pitchFamily="18" charset="0"/>
                <a:ea typeface="Arial Unicode MS" panose="020B0604020202020204" pitchFamily="34" charset="-128"/>
                <a:cs typeface="Times New Roman" pitchFamily="18" charset="0"/>
              </a:rPr>
              <a:t> </a:t>
            </a:r>
            <a:r>
              <a:rPr lang="en-US" altLang="zh-TW" sz="3100" dirty="0" smtClean="0">
                <a:latin typeface="Times New Roman" pitchFamily="18" charset="0"/>
                <a:ea typeface="Arial Unicode MS" panose="020B0604020202020204" pitchFamily="34" charset="-128"/>
                <a:cs typeface="Times New Roman" pitchFamily="18" charset="0"/>
                <a:sym typeface="Symbol"/>
              </a:rPr>
              <a:t> E(L(G)) when e and f have a common end-point in G. </a:t>
            </a:r>
          </a:p>
          <a:p>
            <a:pPr eaLnBrk="1" hangingPunct="1">
              <a:lnSpc>
                <a:spcPct val="120000"/>
              </a:lnSpc>
            </a:pPr>
            <a:r>
              <a:rPr lang="en-US" altLang="zh-TW" sz="3100" dirty="0" smtClean="0">
                <a:latin typeface="Times New Roman" pitchFamily="18" charset="0"/>
                <a:ea typeface="Arial Unicode MS" panose="020B0604020202020204" pitchFamily="34" charset="-128"/>
                <a:cs typeface="Times New Roman" pitchFamily="18" charset="0"/>
                <a:sym typeface="Symbol"/>
              </a:rPr>
              <a:t>Remark: some questions</a:t>
            </a:r>
            <a:r>
              <a:rPr lang="en-US" altLang="zh-TW" sz="3100" dirty="0" smtClean="0">
                <a:latin typeface="Times New Roman" pitchFamily="18" charset="0"/>
                <a:ea typeface="新細明體" panose="02020500000000000000" pitchFamily="18" charset="-120"/>
                <a:cs typeface="Times New Roman" pitchFamily="18" charset="0"/>
              </a:rPr>
              <a:t> about edges in in a graph G can be rephrased as questions about vertices in L(G). If we can solve the vertex question, when extended to all simple graphs, then we can answer the original question by applying the vertex result to L(G).  </a:t>
            </a:r>
          </a:p>
          <a:p>
            <a:pPr eaLnBrk="1" hangingPunct="1">
              <a:lnSpc>
                <a:spcPct val="120000"/>
              </a:lnSpc>
            </a:pPr>
            <a:r>
              <a:rPr lang="en-US" altLang="zh-TW" sz="3100" dirty="0" smtClean="0">
                <a:latin typeface="Times New Roman" pitchFamily="18" charset="0"/>
                <a:ea typeface="Arial Unicode MS" panose="020B0604020202020204" pitchFamily="34" charset="-128"/>
                <a:cs typeface="Times New Roman" pitchFamily="18" charset="0"/>
              </a:rPr>
              <a:t>Example 1: An </a:t>
            </a:r>
            <a:r>
              <a:rPr lang="en-US" altLang="zh-TW" sz="3100" dirty="0" err="1" smtClean="0">
                <a:latin typeface="Times New Roman" pitchFamily="18" charset="0"/>
                <a:ea typeface="Arial Unicode MS" panose="020B0604020202020204" pitchFamily="34" charset="-128"/>
                <a:cs typeface="Times New Roman" pitchFamily="18" charset="0"/>
              </a:rPr>
              <a:t>Eulerian</a:t>
            </a:r>
            <a:r>
              <a:rPr lang="en-US" altLang="zh-TW" sz="3100" dirty="0" smtClean="0">
                <a:latin typeface="Times New Roman" pitchFamily="18" charset="0"/>
                <a:ea typeface="Arial Unicode MS" panose="020B0604020202020204" pitchFamily="34" charset="-128"/>
                <a:cs typeface="Times New Roman" pitchFamily="18" charset="0"/>
              </a:rPr>
              <a:t> circuit in G yields a spanning </a:t>
            </a:r>
            <a:r>
              <a:rPr lang="en-US" altLang="zh-TW" sz="3100" dirty="0" smtClean="0">
                <a:latin typeface="Times New Roman" pitchFamily="18" charset="0"/>
                <a:ea typeface="Arial Unicode MS" panose="020B0604020202020204" pitchFamily="34" charset="-128"/>
                <a:cs typeface="Times New Roman" pitchFamily="18" charset="0"/>
              </a:rPr>
              <a:t>circuit </a:t>
            </a:r>
            <a:r>
              <a:rPr lang="en-US" altLang="zh-TW" sz="3100" dirty="0" smtClean="0">
                <a:latin typeface="Times New Roman" pitchFamily="18" charset="0"/>
                <a:ea typeface="Arial Unicode MS" panose="020B0604020202020204" pitchFamily="34" charset="-128"/>
                <a:cs typeface="Times New Roman" pitchFamily="18" charset="0"/>
              </a:rPr>
              <a:t>in the line graph L(G) – but the converse need not hold. So we will study spanning circuits for graphs in general – this turns out to be a difficult problem ! </a:t>
            </a:r>
          </a:p>
          <a:p>
            <a:pPr eaLnBrk="1" hangingPunct="1">
              <a:lnSpc>
                <a:spcPct val="120000"/>
              </a:lnSpc>
            </a:pPr>
            <a:r>
              <a:rPr lang="en-US" altLang="zh-TW" sz="3100" dirty="0" smtClean="0">
                <a:latin typeface="Times New Roman" pitchFamily="18" charset="0"/>
                <a:ea typeface="Arial Unicode MS" panose="020B0604020202020204" pitchFamily="34" charset="-128"/>
                <a:cs typeface="Times New Roman" pitchFamily="18" charset="0"/>
              </a:rPr>
              <a:t>Example 2: Coloring edges so that each color class is a matching amounts to proper vertex coloring of the line graph. Thus edge coloring is a special case of vertex coloring, and it may turn out to be easier. So we  will start with this problem. </a:t>
            </a:r>
            <a:endParaRPr lang="en-US" altLang="zh-TW" sz="3100" dirty="0" smtClean="0">
              <a:latin typeface="Times New Roman" pitchFamily="18" charset="0"/>
              <a:ea typeface="新細明體" panose="02020500000000000000" pitchFamily="18" charset="-120"/>
              <a:cs typeface="Times New Roman" pitchFamily="18" charset="0"/>
            </a:endParaRPr>
          </a:p>
        </p:txBody>
      </p:sp>
    </p:spTree>
    <p:extLst>
      <p:ext uri="{BB962C8B-B14F-4D97-AF65-F5344CB8AC3E}">
        <p14:creationId xmlns="" xmlns:p14="http://schemas.microsoft.com/office/powerpoint/2010/main" val="1436141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版面配置區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FA0359C-86CA-4AE7-8CCA-BF21025DEEB1}" type="datetime1">
              <a:rPr lang="en-US" altLang="zh-TW" sz="1400" smtClean="0">
                <a:ea typeface="新細明體" panose="02020500000000000000" pitchFamily="18" charset="-120"/>
              </a:rPr>
              <a:pPr eaLnBrk="1" hangingPunct="1"/>
              <a:t>4/9/2015</a:t>
            </a:fld>
            <a:endParaRPr lang="en-US" altLang="zh-TW" sz="1400" smtClean="0">
              <a:ea typeface="新細明體" panose="02020500000000000000" pitchFamily="18" charset="-120"/>
            </a:endParaRPr>
          </a:p>
        </p:txBody>
      </p:sp>
      <p:sp>
        <p:nvSpPr>
          <p:cNvPr id="4100" name="投影片編號版面配置區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FBD5CF1-D715-4C84-B692-08DEF4513DC5}" type="slidenum">
              <a:rPr lang="zh-TW" altLang="en-US" sz="1400"/>
              <a:pPr eaLnBrk="1" hangingPunct="1"/>
              <a:t>2</a:t>
            </a:fld>
            <a:endParaRPr lang="en-US" altLang="zh-TW" sz="1400"/>
          </a:p>
        </p:txBody>
      </p:sp>
      <p:sp>
        <p:nvSpPr>
          <p:cNvPr id="4101" name="Rectangle 1026"/>
          <p:cNvSpPr>
            <a:spLocks noGrp="1" noChangeArrowheads="1"/>
          </p:cNvSpPr>
          <p:nvPr>
            <p:ph type="title"/>
          </p:nvPr>
        </p:nvSpPr>
        <p:spPr>
          <a:xfrm>
            <a:off x="628650" y="242047"/>
            <a:ext cx="7886700" cy="726141"/>
          </a:xfrm>
        </p:spPr>
        <p:txBody>
          <a:bodyPr/>
          <a:lstStyle/>
          <a:p>
            <a:pPr algn="ctr" eaLnBrk="1" hangingPunct="1"/>
            <a:r>
              <a:rPr lang="en-US" altLang="zh-TW" dirty="0" smtClean="0">
                <a:ea typeface="新細明體" panose="02020500000000000000" pitchFamily="18" charset="-120"/>
              </a:rPr>
              <a:t>Edge-colorings </a:t>
            </a:r>
            <a:endParaRPr lang="en-US" altLang="zh-TW" sz="1400" dirty="0" smtClean="0">
              <a:ea typeface="新細明體" panose="02020500000000000000" pitchFamily="18" charset="-120"/>
            </a:endParaRPr>
          </a:p>
        </p:txBody>
      </p:sp>
      <p:sp>
        <p:nvSpPr>
          <p:cNvPr id="4102" name="Rectangle 1027"/>
          <p:cNvSpPr>
            <a:spLocks noGrp="1" noChangeArrowheads="1"/>
          </p:cNvSpPr>
          <p:nvPr>
            <p:ph type="body" idx="1"/>
          </p:nvPr>
        </p:nvSpPr>
        <p:spPr>
          <a:xfrm>
            <a:off x="228599" y="1277471"/>
            <a:ext cx="8915401" cy="5378823"/>
          </a:xfrm>
        </p:spPr>
        <p:txBody>
          <a:bodyPr>
            <a:normAutofit/>
          </a:bodyPr>
          <a:lstStyle/>
          <a:p>
            <a:pPr eaLnBrk="1" hangingPunct="1"/>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A</a:t>
            </a:r>
            <a:r>
              <a:rPr lang="en-US" altLang="zh-TW" dirty="0" smtClean="0">
                <a:ea typeface="新細明體" panose="02020500000000000000" pitchFamily="18" charset="-120"/>
              </a:rPr>
              <a:t> </a:t>
            </a:r>
            <a:r>
              <a:rPr lang="en-US" altLang="zh-TW" i="1" dirty="0" smtClean="0">
                <a:ea typeface="新細明體" panose="02020500000000000000" pitchFamily="18" charset="-120"/>
              </a:rPr>
              <a:t>k</a:t>
            </a:r>
            <a:r>
              <a:rPr lang="en-US" altLang="zh-TW" dirty="0" smtClean="0">
                <a:ea typeface="新細明體" panose="02020500000000000000" pitchFamily="18" charset="-120"/>
              </a:rPr>
              <a:t>-edge- </a:t>
            </a:r>
            <a:r>
              <a:rPr lang="en-US" altLang="zh-TW" b="1" dirty="0" smtClean="0">
                <a:ea typeface="新細明體" panose="02020500000000000000" pitchFamily="18" charset="-120"/>
              </a:rPr>
              <a:t>coloring</a:t>
            </a:r>
            <a:r>
              <a:rPr lang="en-US" altLang="zh-TW" dirty="0" smtClean="0">
                <a:ea typeface="新細明體" panose="02020500000000000000" pitchFamily="18" charset="-120"/>
              </a:rPr>
              <a:t>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of a graph </a:t>
            </a:r>
            <a:r>
              <a:rPr lang="en-US" altLang="zh-TW" i="1" dirty="0" smtClean="0">
                <a:ea typeface="新細明體" panose="02020500000000000000" pitchFamily="18" charset="-120"/>
              </a:rPr>
              <a:t>G</a:t>
            </a:r>
            <a:r>
              <a:rPr lang="en-US" altLang="zh-TW" dirty="0" smtClean="0">
                <a:ea typeface="新細明體" panose="02020500000000000000" pitchFamily="18" charset="-120"/>
              </a:rPr>
              <a:t>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is a labeling </a:t>
            </a:r>
            <a:r>
              <a:rPr lang="en-US" altLang="zh-TW" i="1" dirty="0" smtClean="0">
                <a:ea typeface="新細明體" panose="02020500000000000000" pitchFamily="18" charset="-120"/>
              </a:rPr>
              <a:t>f</a:t>
            </a:r>
            <a:r>
              <a:rPr lang="en-US" altLang="zh-TW" dirty="0" smtClean="0">
                <a:ea typeface="新細明體" panose="02020500000000000000" pitchFamily="18" charset="-120"/>
              </a:rPr>
              <a:t>: </a:t>
            </a:r>
            <a:r>
              <a:rPr lang="en-US" altLang="zh-TW" i="1" dirty="0" smtClean="0">
                <a:ea typeface="新細明體" panose="02020500000000000000" pitchFamily="18" charset="-120"/>
              </a:rPr>
              <a:t>E</a:t>
            </a:r>
            <a:r>
              <a:rPr lang="en-US" altLang="zh-TW" dirty="0" smtClean="0">
                <a:ea typeface="新細明體" panose="02020500000000000000" pitchFamily="18" charset="-120"/>
              </a:rPr>
              <a:t>(</a:t>
            </a:r>
            <a:r>
              <a:rPr lang="en-US" altLang="zh-TW" i="1" dirty="0" smtClean="0">
                <a:ea typeface="新細明體" panose="02020500000000000000" pitchFamily="18" charset="-120"/>
              </a:rPr>
              <a:t>G</a:t>
            </a:r>
            <a:r>
              <a:rPr lang="en-US" altLang="zh-TW" dirty="0" smtClean="0">
                <a:ea typeface="新細明體" panose="02020500000000000000" pitchFamily="18" charset="-120"/>
              </a:rPr>
              <a:t>)</a:t>
            </a:r>
            <a:r>
              <a:rPr lang="en-US" altLang="zh-TW" dirty="0" smtClean="0">
                <a:ea typeface="新細明體" panose="02020500000000000000" pitchFamily="18" charset="-120"/>
                <a:cs typeface="Times New Roman" panose="02020603050405020304" pitchFamily="18" charset="0"/>
              </a:rPr>
              <a:t> → </a:t>
            </a:r>
            <a:r>
              <a:rPr lang="en-US" altLang="zh-TW" i="1" dirty="0" smtClean="0">
                <a:ea typeface="新細明體" panose="02020500000000000000" pitchFamily="18" charset="-120"/>
              </a:rPr>
              <a:t>S</a:t>
            </a:r>
            <a:r>
              <a:rPr lang="en-US" altLang="zh-TW" dirty="0" smtClean="0">
                <a:ea typeface="新細明體" panose="02020500000000000000" pitchFamily="18" charset="-120"/>
              </a:rPr>
              <a:t>,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where</a:t>
            </a:r>
            <a:r>
              <a:rPr lang="en-US" altLang="zh-TW" dirty="0" smtClean="0">
                <a:ea typeface="新細明體" panose="02020500000000000000" pitchFamily="18" charset="-120"/>
              </a:rPr>
              <a:t> |</a:t>
            </a:r>
            <a:r>
              <a:rPr lang="en-US" altLang="zh-TW" i="1" dirty="0" smtClean="0">
                <a:ea typeface="新細明體" panose="02020500000000000000" pitchFamily="18" charset="-120"/>
              </a:rPr>
              <a:t>S</a:t>
            </a:r>
            <a:r>
              <a:rPr lang="en-US" altLang="zh-TW" dirty="0" smtClean="0">
                <a:ea typeface="新細明體" panose="02020500000000000000" pitchFamily="18" charset="-120"/>
              </a:rPr>
              <a:t>| = </a:t>
            </a:r>
            <a:r>
              <a:rPr lang="en-US" altLang="zh-TW" i="1" dirty="0" smtClean="0">
                <a:ea typeface="新細明體" panose="02020500000000000000" pitchFamily="18" charset="-120"/>
              </a:rPr>
              <a:t>k</a:t>
            </a:r>
            <a:r>
              <a:rPr lang="en-US" altLang="zh-TW" dirty="0" smtClean="0">
                <a:ea typeface="新細明體" panose="02020500000000000000" pitchFamily="18" charset="-120"/>
              </a:rPr>
              <a:t>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often we use </a:t>
            </a:r>
            <a:r>
              <a:rPr lang="en-US" altLang="zh-TW" i="1" dirty="0" smtClean="0">
                <a:ea typeface="新細明體" panose="02020500000000000000" pitchFamily="18" charset="-120"/>
              </a:rPr>
              <a:t>S</a:t>
            </a:r>
            <a:r>
              <a:rPr lang="en-US" altLang="zh-TW" dirty="0" smtClean="0">
                <a:ea typeface="新細明體" panose="02020500000000000000" pitchFamily="18" charset="-120"/>
              </a:rPr>
              <a:t> = [</a:t>
            </a:r>
            <a:r>
              <a:rPr lang="en-US" altLang="zh-TW" i="1" dirty="0" smtClean="0">
                <a:ea typeface="新細明體" panose="02020500000000000000" pitchFamily="18" charset="-120"/>
              </a:rPr>
              <a:t>k</a:t>
            </a:r>
            <a:r>
              <a:rPr lang="en-US" altLang="zh-TW" dirty="0" smtClean="0">
                <a:ea typeface="新細明體" panose="02020500000000000000" pitchFamily="18" charset="-120"/>
              </a:rPr>
              <a:t>]).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The labels are </a:t>
            </a:r>
            <a:r>
              <a:rPr lang="en-US" altLang="zh-TW" b="1" dirty="0" smtClean="0">
                <a:ea typeface="新細明體" panose="02020500000000000000" pitchFamily="18" charset="-120"/>
              </a:rPr>
              <a:t>colors</a:t>
            </a:r>
            <a:r>
              <a:rPr lang="en-US" altLang="zh-TW" dirty="0" smtClean="0">
                <a:ea typeface="新細明體" panose="02020500000000000000" pitchFamily="18" charset="-120"/>
              </a:rPr>
              <a:t>;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the edges of one color form a </a:t>
            </a:r>
            <a:r>
              <a:rPr lang="en-US" altLang="zh-TW" b="1" dirty="0" smtClean="0">
                <a:ea typeface="新細明體" panose="02020500000000000000" pitchFamily="18" charset="-120"/>
              </a:rPr>
              <a:t>color class</a:t>
            </a:r>
            <a:r>
              <a:rPr lang="en-US" altLang="zh-TW" dirty="0" smtClean="0">
                <a:ea typeface="新細明體" panose="02020500000000000000" pitchFamily="18" charset="-120"/>
              </a:rPr>
              <a:t>. </a:t>
            </a:r>
          </a:p>
          <a:p>
            <a:pPr eaLnBrk="1" hangingPunct="1"/>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A</a:t>
            </a:r>
            <a:r>
              <a:rPr lang="en-US" altLang="zh-TW" dirty="0" smtClean="0">
                <a:ea typeface="新細明體" panose="02020500000000000000" pitchFamily="18" charset="-120"/>
              </a:rPr>
              <a:t> </a:t>
            </a:r>
            <a:r>
              <a:rPr lang="en-US" altLang="zh-TW" i="1" dirty="0" smtClean="0">
                <a:ea typeface="新細明體" panose="02020500000000000000" pitchFamily="18" charset="-120"/>
              </a:rPr>
              <a:t>k</a:t>
            </a:r>
            <a:r>
              <a:rPr lang="en-US" altLang="zh-TW" dirty="0" smtClean="0">
                <a:ea typeface="新細明體" panose="02020500000000000000" pitchFamily="18" charset="-120"/>
              </a:rPr>
              <a:t>-edge-coloring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is</a:t>
            </a:r>
            <a:r>
              <a:rPr lang="en-US" altLang="zh-TW" dirty="0" smtClean="0">
                <a:ea typeface="新細明體" panose="02020500000000000000" pitchFamily="18" charset="-120"/>
              </a:rPr>
              <a:t> </a:t>
            </a:r>
            <a:r>
              <a:rPr lang="en-US" altLang="zh-TW" b="1" dirty="0" smtClean="0">
                <a:ea typeface="新細明體" panose="02020500000000000000" pitchFamily="18" charset="-120"/>
              </a:rPr>
              <a:t>proper</a:t>
            </a:r>
            <a:r>
              <a:rPr lang="en-US" altLang="zh-TW" dirty="0" smtClean="0">
                <a:ea typeface="新細明體" panose="02020500000000000000" pitchFamily="18" charset="-120"/>
              </a:rPr>
              <a:t>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if incident edges have different labels, i.e. if each color class is a matching. adjacent vertices have different labels. </a:t>
            </a:r>
          </a:p>
          <a:p>
            <a:pPr eaLnBrk="1" hangingPunct="1"/>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A graph is </a:t>
            </a:r>
            <a:r>
              <a:rPr lang="en-US" altLang="zh-TW" i="1" dirty="0" smtClean="0">
                <a:ea typeface="新細明體" panose="02020500000000000000" pitchFamily="18" charset="-120"/>
              </a:rPr>
              <a:t>k</a:t>
            </a:r>
            <a:r>
              <a:rPr lang="en-US" altLang="zh-TW" dirty="0" smtClean="0">
                <a:ea typeface="新細明體" panose="02020500000000000000" pitchFamily="18" charset="-120"/>
              </a:rPr>
              <a:t>-</a:t>
            </a:r>
            <a:r>
              <a:rPr lang="en-US" altLang="zh-TW" b="1" dirty="0" smtClean="0">
                <a:ea typeface="新細明體" panose="02020500000000000000" pitchFamily="18" charset="-120"/>
              </a:rPr>
              <a:t>edge</a:t>
            </a:r>
            <a:r>
              <a:rPr lang="en-US" altLang="zh-TW" dirty="0" smtClean="0">
                <a:ea typeface="新細明體" panose="02020500000000000000" pitchFamily="18" charset="-120"/>
              </a:rPr>
              <a:t>-</a:t>
            </a:r>
            <a:r>
              <a:rPr lang="en-US" altLang="zh-TW" b="1" dirty="0" smtClean="0">
                <a:ea typeface="新細明體" panose="02020500000000000000" pitchFamily="18" charset="-120"/>
              </a:rPr>
              <a:t>colorable</a:t>
            </a:r>
            <a:r>
              <a:rPr lang="en-US" altLang="zh-TW" dirty="0" smtClean="0">
                <a:ea typeface="新細明體" panose="02020500000000000000" pitchFamily="18" charset="-120"/>
              </a:rPr>
              <a:t>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if it has a proper </a:t>
            </a:r>
            <a:r>
              <a:rPr lang="en-US" altLang="zh-TW" dirty="0" smtClean="0">
                <a:ea typeface="新細明體" panose="02020500000000000000" pitchFamily="18" charset="-120"/>
              </a:rPr>
              <a:t>k-edge-coloring.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The</a:t>
            </a:r>
            <a:r>
              <a:rPr lang="en-US" altLang="zh-TW" dirty="0" smtClean="0">
                <a:ea typeface="新細明體" panose="02020500000000000000" pitchFamily="18" charset="-120"/>
              </a:rPr>
              <a:t> </a:t>
            </a:r>
            <a:r>
              <a:rPr lang="en-US" altLang="zh-TW" b="1" dirty="0" smtClean="0">
                <a:ea typeface="新細明體" panose="02020500000000000000" pitchFamily="18" charset="-120"/>
              </a:rPr>
              <a:t>edge</a:t>
            </a:r>
            <a:r>
              <a:rPr lang="en-US" altLang="zh-TW" dirty="0" smtClean="0">
                <a:ea typeface="新細明體" panose="02020500000000000000" pitchFamily="18" charset="-120"/>
              </a:rPr>
              <a:t>-</a:t>
            </a:r>
            <a:r>
              <a:rPr lang="en-US" altLang="zh-TW" b="1" dirty="0" smtClean="0">
                <a:ea typeface="新細明體" panose="02020500000000000000" pitchFamily="18" charset="-120"/>
              </a:rPr>
              <a:t>chromatic number</a:t>
            </a:r>
            <a:r>
              <a:rPr lang="en-US" altLang="zh-TW" dirty="0" smtClean="0">
                <a:ea typeface="新細明體" panose="02020500000000000000" pitchFamily="18" charset="-120"/>
              </a:rPr>
              <a:t> or </a:t>
            </a:r>
            <a:r>
              <a:rPr lang="en-US" altLang="zh-TW" b="1" dirty="0" smtClean="0">
                <a:ea typeface="新細明體" panose="02020500000000000000" pitchFamily="18" charset="-120"/>
              </a:rPr>
              <a:t>chromatic index </a:t>
            </a:r>
            <a:r>
              <a:rPr lang="en-US" altLang="zh-TW"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a:t>
            </a:r>
            <a:r>
              <a:rPr lang="en-US" altLang="zh-TW" i="1" dirty="0" smtClean="0">
                <a:ea typeface="新細明體" panose="02020500000000000000" pitchFamily="18" charset="-120"/>
              </a:rPr>
              <a:t>G</a:t>
            </a:r>
            <a:r>
              <a:rPr lang="en-US" altLang="zh-TW" dirty="0" smtClean="0">
                <a:ea typeface="新細明體" panose="02020500000000000000" pitchFamily="18" charset="-120"/>
              </a:rPr>
              <a:t>) is the least </a:t>
            </a:r>
            <a:r>
              <a:rPr lang="en-US" altLang="zh-TW" i="1" dirty="0" smtClean="0">
                <a:ea typeface="新細明體" panose="02020500000000000000" pitchFamily="18" charset="-120"/>
              </a:rPr>
              <a:t>k</a:t>
            </a:r>
            <a:r>
              <a:rPr lang="en-US" altLang="zh-TW" dirty="0" smtClean="0">
                <a:ea typeface="新細明體" panose="02020500000000000000" pitchFamily="18" charset="-120"/>
              </a:rPr>
              <a:t>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such that </a:t>
            </a:r>
            <a:r>
              <a:rPr lang="en-US" altLang="zh-TW" i="1" dirty="0" smtClean="0">
                <a:ea typeface="新細明體" panose="02020500000000000000" pitchFamily="18" charset="-120"/>
              </a:rPr>
              <a:t>G</a:t>
            </a:r>
            <a:r>
              <a:rPr lang="en-US" altLang="zh-TW" dirty="0" smtClean="0">
                <a:ea typeface="新細明體" panose="02020500000000000000" pitchFamily="18" charset="-120"/>
              </a:rPr>
              <a:t> </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is</a:t>
            </a:r>
            <a:r>
              <a:rPr lang="en-US" altLang="zh-TW" dirty="0" smtClean="0">
                <a:ea typeface="新細明體" panose="02020500000000000000" pitchFamily="18" charset="-120"/>
              </a:rPr>
              <a:t> </a:t>
            </a:r>
            <a:r>
              <a:rPr lang="en-US" altLang="zh-TW" i="1" dirty="0" smtClean="0">
                <a:ea typeface="新細明體" panose="02020500000000000000" pitchFamily="18" charset="-120"/>
              </a:rPr>
              <a:t>k</a:t>
            </a:r>
            <a:r>
              <a:rPr lang="en-US" altLang="zh-TW" dirty="0" smtClean="0">
                <a:ea typeface="新細明體" panose="02020500000000000000" pitchFamily="18" charset="-120"/>
              </a:rPr>
              <a:t>-edge-</a:t>
            </a:r>
            <a:r>
              <a:rPr lang="en-US" altLang="zh-TW" dirty="0" smtClean="0">
                <a:latin typeface="Arial Unicode MS" panose="020B0604020202020204" pitchFamily="34" charset="-128"/>
                <a:ea typeface="Arial Unicode MS" panose="020B0604020202020204" pitchFamily="34" charset="-128"/>
                <a:cs typeface="Arial Unicode MS" panose="020B0604020202020204" pitchFamily="34" charset="-128"/>
              </a:rPr>
              <a:t>colorable</a:t>
            </a:r>
            <a:r>
              <a:rPr lang="en-US" altLang="zh-TW" dirty="0" smtClean="0">
                <a:ea typeface="新細明體" panose="02020500000000000000" pitchFamily="18" charset="-120"/>
              </a:rPr>
              <a:t>.</a:t>
            </a:r>
          </a:p>
          <a:p>
            <a:r>
              <a:rPr lang="en-US" altLang="zh-TW" dirty="0" smtClean="0">
                <a:ea typeface="新細明體" panose="02020500000000000000" pitchFamily="18" charset="-120"/>
              </a:rPr>
              <a:t>Since edges sharing a vertex need different colors, clearly </a:t>
            </a:r>
            <a:r>
              <a:rPr lang="en-US" altLang="zh-TW"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a:t>
            </a:r>
            <a:r>
              <a:rPr lang="en-US" altLang="zh-TW" i="1" dirty="0" smtClean="0">
                <a:ea typeface="新細明體" panose="02020500000000000000" pitchFamily="18" charset="-120"/>
              </a:rPr>
              <a:t>G</a:t>
            </a:r>
            <a:r>
              <a:rPr lang="en-US" altLang="zh-TW" dirty="0" smtClean="0">
                <a:ea typeface="新細明體" panose="02020500000000000000" pitchFamily="18" charset="-120"/>
              </a:rPr>
              <a:t>) </a:t>
            </a:r>
            <a:r>
              <a:rPr lang="en-US" altLang="zh-TW" dirty="0" smtClean="0">
                <a:ea typeface="新細明體" panose="02020500000000000000" pitchFamily="18" charset="-120"/>
                <a:sym typeface="Symbol"/>
              </a:rPr>
              <a:t>  (G). </a:t>
            </a:r>
            <a:endParaRPr lang="en-US" altLang="zh-TW" dirty="0" smtClean="0">
              <a:ea typeface="新細明體" panose="02020500000000000000" pitchFamily="18" charset="-120"/>
            </a:endParaRPr>
          </a:p>
          <a:p>
            <a:pPr eaLnBrk="1" hangingPunct="1"/>
            <a:endParaRPr lang="en-US" altLang="zh-TW" dirty="0" smtClean="0">
              <a:ea typeface="新細明體" panose="02020500000000000000" pitchFamily="18" charset="-120"/>
            </a:endParaRPr>
          </a:p>
        </p:txBody>
      </p:sp>
    </p:spTree>
    <p:extLst>
      <p:ext uri="{BB962C8B-B14F-4D97-AF65-F5344CB8AC3E}">
        <p14:creationId xmlns="" xmlns:p14="http://schemas.microsoft.com/office/powerpoint/2010/main" val="1436141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版面配置區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FA0359C-86CA-4AE7-8CCA-BF21025DEEB1}" type="datetime1">
              <a:rPr lang="en-US" altLang="zh-TW" sz="1400" smtClean="0">
                <a:ea typeface="新細明體" panose="02020500000000000000" pitchFamily="18" charset="-120"/>
              </a:rPr>
              <a:pPr eaLnBrk="1" hangingPunct="1"/>
              <a:t>4/9/2015</a:t>
            </a:fld>
            <a:endParaRPr lang="en-US" altLang="zh-TW" sz="1400" smtClean="0">
              <a:ea typeface="新細明體" panose="02020500000000000000" pitchFamily="18" charset="-120"/>
            </a:endParaRPr>
          </a:p>
        </p:txBody>
      </p:sp>
      <p:sp>
        <p:nvSpPr>
          <p:cNvPr id="4100" name="投影片編號版面配置區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FBD5CF1-D715-4C84-B692-08DEF4513DC5}" type="slidenum">
              <a:rPr lang="zh-TW" altLang="en-US" sz="1400"/>
              <a:pPr eaLnBrk="1" hangingPunct="1"/>
              <a:t>3</a:t>
            </a:fld>
            <a:endParaRPr lang="en-US" altLang="zh-TW" sz="1400"/>
          </a:p>
        </p:txBody>
      </p:sp>
      <p:sp>
        <p:nvSpPr>
          <p:cNvPr id="4101" name="Rectangle 1026"/>
          <p:cNvSpPr>
            <a:spLocks noGrp="1" noChangeArrowheads="1"/>
          </p:cNvSpPr>
          <p:nvPr>
            <p:ph type="title"/>
          </p:nvPr>
        </p:nvSpPr>
        <p:spPr>
          <a:xfrm>
            <a:off x="628650" y="242047"/>
            <a:ext cx="7886700" cy="726141"/>
          </a:xfrm>
        </p:spPr>
        <p:txBody>
          <a:bodyPr/>
          <a:lstStyle/>
          <a:p>
            <a:pPr algn="ctr" eaLnBrk="1" hangingPunct="1"/>
            <a:r>
              <a:rPr lang="en-US" altLang="zh-TW" dirty="0" smtClean="0">
                <a:ea typeface="新細明體" panose="02020500000000000000" pitchFamily="18" charset="-120"/>
              </a:rPr>
              <a:t>Edge-colorings - 2</a:t>
            </a:r>
            <a:endParaRPr lang="en-US" altLang="zh-TW" sz="1400" dirty="0" smtClean="0">
              <a:ea typeface="新細明體" panose="02020500000000000000" pitchFamily="18" charset="-120"/>
            </a:endParaRPr>
          </a:p>
        </p:txBody>
      </p:sp>
      <p:sp>
        <p:nvSpPr>
          <p:cNvPr id="4102" name="Rectangle 1027"/>
          <p:cNvSpPr>
            <a:spLocks noGrp="1" noChangeArrowheads="1"/>
          </p:cNvSpPr>
          <p:nvPr>
            <p:ph type="body" idx="1"/>
          </p:nvPr>
        </p:nvSpPr>
        <p:spPr>
          <a:xfrm>
            <a:off x="228599" y="1277471"/>
            <a:ext cx="8915401" cy="5378823"/>
          </a:xfrm>
        </p:spPr>
        <p:txBody>
          <a:bodyPr>
            <a:normAutofit/>
          </a:bodyPr>
          <a:lstStyle/>
          <a:p>
            <a:r>
              <a:rPr lang="en-US" altLang="zh-TW" dirty="0" smtClean="0">
                <a:ea typeface="新細明體" panose="02020500000000000000" pitchFamily="18" charset="-120"/>
                <a:sym typeface="Symbol"/>
              </a:rPr>
              <a:t>In contrast to vertex coloring, multiple edges greatly affect edge-coloring. A graph with a loop has no proper edge coloring at all; hence we restrict our attention to </a:t>
            </a:r>
            <a:r>
              <a:rPr lang="en-US" altLang="zh-TW" dirty="0" err="1" smtClean="0">
                <a:ea typeface="新細明體" panose="02020500000000000000" pitchFamily="18" charset="-120"/>
                <a:sym typeface="Symbol"/>
              </a:rPr>
              <a:t>loopless</a:t>
            </a:r>
            <a:r>
              <a:rPr lang="en-US" altLang="zh-TW" dirty="0" smtClean="0">
                <a:ea typeface="新細明體" panose="02020500000000000000" pitchFamily="18" charset="-120"/>
                <a:sym typeface="Symbol"/>
              </a:rPr>
              <a:t> graphs, but do allow multiple edges between a pair of vertices. </a:t>
            </a:r>
          </a:p>
          <a:p>
            <a:r>
              <a:rPr lang="en-US" altLang="zh-TW" dirty="0" smtClean="0">
                <a:ea typeface="新細明體" panose="02020500000000000000" pitchFamily="18" charset="-120"/>
                <a:sym typeface="Symbol"/>
              </a:rPr>
              <a:t>Definition: In a graph G with multiple edges,  a vertex pair </a:t>
            </a:r>
            <a:r>
              <a:rPr lang="en-US" altLang="zh-TW" dirty="0" err="1" smtClean="0">
                <a:ea typeface="新細明體" panose="02020500000000000000" pitchFamily="18" charset="-120"/>
                <a:sym typeface="Symbol"/>
              </a:rPr>
              <a:t>x,y</a:t>
            </a:r>
            <a:r>
              <a:rPr lang="en-US" altLang="zh-TW" dirty="0" smtClean="0">
                <a:ea typeface="新細明體" panose="02020500000000000000" pitchFamily="18" charset="-120"/>
                <a:sym typeface="Symbol"/>
              </a:rPr>
              <a:t> is an edge of multiplicity m if there are m edges with endpoints </a:t>
            </a:r>
            <a:r>
              <a:rPr lang="en-US" altLang="zh-TW" dirty="0" err="1" smtClean="0">
                <a:ea typeface="新細明體" panose="02020500000000000000" pitchFamily="18" charset="-120"/>
                <a:sym typeface="Symbol"/>
              </a:rPr>
              <a:t>x,y</a:t>
            </a:r>
            <a:r>
              <a:rPr lang="en-US" altLang="zh-TW" dirty="0" smtClean="0">
                <a:ea typeface="新細明體" panose="02020500000000000000" pitchFamily="18" charset="-120"/>
                <a:sym typeface="Symbol"/>
              </a:rPr>
              <a:t>. We write (</a:t>
            </a:r>
            <a:r>
              <a:rPr lang="en-US" altLang="zh-TW" dirty="0" err="1" smtClean="0">
                <a:ea typeface="新細明體" panose="02020500000000000000" pitchFamily="18" charset="-120"/>
                <a:sym typeface="Symbol"/>
              </a:rPr>
              <a:t>xy</a:t>
            </a:r>
            <a:r>
              <a:rPr lang="en-US" altLang="zh-TW" dirty="0" smtClean="0">
                <a:ea typeface="新細明體" panose="02020500000000000000" pitchFamily="18" charset="-120"/>
                <a:sym typeface="Symbol"/>
              </a:rPr>
              <a:t>) for the multiplicity of the pair, and we write </a:t>
            </a:r>
            <a:r>
              <a:rPr lang="en-US" altLang="zh-TW" dirty="0" smtClean="0">
                <a:ea typeface="新細明體" panose="02020500000000000000" pitchFamily="18" charset="-120"/>
              </a:rPr>
              <a:t>(</a:t>
            </a:r>
            <a:r>
              <a:rPr lang="en-US" altLang="zh-TW" i="1" dirty="0" smtClean="0">
                <a:ea typeface="新細明體" panose="02020500000000000000" pitchFamily="18" charset="-120"/>
              </a:rPr>
              <a:t>G</a:t>
            </a:r>
            <a:r>
              <a:rPr lang="en-US" altLang="zh-TW" dirty="0" smtClean="0">
                <a:ea typeface="新細明體" panose="02020500000000000000" pitchFamily="18" charset="-120"/>
              </a:rPr>
              <a:t>) for the maximum of the edge multiplicities in G.</a:t>
            </a:r>
          </a:p>
          <a:p>
            <a:endParaRPr lang="en-US" altLang="zh-TW" dirty="0" smtClean="0">
              <a:ea typeface="新細明體" panose="02020500000000000000" pitchFamily="18" charset="-120"/>
              <a:sym typeface="Symbol"/>
            </a:endParaRPr>
          </a:p>
          <a:p>
            <a:endParaRPr lang="en-US" altLang="zh-TW" dirty="0" smtClean="0">
              <a:ea typeface="新細明體" panose="02020500000000000000" pitchFamily="18" charset="-120"/>
            </a:endParaRPr>
          </a:p>
          <a:p>
            <a:pPr eaLnBrk="1" hangingPunct="1"/>
            <a:endParaRPr lang="en-US" altLang="zh-TW" dirty="0" smtClean="0">
              <a:ea typeface="新細明體" panose="02020500000000000000" pitchFamily="18" charset="-120"/>
            </a:endParaRPr>
          </a:p>
        </p:txBody>
      </p:sp>
    </p:spTree>
    <p:extLst>
      <p:ext uri="{BB962C8B-B14F-4D97-AF65-F5344CB8AC3E}">
        <p14:creationId xmlns="" xmlns:p14="http://schemas.microsoft.com/office/powerpoint/2010/main" val="1436141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版面配置區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FA0359C-86CA-4AE7-8CCA-BF21025DEEB1}" type="datetime1">
              <a:rPr lang="en-US" altLang="zh-TW" sz="1400" smtClean="0">
                <a:ea typeface="新細明體" panose="02020500000000000000" pitchFamily="18" charset="-120"/>
              </a:rPr>
              <a:pPr eaLnBrk="1" hangingPunct="1"/>
              <a:t>4/9/2015</a:t>
            </a:fld>
            <a:endParaRPr lang="en-US" altLang="zh-TW" sz="1400" smtClean="0">
              <a:ea typeface="新細明體" panose="02020500000000000000" pitchFamily="18" charset="-120"/>
            </a:endParaRPr>
          </a:p>
        </p:txBody>
      </p:sp>
      <p:sp>
        <p:nvSpPr>
          <p:cNvPr id="4100" name="投影片編號版面配置區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FBD5CF1-D715-4C84-B692-08DEF4513DC5}" type="slidenum">
              <a:rPr lang="zh-TW" altLang="en-US" sz="1400"/>
              <a:pPr eaLnBrk="1" hangingPunct="1"/>
              <a:t>4</a:t>
            </a:fld>
            <a:endParaRPr lang="en-US" altLang="zh-TW" sz="1400"/>
          </a:p>
        </p:txBody>
      </p:sp>
      <p:sp>
        <p:nvSpPr>
          <p:cNvPr id="4101" name="Rectangle 1026"/>
          <p:cNvSpPr>
            <a:spLocks noGrp="1" noChangeArrowheads="1"/>
          </p:cNvSpPr>
          <p:nvPr>
            <p:ph type="title"/>
          </p:nvPr>
        </p:nvSpPr>
        <p:spPr>
          <a:xfrm>
            <a:off x="628650" y="188259"/>
            <a:ext cx="7886700" cy="510988"/>
          </a:xfrm>
        </p:spPr>
        <p:txBody>
          <a:bodyPr>
            <a:normAutofit fontScale="90000"/>
          </a:bodyPr>
          <a:lstStyle/>
          <a:p>
            <a:pPr algn="ctr" eaLnBrk="1" hangingPunct="1"/>
            <a:r>
              <a:rPr lang="en-US" altLang="zh-TW" dirty="0" smtClean="0">
                <a:ea typeface="新細明體" panose="02020500000000000000" pitchFamily="18" charset="-120"/>
              </a:rPr>
              <a:t>k-factors</a:t>
            </a:r>
            <a:endParaRPr lang="en-US" altLang="zh-TW" sz="1400" dirty="0" smtClean="0">
              <a:ea typeface="新細明體" panose="02020500000000000000" pitchFamily="18" charset="-120"/>
            </a:endParaRPr>
          </a:p>
        </p:txBody>
      </p:sp>
      <p:sp>
        <p:nvSpPr>
          <p:cNvPr id="4102" name="Rectangle 1027"/>
          <p:cNvSpPr>
            <a:spLocks noGrp="1" noChangeArrowheads="1"/>
          </p:cNvSpPr>
          <p:nvPr>
            <p:ph type="body" idx="1"/>
          </p:nvPr>
        </p:nvSpPr>
        <p:spPr>
          <a:xfrm>
            <a:off x="228599" y="927848"/>
            <a:ext cx="8915401" cy="5930152"/>
          </a:xfrm>
        </p:spPr>
        <p:txBody>
          <a:bodyPr>
            <a:normAutofit fontScale="92500" lnSpcReduction="10000"/>
          </a:bodyPr>
          <a:lstStyle/>
          <a:p>
            <a:endParaRPr lang="en-US" altLang="zh-TW" dirty="0" smtClean="0">
              <a:ea typeface="新細明體" panose="02020500000000000000" pitchFamily="18" charset="-120"/>
              <a:sym typeface="Symbol"/>
            </a:endParaRPr>
          </a:p>
          <a:p>
            <a:r>
              <a:rPr lang="en-US" altLang="zh-TW" dirty="0" smtClean="0">
                <a:ea typeface="新細明體" panose="02020500000000000000" pitchFamily="18" charset="-120"/>
                <a:sym typeface="Symbol"/>
              </a:rPr>
              <a:t>Definition: A factor of a graph G is a spanning </a:t>
            </a:r>
            <a:r>
              <a:rPr lang="en-US" altLang="zh-TW" dirty="0" err="1" smtClean="0">
                <a:ea typeface="新細明體" panose="02020500000000000000" pitchFamily="18" charset="-120"/>
                <a:sym typeface="Symbol"/>
              </a:rPr>
              <a:t>subgraph</a:t>
            </a:r>
            <a:r>
              <a:rPr lang="en-US" altLang="zh-TW" dirty="0" smtClean="0">
                <a:ea typeface="新細明體" panose="02020500000000000000" pitchFamily="18" charset="-120"/>
                <a:sym typeface="Symbol"/>
              </a:rPr>
              <a:t> of G. A k-factor is a spanning k-regular </a:t>
            </a:r>
            <a:r>
              <a:rPr lang="en-US" altLang="zh-TW" dirty="0" err="1" smtClean="0">
                <a:ea typeface="新細明體" panose="02020500000000000000" pitchFamily="18" charset="-120"/>
                <a:sym typeface="Symbol"/>
              </a:rPr>
              <a:t>subgraph</a:t>
            </a:r>
            <a:r>
              <a:rPr lang="en-US" altLang="zh-TW" dirty="0" smtClean="0">
                <a:ea typeface="新細明體" panose="02020500000000000000" pitchFamily="18" charset="-120"/>
                <a:sym typeface="Symbol"/>
              </a:rPr>
              <a:t>.</a:t>
            </a:r>
          </a:p>
          <a:p>
            <a:r>
              <a:rPr lang="en-US" altLang="zh-TW" dirty="0" smtClean="0">
                <a:ea typeface="新細明體" panose="02020500000000000000" pitchFamily="18" charset="-120"/>
                <a:sym typeface="Symbol"/>
              </a:rPr>
              <a:t>Remark: A 1-factor and a perfect matching are almost the same thing: the technical difference is that a 1-factor is a spanning 1-regular </a:t>
            </a:r>
            <a:r>
              <a:rPr lang="en-US" altLang="zh-TW" dirty="0" err="1" smtClean="0">
                <a:ea typeface="新細明體" panose="02020500000000000000" pitchFamily="18" charset="-120"/>
                <a:sym typeface="Symbol"/>
              </a:rPr>
              <a:t>subgraph</a:t>
            </a:r>
            <a:r>
              <a:rPr lang="en-US" altLang="zh-TW" dirty="0" smtClean="0">
                <a:ea typeface="新細明體" panose="02020500000000000000" pitchFamily="18" charset="-120"/>
                <a:sym typeface="Symbol"/>
              </a:rPr>
              <a:t>, whereas a perfect matching is only the set of edges in such a </a:t>
            </a:r>
            <a:r>
              <a:rPr lang="en-US" altLang="zh-TW" dirty="0" err="1" smtClean="0">
                <a:ea typeface="新細明體" panose="02020500000000000000" pitchFamily="18" charset="-120"/>
                <a:sym typeface="Symbol"/>
              </a:rPr>
              <a:t>subgraph</a:t>
            </a:r>
            <a:r>
              <a:rPr lang="en-US" altLang="zh-TW" dirty="0" smtClean="0">
                <a:ea typeface="新細明體" panose="02020500000000000000" pitchFamily="18" charset="-120"/>
                <a:sym typeface="Symbol"/>
              </a:rPr>
              <a:t>. </a:t>
            </a:r>
          </a:p>
          <a:p>
            <a:r>
              <a:rPr lang="en-US" altLang="zh-TW" dirty="0" smtClean="0">
                <a:ea typeface="新細明體" panose="02020500000000000000" pitchFamily="18" charset="-120"/>
                <a:sym typeface="Symbol"/>
              </a:rPr>
              <a:t>Thus, a 3-regular graph that has a perfect matching decomposes into a 1-factor and a 2-factor.  </a:t>
            </a:r>
          </a:p>
          <a:p>
            <a:r>
              <a:rPr lang="en-US" altLang="zh-TW" dirty="0" smtClean="0">
                <a:ea typeface="新細明體" panose="02020500000000000000" pitchFamily="18" charset="-120"/>
                <a:sym typeface="Symbol"/>
              </a:rPr>
              <a:t>Remark: </a:t>
            </a:r>
            <a:r>
              <a:rPr lang="en-US" altLang="zh-TW" dirty="0" err="1" smtClean="0">
                <a:ea typeface="新細明體" panose="02020500000000000000" pitchFamily="18" charset="-120"/>
                <a:sym typeface="Symbol"/>
              </a:rPr>
              <a:t>Tutte</a:t>
            </a:r>
            <a:r>
              <a:rPr lang="en-US" altLang="zh-TW" dirty="0" smtClean="0">
                <a:ea typeface="新細明體" panose="02020500000000000000" pitchFamily="18" charset="-120"/>
                <a:sym typeface="Symbol"/>
              </a:rPr>
              <a:t> has proved a necessary and sufficient condition for a graph G to have a 1-factor (exercise !) ; however, we will omit this particular result. </a:t>
            </a:r>
          </a:p>
          <a:p>
            <a:r>
              <a:rPr lang="en-US" altLang="zh-TW" dirty="0" smtClean="0">
                <a:ea typeface="新細明體" panose="02020500000000000000" pitchFamily="18" charset="-120"/>
                <a:sym typeface="Symbol"/>
              </a:rPr>
              <a:t>Definition: A decomposition of a regular graph G into 1-factors is called a 1-factorizatoin of G. A graph with a 1-factorization is 1-factorable. </a:t>
            </a:r>
            <a:r>
              <a:rPr lang="en-US" altLang="zh-TW" dirty="0" smtClean="0">
                <a:ea typeface="新細明體" panose="02020500000000000000" pitchFamily="18" charset="-120"/>
              </a:rPr>
              <a:t> </a:t>
            </a:r>
            <a:endParaRPr lang="en-US" altLang="zh-TW" dirty="0" smtClean="0">
              <a:ea typeface="新細明體" panose="02020500000000000000" pitchFamily="18" charset="-120"/>
              <a:sym typeface="Symbol"/>
            </a:endParaRPr>
          </a:p>
          <a:p>
            <a:endParaRPr lang="en-US" altLang="zh-TW" dirty="0" smtClean="0">
              <a:ea typeface="新細明體" panose="02020500000000000000" pitchFamily="18" charset="-120"/>
            </a:endParaRPr>
          </a:p>
          <a:p>
            <a:pPr eaLnBrk="1" hangingPunct="1"/>
            <a:endParaRPr lang="en-US" altLang="zh-TW" dirty="0" smtClean="0">
              <a:ea typeface="新細明體" panose="02020500000000000000" pitchFamily="18" charset="-120"/>
            </a:endParaRPr>
          </a:p>
        </p:txBody>
      </p:sp>
    </p:spTree>
    <p:extLst>
      <p:ext uri="{BB962C8B-B14F-4D97-AF65-F5344CB8AC3E}">
        <p14:creationId xmlns="" xmlns:p14="http://schemas.microsoft.com/office/powerpoint/2010/main" val="1436141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版面配置區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FA0359C-86CA-4AE7-8CCA-BF21025DEEB1}" type="datetime1">
              <a:rPr lang="en-US" altLang="zh-TW" sz="1400" smtClean="0">
                <a:ea typeface="新細明體" panose="02020500000000000000" pitchFamily="18" charset="-120"/>
              </a:rPr>
              <a:pPr eaLnBrk="1" hangingPunct="1"/>
              <a:t>4/9/2015</a:t>
            </a:fld>
            <a:endParaRPr lang="en-US" altLang="zh-TW" sz="1400" smtClean="0">
              <a:ea typeface="新細明體" panose="02020500000000000000" pitchFamily="18" charset="-120"/>
            </a:endParaRPr>
          </a:p>
        </p:txBody>
      </p:sp>
      <p:sp>
        <p:nvSpPr>
          <p:cNvPr id="4100" name="投影片編號版面配置區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FBD5CF1-D715-4C84-B692-08DEF4513DC5}" type="slidenum">
              <a:rPr lang="zh-TW" altLang="en-US" sz="1400"/>
              <a:pPr eaLnBrk="1" hangingPunct="1"/>
              <a:t>5</a:t>
            </a:fld>
            <a:endParaRPr lang="en-US" altLang="zh-TW" sz="1400"/>
          </a:p>
        </p:txBody>
      </p:sp>
      <p:sp>
        <p:nvSpPr>
          <p:cNvPr id="4101" name="Rectangle 1026"/>
          <p:cNvSpPr>
            <a:spLocks noGrp="1" noChangeArrowheads="1"/>
          </p:cNvSpPr>
          <p:nvPr>
            <p:ph type="title"/>
          </p:nvPr>
        </p:nvSpPr>
        <p:spPr>
          <a:xfrm>
            <a:off x="628650" y="242047"/>
            <a:ext cx="7886700" cy="726141"/>
          </a:xfrm>
        </p:spPr>
        <p:txBody>
          <a:bodyPr/>
          <a:lstStyle/>
          <a:p>
            <a:pPr algn="ctr" eaLnBrk="1" hangingPunct="1"/>
            <a:r>
              <a:rPr lang="en-US" altLang="zh-TW" dirty="0" smtClean="0">
                <a:ea typeface="新細明體" panose="02020500000000000000" pitchFamily="18" charset="-120"/>
              </a:rPr>
              <a:t>Edge-colorings - 3</a:t>
            </a:r>
            <a:endParaRPr lang="en-US" altLang="zh-TW" sz="1400" dirty="0" smtClean="0">
              <a:ea typeface="新細明體" panose="02020500000000000000" pitchFamily="18" charset="-120"/>
            </a:endParaRPr>
          </a:p>
        </p:txBody>
      </p:sp>
      <p:sp>
        <p:nvSpPr>
          <p:cNvPr id="4102" name="Rectangle 1027"/>
          <p:cNvSpPr>
            <a:spLocks noGrp="1" noChangeArrowheads="1"/>
          </p:cNvSpPr>
          <p:nvPr>
            <p:ph type="body" idx="1"/>
          </p:nvPr>
        </p:nvSpPr>
        <p:spPr>
          <a:xfrm>
            <a:off x="228599" y="1277471"/>
            <a:ext cx="8915401" cy="5378823"/>
          </a:xfrm>
        </p:spPr>
        <p:txBody>
          <a:bodyPr>
            <a:normAutofit lnSpcReduction="10000"/>
          </a:bodyPr>
          <a:lstStyle/>
          <a:p>
            <a:r>
              <a:rPr lang="en-US" altLang="zh-TW" dirty="0" smtClean="0">
                <a:ea typeface="新細明體" panose="02020500000000000000" pitchFamily="18" charset="-120"/>
                <a:sym typeface="Symbol"/>
              </a:rPr>
              <a:t>Proposition 54: </a:t>
            </a:r>
            <a:r>
              <a:rPr lang="en-US" altLang="zh-TW"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a:t>
            </a:r>
            <a:r>
              <a:rPr lang="en-US" altLang="zh-TW" i="1" dirty="0" smtClean="0">
                <a:ea typeface="新細明體" panose="02020500000000000000" pitchFamily="18" charset="-120"/>
              </a:rPr>
              <a:t>G</a:t>
            </a:r>
            <a:r>
              <a:rPr lang="en-US" altLang="zh-TW" dirty="0" smtClean="0">
                <a:ea typeface="新細明體" panose="02020500000000000000" pitchFamily="18" charset="-120"/>
              </a:rPr>
              <a:t>) </a:t>
            </a:r>
            <a:r>
              <a:rPr lang="en-US" altLang="zh-TW" dirty="0" smtClean="0">
                <a:ea typeface="新細明體" panose="02020500000000000000" pitchFamily="18" charset="-120"/>
                <a:sym typeface="Symbol"/>
              </a:rPr>
              <a:t> 2 (G)  1. </a:t>
            </a:r>
          </a:p>
          <a:p>
            <a:r>
              <a:rPr lang="en-US" altLang="zh-TW" dirty="0" smtClean="0">
                <a:ea typeface="新細明體" panose="02020500000000000000" pitchFamily="18" charset="-120"/>
                <a:sym typeface="Symbol"/>
              </a:rPr>
              <a:t>Remark: For bipartite graphs, we have a stronger result:</a:t>
            </a:r>
          </a:p>
          <a:p>
            <a:r>
              <a:rPr lang="en-US" altLang="zh-TW" dirty="0" smtClean="0">
                <a:ea typeface="新細明體" panose="02020500000000000000" pitchFamily="18" charset="-120"/>
                <a:sym typeface="Symbol"/>
              </a:rPr>
              <a:t>Proposition 55: If G is bipartite, then </a:t>
            </a:r>
            <a:r>
              <a:rPr lang="en-US" altLang="zh-TW"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a:t>
            </a:r>
            <a:r>
              <a:rPr lang="en-US" altLang="zh-TW" i="1" dirty="0" smtClean="0">
                <a:ea typeface="新細明體" panose="02020500000000000000" pitchFamily="18" charset="-120"/>
              </a:rPr>
              <a:t>G</a:t>
            </a:r>
            <a:r>
              <a:rPr lang="en-US" altLang="zh-TW" dirty="0" smtClean="0">
                <a:ea typeface="新細明體" panose="02020500000000000000" pitchFamily="18" charset="-120"/>
              </a:rPr>
              <a:t>) = </a:t>
            </a:r>
            <a:r>
              <a:rPr lang="en-US" altLang="zh-TW" dirty="0" smtClean="0">
                <a:ea typeface="新細明體" panose="02020500000000000000" pitchFamily="18" charset="-120"/>
                <a:sym typeface="Symbol"/>
              </a:rPr>
              <a:t> (G). </a:t>
            </a:r>
          </a:p>
          <a:p>
            <a:r>
              <a:rPr lang="en-US" altLang="zh-TW" dirty="0" smtClean="0">
                <a:ea typeface="新細明體" panose="02020500000000000000" pitchFamily="18" charset="-120"/>
                <a:sym typeface="Symbol"/>
              </a:rPr>
              <a:t>We now strengthen the result in the case of simple graphs.</a:t>
            </a:r>
          </a:p>
          <a:p>
            <a:r>
              <a:rPr lang="en-US" altLang="zh-TW" dirty="0" smtClean="0">
                <a:ea typeface="新細明體" panose="02020500000000000000" pitchFamily="18" charset="-120"/>
                <a:sym typeface="Symbol"/>
              </a:rPr>
              <a:t>Proposition 56 (A Theorem by </a:t>
            </a:r>
            <a:r>
              <a:rPr lang="en-US" altLang="zh-TW" dirty="0" err="1" smtClean="0">
                <a:ea typeface="新細明體" panose="02020500000000000000" pitchFamily="18" charset="-120"/>
                <a:sym typeface="Symbol"/>
              </a:rPr>
              <a:t>Vizing</a:t>
            </a:r>
            <a:r>
              <a:rPr lang="en-US" altLang="zh-TW" dirty="0" smtClean="0">
                <a:ea typeface="新細明體" panose="02020500000000000000" pitchFamily="18" charset="-120"/>
                <a:sym typeface="Symbol"/>
              </a:rPr>
              <a:t> &amp; Gupta): If G is a simple graph, then </a:t>
            </a:r>
            <a:r>
              <a:rPr lang="en-US" altLang="zh-TW"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a:t>
            </a:r>
            <a:r>
              <a:rPr lang="en-US" altLang="zh-TW" i="1" dirty="0" smtClean="0">
                <a:ea typeface="新細明體" panose="02020500000000000000" pitchFamily="18" charset="-120"/>
              </a:rPr>
              <a:t>G</a:t>
            </a:r>
            <a:r>
              <a:rPr lang="en-US" altLang="zh-TW" dirty="0" smtClean="0">
                <a:ea typeface="新細明體" panose="02020500000000000000" pitchFamily="18" charset="-120"/>
              </a:rPr>
              <a:t>) </a:t>
            </a:r>
            <a:r>
              <a:rPr lang="en-US" altLang="zh-TW" dirty="0" smtClean="0">
                <a:ea typeface="新細明體" panose="02020500000000000000" pitchFamily="18" charset="-120"/>
                <a:sym typeface="Symbol"/>
              </a:rPr>
              <a:t> (G) + 1. </a:t>
            </a:r>
          </a:p>
          <a:p>
            <a:r>
              <a:rPr lang="en-US" altLang="zh-TW" dirty="0" smtClean="0">
                <a:ea typeface="新細明體" panose="02020500000000000000" pitchFamily="18" charset="-120"/>
                <a:sym typeface="Symbol"/>
              </a:rPr>
              <a:t>Remark: In view of the above result, we have only two possibilities for </a:t>
            </a:r>
            <a:r>
              <a:rPr lang="en-US" altLang="zh-TW"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a:t>
            </a:r>
            <a:r>
              <a:rPr lang="en-US" altLang="zh-TW" i="1" dirty="0" smtClean="0">
                <a:ea typeface="新細明體" panose="02020500000000000000" pitchFamily="18" charset="-120"/>
              </a:rPr>
              <a:t>G</a:t>
            </a:r>
            <a:r>
              <a:rPr lang="en-US" altLang="zh-TW" dirty="0" smtClean="0">
                <a:ea typeface="新細明體" panose="02020500000000000000" pitchFamily="18" charset="-120"/>
              </a:rPr>
              <a:t>) : </a:t>
            </a:r>
          </a:p>
          <a:p>
            <a:pPr lvl="1"/>
            <a:r>
              <a:rPr lang="en-US" altLang="zh-TW" dirty="0" smtClean="0">
                <a:ea typeface="新細明體" panose="02020500000000000000" pitchFamily="18" charset="-120"/>
                <a:sym typeface="Symbol"/>
              </a:rPr>
              <a:t>A simple graph  G is Class 1 if </a:t>
            </a:r>
            <a:r>
              <a:rPr lang="en-US" altLang="zh-TW"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a:t>
            </a:r>
            <a:r>
              <a:rPr lang="en-US" altLang="zh-TW" i="1" dirty="0" smtClean="0">
                <a:ea typeface="新細明體" panose="02020500000000000000" pitchFamily="18" charset="-120"/>
              </a:rPr>
              <a:t>G</a:t>
            </a:r>
            <a:r>
              <a:rPr lang="en-US" altLang="zh-TW" dirty="0" smtClean="0">
                <a:ea typeface="新細明體" panose="02020500000000000000" pitchFamily="18" charset="-120"/>
              </a:rPr>
              <a:t>) = </a:t>
            </a:r>
            <a:r>
              <a:rPr lang="en-US" altLang="zh-TW" dirty="0" smtClean="0">
                <a:ea typeface="新細明體" panose="02020500000000000000" pitchFamily="18" charset="-120"/>
                <a:sym typeface="Symbol"/>
              </a:rPr>
              <a:t>(G), and it is of Class 2 if </a:t>
            </a:r>
            <a:r>
              <a:rPr lang="en-US" altLang="zh-TW"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a:t>
            </a:r>
            <a:r>
              <a:rPr lang="en-US" altLang="zh-TW" i="1" dirty="0" smtClean="0">
                <a:ea typeface="新細明體" panose="02020500000000000000" pitchFamily="18" charset="-120"/>
              </a:rPr>
              <a:t>G</a:t>
            </a:r>
            <a:r>
              <a:rPr lang="en-US" altLang="zh-TW" dirty="0" smtClean="0">
                <a:ea typeface="新細明體" panose="02020500000000000000" pitchFamily="18" charset="-120"/>
              </a:rPr>
              <a:t>)  = </a:t>
            </a:r>
            <a:r>
              <a:rPr lang="en-US" altLang="zh-TW" dirty="0" smtClean="0">
                <a:ea typeface="新細明體" panose="02020500000000000000" pitchFamily="18" charset="-120"/>
                <a:sym typeface="Symbol"/>
              </a:rPr>
              <a:t>(G) + 1. </a:t>
            </a:r>
          </a:p>
          <a:p>
            <a:r>
              <a:rPr lang="en-US" altLang="zh-TW" dirty="0" smtClean="0">
                <a:ea typeface="新細明體" panose="02020500000000000000" pitchFamily="18" charset="-120"/>
                <a:sym typeface="Symbol"/>
              </a:rPr>
              <a:t>However, it is not easy to determine to which class a simple graph G belongs.  </a:t>
            </a:r>
          </a:p>
          <a:p>
            <a:endParaRPr lang="en-US" altLang="zh-TW" dirty="0" smtClean="0">
              <a:ea typeface="新細明體" panose="02020500000000000000" pitchFamily="18" charset="-120"/>
            </a:endParaRPr>
          </a:p>
          <a:p>
            <a:pPr eaLnBrk="1" hangingPunct="1"/>
            <a:endParaRPr lang="en-US" altLang="zh-TW" dirty="0" smtClean="0">
              <a:ea typeface="新細明體" panose="02020500000000000000" pitchFamily="18" charset="-120"/>
            </a:endParaRPr>
          </a:p>
        </p:txBody>
      </p:sp>
    </p:spTree>
    <p:extLst>
      <p:ext uri="{BB962C8B-B14F-4D97-AF65-F5344CB8AC3E}">
        <p14:creationId xmlns="" xmlns:p14="http://schemas.microsoft.com/office/powerpoint/2010/main" val="1436141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版面配置區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FA0359C-86CA-4AE7-8CCA-BF21025DEEB1}" type="datetime1">
              <a:rPr lang="en-US" altLang="zh-TW" sz="1400" smtClean="0">
                <a:ea typeface="新細明體" panose="02020500000000000000" pitchFamily="18" charset="-120"/>
              </a:rPr>
              <a:pPr eaLnBrk="1" hangingPunct="1"/>
              <a:t>4/9/2015</a:t>
            </a:fld>
            <a:endParaRPr lang="en-US" altLang="zh-TW" sz="1400" smtClean="0">
              <a:ea typeface="新細明體" panose="02020500000000000000" pitchFamily="18" charset="-120"/>
            </a:endParaRPr>
          </a:p>
        </p:txBody>
      </p:sp>
      <p:sp>
        <p:nvSpPr>
          <p:cNvPr id="4100" name="投影片編號版面配置區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FBD5CF1-D715-4C84-B692-08DEF4513DC5}" type="slidenum">
              <a:rPr lang="zh-TW" altLang="en-US" sz="1400"/>
              <a:pPr eaLnBrk="1" hangingPunct="1"/>
              <a:t>6</a:t>
            </a:fld>
            <a:endParaRPr lang="en-US" altLang="zh-TW" sz="1400"/>
          </a:p>
        </p:txBody>
      </p:sp>
      <p:sp>
        <p:nvSpPr>
          <p:cNvPr id="4101" name="Rectangle 1026"/>
          <p:cNvSpPr>
            <a:spLocks noGrp="1" noChangeArrowheads="1"/>
          </p:cNvSpPr>
          <p:nvPr>
            <p:ph type="title"/>
          </p:nvPr>
        </p:nvSpPr>
        <p:spPr>
          <a:xfrm>
            <a:off x="628650" y="242047"/>
            <a:ext cx="7886700" cy="726141"/>
          </a:xfrm>
        </p:spPr>
        <p:txBody>
          <a:bodyPr/>
          <a:lstStyle/>
          <a:p>
            <a:pPr algn="ctr" eaLnBrk="1" hangingPunct="1"/>
            <a:r>
              <a:rPr lang="en-US" altLang="zh-TW" dirty="0" smtClean="0">
                <a:ea typeface="新細明體" panose="02020500000000000000" pitchFamily="18" charset="-120"/>
              </a:rPr>
              <a:t>Edge-colorings - 4</a:t>
            </a:r>
            <a:endParaRPr lang="en-US" altLang="zh-TW" sz="1400" dirty="0" smtClean="0">
              <a:ea typeface="新細明體" panose="02020500000000000000" pitchFamily="18" charset="-120"/>
            </a:endParaRPr>
          </a:p>
        </p:txBody>
      </p:sp>
      <p:sp>
        <p:nvSpPr>
          <p:cNvPr id="4102" name="Rectangle 1027"/>
          <p:cNvSpPr>
            <a:spLocks noGrp="1" noChangeArrowheads="1"/>
          </p:cNvSpPr>
          <p:nvPr>
            <p:ph type="body" idx="1"/>
          </p:nvPr>
        </p:nvSpPr>
        <p:spPr>
          <a:xfrm>
            <a:off x="228599" y="1277471"/>
            <a:ext cx="8915401" cy="5378823"/>
          </a:xfrm>
        </p:spPr>
        <p:txBody>
          <a:bodyPr>
            <a:normAutofit/>
          </a:bodyPr>
          <a:lstStyle/>
          <a:p>
            <a:r>
              <a:rPr lang="en-US" altLang="zh-TW" dirty="0" smtClean="0">
                <a:ea typeface="新細明體" panose="02020500000000000000" pitchFamily="18" charset="-120"/>
                <a:sym typeface="Symbol"/>
              </a:rPr>
              <a:t>Proposition 57 (A Theorem by Shannon): If G is a graph, then </a:t>
            </a:r>
            <a:r>
              <a:rPr lang="en-US" altLang="zh-TW"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a:t>
            </a:r>
            <a:r>
              <a:rPr lang="en-US" altLang="zh-TW" i="1" dirty="0" smtClean="0">
                <a:ea typeface="新細明體" panose="02020500000000000000" pitchFamily="18" charset="-120"/>
              </a:rPr>
              <a:t>G</a:t>
            </a:r>
            <a:r>
              <a:rPr lang="en-US" altLang="zh-TW" dirty="0" smtClean="0">
                <a:ea typeface="新細明體" panose="02020500000000000000" pitchFamily="18" charset="-120"/>
              </a:rPr>
              <a:t>) </a:t>
            </a:r>
            <a:r>
              <a:rPr lang="en-US" altLang="zh-TW" dirty="0" smtClean="0">
                <a:ea typeface="新細明體" panose="02020500000000000000" pitchFamily="18" charset="-120"/>
                <a:sym typeface="Symbol"/>
              </a:rPr>
              <a:t> 3/2((G)). </a:t>
            </a:r>
          </a:p>
          <a:p>
            <a:r>
              <a:rPr lang="en-US" altLang="zh-TW" dirty="0" smtClean="0">
                <a:ea typeface="新細明體" panose="02020500000000000000" pitchFamily="18" charset="-120"/>
                <a:sym typeface="Symbol"/>
              </a:rPr>
              <a:t>Remark: </a:t>
            </a:r>
            <a:r>
              <a:rPr lang="en-US" altLang="zh-TW" dirty="0" err="1" smtClean="0">
                <a:ea typeface="新細明體" panose="02020500000000000000" pitchFamily="18" charset="-120"/>
                <a:sym typeface="Symbol"/>
              </a:rPr>
              <a:t>Vizing</a:t>
            </a:r>
            <a:r>
              <a:rPr lang="en-US" altLang="zh-TW" dirty="0" smtClean="0">
                <a:ea typeface="新細明體" panose="02020500000000000000" pitchFamily="18" charset="-120"/>
                <a:sym typeface="Symbol"/>
              </a:rPr>
              <a:t> and Gupta have also proved that </a:t>
            </a:r>
            <a:r>
              <a:rPr lang="en-US" altLang="zh-TW"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a:t>
            </a:r>
            <a:r>
              <a:rPr lang="en-US" altLang="zh-TW" i="1" dirty="0" smtClean="0">
                <a:ea typeface="新細明體" panose="02020500000000000000" pitchFamily="18" charset="-120"/>
              </a:rPr>
              <a:t>G</a:t>
            </a:r>
            <a:r>
              <a:rPr lang="en-US" altLang="zh-TW" dirty="0" smtClean="0">
                <a:ea typeface="新細明體" panose="02020500000000000000" pitchFamily="18" charset="-120"/>
              </a:rPr>
              <a:t>) </a:t>
            </a:r>
            <a:r>
              <a:rPr lang="en-US" altLang="zh-TW" dirty="0" smtClean="0">
                <a:ea typeface="新細明體" panose="02020500000000000000" pitchFamily="18" charset="-120"/>
                <a:sym typeface="Symbol"/>
              </a:rPr>
              <a:t>  (G) + (G). </a:t>
            </a:r>
            <a:endParaRPr lang="en-US" altLang="zh-TW" smtClean="0">
              <a:ea typeface="新細明體" panose="02020500000000000000" pitchFamily="18" charset="-120"/>
              <a:sym typeface="Symbol"/>
            </a:endParaRPr>
          </a:p>
          <a:p>
            <a:r>
              <a:rPr lang="en-US" altLang="zh-TW" smtClean="0">
                <a:ea typeface="新細明體" panose="02020500000000000000" pitchFamily="18" charset="-120"/>
                <a:sym typeface="Symbol"/>
              </a:rPr>
              <a:t>The </a:t>
            </a:r>
            <a:r>
              <a:rPr lang="en-US" altLang="zh-TW" dirty="0" smtClean="0">
                <a:ea typeface="新細明體" panose="02020500000000000000" pitchFamily="18" charset="-120"/>
                <a:sym typeface="Symbol"/>
              </a:rPr>
              <a:t>“Fat Triangle” is an example of a graph in which both these upper bounds for </a:t>
            </a:r>
            <a:r>
              <a:rPr lang="en-US" altLang="zh-TW"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a:t>
            </a:r>
            <a:r>
              <a:rPr lang="en-US" altLang="zh-TW" i="1" dirty="0" smtClean="0">
                <a:ea typeface="新細明體" panose="02020500000000000000" pitchFamily="18" charset="-120"/>
              </a:rPr>
              <a:t>G</a:t>
            </a:r>
            <a:r>
              <a:rPr lang="en-US" altLang="zh-TW" dirty="0" smtClean="0">
                <a:ea typeface="新細明體" panose="02020500000000000000" pitchFamily="18" charset="-120"/>
              </a:rPr>
              <a:t>) are achieved (hence they are equal in this case). </a:t>
            </a:r>
            <a:endParaRPr lang="en-US" altLang="zh-TW" dirty="0" smtClean="0">
              <a:ea typeface="新細明體" panose="02020500000000000000" pitchFamily="18" charset="-120"/>
              <a:sym typeface="Symbol"/>
            </a:endParaRPr>
          </a:p>
          <a:p>
            <a:endParaRPr lang="en-US" altLang="zh-TW" dirty="0" smtClean="0">
              <a:ea typeface="新細明體" panose="02020500000000000000" pitchFamily="18" charset="-120"/>
            </a:endParaRPr>
          </a:p>
          <a:p>
            <a:pPr eaLnBrk="1" hangingPunct="1"/>
            <a:endParaRPr lang="en-US" altLang="zh-TW" dirty="0" smtClean="0">
              <a:ea typeface="新細明體" panose="02020500000000000000" pitchFamily="18" charset="-120"/>
            </a:endParaRPr>
          </a:p>
        </p:txBody>
      </p:sp>
    </p:spTree>
    <p:extLst>
      <p:ext uri="{BB962C8B-B14F-4D97-AF65-F5344CB8AC3E}">
        <p14:creationId xmlns="" xmlns:p14="http://schemas.microsoft.com/office/powerpoint/2010/main" val="14361410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23429</TotalTime>
  <Words>829</Words>
  <Application>Microsoft Office PowerPoint</Application>
  <PresentationFormat>On-screen Show (4:3)</PresentationFormat>
  <Paragraphs>53</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Line Graphs and Edge-Coloring</vt:lpstr>
      <vt:lpstr>Edge-colorings </vt:lpstr>
      <vt:lpstr>Edge-colorings - 2</vt:lpstr>
      <vt:lpstr>k-factors</vt:lpstr>
      <vt:lpstr>Edge-colorings - 3</vt:lpstr>
      <vt:lpstr>Edge-colorings - 4</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Graph Theory</dc:title>
  <dc:creator>sandip aine</dc:creator>
  <cp:lastModifiedBy>samaresh</cp:lastModifiedBy>
  <cp:revision>200</cp:revision>
  <dcterms:created xsi:type="dcterms:W3CDTF">2013-08-04T06:42:48Z</dcterms:created>
  <dcterms:modified xsi:type="dcterms:W3CDTF">2015-04-09T10:35:18Z</dcterms:modified>
</cp:coreProperties>
</file>