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
  </p:notesMasterIdLst>
  <p:handoutMasterIdLst>
    <p:handoutMasterId r:id="rId9"/>
  </p:handoutMasterIdLst>
  <p:sldIdLst>
    <p:sldId id="259" r:id="rId2"/>
    <p:sldId id="279" r:id="rId3"/>
    <p:sldId id="282" r:id="rId4"/>
    <p:sldId id="284" r:id="rId5"/>
    <p:sldId id="285" r:id="rId6"/>
    <p:sldId id="286" r:id="rId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7279" autoAdjust="0"/>
    <p:restoredTop sz="94660"/>
  </p:normalViewPr>
  <p:slideViewPr>
    <p:cSldViewPr snapToGrid="0">
      <p:cViewPr varScale="1">
        <p:scale>
          <a:sx n="71" d="100"/>
          <a:sy n="71" d="100"/>
        </p:scale>
        <p:origin x="-1914" y="-108"/>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893CD4F9-8365-4240-AC22-635C5D371AE7}" type="datetimeFigureOut">
              <a:rPr lang="en-US"/>
              <a:pPr>
                <a:defRPr/>
              </a:pPr>
              <a:t>4/15/2015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A8FED2C3-22A8-4E37-A09C-DFDC1C4457C4}"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335483C5-61D0-47FC-B93E-4ADB766E5F26}" type="datetimeFigureOut">
              <a:rPr lang="en-US"/>
              <a:pPr>
                <a:defRPr/>
              </a:pPr>
              <a:t>4/15/2015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444DE46B-F8D5-4DB8-91B0-887B59E9F7D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IN" smtClean="0"/>
          </a:p>
        </p:txBody>
      </p:sp>
      <p:sp>
        <p:nvSpPr>
          <p:cNvPr id="102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4A6B587-27F2-4A5D-A24D-29432738B081}" type="slidenum">
              <a:rPr lang="en-US"/>
              <a:pPr fontAlgn="base">
                <a:spcBef>
                  <a:spcPct val="0"/>
                </a:spcBef>
                <a:spcAft>
                  <a:spcPct val="0"/>
                </a:spcAft>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p:spPr>
      </p:sp>
      <p:sp>
        <p:nvSpPr>
          <p:cNvPr id="1126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IN" smtClean="0"/>
          </a:p>
        </p:txBody>
      </p:sp>
      <p:sp>
        <p:nvSpPr>
          <p:cNvPr id="112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93B3BD-8235-4780-9256-530DD3A188C5}" type="slidenum">
              <a:rPr lang="en-US"/>
              <a:pPr fontAlgn="base">
                <a:spcBef>
                  <a:spcPct val="0"/>
                </a:spcBef>
                <a:spcAft>
                  <a:spcPct val="0"/>
                </a:spcAft>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p:spPr>
      </p:sp>
      <p:sp>
        <p:nvSpPr>
          <p:cNvPr id="1433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IN" smtClean="0"/>
          </a:p>
        </p:txBody>
      </p:sp>
      <p:sp>
        <p:nvSpPr>
          <p:cNvPr id="143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2B6501E-25F8-4379-B6C7-78D2BE668CF2}" type="slidenum">
              <a:rPr lang="en-US"/>
              <a:pPr fontAlgn="base">
                <a:spcBef>
                  <a:spcPct val="0"/>
                </a:spcBef>
                <a:spcAft>
                  <a:spcPct val="0"/>
                </a:spcAft>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IN" smtClean="0"/>
          </a:p>
        </p:txBody>
      </p:sp>
      <p:sp>
        <p:nvSpPr>
          <p:cNvPr id="29700" name="Slide Number Placeholder 3"/>
          <p:cNvSpPr txBox="1">
            <a:spLocks noGrp="1"/>
          </p:cNvSpPr>
          <p:nvPr/>
        </p:nvSpPr>
        <p:spPr bwMode="auto">
          <a:xfrm>
            <a:off x="3884613" y="8685213"/>
            <a:ext cx="2971800" cy="458787"/>
          </a:xfrm>
          <a:prstGeom prst="rect">
            <a:avLst/>
          </a:prstGeom>
          <a:noFill/>
          <a:ln w="9525">
            <a:noFill/>
            <a:miter lim="800000"/>
            <a:headEnd/>
            <a:tailEnd/>
          </a:ln>
        </p:spPr>
        <p:txBody>
          <a:bodyPr anchor="b"/>
          <a:lstStyle/>
          <a:p>
            <a:pPr algn="r"/>
            <a:fld id="{9D2CF676-C3B0-4F1C-896E-17F10AFF19C7}" type="slidenum">
              <a:rPr lang="en-US" sz="1200">
                <a:latin typeface="Calibri" pitchFamily="34" charset="0"/>
              </a:rPr>
              <a:pPr algn="r"/>
              <a:t>4</a:t>
            </a:fld>
            <a:endParaRPr lang="en-US" sz="1200">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IN" smtClean="0"/>
          </a:p>
        </p:txBody>
      </p:sp>
      <p:sp>
        <p:nvSpPr>
          <p:cNvPr id="31748" name="Slide Number Placeholder 3"/>
          <p:cNvSpPr txBox="1">
            <a:spLocks noGrp="1"/>
          </p:cNvSpPr>
          <p:nvPr/>
        </p:nvSpPr>
        <p:spPr bwMode="auto">
          <a:xfrm>
            <a:off x="3884613" y="8685213"/>
            <a:ext cx="2971800" cy="458787"/>
          </a:xfrm>
          <a:prstGeom prst="rect">
            <a:avLst/>
          </a:prstGeom>
          <a:noFill/>
          <a:ln w="9525">
            <a:noFill/>
            <a:miter lim="800000"/>
            <a:headEnd/>
            <a:tailEnd/>
          </a:ln>
        </p:spPr>
        <p:txBody>
          <a:bodyPr anchor="b"/>
          <a:lstStyle/>
          <a:p>
            <a:pPr algn="r"/>
            <a:fld id="{FD34332D-96E9-47AF-B0F9-30CFC2EBD7E1}" type="slidenum">
              <a:rPr lang="en-US" sz="1200">
                <a:latin typeface="Calibri" pitchFamily="34" charset="0"/>
              </a:rPr>
              <a:pPr algn="r"/>
              <a:t>5</a:t>
            </a:fld>
            <a:endParaRPr lang="en-US" sz="1200">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IN" smtClean="0"/>
          </a:p>
        </p:txBody>
      </p:sp>
      <p:sp>
        <p:nvSpPr>
          <p:cNvPr id="31748" name="Slide Number Placeholder 3"/>
          <p:cNvSpPr txBox="1">
            <a:spLocks noGrp="1"/>
          </p:cNvSpPr>
          <p:nvPr/>
        </p:nvSpPr>
        <p:spPr bwMode="auto">
          <a:xfrm>
            <a:off x="3884613" y="8685213"/>
            <a:ext cx="2971800" cy="458787"/>
          </a:xfrm>
          <a:prstGeom prst="rect">
            <a:avLst/>
          </a:prstGeom>
          <a:noFill/>
          <a:ln w="9525">
            <a:noFill/>
            <a:miter lim="800000"/>
            <a:headEnd/>
            <a:tailEnd/>
          </a:ln>
        </p:spPr>
        <p:txBody>
          <a:bodyPr anchor="b"/>
          <a:lstStyle/>
          <a:p>
            <a:pPr algn="r"/>
            <a:fld id="{FD34332D-96E9-47AF-B0F9-30CFC2EBD7E1}" type="slidenum">
              <a:rPr lang="en-US" sz="1200">
                <a:latin typeface="Calibri" pitchFamily="34" charset="0"/>
              </a:rPr>
              <a:pPr algn="r"/>
              <a:t>6</a:t>
            </a:fld>
            <a:endParaRPr lang="en-US" sz="120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cstate="print"/>
          <a:srcRect/>
          <a:stretch>
            <a:fillRect/>
          </a:stretch>
        </p:blipFill>
        <p:spPr bwMode="auto">
          <a:xfrm>
            <a:off x="465138" y="5718175"/>
            <a:ext cx="1905000" cy="1066800"/>
          </a:xfrm>
          <a:prstGeom prst="rect">
            <a:avLst/>
          </a:prstGeom>
          <a:noFill/>
          <a:ln w="9525">
            <a:noFill/>
            <a:miter lim="800000"/>
            <a:headEnd/>
            <a:tailEnd/>
          </a:ln>
        </p:spPr>
      </p:pic>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34CA4B39-8667-4768-8849-4E0055E92481}" type="datetime1">
              <a:rPr lang="en-US"/>
              <a:pPr>
                <a:defRPr/>
              </a:pPr>
              <a:t>4/15/2015</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Ch.5.   Coloring of Graphs</a:t>
            </a:r>
          </a:p>
        </p:txBody>
      </p:sp>
      <p:sp>
        <p:nvSpPr>
          <p:cNvPr id="7" name="Slide Number Placeholder 5"/>
          <p:cNvSpPr>
            <a:spLocks noGrp="1"/>
          </p:cNvSpPr>
          <p:nvPr>
            <p:ph type="sldNum" sz="quarter" idx="12"/>
          </p:nvPr>
        </p:nvSpPr>
        <p:spPr/>
        <p:txBody>
          <a:bodyPr/>
          <a:lstStyle>
            <a:lvl1pPr>
              <a:defRPr/>
            </a:lvl1pPr>
          </a:lstStyle>
          <a:p>
            <a:pPr>
              <a:defRPr/>
            </a:pPr>
            <a:fld id="{EB9ED612-F9B5-4133-9C5D-72CDE995B38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34CAAFE2-3363-4785-BD93-BA7BF6BFD176}" type="datetime1">
              <a:rPr lang="en-US"/>
              <a:pPr>
                <a:defRPr/>
              </a:pPr>
              <a:t>4/15/2015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Ch.5.   Coloring of Graphs</a:t>
            </a:r>
          </a:p>
        </p:txBody>
      </p:sp>
      <p:sp>
        <p:nvSpPr>
          <p:cNvPr id="6" name="Slide Number Placeholder 5"/>
          <p:cNvSpPr>
            <a:spLocks noGrp="1"/>
          </p:cNvSpPr>
          <p:nvPr>
            <p:ph type="sldNum" sz="quarter" idx="12"/>
          </p:nvPr>
        </p:nvSpPr>
        <p:spPr/>
        <p:txBody>
          <a:bodyPr/>
          <a:lstStyle>
            <a:lvl1pPr>
              <a:defRPr/>
            </a:lvl1pPr>
          </a:lstStyle>
          <a:p>
            <a:pPr>
              <a:defRPr/>
            </a:pPr>
            <a:fld id="{E557EF1A-A08F-4301-9088-C47A7D43DF5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FEE547A-53B6-45A1-9E6F-09C6962BAEF3}" type="datetime1">
              <a:rPr lang="en-US"/>
              <a:pPr>
                <a:defRPr/>
              </a:pPr>
              <a:t>4/15/2015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Ch.5.   Coloring of Graphs</a:t>
            </a:r>
          </a:p>
        </p:txBody>
      </p:sp>
      <p:sp>
        <p:nvSpPr>
          <p:cNvPr id="6" name="Slide Number Placeholder 5"/>
          <p:cNvSpPr>
            <a:spLocks noGrp="1"/>
          </p:cNvSpPr>
          <p:nvPr>
            <p:ph type="sldNum" sz="quarter" idx="12"/>
          </p:nvPr>
        </p:nvSpPr>
        <p:spPr/>
        <p:txBody>
          <a:bodyPr/>
          <a:lstStyle>
            <a:lvl1pPr>
              <a:defRPr/>
            </a:lvl1pPr>
          </a:lstStyle>
          <a:p>
            <a:pPr>
              <a:defRPr/>
            </a:pPr>
            <a:fld id="{5A56CB8D-C977-4111-B86C-225B8459875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E812907-E5BC-4757-B460-51DD4CC1D3D4}" type="datetime1">
              <a:rPr lang="en-US"/>
              <a:pPr>
                <a:defRPr/>
              </a:pPr>
              <a:t>4/15/2015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Ch.5.   Coloring of Graphs</a:t>
            </a:r>
          </a:p>
        </p:txBody>
      </p:sp>
      <p:sp>
        <p:nvSpPr>
          <p:cNvPr id="6" name="Slide Number Placeholder 5"/>
          <p:cNvSpPr>
            <a:spLocks noGrp="1"/>
          </p:cNvSpPr>
          <p:nvPr>
            <p:ph type="sldNum" sz="quarter" idx="12"/>
          </p:nvPr>
        </p:nvSpPr>
        <p:spPr/>
        <p:txBody>
          <a:bodyPr/>
          <a:lstStyle>
            <a:lvl1pPr>
              <a:defRPr/>
            </a:lvl1pPr>
          </a:lstStyle>
          <a:p>
            <a:pPr>
              <a:defRPr/>
            </a:pPr>
            <a:fld id="{5B035316-038A-4657-BF77-0B2D4FBEDBC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4725FA3-C44D-4FAE-BEFB-C0951555DCEB}" type="datetime1">
              <a:rPr lang="en-US"/>
              <a:pPr>
                <a:defRPr/>
              </a:pPr>
              <a:t>4/15/2015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Ch.5.   Coloring of Graphs</a:t>
            </a:r>
          </a:p>
        </p:txBody>
      </p:sp>
      <p:sp>
        <p:nvSpPr>
          <p:cNvPr id="6" name="Slide Number Placeholder 5"/>
          <p:cNvSpPr>
            <a:spLocks noGrp="1"/>
          </p:cNvSpPr>
          <p:nvPr>
            <p:ph type="sldNum" sz="quarter" idx="12"/>
          </p:nvPr>
        </p:nvSpPr>
        <p:spPr/>
        <p:txBody>
          <a:bodyPr/>
          <a:lstStyle>
            <a:lvl1pPr>
              <a:defRPr/>
            </a:lvl1pPr>
          </a:lstStyle>
          <a:p>
            <a:pPr>
              <a:defRPr/>
            </a:pPr>
            <a:fld id="{D73719BD-8CF0-4267-AA98-33F832ACE37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B2069312-C326-47EC-B19B-E6BD9233A73B}" type="datetime1">
              <a:rPr lang="en-US"/>
              <a:pPr>
                <a:defRPr/>
              </a:pPr>
              <a:t>4/15/2015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Ch.5.   Coloring of Graphs</a:t>
            </a:r>
          </a:p>
        </p:txBody>
      </p:sp>
      <p:sp>
        <p:nvSpPr>
          <p:cNvPr id="7" name="Slide Number Placeholder 5"/>
          <p:cNvSpPr>
            <a:spLocks noGrp="1"/>
          </p:cNvSpPr>
          <p:nvPr>
            <p:ph type="sldNum" sz="quarter" idx="12"/>
          </p:nvPr>
        </p:nvSpPr>
        <p:spPr/>
        <p:txBody>
          <a:bodyPr/>
          <a:lstStyle>
            <a:lvl1pPr>
              <a:defRPr/>
            </a:lvl1pPr>
          </a:lstStyle>
          <a:p>
            <a:pPr>
              <a:defRPr/>
            </a:pPr>
            <a:fld id="{63860780-2B0F-441E-BD6B-2F373B7B9A2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362AD633-B03F-42D7-9F93-3147B5E53A21}" type="datetime1">
              <a:rPr lang="en-US"/>
              <a:pPr>
                <a:defRPr/>
              </a:pPr>
              <a:t>4/15/2015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Ch.5.   Coloring of Graphs</a:t>
            </a:r>
          </a:p>
        </p:txBody>
      </p:sp>
      <p:sp>
        <p:nvSpPr>
          <p:cNvPr id="9" name="Slide Number Placeholder 5"/>
          <p:cNvSpPr>
            <a:spLocks noGrp="1"/>
          </p:cNvSpPr>
          <p:nvPr>
            <p:ph type="sldNum" sz="quarter" idx="12"/>
          </p:nvPr>
        </p:nvSpPr>
        <p:spPr/>
        <p:txBody>
          <a:bodyPr/>
          <a:lstStyle>
            <a:lvl1pPr>
              <a:defRPr/>
            </a:lvl1pPr>
          </a:lstStyle>
          <a:p>
            <a:pPr>
              <a:defRPr/>
            </a:pPr>
            <a:fld id="{076249C9-EFC7-4A1A-BCE9-88BD437665B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7BB95066-4A87-4A17-A383-7C360CF38A6F}" type="datetime1">
              <a:rPr lang="en-US"/>
              <a:pPr>
                <a:defRPr/>
              </a:pPr>
              <a:t>4/15/2015</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Ch.5.   Coloring of Graphs</a:t>
            </a:r>
          </a:p>
        </p:txBody>
      </p:sp>
      <p:sp>
        <p:nvSpPr>
          <p:cNvPr id="5" name="Slide Number Placeholder 5"/>
          <p:cNvSpPr>
            <a:spLocks noGrp="1"/>
          </p:cNvSpPr>
          <p:nvPr>
            <p:ph type="sldNum" sz="quarter" idx="12"/>
          </p:nvPr>
        </p:nvSpPr>
        <p:spPr/>
        <p:txBody>
          <a:bodyPr/>
          <a:lstStyle>
            <a:lvl1pPr>
              <a:defRPr/>
            </a:lvl1pPr>
          </a:lstStyle>
          <a:p>
            <a:pPr>
              <a:defRPr/>
            </a:pPr>
            <a:fld id="{6A82B087-BCA8-4516-AD19-01E6AA667CB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40F65DD-51E9-4AC6-AFE4-68092946B36B}" type="datetime1">
              <a:rPr lang="en-US"/>
              <a:pPr>
                <a:defRPr/>
              </a:pPr>
              <a:t>4/15/2015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Ch.5.   Coloring of Graphs</a:t>
            </a:r>
          </a:p>
        </p:txBody>
      </p:sp>
      <p:sp>
        <p:nvSpPr>
          <p:cNvPr id="4" name="Slide Number Placeholder 5"/>
          <p:cNvSpPr>
            <a:spLocks noGrp="1"/>
          </p:cNvSpPr>
          <p:nvPr>
            <p:ph type="sldNum" sz="quarter" idx="12"/>
          </p:nvPr>
        </p:nvSpPr>
        <p:spPr/>
        <p:txBody>
          <a:bodyPr/>
          <a:lstStyle>
            <a:lvl1pPr>
              <a:defRPr/>
            </a:lvl1pPr>
          </a:lstStyle>
          <a:p>
            <a:pPr>
              <a:defRPr/>
            </a:pPr>
            <a:fld id="{1A09F4FE-F8B8-4873-A6B5-8D38D7F42CD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7339F68-5239-481D-AFC6-1330E4CA550C}" type="datetime1">
              <a:rPr lang="en-US"/>
              <a:pPr>
                <a:defRPr/>
              </a:pPr>
              <a:t>4/15/2015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Ch.5.   Coloring of Graphs</a:t>
            </a:r>
          </a:p>
        </p:txBody>
      </p:sp>
      <p:sp>
        <p:nvSpPr>
          <p:cNvPr id="7" name="Slide Number Placeholder 5"/>
          <p:cNvSpPr>
            <a:spLocks noGrp="1"/>
          </p:cNvSpPr>
          <p:nvPr>
            <p:ph type="sldNum" sz="quarter" idx="12"/>
          </p:nvPr>
        </p:nvSpPr>
        <p:spPr/>
        <p:txBody>
          <a:bodyPr/>
          <a:lstStyle>
            <a:lvl1pPr>
              <a:defRPr/>
            </a:lvl1pPr>
          </a:lstStyle>
          <a:p>
            <a:pPr>
              <a:defRPr/>
            </a:pPr>
            <a:fld id="{2792B5D6-A0D8-419C-8344-03F562BD98F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A407508-1001-46E6-A410-9C675E154728}" type="datetime1">
              <a:rPr lang="en-US"/>
              <a:pPr>
                <a:defRPr/>
              </a:pPr>
              <a:t>4/15/2015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Ch.5.   Coloring of Graphs</a:t>
            </a:r>
          </a:p>
        </p:txBody>
      </p:sp>
      <p:sp>
        <p:nvSpPr>
          <p:cNvPr id="7" name="Slide Number Placeholder 5"/>
          <p:cNvSpPr>
            <a:spLocks noGrp="1"/>
          </p:cNvSpPr>
          <p:nvPr>
            <p:ph type="sldNum" sz="quarter" idx="12"/>
          </p:nvPr>
        </p:nvSpPr>
        <p:spPr/>
        <p:txBody>
          <a:bodyPr/>
          <a:lstStyle>
            <a:lvl1pPr>
              <a:defRPr/>
            </a:lvl1pPr>
          </a:lstStyle>
          <a:p>
            <a:pPr>
              <a:defRPr/>
            </a:pPr>
            <a:fld id="{EC682700-0617-4836-A6E6-CE3B02ECE5E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EAF6DD16-C728-4C86-95F7-EB4B9D06423D}" type="datetime1">
              <a:rPr lang="en-US"/>
              <a:pPr>
                <a:defRPr/>
              </a:pPr>
              <a:t>4/15/2015</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t>Ch.5.   Coloring of Graphs</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3C1E587D-A83B-4FFC-B69F-50F3631BD45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hf hdr="0" ftr="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a:defRPr>
      </a:lvl2pPr>
      <a:lvl3pPr algn="l" rtl="0" fontAlgn="base">
        <a:lnSpc>
          <a:spcPct val="90000"/>
        </a:lnSpc>
        <a:spcBef>
          <a:spcPct val="0"/>
        </a:spcBef>
        <a:spcAft>
          <a:spcPct val="0"/>
        </a:spcAft>
        <a:defRPr sz="4400">
          <a:solidFill>
            <a:schemeClr val="tx1"/>
          </a:solidFill>
          <a:latin typeface="Calibri Light"/>
        </a:defRPr>
      </a:lvl3pPr>
      <a:lvl4pPr algn="l" rtl="0" fontAlgn="base">
        <a:lnSpc>
          <a:spcPct val="90000"/>
        </a:lnSpc>
        <a:spcBef>
          <a:spcPct val="0"/>
        </a:spcBef>
        <a:spcAft>
          <a:spcPct val="0"/>
        </a:spcAft>
        <a:defRPr sz="4400">
          <a:solidFill>
            <a:schemeClr val="tx1"/>
          </a:solidFill>
          <a:latin typeface="Calibri Light"/>
        </a:defRPr>
      </a:lvl4pPr>
      <a:lvl5pPr algn="l" rtl="0" fontAlgn="base">
        <a:lnSpc>
          <a:spcPct val="90000"/>
        </a:lnSpc>
        <a:spcBef>
          <a:spcPct val="0"/>
        </a:spcBef>
        <a:spcAft>
          <a:spcPct val="0"/>
        </a:spcAft>
        <a:defRPr sz="4400">
          <a:solidFill>
            <a:schemeClr val="tx1"/>
          </a:solidFill>
          <a:latin typeface="Calibri Light"/>
        </a:defRPr>
      </a:lvl5pPr>
      <a:lvl6pPr marL="457200" algn="l" rtl="0" fontAlgn="base">
        <a:lnSpc>
          <a:spcPct val="90000"/>
        </a:lnSpc>
        <a:spcBef>
          <a:spcPct val="0"/>
        </a:spcBef>
        <a:spcAft>
          <a:spcPct val="0"/>
        </a:spcAft>
        <a:defRPr sz="4400">
          <a:solidFill>
            <a:schemeClr val="tx1"/>
          </a:solidFill>
          <a:latin typeface="Calibri Light"/>
        </a:defRPr>
      </a:lvl6pPr>
      <a:lvl7pPr marL="914400" algn="l" rtl="0" fontAlgn="base">
        <a:lnSpc>
          <a:spcPct val="90000"/>
        </a:lnSpc>
        <a:spcBef>
          <a:spcPct val="0"/>
        </a:spcBef>
        <a:spcAft>
          <a:spcPct val="0"/>
        </a:spcAft>
        <a:defRPr sz="4400">
          <a:solidFill>
            <a:schemeClr val="tx1"/>
          </a:solidFill>
          <a:latin typeface="Calibri Light"/>
        </a:defRPr>
      </a:lvl7pPr>
      <a:lvl8pPr marL="1371600" algn="l" rtl="0" fontAlgn="base">
        <a:lnSpc>
          <a:spcPct val="90000"/>
        </a:lnSpc>
        <a:spcBef>
          <a:spcPct val="0"/>
        </a:spcBef>
        <a:spcAft>
          <a:spcPct val="0"/>
        </a:spcAft>
        <a:defRPr sz="4400">
          <a:solidFill>
            <a:schemeClr val="tx1"/>
          </a:solidFill>
          <a:latin typeface="Calibri Light"/>
        </a:defRPr>
      </a:lvl8pPr>
      <a:lvl9pPr marL="1828800" algn="l" rtl="0" fontAlgn="base">
        <a:lnSpc>
          <a:spcPct val="90000"/>
        </a:lnSpc>
        <a:spcBef>
          <a:spcPct val="0"/>
        </a:spcBef>
        <a:spcAft>
          <a:spcPct val="0"/>
        </a:spcAft>
        <a:defRPr sz="4400">
          <a:solidFill>
            <a:schemeClr val="tx1"/>
          </a:solidFill>
          <a:latin typeface="Calibri Light"/>
        </a:defRPr>
      </a:lvl9pPr>
    </p:titleStyle>
    <p:body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日期版面配置區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7F44845-AAC2-43C0-89BC-ED31193B8DE4}" type="datetime1">
              <a:rPr lang="en-US" altLang="zh-TW" sz="1400">
                <a:solidFill>
                  <a:schemeClr val="tx1"/>
                </a:solidFill>
                <a:latin typeface="Times New Roman" pitchFamily="18" charset="0"/>
              </a:rPr>
              <a:pPr fontAlgn="base">
                <a:spcBef>
                  <a:spcPct val="0"/>
                </a:spcBef>
                <a:spcAft>
                  <a:spcPct val="0"/>
                </a:spcAft>
              </a:pPr>
              <a:t>4/15/2015</a:t>
            </a:fld>
            <a:endParaRPr lang="en-US" altLang="zh-TW" sz="1400">
              <a:solidFill>
                <a:schemeClr val="tx1"/>
              </a:solidFill>
              <a:latin typeface="Times New Roman" pitchFamily="18" charset="0"/>
            </a:endParaRPr>
          </a:p>
        </p:txBody>
      </p:sp>
      <p:sp>
        <p:nvSpPr>
          <p:cNvPr id="3075" name="投影片編號版面配置區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D12130-2B3A-4459-9AF1-1AFD0A6F54BF}" type="slidenum">
              <a:rPr lang="zh-TW" altLang="en-US" sz="1400">
                <a:solidFill>
                  <a:schemeClr val="tx1"/>
                </a:solidFill>
                <a:latin typeface="Times New Roman" pitchFamily="18" charset="0"/>
              </a:rPr>
              <a:pPr fontAlgn="base">
                <a:spcBef>
                  <a:spcPct val="0"/>
                </a:spcBef>
                <a:spcAft>
                  <a:spcPct val="0"/>
                </a:spcAft>
              </a:pPr>
              <a:t>1</a:t>
            </a:fld>
            <a:endParaRPr lang="en-US" altLang="zh-TW" sz="1400">
              <a:solidFill>
                <a:schemeClr val="tx1"/>
              </a:solidFill>
              <a:latin typeface="Times New Roman" pitchFamily="18" charset="0"/>
            </a:endParaRPr>
          </a:p>
        </p:txBody>
      </p:sp>
      <p:sp>
        <p:nvSpPr>
          <p:cNvPr id="3076" name="Rectangle 1026"/>
          <p:cNvSpPr>
            <a:spLocks noGrp="1" noChangeArrowheads="1"/>
          </p:cNvSpPr>
          <p:nvPr>
            <p:ph type="title"/>
          </p:nvPr>
        </p:nvSpPr>
        <p:spPr>
          <a:xfrm>
            <a:off x="228600" y="365125"/>
            <a:ext cx="8915400" cy="952500"/>
          </a:xfrm>
        </p:spPr>
        <p:txBody>
          <a:bodyPr/>
          <a:lstStyle/>
          <a:p>
            <a:pPr algn="ctr"/>
            <a:r>
              <a:rPr lang="en-US" altLang="zh-TW" sz="4000" smtClean="0"/>
              <a:t>Hamiltonian Cycles and Hamiltonian Graphs</a:t>
            </a:r>
            <a:endParaRPr lang="en-US" altLang="zh-TW" sz="1200" smtClean="0"/>
          </a:p>
        </p:txBody>
      </p:sp>
      <p:sp>
        <p:nvSpPr>
          <p:cNvPr id="4102" name="Rectangle 1027"/>
          <p:cNvSpPr>
            <a:spLocks noGrp="1" noChangeArrowheads="1"/>
          </p:cNvSpPr>
          <p:nvPr>
            <p:ph type="body" idx="1"/>
          </p:nvPr>
        </p:nvSpPr>
        <p:spPr>
          <a:xfrm>
            <a:off x="330200" y="1398588"/>
            <a:ext cx="8564563" cy="5029200"/>
          </a:xfrm>
        </p:spPr>
        <p:txBody>
          <a:bodyPr>
            <a:normAutofit/>
          </a:bodyPr>
          <a:lstStyle/>
          <a:p>
            <a:pPr>
              <a:lnSpc>
                <a:spcPct val="80000"/>
              </a:lnSpc>
            </a:pPr>
            <a:endParaRPr lang="en-US" altLang="zh-TW" sz="2000" dirty="0" smtClean="0">
              <a:latin typeface="Arial Unicode MS" pitchFamily="34" charset="-128"/>
              <a:ea typeface="Arial Unicode MS" pitchFamily="34" charset="-128"/>
              <a:cs typeface="Arial Unicode MS" pitchFamily="34" charset="-128"/>
            </a:endParaRPr>
          </a:p>
          <a:p>
            <a:pPr>
              <a:lnSpc>
                <a:spcPct val="100000"/>
              </a:lnSpc>
            </a:pPr>
            <a:r>
              <a:rPr lang="en-US" altLang="zh-TW" sz="2200" dirty="0" smtClean="0">
                <a:latin typeface="Times New Roman" pitchFamily="18" charset="0"/>
                <a:cs typeface="Times New Roman" pitchFamily="18" charset="0"/>
              </a:rPr>
              <a:t>As we noted last time, a</a:t>
            </a:r>
            <a:r>
              <a:rPr lang="en-US" altLang="zh-TW" sz="2100" dirty="0" smtClean="0">
                <a:latin typeface="Times New Roman" pitchFamily="18" charset="0"/>
                <a:ea typeface="Arial Unicode MS" pitchFamily="34" charset="-128"/>
                <a:cs typeface="Times New Roman" pitchFamily="18" charset="0"/>
              </a:rPr>
              <a:t>n </a:t>
            </a:r>
            <a:r>
              <a:rPr lang="en-US" altLang="zh-TW" sz="2100" dirty="0" err="1" smtClean="0">
                <a:latin typeface="Times New Roman" pitchFamily="18" charset="0"/>
                <a:ea typeface="Arial Unicode MS" pitchFamily="34" charset="-128"/>
                <a:cs typeface="Times New Roman" pitchFamily="18" charset="0"/>
              </a:rPr>
              <a:t>Eulerian</a:t>
            </a:r>
            <a:r>
              <a:rPr lang="en-US" altLang="zh-TW" sz="2100" dirty="0" smtClean="0">
                <a:latin typeface="Times New Roman" pitchFamily="18" charset="0"/>
                <a:ea typeface="Arial Unicode MS" pitchFamily="34" charset="-128"/>
                <a:cs typeface="Times New Roman" pitchFamily="18" charset="0"/>
              </a:rPr>
              <a:t> circuit in G yields a spanning cycle in the line graph L(G) – but the converse need not hold (exercise !). So we will study spanning cycles for graphs in general. </a:t>
            </a:r>
          </a:p>
          <a:p>
            <a:pPr>
              <a:lnSpc>
                <a:spcPct val="100000"/>
              </a:lnSpc>
            </a:pPr>
            <a:r>
              <a:rPr lang="en-US" altLang="zh-TW" sz="2100" b="1" dirty="0" smtClean="0">
                <a:latin typeface="Times New Roman" pitchFamily="18" charset="0"/>
                <a:ea typeface="Arial Unicode MS" pitchFamily="34" charset="-128"/>
                <a:cs typeface="Times New Roman" pitchFamily="18" charset="0"/>
              </a:rPr>
              <a:t>Definition:</a:t>
            </a:r>
            <a:r>
              <a:rPr lang="en-US" altLang="zh-TW" sz="2100" dirty="0" smtClean="0">
                <a:latin typeface="Times New Roman" pitchFamily="18" charset="0"/>
                <a:ea typeface="Arial Unicode MS" pitchFamily="34" charset="-128"/>
                <a:cs typeface="Times New Roman" pitchFamily="18" charset="0"/>
              </a:rPr>
              <a:t> A </a:t>
            </a:r>
            <a:r>
              <a:rPr lang="en-US" altLang="zh-TW" sz="2100" b="1" dirty="0" smtClean="0">
                <a:latin typeface="Times New Roman" pitchFamily="18" charset="0"/>
                <a:ea typeface="Arial Unicode MS" pitchFamily="34" charset="-128"/>
                <a:cs typeface="Times New Roman" pitchFamily="18" charset="0"/>
              </a:rPr>
              <a:t>Hamiltonian graph</a:t>
            </a:r>
            <a:r>
              <a:rPr lang="en-US" altLang="zh-TW" sz="2100" dirty="0" smtClean="0">
                <a:latin typeface="Times New Roman" pitchFamily="18" charset="0"/>
                <a:ea typeface="Arial Unicode MS" pitchFamily="34" charset="-128"/>
                <a:cs typeface="Times New Roman" pitchFamily="18" charset="0"/>
              </a:rPr>
              <a:t> is a graph with a spanning cycle, also called a </a:t>
            </a:r>
            <a:r>
              <a:rPr lang="en-US" altLang="zh-TW" sz="2100" b="1" dirty="0" smtClean="0">
                <a:latin typeface="Times New Roman" pitchFamily="18" charset="0"/>
                <a:ea typeface="Arial Unicode MS" pitchFamily="34" charset="-128"/>
                <a:cs typeface="Times New Roman" pitchFamily="18" charset="0"/>
              </a:rPr>
              <a:t>Hamiltonian cycle</a:t>
            </a:r>
            <a:r>
              <a:rPr lang="en-US" altLang="zh-TW" sz="2100" dirty="0" smtClean="0">
                <a:latin typeface="Times New Roman" pitchFamily="18" charset="0"/>
                <a:ea typeface="Arial Unicode MS" pitchFamily="34" charset="-128"/>
                <a:cs typeface="Times New Roman" pitchFamily="18" charset="0"/>
              </a:rPr>
              <a:t>.  </a:t>
            </a:r>
          </a:p>
          <a:p>
            <a:pPr>
              <a:lnSpc>
                <a:spcPct val="100000"/>
              </a:lnSpc>
            </a:pPr>
            <a:r>
              <a:rPr lang="en-US" altLang="zh-TW" sz="2100" dirty="0" smtClean="0">
                <a:latin typeface="Times New Roman" pitchFamily="18" charset="0"/>
                <a:ea typeface="Arial Unicode MS" pitchFamily="34" charset="-128"/>
                <a:cs typeface="Times New Roman" pitchFamily="18" charset="0"/>
              </a:rPr>
              <a:t>Note: Loops and multiple edges do not affect the existence of a spanning cycle, since a graph is Hamiltonian if and only if the underlying simple graph is Hamiltonian. So for this section, we will assume all graphs are simple.. This is important for conditions involving vertex degrees. </a:t>
            </a:r>
          </a:p>
          <a:p>
            <a:pPr>
              <a:lnSpc>
                <a:spcPct val="100000"/>
              </a:lnSpc>
            </a:pPr>
            <a:r>
              <a:rPr lang="en-US" altLang="zh-TW" sz="2100" dirty="0" smtClean="0">
                <a:latin typeface="Times New Roman" pitchFamily="18" charset="0"/>
                <a:ea typeface="Arial Unicode MS" pitchFamily="34" charset="-128"/>
                <a:cs typeface="Times New Roman" pitchFamily="18" charset="0"/>
              </a:rPr>
              <a:t> No easily testable characterization (i.e. necessary and sufficient condition) for a graph to be Hamiltonian is known: we will study conditions which are either necessary or sufficient. </a:t>
            </a:r>
            <a:endParaRPr lang="en-US" altLang="zh-TW" sz="21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日期版面配置區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37C1420-BAFB-41E2-B10E-3D635DCDD4C1}" type="datetime1">
              <a:rPr lang="en-US" altLang="zh-TW" sz="1400">
                <a:solidFill>
                  <a:schemeClr val="tx1"/>
                </a:solidFill>
                <a:latin typeface="Times New Roman" pitchFamily="18" charset="0"/>
              </a:rPr>
              <a:pPr fontAlgn="base">
                <a:spcBef>
                  <a:spcPct val="0"/>
                </a:spcBef>
                <a:spcAft>
                  <a:spcPct val="0"/>
                </a:spcAft>
              </a:pPr>
              <a:t>4/15/2015</a:t>
            </a:fld>
            <a:endParaRPr lang="en-US" altLang="zh-TW" sz="1400">
              <a:solidFill>
                <a:schemeClr val="tx1"/>
              </a:solidFill>
              <a:latin typeface="Times New Roman" pitchFamily="18" charset="0"/>
            </a:endParaRPr>
          </a:p>
        </p:txBody>
      </p:sp>
      <p:sp>
        <p:nvSpPr>
          <p:cNvPr id="4099" name="投影片編號版面配置區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59B405-A19F-430C-BEF6-A1E75EA1F490}" type="slidenum">
              <a:rPr lang="zh-TW" altLang="en-US" sz="1400">
                <a:solidFill>
                  <a:schemeClr val="tx1"/>
                </a:solidFill>
                <a:latin typeface="Times New Roman" pitchFamily="18" charset="0"/>
              </a:rPr>
              <a:pPr fontAlgn="base">
                <a:spcBef>
                  <a:spcPct val="0"/>
                </a:spcBef>
                <a:spcAft>
                  <a:spcPct val="0"/>
                </a:spcAft>
              </a:pPr>
              <a:t>2</a:t>
            </a:fld>
            <a:endParaRPr lang="en-US" altLang="zh-TW" sz="1400">
              <a:solidFill>
                <a:schemeClr val="tx1"/>
              </a:solidFill>
              <a:latin typeface="Times New Roman" pitchFamily="18" charset="0"/>
            </a:endParaRPr>
          </a:p>
        </p:txBody>
      </p:sp>
      <p:sp>
        <p:nvSpPr>
          <p:cNvPr id="4100" name="Rectangle 1026"/>
          <p:cNvSpPr>
            <a:spLocks noGrp="1" noChangeArrowheads="1"/>
          </p:cNvSpPr>
          <p:nvPr>
            <p:ph type="title"/>
          </p:nvPr>
        </p:nvSpPr>
        <p:spPr>
          <a:xfrm>
            <a:off x="628650" y="188258"/>
            <a:ext cx="7886700" cy="779929"/>
          </a:xfrm>
        </p:spPr>
        <p:txBody>
          <a:bodyPr/>
          <a:lstStyle/>
          <a:p>
            <a:pPr algn="ctr"/>
            <a:r>
              <a:rPr lang="en-US" altLang="zh-TW" dirty="0" smtClean="0"/>
              <a:t>Necessary Conditions </a:t>
            </a:r>
            <a:endParaRPr lang="en-US" altLang="zh-TW" sz="1400" dirty="0" smtClean="0"/>
          </a:p>
        </p:txBody>
      </p:sp>
      <p:sp>
        <p:nvSpPr>
          <p:cNvPr id="4101" name="Rectangle 1027"/>
          <p:cNvSpPr>
            <a:spLocks noGrp="1" noChangeArrowheads="1"/>
          </p:cNvSpPr>
          <p:nvPr>
            <p:ph type="body" idx="1"/>
          </p:nvPr>
        </p:nvSpPr>
        <p:spPr>
          <a:xfrm>
            <a:off x="228600" y="968188"/>
            <a:ext cx="8915400" cy="5889812"/>
          </a:xfrm>
        </p:spPr>
        <p:txBody>
          <a:bodyPr/>
          <a:lstStyle/>
          <a:p>
            <a:r>
              <a:rPr lang="en-US" altLang="zh-TW" dirty="0" smtClean="0">
                <a:latin typeface="Times New Roman" pitchFamily="18" charset="0"/>
                <a:ea typeface="Arial Unicode MS" pitchFamily="34" charset="-128"/>
                <a:cs typeface="Times New Roman" pitchFamily="18" charset="0"/>
              </a:rPr>
              <a:t>Every vertex in a Hamiltonian graph belongs to a cycle: hence, it is not a cut-vertex. It follows that every Hamiltonian graph is 2-connected. </a:t>
            </a:r>
            <a:r>
              <a:rPr lang="en-US" altLang="zh-TW" dirty="0" smtClean="0">
                <a:latin typeface="Times New Roman" pitchFamily="18" charset="0"/>
                <a:cs typeface="Times New Roman" pitchFamily="18" charset="0"/>
              </a:rPr>
              <a:t> </a:t>
            </a:r>
          </a:p>
          <a:p>
            <a:r>
              <a:rPr lang="en-US" altLang="zh-TW" dirty="0" smtClean="0">
                <a:latin typeface="Times New Roman" pitchFamily="18" charset="0"/>
                <a:ea typeface="Arial Unicode MS" pitchFamily="34" charset="-128"/>
                <a:cs typeface="Times New Roman" pitchFamily="18" charset="0"/>
              </a:rPr>
              <a:t>Bipartite graphs: A spanning cycle in a bipartite graph visits each partite set alternately, hence there can be no spanning cycle unless the partite sets have the same number of vertices. Hence, </a:t>
            </a:r>
            <a:r>
              <a:rPr lang="en-US" altLang="zh-TW" dirty="0" err="1" smtClean="0">
                <a:latin typeface="Times New Roman" pitchFamily="18" charset="0"/>
                <a:ea typeface="Arial Unicode MS" pitchFamily="34" charset="-128"/>
                <a:cs typeface="Times New Roman" pitchFamily="18" charset="0"/>
              </a:rPr>
              <a:t>K</a:t>
            </a:r>
            <a:r>
              <a:rPr lang="en-US" altLang="zh-TW" baseline="-25000" dirty="0" err="1" smtClean="0">
                <a:latin typeface="Times New Roman" pitchFamily="18" charset="0"/>
                <a:ea typeface="Arial Unicode MS" pitchFamily="34" charset="-128"/>
                <a:cs typeface="Times New Roman" pitchFamily="18" charset="0"/>
              </a:rPr>
              <a:t>m,n</a:t>
            </a:r>
            <a:r>
              <a:rPr lang="en-US" altLang="zh-TW" dirty="0" smtClean="0">
                <a:latin typeface="Times New Roman" pitchFamily="18" charset="0"/>
                <a:ea typeface="Arial Unicode MS" pitchFamily="34" charset="-128"/>
                <a:cs typeface="Times New Roman" pitchFamily="18" charset="0"/>
              </a:rPr>
              <a:t> is Hamiltonian </a:t>
            </a:r>
            <a:r>
              <a:rPr lang="en-US" altLang="zh-TW" dirty="0" err="1" smtClean="0">
                <a:latin typeface="Times New Roman" pitchFamily="18" charset="0"/>
                <a:ea typeface="Arial Unicode MS" pitchFamily="34" charset="-128"/>
                <a:cs typeface="Times New Roman" pitchFamily="18" charset="0"/>
              </a:rPr>
              <a:t>iff</a:t>
            </a:r>
            <a:r>
              <a:rPr lang="en-US" altLang="zh-TW" dirty="0" smtClean="0">
                <a:latin typeface="Times New Roman" pitchFamily="18" charset="0"/>
                <a:ea typeface="Arial Unicode MS" pitchFamily="34" charset="-128"/>
                <a:cs typeface="Times New Roman" pitchFamily="18" charset="0"/>
              </a:rPr>
              <a:t> m = n.  </a:t>
            </a:r>
          </a:p>
          <a:p>
            <a:r>
              <a:rPr lang="en-US" altLang="zh-TW" b="1" dirty="0" smtClean="0">
                <a:latin typeface="Times New Roman" pitchFamily="18" charset="0"/>
                <a:ea typeface="Arial Unicode MS" pitchFamily="34" charset="-128"/>
                <a:cs typeface="Times New Roman" pitchFamily="18" charset="0"/>
              </a:rPr>
              <a:t>Proposition 58</a:t>
            </a:r>
            <a:r>
              <a:rPr lang="en-US" altLang="zh-TW" dirty="0" smtClean="0">
                <a:latin typeface="Times New Roman" pitchFamily="18" charset="0"/>
                <a:ea typeface="Arial Unicode MS" pitchFamily="34" charset="-128"/>
                <a:cs typeface="Times New Roman" pitchFamily="18" charset="0"/>
              </a:rPr>
              <a:t>: If G is Hamiltonian, then for each non-empty set S </a:t>
            </a:r>
            <a:r>
              <a:rPr lang="en-US" altLang="zh-TW" dirty="0" smtClean="0">
                <a:latin typeface="Times New Roman" pitchFamily="18" charset="0"/>
                <a:ea typeface="Arial Unicode MS" pitchFamily="34" charset="-128"/>
                <a:cs typeface="Times New Roman" pitchFamily="18" charset="0"/>
                <a:sym typeface="Symbol" pitchFamily="18" charset="2"/>
              </a:rPr>
              <a:t></a:t>
            </a:r>
            <a:r>
              <a:rPr lang="en-US" altLang="zh-TW" dirty="0" smtClean="0">
                <a:latin typeface="Times New Roman" pitchFamily="18" charset="0"/>
                <a:ea typeface="Arial Unicode MS" pitchFamily="34" charset="-128"/>
                <a:cs typeface="Times New Roman" pitchFamily="18" charset="0"/>
              </a:rPr>
              <a:t> V(G), the graph G − S has at most |S| components.  </a:t>
            </a:r>
          </a:p>
          <a:p>
            <a:r>
              <a:rPr lang="en-US" altLang="zh-TW" dirty="0" smtClean="0">
                <a:latin typeface="Times New Roman" pitchFamily="18" charset="0"/>
                <a:ea typeface="Arial Unicode MS" pitchFamily="34" charset="-128"/>
                <a:cs typeface="Times New Roman" pitchFamily="18" charset="0"/>
              </a:rPr>
              <a:t>NB: The above result implies that G is 2-connected, since deleting one vertex leaves at most one component.  </a:t>
            </a:r>
            <a:r>
              <a:rPr lang="en-US" altLang="zh-TW" dirty="0" smtClean="0">
                <a:latin typeface="Times New Roman" pitchFamily="18" charset="0"/>
                <a:cs typeface="Times New Roman" pitchFamily="18" charset="0"/>
                <a:sym typeface="Symbol" pitchFamily="18" charset="2"/>
              </a:rPr>
              <a:t> </a:t>
            </a:r>
            <a:endParaRPr lang="en-US" altLang="zh-TW" dirty="0" smtClean="0">
              <a:latin typeface="Times New Roman" pitchFamily="18" charset="0"/>
              <a:cs typeface="Times New Roman" pitchFamily="18" charset="0"/>
            </a:endParaRPr>
          </a:p>
          <a:p>
            <a:endParaRPr lang="en-US" altLang="zh-TW"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版面配置區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A04E7F1-E5B7-49B9-85B6-957CEBB9D197}" type="datetime1">
              <a:rPr lang="en-US" altLang="zh-TW" sz="1400">
                <a:solidFill>
                  <a:schemeClr val="tx1"/>
                </a:solidFill>
                <a:latin typeface="Times New Roman" pitchFamily="18" charset="0"/>
              </a:rPr>
              <a:pPr fontAlgn="base">
                <a:spcBef>
                  <a:spcPct val="0"/>
                </a:spcBef>
                <a:spcAft>
                  <a:spcPct val="0"/>
                </a:spcAft>
              </a:pPr>
              <a:t>4/15/2015</a:t>
            </a:fld>
            <a:endParaRPr lang="en-US" altLang="zh-TW" sz="1400">
              <a:solidFill>
                <a:schemeClr val="tx1"/>
              </a:solidFill>
              <a:latin typeface="Times New Roman" pitchFamily="18" charset="0"/>
            </a:endParaRPr>
          </a:p>
        </p:txBody>
      </p:sp>
      <p:sp>
        <p:nvSpPr>
          <p:cNvPr id="7171" name="投影片編號版面配置區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D866AB2-2F3A-4D43-AA52-3E5BF0B6B804}" type="slidenum">
              <a:rPr lang="zh-TW" altLang="en-US" sz="1400">
                <a:solidFill>
                  <a:schemeClr val="tx1"/>
                </a:solidFill>
                <a:latin typeface="Times New Roman" pitchFamily="18" charset="0"/>
              </a:rPr>
              <a:pPr fontAlgn="base">
                <a:spcBef>
                  <a:spcPct val="0"/>
                </a:spcBef>
                <a:spcAft>
                  <a:spcPct val="0"/>
                </a:spcAft>
              </a:pPr>
              <a:t>3</a:t>
            </a:fld>
            <a:endParaRPr lang="en-US" altLang="zh-TW" sz="1400">
              <a:solidFill>
                <a:schemeClr val="tx1"/>
              </a:solidFill>
              <a:latin typeface="Times New Roman" pitchFamily="18" charset="0"/>
            </a:endParaRPr>
          </a:p>
        </p:txBody>
      </p:sp>
      <p:sp>
        <p:nvSpPr>
          <p:cNvPr id="7172" name="Rectangle 1026"/>
          <p:cNvSpPr>
            <a:spLocks noGrp="1" noChangeArrowheads="1"/>
          </p:cNvSpPr>
          <p:nvPr>
            <p:ph type="title"/>
          </p:nvPr>
        </p:nvSpPr>
        <p:spPr>
          <a:xfrm>
            <a:off x="628650" y="241300"/>
            <a:ext cx="7886700" cy="727075"/>
          </a:xfrm>
        </p:spPr>
        <p:txBody>
          <a:bodyPr/>
          <a:lstStyle/>
          <a:p>
            <a:pPr algn="ctr"/>
            <a:r>
              <a:rPr lang="en-US" altLang="zh-TW" smtClean="0"/>
              <a:t>Sufficient Conditions - 1</a:t>
            </a:r>
            <a:endParaRPr lang="en-US" altLang="zh-TW" sz="1400" smtClean="0"/>
          </a:p>
        </p:txBody>
      </p:sp>
      <p:sp>
        <p:nvSpPr>
          <p:cNvPr id="4102" name="Rectangle 1027"/>
          <p:cNvSpPr>
            <a:spLocks noGrp="1" noChangeArrowheads="1"/>
          </p:cNvSpPr>
          <p:nvPr>
            <p:ph type="body" idx="1"/>
          </p:nvPr>
        </p:nvSpPr>
        <p:spPr>
          <a:xfrm>
            <a:off x="228600" y="1346200"/>
            <a:ext cx="8915400" cy="5310188"/>
          </a:xfrm>
        </p:spPr>
        <p:txBody>
          <a:bodyPr>
            <a:normAutofit/>
          </a:bodyPr>
          <a:lstStyle/>
          <a:p>
            <a:r>
              <a:rPr lang="en-US" altLang="zh-TW" dirty="0" smtClean="0">
                <a:sym typeface="Symbol" pitchFamily="18" charset="2"/>
              </a:rPr>
              <a:t>The number of edges required to force a graph to be Hamiltonian is large. If the edges are spread out, then a small number of edges can suffice.</a:t>
            </a:r>
          </a:p>
          <a:p>
            <a:r>
              <a:rPr lang="en-US" altLang="zh-TW" dirty="0" smtClean="0">
                <a:sym typeface="Symbol" pitchFamily="18" charset="2"/>
              </a:rPr>
              <a:t>Proposition 59 (Dirac): If G is a simple graph with at least three vertices, and </a:t>
            </a:r>
            <a:r>
              <a:rPr lang="en-US" altLang="zh-TW" dirty="0" smtClean="0"/>
              <a:t>(</a:t>
            </a:r>
            <a:r>
              <a:rPr lang="en-US" altLang="zh-TW" i="1" dirty="0" smtClean="0"/>
              <a:t>G</a:t>
            </a:r>
            <a:r>
              <a:rPr lang="en-US" altLang="zh-TW" dirty="0" smtClean="0"/>
              <a:t>) </a:t>
            </a:r>
            <a:r>
              <a:rPr lang="en-US" altLang="zh-TW" dirty="0" smtClean="0">
                <a:sym typeface="Symbol" pitchFamily="18" charset="2"/>
              </a:rPr>
              <a:t> n(G)/2, then G is Hamiltonian. </a:t>
            </a:r>
          </a:p>
          <a:p>
            <a:r>
              <a:rPr lang="en-US" altLang="zh-TW" dirty="0" smtClean="0">
                <a:sym typeface="Symbol" pitchFamily="18" charset="2"/>
              </a:rPr>
              <a:t>Remark: That no smaller number suffices can be shown by looking at cliques with a common vertex.   </a:t>
            </a:r>
          </a:p>
          <a:p>
            <a:endParaRPr lang="en-US" altLang="zh-TW" dirty="0" smtClean="0"/>
          </a:p>
          <a:p>
            <a:endParaRPr lang="en-US" altLang="zh-TW"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版面配置區 3"/>
          <p:cNvSpPr txBox="1">
            <a:spLocks noGrp="1"/>
          </p:cNvSpPr>
          <p:nvPr/>
        </p:nvSpPr>
        <p:spPr bwMode="auto">
          <a:xfrm>
            <a:off x="628650" y="6356350"/>
            <a:ext cx="2057400" cy="365125"/>
          </a:xfrm>
          <a:prstGeom prst="rect">
            <a:avLst/>
          </a:prstGeom>
          <a:noFill/>
          <a:ln w="9525">
            <a:noFill/>
            <a:miter lim="800000"/>
            <a:headEnd/>
            <a:tailEnd/>
          </a:ln>
        </p:spPr>
        <p:txBody>
          <a:bodyPr anchor="ctr"/>
          <a:lstStyle/>
          <a:p>
            <a:fld id="{328A23FC-8A20-429A-AFA7-E97E75D4FAC4}" type="datetime1">
              <a:rPr lang="en-US" altLang="zh-TW" sz="1400">
                <a:latin typeface="Times New Roman" pitchFamily="18" charset="0"/>
              </a:rPr>
              <a:pPr/>
              <a:t>4/15/2015</a:t>
            </a:fld>
            <a:endParaRPr lang="en-US" altLang="zh-TW" sz="1400">
              <a:latin typeface="Times New Roman" pitchFamily="18" charset="0"/>
            </a:endParaRPr>
          </a:p>
        </p:txBody>
      </p:sp>
      <p:sp>
        <p:nvSpPr>
          <p:cNvPr id="28675" name="投影片編號版面配置區 5"/>
          <p:cNvSpPr txBox="1">
            <a:spLocks noGrp="1"/>
          </p:cNvSpPr>
          <p:nvPr/>
        </p:nvSpPr>
        <p:spPr bwMode="auto">
          <a:xfrm>
            <a:off x="6457950" y="6356350"/>
            <a:ext cx="2057400" cy="365125"/>
          </a:xfrm>
          <a:prstGeom prst="rect">
            <a:avLst/>
          </a:prstGeom>
          <a:noFill/>
          <a:ln w="9525">
            <a:noFill/>
            <a:miter lim="800000"/>
            <a:headEnd/>
            <a:tailEnd/>
          </a:ln>
        </p:spPr>
        <p:txBody>
          <a:bodyPr anchor="ctr"/>
          <a:lstStyle/>
          <a:p>
            <a:pPr algn="r"/>
            <a:fld id="{153DC451-760B-4517-870B-AC32C811239D}" type="slidenum">
              <a:rPr lang="zh-TW" altLang="en-US" sz="1400">
                <a:latin typeface="Times New Roman" pitchFamily="18" charset="0"/>
              </a:rPr>
              <a:pPr algn="r"/>
              <a:t>4</a:t>
            </a:fld>
            <a:endParaRPr lang="en-US" altLang="zh-TW" sz="1400">
              <a:latin typeface="Times New Roman" pitchFamily="18" charset="0"/>
            </a:endParaRPr>
          </a:p>
        </p:txBody>
      </p:sp>
      <p:sp>
        <p:nvSpPr>
          <p:cNvPr id="28676" name="Rectangle 1026"/>
          <p:cNvSpPr>
            <a:spLocks noGrp="1" noChangeArrowheads="1"/>
          </p:cNvSpPr>
          <p:nvPr>
            <p:ph type="title" idx="4294967295"/>
          </p:nvPr>
        </p:nvSpPr>
        <p:spPr>
          <a:xfrm>
            <a:off x="628650" y="241300"/>
            <a:ext cx="7886700" cy="727075"/>
          </a:xfrm>
        </p:spPr>
        <p:txBody>
          <a:bodyPr/>
          <a:lstStyle/>
          <a:p>
            <a:pPr algn="ctr"/>
            <a:r>
              <a:rPr lang="en-US" altLang="zh-TW" smtClean="0"/>
              <a:t>Sufficient Conditions - 2</a:t>
            </a:r>
            <a:endParaRPr lang="en-US" altLang="zh-TW" sz="1400" smtClean="0"/>
          </a:p>
        </p:txBody>
      </p:sp>
      <p:sp>
        <p:nvSpPr>
          <p:cNvPr id="4102" name="Rectangle 1027"/>
          <p:cNvSpPr>
            <a:spLocks noGrp="1" noChangeArrowheads="1"/>
          </p:cNvSpPr>
          <p:nvPr>
            <p:ph type="body" idx="4294967295"/>
          </p:nvPr>
        </p:nvSpPr>
        <p:spPr>
          <a:xfrm>
            <a:off x="228600" y="1346200"/>
            <a:ext cx="8915400" cy="5310188"/>
          </a:xfrm>
        </p:spPr>
        <p:txBody>
          <a:bodyPr>
            <a:normAutofit/>
          </a:bodyPr>
          <a:lstStyle/>
          <a:p>
            <a:r>
              <a:rPr lang="en-US" altLang="zh-TW" smtClean="0">
                <a:sym typeface="Symbol" pitchFamily="18" charset="2"/>
              </a:rPr>
              <a:t>By observing the proof of the above result more carefully, we can obtain a necessary and sufficient condition, though of limited utility.</a:t>
            </a:r>
          </a:p>
          <a:p>
            <a:r>
              <a:rPr lang="en-US" altLang="zh-TW" smtClean="0">
                <a:sym typeface="Symbol" pitchFamily="18" charset="2"/>
              </a:rPr>
              <a:t>Lemma 60.1: If u,v are distinct non-adjacent vertices of G with d(u) + d(v)  n, then G is Hamiltonian if and only if G + uv is Hamiltonian.  </a:t>
            </a:r>
          </a:p>
          <a:p>
            <a:r>
              <a:rPr lang="en-US" altLang="zh-TW" smtClean="0">
                <a:sym typeface="Symbol" pitchFamily="18" charset="2"/>
              </a:rPr>
              <a:t>Remark: Using the above Lemma to add edges, we can test whether G is Hamiltonian by testing whether the larger graph is Hamiltonian.   </a:t>
            </a:r>
          </a:p>
          <a:p>
            <a:endParaRPr lang="en-US" altLang="zh-TW" smtClean="0"/>
          </a:p>
          <a:p>
            <a:endParaRPr lang="en-US" altLang="zh-TW"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日期版面配置區 3"/>
          <p:cNvSpPr txBox="1">
            <a:spLocks noGrp="1"/>
          </p:cNvSpPr>
          <p:nvPr/>
        </p:nvSpPr>
        <p:spPr bwMode="auto">
          <a:xfrm>
            <a:off x="628650" y="6356350"/>
            <a:ext cx="2057400" cy="365125"/>
          </a:xfrm>
          <a:prstGeom prst="rect">
            <a:avLst/>
          </a:prstGeom>
          <a:noFill/>
          <a:ln w="9525">
            <a:noFill/>
            <a:miter lim="800000"/>
            <a:headEnd/>
            <a:tailEnd/>
          </a:ln>
        </p:spPr>
        <p:txBody>
          <a:bodyPr anchor="ctr"/>
          <a:lstStyle/>
          <a:p>
            <a:fld id="{568F07BA-D036-4DCC-B999-B73F3D7D2AE0}" type="datetime1">
              <a:rPr lang="en-US" altLang="zh-TW" sz="1400">
                <a:latin typeface="Times New Roman" pitchFamily="18" charset="0"/>
              </a:rPr>
              <a:pPr/>
              <a:t>4/15/2015</a:t>
            </a:fld>
            <a:endParaRPr lang="en-US" altLang="zh-TW" sz="1400">
              <a:latin typeface="Times New Roman" pitchFamily="18" charset="0"/>
            </a:endParaRPr>
          </a:p>
        </p:txBody>
      </p:sp>
      <p:sp>
        <p:nvSpPr>
          <p:cNvPr id="30723" name="投影片編號版面配置區 5"/>
          <p:cNvSpPr txBox="1">
            <a:spLocks noGrp="1"/>
          </p:cNvSpPr>
          <p:nvPr/>
        </p:nvSpPr>
        <p:spPr bwMode="auto">
          <a:xfrm>
            <a:off x="6457950" y="6356350"/>
            <a:ext cx="2057400" cy="365125"/>
          </a:xfrm>
          <a:prstGeom prst="rect">
            <a:avLst/>
          </a:prstGeom>
          <a:noFill/>
          <a:ln w="9525">
            <a:noFill/>
            <a:miter lim="800000"/>
            <a:headEnd/>
            <a:tailEnd/>
          </a:ln>
        </p:spPr>
        <p:txBody>
          <a:bodyPr anchor="ctr"/>
          <a:lstStyle/>
          <a:p>
            <a:pPr algn="r"/>
            <a:fld id="{A433F6BE-3BD8-4E95-9680-0B53A4D3093E}" type="slidenum">
              <a:rPr lang="zh-TW" altLang="en-US" sz="1400">
                <a:latin typeface="Times New Roman" pitchFamily="18" charset="0"/>
              </a:rPr>
              <a:pPr algn="r"/>
              <a:t>5</a:t>
            </a:fld>
            <a:endParaRPr lang="en-US" altLang="zh-TW" sz="1400">
              <a:latin typeface="Times New Roman" pitchFamily="18" charset="0"/>
            </a:endParaRPr>
          </a:p>
        </p:txBody>
      </p:sp>
      <p:sp>
        <p:nvSpPr>
          <p:cNvPr id="30724" name="Rectangle 1026"/>
          <p:cNvSpPr>
            <a:spLocks noGrp="1" noChangeArrowheads="1"/>
          </p:cNvSpPr>
          <p:nvPr>
            <p:ph type="title" idx="4294967295"/>
          </p:nvPr>
        </p:nvSpPr>
        <p:spPr>
          <a:xfrm>
            <a:off x="628650" y="241300"/>
            <a:ext cx="7886700" cy="727075"/>
          </a:xfrm>
        </p:spPr>
        <p:txBody>
          <a:bodyPr/>
          <a:lstStyle/>
          <a:p>
            <a:pPr algn="ctr"/>
            <a:r>
              <a:rPr lang="en-US" altLang="zh-TW" dirty="0" smtClean="0"/>
              <a:t>Sufficient Conditions - 3</a:t>
            </a:r>
            <a:endParaRPr lang="en-US" altLang="zh-TW" sz="1400" dirty="0" smtClean="0"/>
          </a:p>
        </p:txBody>
      </p:sp>
      <p:sp>
        <p:nvSpPr>
          <p:cNvPr id="4102" name="Rectangle 1027"/>
          <p:cNvSpPr>
            <a:spLocks noGrp="1" noChangeArrowheads="1"/>
          </p:cNvSpPr>
          <p:nvPr>
            <p:ph type="body" idx="4294967295"/>
          </p:nvPr>
        </p:nvSpPr>
        <p:spPr>
          <a:xfrm>
            <a:off x="228600" y="1346200"/>
            <a:ext cx="8915400" cy="5310188"/>
          </a:xfrm>
        </p:spPr>
        <p:txBody>
          <a:bodyPr>
            <a:normAutofit/>
          </a:bodyPr>
          <a:lstStyle/>
          <a:p>
            <a:r>
              <a:rPr lang="en-US" altLang="zh-TW" dirty="0" smtClean="0">
                <a:sym typeface="Symbol" pitchFamily="18" charset="2"/>
              </a:rPr>
              <a:t>Definition: The (Hamiltonian) closure of a graph G, denoted by C(G) is the graph with vertex set V(G) obtained from G by iteratively adding edges joining pair of nonadjacent vertices whose degree sum is at least n, until no such pair remains. </a:t>
            </a:r>
          </a:p>
          <a:p>
            <a:r>
              <a:rPr lang="en-US" altLang="zh-TW" dirty="0" smtClean="0">
                <a:sym typeface="Symbol" pitchFamily="18" charset="2"/>
              </a:rPr>
              <a:t>Lemma 60.2: The closure of G is well-defined. </a:t>
            </a:r>
          </a:p>
          <a:p>
            <a:r>
              <a:rPr lang="en-US" altLang="zh-TW" dirty="0" err="1" smtClean="0">
                <a:sym typeface="Symbol" pitchFamily="18" charset="2"/>
              </a:rPr>
              <a:t>Propostion</a:t>
            </a:r>
            <a:r>
              <a:rPr lang="en-US" altLang="zh-TW" dirty="0" smtClean="0">
                <a:sym typeface="Symbol" pitchFamily="18" charset="2"/>
              </a:rPr>
              <a:t> 60 (</a:t>
            </a:r>
            <a:r>
              <a:rPr lang="en-US" altLang="zh-TW" dirty="0" err="1" smtClean="0">
                <a:sym typeface="Symbol" pitchFamily="18" charset="2"/>
              </a:rPr>
              <a:t>Bondy-Chvatal</a:t>
            </a:r>
            <a:r>
              <a:rPr lang="en-US" altLang="zh-TW" dirty="0" smtClean="0">
                <a:sym typeface="Symbol" pitchFamily="18" charset="2"/>
              </a:rPr>
              <a:t>): A simple n-vertex graph is Hamiltonian if and only if its closure is Hamiltonian. </a:t>
            </a:r>
          </a:p>
          <a:p>
            <a:r>
              <a:rPr lang="en-US" altLang="zh-TW" dirty="0" smtClean="0">
                <a:sym typeface="Symbol" pitchFamily="18" charset="2"/>
              </a:rPr>
              <a:t>Remark: This condition is not easily testable , since it requires us to inspect a larger graph.    </a:t>
            </a:r>
          </a:p>
          <a:p>
            <a:endParaRPr lang="en-US" altLang="zh-TW" dirty="0" smtClean="0"/>
          </a:p>
          <a:p>
            <a:endParaRPr lang="en-US" altLang="zh-TW"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日期版面配置區 3"/>
          <p:cNvSpPr txBox="1">
            <a:spLocks noGrp="1"/>
          </p:cNvSpPr>
          <p:nvPr/>
        </p:nvSpPr>
        <p:spPr bwMode="auto">
          <a:xfrm>
            <a:off x="628650" y="6356350"/>
            <a:ext cx="2057400" cy="365125"/>
          </a:xfrm>
          <a:prstGeom prst="rect">
            <a:avLst/>
          </a:prstGeom>
          <a:noFill/>
          <a:ln w="9525">
            <a:noFill/>
            <a:miter lim="800000"/>
            <a:headEnd/>
            <a:tailEnd/>
          </a:ln>
        </p:spPr>
        <p:txBody>
          <a:bodyPr anchor="ctr"/>
          <a:lstStyle/>
          <a:p>
            <a:fld id="{568F07BA-D036-4DCC-B999-B73F3D7D2AE0}" type="datetime1">
              <a:rPr lang="en-US" altLang="zh-TW" sz="1400">
                <a:latin typeface="Times New Roman" pitchFamily="18" charset="0"/>
              </a:rPr>
              <a:pPr/>
              <a:t>4/15/2015</a:t>
            </a:fld>
            <a:endParaRPr lang="en-US" altLang="zh-TW" sz="1400">
              <a:latin typeface="Times New Roman" pitchFamily="18" charset="0"/>
            </a:endParaRPr>
          </a:p>
        </p:txBody>
      </p:sp>
      <p:sp>
        <p:nvSpPr>
          <p:cNvPr id="30723" name="投影片編號版面配置區 5"/>
          <p:cNvSpPr txBox="1">
            <a:spLocks noGrp="1"/>
          </p:cNvSpPr>
          <p:nvPr/>
        </p:nvSpPr>
        <p:spPr bwMode="auto">
          <a:xfrm>
            <a:off x="6457950" y="6356350"/>
            <a:ext cx="2057400" cy="365125"/>
          </a:xfrm>
          <a:prstGeom prst="rect">
            <a:avLst/>
          </a:prstGeom>
          <a:noFill/>
          <a:ln w="9525">
            <a:noFill/>
            <a:miter lim="800000"/>
            <a:headEnd/>
            <a:tailEnd/>
          </a:ln>
        </p:spPr>
        <p:txBody>
          <a:bodyPr anchor="ctr"/>
          <a:lstStyle/>
          <a:p>
            <a:pPr algn="r"/>
            <a:fld id="{A433F6BE-3BD8-4E95-9680-0B53A4D3093E}" type="slidenum">
              <a:rPr lang="zh-TW" altLang="en-US" sz="1400">
                <a:latin typeface="Times New Roman" pitchFamily="18" charset="0"/>
              </a:rPr>
              <a:pPr algn="r"/>
              <a:t>6</a:t>
            </a:fld>
            <a:endParaRPr lang="en-US" altLang="zh-TW" sz="1400">
              <a:latin typeface="Times New Roman" pitchFamily="18" charset="0"/>
            </a:endParaRPr>
          </a:p>
        </p:txBody>
      </p:sp>
      <p:sp>
        <p:nvSpPr>
          <p:cNvPr id="30724" name="Rectangle 1026"/>
          <p:cNvSpPr>
            <a:spLocks noGrp="1" noChangeArrowheads="1"/>
          </p:cNvSpPr>
          <p:nvPr>
            <p:ph type="title" idx="4294967295"/>
          </p:nvPr>
        </p:nvSpPr>
        <p:spPr>
          <a:xfrm>
            <a:off x="628650" y="241300"/>
            <a:ext cx="7886700" cy="727075"/>
          </a:xfrm>
        </p:spPr>
        <p:txBody>
          <a:bodyPr/>
          <a:lstStyle/>
          <a:p>
            <a:pPr algn="ctr"/>
            <a:r>
              <a:rPr lang="en-US" altLang="zh-TW" dirty="0" smtClean="0"/>
              <a:t>Sufficient Conditions - 4</a:t>
            </a:r>
            <a:endParaRPr lang="en-US" altLang="zh-TW" sz="1400" dirty="0" smtClean="0"/>
          </a:p>
        </p:txBody>
      </p:sp>
      <p:sp>
        <p:nvSpPr>
          <p:cNvPr id="4102" name="Rectangle 1027"/>
          <p:cNvSpPr>
            <a:spLocks noGrp="1" noChangeArrowheads="1"/>
          </p:cNvSpPr>
          <p:nvPr>
            <p:ph type="body" idx="4294967295"/>
          </p:nvPr>
        </p:nvSpPr>
        <p:spPr>
          <a:xfrm>
            <a:off x="228600" y="1346200"/>
            <a:ext cx="8915400" cy="5310188"/>
          </a:xfrm>
        </p:spPr>
        <p:txBody>
          <a:bodyPr>
            <a:normAutofit/>
          </a:bodyPr>
          <a:lstStyle/>
          <a:p>
            <a:r>
              <a:rPr lang="en-US" altLang="zh-TW" dirty="0" smtClean="0">
                <a:sym typeface="Symbol" pitchFamily="18" charset="2"/>
              </a:rPr>
              <a:t>Remark: However, it does provide an approach for finding other sufficient conditions. A condition which forces C(G) to be Hamiltonian also forces a Hamiltonian cycle in G. </a:t>
            </a:r>
          </a:p>
          <a:p>
            <a:r>
              <a:rPr lang="en-US" altLang="zh-TW" dirty="0" smtClean="0">
                <a:sym typeface="Symbol" pitchFamily="18" charset="2"/>
              </a:rPr>
              <a:t>For example, if C(G) = </a:t>
            </a:r>
            <a:r>
              <a:rPr lang="en-US" altLang="zh-TW" dirty="0" err="1" smtClean="0">
                <a:sym typeface="Symbol" pitchFamily="18" charset="2"/>
              </a:rPr>
              <a:t>K</a:t>
            </a:r>
            <a:r>
              <a:rPr lang="en-US" altLang="zh-TW" baseline="-25000" dirty="0" err="1" smtClean="0">
                <a:sym typeface="Symbol" pitchFamily="18" charset="2"/>
              </a:rPr>
              <a:t>n</a:t>
            </a:r>
            <a:r>
              <a:rPr lang="en-US" altLang="zh-TW" dirty="0" smtClean="0">
                <a:sym typeface="Symbol" pitchFamily="18" charset="2"/>
              </a:rPr>
              <a:t>, which is clearly Hamiltonian, then G itself would be Hamiltonian. This has been used to find the best possible degree sequence condition for G to be Hamiltonian – if some degrees are small but sufficiently many are large, then G is Hamiltonian.  </a:t>
            </a:r>
          </a:p>
          <a:p>
            <a:r>
              <a:rPr lang="en-US" altLang="zh-TW" dirty="0" smtClean="0">
                <a:sym typeface="Symbol" pitchFamily="18" charset="2"/>
              </a:rPr>
              <a:t>Proposition 61 (</a:t>
            </a:r>
            <a:r>
              <a:rPr lang="en-US" altLang="zh-TW" dirty="0" err="1" smtClean="0">
                <a:sym typeface="Symbol" pitchFamily="18" charset="2"/>
              </a:rPr>
              <a:t>Chvatal</a:t>
            </a:r>
            <a:r>
              <a:rPr lang="en-US" altLang="zh-TW" dirty="0" smtClean="0">
                <a:sym typeface="Symbol" pitchFamily="18" charset="2"/>
              </a:rPr>
              <a:t>): Let G be a simple graph with degree sequence d</a:t>
            </a:r>
            <a:r>
              <a:rPr lang="en-US" altLang="zh-TW" baseline="-25000" dirty="0" smtClean="0">
                <a:sym typeface="Symbol" pitchFamily="18" charset="2"/>
              </a:rPr>
              <a:t>1</a:t>
            </a:r>
            <a:r>
              <a:rPr lang="en-US" altLang="zh-TW" dirty="0" smtClean="0">
                <a:sym typeface="Symbol" pitchFamily="18" charset="2"/>
              </a:rPr>
              <a:t> </a:t>
            </a:r>
            <a:r>
              <a:rPr lang="en-US" altLang="zh-TW" dirty="0" smtClean="0">
                <a:sym typeface="Symbol"/>
              </a:rPr>
              <a:t> d</a:t>
            </a:r>
            <a:r>
              <a:rPr lang="en-US" altLang="zh-TW" baseline="-25000" dirty="0" smtClean="0">
                <a:sym typeface="Symbol"/>
              </a:rPr>
              <a:t>2</a:t>
            </a:r>
            <a:r>
              <a:rPr lang="en-US" altLang="zh-TW" dirty="0" smtClean="0">
                <a:sym typeface="Symbol"/>
              </a:rPr>
              <a:t>  ……..  </a:t>
            </a:r>
            <a:r>
              <a:rPr lang="en-US" altLang="zh-TW" dirty="0" err="1" smtClean="0">
                <a:sym typeface="Symbol"/>
              </a:rPr>
              <a:t>d</a:t>
            </a:r>
            <a:r>
              <a:rPr lang="en-US" altLang="zh-TW" baseline="-25000" dirty="0" err="1" smtClean="0">
                <a:sym typeface="Symbol"/>
              </a:rPr>
              <a:t>n</a:t>
            </a:r>
            <a:r>
              <a:rPr lang="en-US" altLang="zh-TW" dirty="0" smtClean="0">
                <a:sym typeface="Symbol"/>
              </a:rPr>
              <a:t>, where n  3. If </a:t>
            </a:r>
            <a:r>
              <a:rPr lang="en-US" altLang="zh-TW" dirty="0" err="1" smtClean="0">
                <a:sym typeface="Symbol"/>
              </a:rPr>
              <a:t>i</a:t>
            </a:r>
            <a:r>
              <a:rPr lang="en-US" altLang="zh-TW" dirty="0" smtClean="0">
                <a:sym typeface="Symbol"/>
              </a:rPr>
              <a:t> &lt; n/2, implies that </a:t>
            </a:r>
            <a:r>
              <a:rPr lang="en-US" altLang="zh-TW" dirty="0" err="1" smtClean="0">
                <a:sym typeface="Symbol"/>
              </a:rPr>
              <a:t>d</a:t>
            </a:r>
            <a:r>
              <a:rPr lang="en-US" altLang="zh-TW" baseline="-25000" dirty="0" err="1" smtClean="0">
                <a:sym typeface="Symbol"/>
              </a:rPr>
              <a:t>i</a:t>
            </a:r>
            <a:r>
              <a:rPr lang="en-US" altLang="zh-TW" dirty="0" smtClean="0">
                <a:sym typeface="Symbol"/>
              </a:rPr>
              <a:t> &gt; </a:t>
            </a:r>
            <a:r>
              <a:rPr lang="en-US" altLang="zh-TW" dirty="0" err="1" smtClean="0">
                <a:sym typeface="Symbol"/>
              </a:rPr>
              <a:t>i</a:t>
            </a:r>
            <a:r>
              <a:rPr lang="en-US" altLang="zh-TW" dirty="0" smtClean="0">
                <a:sym typeface="Symbol"/>
              </a:rPr>
              <a:t> or </a:t>
            </a:r>
            <a:r>
              <a:rPr lang="en-US" altLang="zh-TW" dirty="0" err="1" smtClean="0">
                <a:sym typeface="Symbol"/>
              </a:rPr>
              <a:t>d</a:t>
            </a:r>
            <a:r>
              <a:rPr lang="en-US" altLang="zh-TW" baseline="-25000" dirty="0" err="1" smtClean="0">
                <a:sym typeface="Symbol"/>
              </a:rPr>
              <a:t>n</a:t>
            </a:r>
            <a:r>
              <a:rPr lang="en-US" altLang="zh-TW" baseline="-25000" dirty="0" smtClean="0">
                <a:sym typeface="Symbol"/>
              </a:rPr>
              <a:t>  </a:t>
            </a:r>
            <a:r>
              <a:rPr lang="en-US" altLang="zh-TW" baseline="-25000" dirty="0" err="1" smtClean="0">
                <a:sym typeface="Symbol"/>
              </a:rPr>
              <a:t>i</a:t>
            </a:r>
            <a:r>
              <a:rPr lang="en-US" altLang="zh-TW" baseline="-25000" dirty="0" smtClean="0">
                <a:sym typeface="Symbol"/>
              </a:rPr>
              <a:t> </a:t>
            </a:r>
            <a:r>
              <a:rPr lang="en-US" altLang="zh-TW" dirty="0" smtClean="0">
                <a:sym typeface="Symbol"/>
              </a:rPr>
              <a:t> n </a:t>
            </a:r>
            <a:r>
              <a:rPr lang="en-US" altLang="zh-TW" smtClean="0">
                <a:sym typeface="Symbol"/>
              </a:rPr>
              <a:t> I, </a:t>
            </a:r>
            <a:r>
              <a:rPr lang="en-US" altLang="zh-TW" dirty="0" smtClean="0">
                <a:sym typeface="Symbol"/>
              </a:rPr>
              <a:t>then G is Hamiltonian. </a:t>
            </a:r>
            <a:r>
              <a:rPr lang="en-US" altLang="zh-TW" dirty="0" smtClean="0">
                <a:sym typeface="Symbol" pitchFamily="18" charset="2"/>
              </a:rPr>
              <a:t>   </a:t>
            </a:r>
          </a:p>
          <a:p>
            <a:endParaRPr lang="en-US" altLang="zh-TW" dirty="0" smtClean="0"/>
          </a:p>
          <a:p>
            <a:endParaRPr lang="en-US" altLang="zh-TW"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23605</TotalTime>
  <Words>716</Words>
  <Application>Microsoft Office PowerPoint</Application>
  <PresentationFormat>On-screen Show (4:3)</PresentationFormat>
  <Paragraphs>46</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Hamiltonian Cycles and Hamiltonian Graphs</vt:lpstr>
      <vt:lpstr>Necessary Conditions </vt:lpstr>
      <vt:lpstr>Sufficient Conditions - 1</vt:lpstr>
      <vt:lpstr>Sufficient Conditions - 2</vt:lpstr>
      <vt:lpstr>Sufficient Conditions - 3</vt:lpstr>
      <vt:lpstr>Sufficient Conditions - 4</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Graph Theory</dc:title>
  <dc:creator>sandip aine</dc:creator>
  <cp:lastModifiedBy>samaresh</cp:lastModifiedBy>
  <cp:revision>205</cp:revision>
  <dcterms:created xsi:type="dcterms:W3CDTF">2013-08-04T06:42:48Z</dcterms:created>
  <dcterms:modified xsi:type="dcterms:W3CDTF">2015-04-15T03:23:19Z</dcterms:modified>
</cp:coreProperties>
</file>