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259" r:id="rId2"/>
    <p:sldId id="286" r:id="rId3"/>
    <p:sldId id="287" r:id="rId4"/>
    <p:sldId id="288" r:id="rId5"/>
    <p:sldId id="289" r:id="rId6"/>
    <p:sldId id="290" r:id="rId7"/>
    <p:sldId id="291"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279" autoAdjust="0"/>
    <p:restoredTop sz="94660"/>
  </p:normalViewPr>
  <p:slideViewPr>
    <p:cSldViewPr snapToGrid="0">
      <p:cViewPr varScale="1">
        <p:scale>
          <a:sx n="71" d="100"/>
          <a:sy n="71" d="100"/>
        </p:scale>
        <p:origin x="-1914" y="-1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950E2CE-2250-44C4-B51C-E0E349191D63}" type="datetimeFigureOut">
              <a:rPr lang="en-US"/>
              <a:pPr>
                <a:defRPr/>
              </a:pPr>
              <a:t>4/17/2015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0DEB6C7-1150-47A3-A5C2-91FBA15C3B1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4B2AC4F-A9F8-4383-9CA2-4DD2083F6F46}" type="datetimeFigureOut">
              <a:rPr lang="en-US"/>
              <a:pPr>
                <a:defRPr/>
              </a:pPr>
              <a:t>4/17/2015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3D830BD-26AC-4027-B6EA-3A0260BEBBF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B3884D-FBEA-43FE-9C74-053F9986D9A1}"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790006-BCCE-4E3C-8C47-9870ED262FF2}"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69118D-EF51-4A4C-BA9B-423B4415F968}"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F02B5D-3074-47D4-8F58-668FEB065591}"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EDE7C1-3078-4171-BA32-BE6600A984BF}"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C38710-0952-42D2-A521-6F4461301C78}"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93538F-870D-478D-A39D-6854CE4EC25C}" type="slidenum">
              <a:rPr lang="en-US" smtClean="0"/>
              <a:pPr fontAlgn="base">
                <a:spcBef>
                  <a:spcPct val="0"/>
                </a:spcBef>
                <a:spcAft>
                  <a:spcPct val="0"/>
                </a:spcAft>
                <a:defRPr/>
              </a:pPr>
              <a:t>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srcRect/>
          <a:stretch>
            <a:fillRect/>
          </a:stretch>
        </p:blipFill>
        <p:spPr bwMode="auto">
          <a:xfrm>
            <a:off x="465138" y="5718175"/>
            <a:ext cx="1905000" cy="1066800"/>
          </a:xfrm>
          <a:prstGeom prst="rect">
            <a:avLst/>
          </a:prstGeom>
          <a:noFill/>
          <a:ln w="9525">
            <a:noFill/>
            <a:miter lim="800000"/>
            <a:headEnd/>
            <a:tailEnd/>
          </a:ln>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98DD8725-AD5F-44CC-8572-9A680AAEF927}" type="datetime1">
              <a:rPr lang="en-US"/>
              <a:pPr>
                <a:defRPr/>
              </a:pPr>
              <a:t>4/17/2015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CEB817FF-9EFD-43EC-AEFF-C7F1017D05D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F6C4C34-2D81-442E-B060-04E8570A4FF9}" type="datetime1">
              <a:rPr lang="en-US"/>
              <a:pPr>
                <a:defRPr/>
              </a:pPr>
              <a:t>4/17/2015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0858E5F1-08F6-49CE-8E88-B5CCDD323FB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6F5A248-5517-44AC-9436-BF17FEC90507}" type="datetime1">
              <a:rPr lang="en-US"/>
              <a:pPr>
                <a:defRPr/>
              </a:pPr>
              <a:t>4/17/2015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4800DC58-1CB6-48C2-9A6E-9E7F7ECA347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3192087-F975-4BB0-8F5B-394FFBC7670D}" type="datetime1">
              <a:rPr lang="en-US"/>
              <a:pPr>
                <a:defRPr/>
              </a:pPr>
              <a:t>4/17/2015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4D742BF2-45F1-46CC-85BE-CD9068E65FE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797D15A-4762-4E52-B7EC-4E1292AD874B}" type="datetime1">
              <a:rPr lang="en-US"/>
              <a:pPr>
                <a:defRPr/>
              </a:pPr>
              <a:t>4/17/2015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60014955-CA87-4482-9F3F-CEE96F55746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53F370D-73E9-4217-8EEC-14ED762AF8E8}" type="datetime1">
              <a:rPr lang="en-US"/>
              <a:pPr>
                <a:defRPr/>
              </a:pPr>
              <a:t>4/17/2015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A4CFAE59-EB53-413D-B2BF-FD72351841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DDD754BE-5B15-4A29-A4C4-4F576825947E}" type="datetime1">
              <a:rPr lang="en-US"/>
              <a:pPr>
                <a:defRPr/>
              </a:pPr>
              <a:t>4/17/2015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9" name="Slide Number Placeholder 5"/>
          <p:cNvSpPr>
            <a:spLocks noGrp="1"/>
          </p:cNvSpPr>
          <p:nvPr>
            <p:ph type="sldNum" sz="quarter" idx="12"/>
          </p:nvPr>
        </p:nvSpPr>
        <p:spPr/>
        <p:txBody>
          <a:bodyPr/>
          <a:lstStyle>
            <a:lvl1pPr>
              <a:defRPr/>
            </a:lvl1pPr>
          </a:lstStyle>
          <a:p>
            <a:pPr>
              <a:defRPr/>
            </a:pPr>
            <a:fld id="{D43D41B2-C962-465A-A09C-6F18A836C3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FD431F8A-0CAC-4BBA-844A-8824299E2D51}" type="datetime1">
              <a:rPr lang="en-US"/>
              <a:pPr>
                <a:defRPr/>
              </a:pPr>
              <a:t>4/17/2015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5" name="Slide Number Placeholder 5"/>
          <p:cNvSpPr>
            <a:spLocks noGrp="1"/>
          </p:cNvSpPr>
          <p:nvPr>
            <p:ph type="sldNum" sz="quarter" idx="12"/>
          </p:nvPr>
        </p:nvSpPr>
        <p:spPr/>
        <p:txBody>
          <a:bodyPr/>
          <a:lstStyle>
            <a:lvl1pPr>
              <a:defRPr/>
            </a:lvl1pPr>
          </a:lstStyle>
          <a:p>
            <a:pPr>
              <a:defRPr/>
            </a:pPr>
            <a:fld id="{1FA90820-6A3D-452A-8F10-87C74605E2F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592A113-9F0F-4DFA-95C7-111DAF268687}" type="datetime1">
              <a:rPr lang="en-US"/>
              <a:pPr>
                <a:defRPr/>
              </a:pPr>
              <a:t>4/17/2015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4" name="Slide Number Placeholder 5"/>
          <p:cNvSpPr>
            <a:spLocks noGrp="1"/>
          </p:cNvSpPr>
          <p:nvPr>
            <p:ph type="sldNum" sz="quarter" idx="12"/>
          </p:nvPr>
        </p:nvSpPr>
        <p:spPr/>
        <p:txBody>
          <a:bodyPr/>
          <a:lstStyle>
            <a:lvl1pPr>
              <a:defRPr/>
            </a:lvl1pPr>
          </a:lstStyle>
          <a:p>
            <a:pPr>
              <a:defRPr/>
            </a:pPr>
            <a:fld id="{31015364-8A6E-461E-8B5D-63B71BA4F84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0F0EC7E-5B63-455E-BA5A-CBF3D6A06ECA}" type="datetime1">
              <a:rPr lang="en-US"/>
              <a:pPr>
                <a:defRPr/>
              </a:pPr>
              <a:t>4/17/2015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E602197E-A011-4BB9-841B-03E0195E499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A76AC3-7BF2-440E-8E60-50C83C2C35A1}" type="datetime1">
              <a:rPr lang="en-US"/>
              <a:pPr>
                <a:defRPr/>
              </a:pPr>
              <a:t>4/17/2015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0663A653-1E1F-4EEB-B6B3-46A065A880B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32C5C15-0DB5-4980-9710-6DD154C4DA14}" type="datetime1">
              <a:rPr lang="en-US"/>
              <a:pPr>
                <a:defRPr/>
              </a:pPr>
              <a:t>4/17/2015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Ch.5.   Coloring of Graphs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48DEFF0-2DFE-4C82-9735-8E10E5FD623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aul_Erd%C5%91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en.wikipedia.org/wiki/George_Szeker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765A3E-8665-4FC0-9F80-EE902C60ECD0}" type="datetime1">
              <a:rPr lang="en-US" altLang="zh-TW" sz="1400" smtClean="0">
                <a:solidFill>
                  <a:schemeClr val="tx1"/>
                </a:solidFill>
                <a:latin typeface="Times New Roman" pitchFamily="18" charset="0"/>
              </a:rPr>
              <a:pPr fontAlgn="base">
                <a:spcBef>
                  <a:spcPct val="0"/>
                </a:spcBef>
                <a:spcAft>
                  <a:spcPct val="0"/>
                </a:spcAft>
                <a:defRPr/>
              </a:pPr>
              <a:t>4/17/2015</a:t>
            </a:fld>
            <a:endParaRPr lang="en-US" altLang="zh-TW" sz="1400" smtClean="0">
              <a:solidFill>
                <a:schemeClr val="tx1"/>
              </a:solidFill>
              <a:latin typeface="Times New Roman" pitchFamily="18" charset="0"/>
            </a:endParaRPr>
          </a:p>
        </p:txBody>
      </p:sp>
      <p:sp>
        <p:nvSpPr>
          <p:cNvPr id="3075"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6E3586-CD44-442E-8A28-5960F43D0748}" type="slidenum">
              <a:rPr lang="zh-TW" altLang="en-US" sz="1400" smtClean="0">
                <a:solidFill>
                  <a:schemeClr val="tx1"/>
                </a:solidFill>
                <a:latin typeface="Times New Roman" pitchFamily="18" charset="0"/>
              </a:rPr>
              <a:pPr fontAlgn="base">
                <a:spcBef>
                  <a:spcPct val="0"/>
                </a:spcBef>
                <a:spcAft>
                  <a:spcPct val="0"/>
                </a:spcAft>
                <a:defRPr/>
              </a:pPr>
              <a:t>1</a:t>
            </a:fld>
            <a:endParaRPr lang="en-US" altLang="zh-TW" sz="1400" smtClean="0">
              <a:solidFill>
                <a:schemeClr val="tx1"/>
              </a:solidFill>
              <a:latin typeface="Times New Roman" pitchFamily="18" charset="0"/>
            </a:endParaRPr>
          </a:p>
        </p:txBody>
      </p:sp>
      <p:sp>
        <p:nvSpPr>
          <p:cNvPr id="3076" name="Rectangle 1026"/>
          <p:cNvSpPr>
            <a:spLocks noGrp="1" noChangeArrowheads="1"/>
          </p:cNvSpPr>
          <p:nvPr>
            <p:ph type="title"/>
          </p:nvPr>
        </p:nvSpPr>
        <p:spPr>
          <a:xfrm>
            <a:off x="228600" y="365125"/>
            <a:ext cx="8915400" cy="952500"/>
          </a:xfrm>
        </p:spPr>
        <p:txBody>
          <a:bodyPr/>
          <a:lstStyle/>
          <a:p>
            <a:pPr algn="ctr" eaLnBrk="1" hangingPunct="1"/>
            <a:r>
              <a:rPr lang="en-US" altLang="zh-TW" sz="4000" smtClean="0"/>
              <a:t>Ramsey Theory</a:t>
            </a:r>
            <a:endParaRPr lang="en-US" altLang="zh-TW" sz="1200" smtClean="0"/>
          </a:p>
        </p:txBody>
      </p:sp>
      <p:sp>
        <p:nvSpPr>
          <p:cNvPr id="4102" name="Rectangle 1027"/>
          <p:cNvSpPr>
            <a:spLocks noGrp="1" noChangeArrowheads="1"/>
          </p:cNvSpPr>
          <p:nvPr>
            <p:ph type="body" idx="1"/>
          </p:nvPr>
        </p:nvSpPr>
        <p:spPr>
          <a:xfrm>
            <a:off x="330200" y="1398588"/>
            <a:ext cx="8564563" cy="5029200"/>
          </a:xfrm>
        </p:spPr>
        <p:txBody>
          <a:bodyPr>
            <a:normAutofit fontScale="92500"/>
          </a:bodyPr>
          <a:lstStyle/>
          <a:p>
            <a:pPr eaLnBrk="1" hangingPunct="1">
              <a:lnSpc>
                <a:spcPct val="80000"/>
              </a:lnSpc>
              <a:defRPr/>
            </a:pPr>
            <a:endParaRPr lang="en-US" altLang="zh-TW" sz="2000" dirty="0" smtClean="0">
              <a:latin typeface="Arial Unicode MS" pitchFamily="34" charset="-128"/>
              <a:ea typeface="Arial Unicode MS" pitchFamily="34" charset="-128"/>
              <a:cs typeface="Arial Unicode MS" pitchFamily="34" charset="-128"/>
            </a:endParaRPr>
          </a:p>
          <a:p>
            <a:pPr eaLnBrk="1" hangingPunct="1">
              <a:lnSpc>
                <a:spcPct val="100000"/>
              </a:lnSpc>
              <a:defRPr/>
            </a:pPr>
            <a:r>
              <a:rPr lang="en-US" altLang="zh-TW" sz="2200" dirty="0" smtClean="0">
                <a:latin typeface="Times New Roman" pitchFamily="18" charset="0"/>
                <a:cs typeface="Times New Roman" pitchFamily="18" charset="0"/>
              </a:rPr>
              <a:t>Ramsey theory is concerned with the study of  partitions of large structures. Typical results state that a special substructure must exist in some class of the partition. </a:t>
            </a:r>
          </a:p>
          <a:p>
            <a:pPr eaLnBrk="1" hangingPunct="1">
              <a:lnSpc>
                <a:spcPct val="100000"/>
              </a:lnSpc>
              <a:defRPr/>
            </a:pPr>
            <a:r>
              <a:rPr lang="en-US" altLang="zh-TW" sz="2200" dirty="0" smtClean="0">
                <a:latin typeface="Times New Roman" pitchFamily="18" charset="0"/>
                <a:cs typeface="Times New Roman" pitchFamily="18" charset="0"/>
              </a:rPr>
              <a:t>A non-technical interpretation of Ramsey’s Theorem (which we shall soon state) is as follows: </a:t>
            </a:r>
            <a:r>
              <a:rPr lang="en-US" altLang="zh-TW" sz="2200" i="1" dirty="0" smtClean="0">
                <a:latin typeface="Times New Roman" pitchFamily="18" charset="0"/>
                <a:cs typeface="Times New Roman" pitchFamily="18" charset="0"/>
              </a:rPr>
              <a:t>Every sufficiently large structure, regardless of how disorderly it may appear to be, contains an orderly substructure of  any prescribed size. </a:t>
            </a:r>
          </a:p>
          <a:p>
            <a:pPr eaLnBrk="1" hangingPunct="1">
              <a:lnSpc>
                <a:spcPct val="100000"/>
              </a:lnSpc>
              <a:defRPr/>
            </a:pPr>
            <a:r>
              <a:rPr lang="en-US" altLang="zh-TW" sz="2200" b="1" dirty="0" smtClean="0">
                <a:latin typeface="Times New Roman" pitchFamily="18" charset="0"/>
                <a:cs typeface="Times New Roman" pitchFamily="18" charset="0"/>
              </a:rPr>
              <a:t>Proposition 62: </a:t>
            </a:r>
            <a:r>
              <a:rPr lang="en-US" altLang="zh-TW" sz="2200" dirty="0" smtClean="0">
                <a:latin typeface="Times New Roman" pitchFamily="18" charset="0"/>
                <a:cs typeface="Times New Roman" pitchFamily="18" charset="0"/>
              </a:rPr>
              <a:t>If the edges of K</a:t>
            </a:r>
            <a:r>
              <a:rPr lang="en-US" altLang="zh-TW" sz="2200" baseline="-25000" dirty="0" smtClean="0">
                <a:latin typeface="Times New Roman" pitchFamily="18" charset="0"/>
                <a:cs typeface="Times New Roman" pitchFamily="18" charset="0"/>
              </a:rPr>
              <a:t>6</a:t>
            </a:r>
            <a:r>
              <a:rPr lang="en-US" altLang="zh-TW" sz="2200" dirty="0" smtClean="0">
                <a:latin typeface="Times New Roman" pitchFamily="18" charset="0"/>
                <a:cs typeface="Times New Roman" pitchFamily="18" charset="0"/>
              </a:rPr>
              <a:t> are colored with two colors, say red and blue, then there exists either a K</a:t>
            </a:r>
            <a:r>
              <a:rPr lang="en-US" altLang="zh-TW" sz="2200" baseline="-25000" dirty="0" smtClean="0">
                <a:latin typeface="Times New Roman" pitchFamily="18" charset="0"/>
                <a:cs typeface="Times New Roman" pitchFamily="18" charset="0"/>
              </a:rPr>
              <a:t>3</a:t>
            </a:r>
            <a:r>
              <a:rPr lang="en-US" altLang="zh-TW" sz="2200" dirty="0" smtClean="0">
                <a:latin typeface="Times New Roman" pitchFamily="18" charset="0"/>
                <a:cs typeface="Times New Roman" pitchFamily="18" charset="0"/>
              </a:rPr>
              <a:t> all of whose edges are red or a K</a:t>
            </a:r>
            <a:r>
              <a:rPr lang="en-US" altLang="zh-TW" sz="2200" baseline="-25000" dirty="0" smtClean="0">
                <a:latin typeface="Times New Roman" pitchFamily="18" charset="0"/>
                <a:cs typeface="Times New Roman" pitchFamily="18" charset="0"/>
              </a:rPr>
              <a:t>3</a:t>
            </a:r>
            <a:r>
              <a:rPr lang="en-US" altLang="zh-TW" sz="2200" dirty="0" smtClean="0">
                <a:latin typeface="Times New Roman" pitchFamily="18" charset="0"/>
                <a:cs typeface="Times New Roman" pitchFamily="18" charset="0"/>
              </a:rPr>
              <a:t> all of  whose edges are blue. </a:t>
            </a:r>
            <a:r>
              <a:rPr lang="en-US" altLang="zh-TW" sz="2100" dirty="0" smtClean="0">
                <a:latin typeface="Times New Roman" pitchFamily="18" charset="0"/>
                <a:ea typeface="Arial Unicode MS" pitchFamily="34" charset="-128"/>
                <a:cs typeface="Times New Roman" pitchFamily="18" charset="0"/>
              </a:rPr>
              <a:t> </a:t>
            </a:r>
          </a:p>
          <a:p>
            <a:pPr eaLnBrk="1" hangingPunct="1">
              <a:lnSpc>
                <a:spcPct val="100000"/>
              </a:lnSpc>
              <a:defRPr/>
            </a:pPr>
            <a:r>
              <a:rPr lang="en-US" altLang="zh-TW" sz="2100" dirty="0" smtClean="0">
                <a:latin typeface="Times New Roman" pitchFamily="18" charset="0"/>
                <a:ea typeface="Arial Unicode MS" pitchFamily="34" charset="-128"/>
                <a:cs typeface="Times New Roman" pitchFamily="18" charset="0"/>
              </a:rPr>
              <a:t>A non-technical version of the above Proposition would be as follows: Among six persons, it is possible to find three mutual acquaintances or three mutual non-acquaintances.  </a:t>
            </a:r>
          </a:p>
          <a:p>
            <a:pPr eaLnBrk="1" hangingPunct="1">
              <a:lnSpc>
                <a:spcPct val="100000"/>
              </a:lnSpc>
              <a:defRPr/>
            </a:pPr>
            <a:r>
              <a:rPr lang="en-US" altLang="zh-TW" sz="2100" dirty="0" smtClean="0">
                <a:latin typeface="Times New Roman" pitchFamily="18" charset="0"/>
                <a:ea typeface="Arial Unicode MS" pitchFamily="34" charset="-128"/>
                <a:cs typeface="Times New Roman" pitchFamily="18" charset="0"/>
              </a:rPr>
              <a:t> The above is a special case of a very far-reaching theorem.  </a:t>
            </a:r>
            <a:endParaRPr lang="en-US" altLang="zh-TW" sz="21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765A3E-8665-4FC0-9F80-EE902C60ECD0}" type="datetime1">
              <a:rPr lang="en-US" altLang="zh-TW" sz="1400" smtClean="0">
                <a:solidFill>
                  <a:schemeClr val="tx1"/>
                </a:solidFill>
                <a:latin typeface="Times New Roman" pitchFamily="18" charset="0"/>
              </a:rPr>
              <a:pPr fontAlgn="base">
                <a:spcBef>
                  <a:spcPct val="0"/>
                </a:spcBef>
                <a:spcAft>
                  <a:spcPct val="0"/>
                </a:spcAft>
                <a:defRPr/>
              </a:pPr>
              <a:t>4/17/2015</a:t>
            </a:fld>
            <a:endParaRPr lang="en-US" altLang="zh-TW" sz="1400" smtClean="0">
              <a:solidFill>
                <a:schemeClr val="tx1"/>
              </a:solidFill>
              <a:latin typeface="Times New Roman" pitchFamily="18" charset="0"/>
            </a:endParaRPr>
          </a:p>
        </p:txBody>
      </p:sp>
      <p:sp>
        <p:nvSpPr>
          <p:cNvPr id="3075"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5FEAF0-F236-4577-97A6-5583E048D103}" type="slidenum">
              <a:rPr lang="zh-TW" altLang="en-US" sz="1400" smtClean="0">
                <a:solidFill>
                  <a:schemeClr val="tx1"/>
                </a:solidFill>
                <a:latin typeface="Times New Roman" pitchFamily="18" charset="0"/>
              </a:rPr>
              <a:pPr fontAlgn="base">
                <a:spcBef>
                  <a:spcPct val="0"/>
                </a:spcBef>
                <a:spcAft>
                  <a:spcPct val="0"/>
                </a:spcAft>
                <a:defRPr/>
              </a:pPr>
              <a:t>2</a:t>
            </a:fld>
            <a:endParaRPr lang="en-US" altLang="zh-TW" sz="1400" smtClean="0">
              <a:solidFill>
                <a:schemeClr val="tx1"/>
              </a:solidFill>
              <a:latin typeface="Times New Roman" pitchFamily="18" charset="0"/>
            </a:endParaRPr>
          </a:p>
        </p:txBody>
      </p:sp>
      <p:sp>
        <p:nvSpPr>
          <p:cNvPr id="4100" name="Rectangle 1026"/>
          <p:cNvSpPr>
            <a:spLocks noGrp="1" noChangeArrowheads="1"/>
          </p:cNvSpPr>
          <p:nvPr>
            <p:ph type="title"/>
          </p:nvPr>
        </p:nvSpPr>
        <p:spPr>
          <a:xfrm>
            <a:off x="228600" y="215153"/>
            <a:ext cx="8915400" cy="591671"/>
          </a:xfrm>
        </p:spPr>
        <p:txBody>
          <a:bodyPr/>
          <a:lstStyle/>
          <a:p>
            <a:pPr algn="ctr" eaLnBrk="1" hangingPunct="1"/>
            <a:r>
              <a:rPr lang="en-US" altLang="zh-TW" sz="4000" dirty="0" smtClean="0"/>
              <a:t>Ramsey Theory - 2</a:t>
            </a:r>
            <a:endParaRPr lang="en-US" altLang="zh-TW" sz="1200" dirty="0" smtClean="0"/>
          </a:p>
        </p:txBody>
      </p:sp>
      <p:sp>
        <p:nvSpPr>
          <p:cNvPr id="4101" name="Rectangle 1027"/>
          <p:cNvSpPr>
            <a:spLocks noGrp="1" noChangeArrowheads="1"/>
          </p:cNvSpPr>
          <p:nvPr>
            <p:ph type="body" idx="1"/>
          </p:nvPr>
        </p:nvSpPr>
        <p:spPr>
          <a:xfrm>
            <a:off x="0" y="860613"/>
            <a:ext cx="9144000" cy="5997388"/>
          </a:xfrm>
        </p:spPr>
        <p:txBody>
          <a:bodyPr/>
          <a:lstStyle/>
          <a:p>
            <a:pPr eaLnBrk="1" hangingPunct="1">
              <a:lnSpc>
                <a:spcPct val="100000"/>
              </a:lnSpc>
            </a:pPr>
            <a:r>
              <a:rPr lang="en-US" altLang="zh-TW" sz="2200" b="1" dirty="0" smtClean="0">
                <a:latin typeface="Times New Roman" pitchFamily="18" charset="0"/>
                <a:cs typeface="Times New Roman" pitchFamily="18" charset="0"/>
              </a:rPr>
              <a:t>Theorem 11 (Ramsey’s Theorem – graph-theoretic form): </a:t>
            </a:r>
            <a:r>
              <a:rPr lang="en-US" altLang="zh-TW" sz="2200" b="1" i="1" dirty="0" smtClean="0">
                <a:latin typeface="Times New Roman" pitchFamily="18" charset="0"/>
                <a:cs typeface="Times New Roman" pitchFamily="18" charset="0"/>
              </a:rPr>
              <a:t> </a:t>
            </a:r>
            <a:r>
              <a:rPr lang="en-US" altLang="zh-TW" sz="2200" dirty="0" smtClean="0">
                <a:latin typeface="Times New Roman" pitchFamily="18" charset="0"/>
                <a:cs typeface="Times New Roman" pitchFamily="18" charset="0"/>
              </a:rPr>
              <a:t>For an k </a:t>
            </a:r>
            <a:r>
              <a:rPr lang="en-US" altLang="zh-TW" sz="2200" dirty="0" smtClean="0">
                <a:latin typeface="Times New Roman" pitchFamily="18" charset="0"/>
                <a:cs typeface="Times New Roman" pitchFamily="18" charset="0"/>
                <a:sym typeface="Symbol" pitchFamily="18" charset="2"/>
              </a:rPr>
              <a:t> 2 positive integers p</a:t>
            </a:r>
            <a:r>
              <a:rPr lang="en-US" altLang="zh-TW" sz="2200" baseline="-25000" dirty="0" smtClean="0">
                <a:latin typeface="Times New Roman" pitchFamily="18" charset="0"/>
                <a:cs typeface="Times New Roman" pitchFamily="18" charset="0"/>
                <a:sym typeface="Symbol" pitchFamily="18" charset="2"/>
              </a:rPr>
              <a:t>1</a:t>
            </a:r>
            <a:r>
              <a:rPr lang="en-US" altLang="zh-TW" sz="2200" dirty="0" smtClean="0">
                <a:latin typeface="Times New Roman" pitchFamily="18" charset="0"/>
                <a:cs typeface="Times New Roman" pitchFamily="18" charset="0"/>
                <a:sym typeface="Symbol" pitchFamily="18" charset="2"/>
              </a:rPr>
              <a:t>, p</a:t>
            </a:r>
            <a:r>
              <a:rPr lang="en-US" altLang="zh-TW" sz="2200" baseline="-25000" dirty="0" smtClean="0">
                <a:latin typeface="Times New Roman" pitchFamily="18" charset="0"/>
                <a:cs typeface="Times New Roman" pitchFamily="18" charset="0"/>
                <a:sym typeface="Symbol" pitchFamily="18" charset="2"/>
              </a:rPr>
              <a:t>2</a:t>
            </a:r>
            <a:r>
              <a:rPr lang="en-US" altLang="zh-TW" sz="2200" dirty="0" smtClean="0">
                <a:latin typeface="Times New Roman" pitchFamily="18" charset="0"/>
                <a:cs typeface="Times New Roman" pitchFamily="18" charset="0"/>
                <a:sym typeface="Symbol" pitchFamily="18" charset="2"/>
              </a:rPr>
              <a:t>, …., </a:t>
            </a:r>
            <a:r>
              <a:rPr lang="en-US" altLang="zh-TW" sz="2200" dirty="0" err="1" smtClean="0">
                <a:latin typeface="Times New Roman" pitchFamily="18" charset="0"/>
                <a:cs typeface="Times New Roman" pitchFamily="18" charset="0"/>
                <a:sym typeface="Symbol" pitchFamily="18" charset="2"/>
              </a:rPr>
              <a:t>p</a:t>
            </a:r>
            <a:r>
              <a:rPr lang="en-US" altLang="zh-TW" sz="2200" baseline="-25000" dirty="0" err="1" smtClean="0">
                <a:latin typeface="Times New Roman" pitchFamily="18" charset="0"/>
                <a:cs typeface="Times New Roman" pitchFamily="18" charset="0"/>
                <a:sym typeface="Symbol" pitchFamily="18" charset="2"/>
              </a:rPr>
              <a:t>k</a:t>
            </a:r>
            <a:r>
              <a:rPr lang="en-US" altLang="zh-TW" sz="2200" dirty="0" smtClean="0">
                <a:latin typeface="Times New Roman" pitchFamily="18" charset="0"/>
                <a:cs typeface="Times New Roman" pitchFamily="18" charset="0"/>
                <a:sym typeface="Symbol" pitchFamily="18" charset="2"/>
              </a:rPr>
              <a:t>, there exists a positive integer N such that if each edge of  </a:t>
            </a:r>
            <a:r>
              <a:rPr lang="en-US" altLang="zh-TW" sz="2200" dirty="0" smtClean="0">
                <a:latin typeface="Times New Roman" pitchFamily="18" charset="0"/>
                <a:cs typeface="Times New Roman" pitchFamily="18" charset="0"/>
              </a:rPr>
              <a:t>K</a:t>
            </a:r>
            <a:r>
              <a:rPr lang="en-US" altLang="zh-TW" sz="2200" baseline="-25000" dirty="0" smtClean="0">
                <a:latin typeface="Times New Roman" pitchFamily="18" charset="0"/>
                <a:cs typeface="Times New Roman" pitchFamily="18" charset="0"/>
              </a:rPr>
              <a:t>N</a:t>
            </a:r>
            <a:r>
              <a:rPr lang="en-US" altLang="zh-TW" sz="2200" dirty="0" smtClean="0">
                <a:latin typeface="Times New Roman" pitchFamily="18" charset="0"/>
                <a:cs typeface="Times New Roman" pitchFamily="18" charset="0"/>
              </a:rPr>
              <a:t> is colored with one of the colors 1,2,…,k, then for some integer </a:t>
            </a:r>
            <a:r>
              <a:rPr lang="en-US" altLang="zh-TW" sz="2200" dirty="0" err="1" smtClean="0">
                <a:latin typeface="Times New Roman" pitchFamily="18" charset="0"/>
                <a:cs typeface="Times New Roman" pitchFamily="18" charset="0"/>
              </a:rPr>
              <a:t>i</a:t>
            </a:r>
            <a:r>
              <a:rPr lang="en-US" altLang="zh-TW" sz="2200" dirty="0" smtClean="0">
                <a:latin typeface="Times New Roman" pitchFamily="18" charset="0"/>
                <a:cs typeface="Times New Roman" pitchFamily="18" charset="0"/>
              </a:rPr>
              <a:t>, with 1 </a:t>
            </a:r>
            <a:r>
              <a:rPr lang="en-US" altLang="zh-TW" sz="2200" dirty="0" smtClean="0">
                <a:latin typeface="Times New Roman" pitchFamily="18" charset="0"/>
                <a:cs typeface="Times New Roman" pitchFamily="18" charset="0"/>
                <a:sym typeface="Symbol" pitchFamily="18" charset="2"/>
              </a:rPr>
              <a:t> </a:t>
            </a:r>
            <a:r>
              <a:rPr lang="en-US" altLang="zh-TW" sz="2200" dirty="0" err="1" smtClean="0">
                <a:latin typeface="Times New Roman" pitchFamily="18" charset="0"/>
                <a:cs typeface="Times New Roman" pitchFamily="18" charset="0"/>
                <a:sym typeface="Symbol" pitchFamily="18" charset="2"/>
              </a:rPr>
              <a:t>i</a:t>
            </a:r>
            <a:r>
              <a:rPr lang="en-US" altLang="zh-TW" sz="2200" dirty="0" smtClean="0">
                <a:latin typeface="Times New Roman" pitchFamily="18" charset="0"/>
                <a:cs typeface="Times New Roman" pitchFamily="18" charset="0"/>
                <a:sym typeface="Symbol" pitchFamily="18" charset="2"/>
              </a:rPr>
              <a:t>  k, there exists a complete </a:t>
            </a:r>
            <a:r>
              <a:rPr lang="en-US" altLang="zh-TW" sz="2200" dirty="0" err="1" smtClean="0">
                <a:latin typeface="Times New Roman" pitchFamily="18" charset="0"/>
                <a:cs typeface="Times New Roman" pitchFamily="18" charset="0"/>
                <a:sym typeface="Symbol" pitchFamily="18" charset="2"/>
              </a:rPr>
              <a:t>subgraph</a:t>
            </a:r>
            <a:r>
              <a:rPr lang="en-US" altLang="zh-TW" sz="2200" dirty="0" smtClean="0">
                <a:latin typeface="Times New Roman" pitchFamily="18" charset="0"/>
                <a:cs typeface="Times New Roman" pitchFamily="18" charset="0"/>
                <a:sym typeface="Symbol" pitchFamily="18" charset="2"/>
              </a:rPr>
              <a:t> </a:t>
            </a:r>
            <a:r>
              <a:rPr lang="en-US" altLang="zh-TW" sz="2200" dirty="0" err="1" smtClean="0">
                <a:latin typeface="Times New Roman" pitchFamily="18" charset="0"/>
                <a:cs typeface="Times New Roman" pitchFamily="18" charset="0"/>
                <a:sym typeface="Symbol" pitchFamily="18" charset="2"/>
              </a:rPr>
              <a:t>K</a:t>
            </a:r>
            <a:r>
              <a:rPr lang="en-US" altLang="zh-TW" sz="2200" baseline="-25000" dirty="0" err="1" smtClean="0">
                <a:latin typeface="Times New Roman" pitchFamily="18" charset="0"/>
                <a:cs typeface="Times New Roman" pitchFamily="18" charset="0"/>
                <a:sym typeface="Symbol" pitchFamily="18" charset="2"/>
              </a:rPr>
              <a:t>x</a:t>
            </a:r>
            <a:r>
              <a:rPr lang="en-US" altLang="zh-TW" sz="2200" dirty="0" smtClean="0">
                <a:latin typeface="Times New Roman" pitchFamily="18" charset="0"/>
                <a:cs typeface="Times New Roman" pitchFamily="18" charset="0"/>
                <a:sym typeface="Symbol" pitchFamily="18" charset="2"/>
              </a:rPr>
              <a:t>, where x = p</a:t>
            </a:r>
            <a:r>
              <a:rPr lang="en-US" altLang="zh-TW" sz="2200" baseline="-25000" dirty="0" smtClean="0">
                <a:latin typeface="Times New Roman" pitchFamily="18" charset="0"/>
                <a:cs typeface="Times New Roman" pitchFamily="18" charset="0"/>
                <a:sym typeface="Symbol" pitchFamily="18" charset="2"/>
              </a:rPr>
              <a:t>i</a:t>
            </a:r>
            <a:r>
              <a:rPr lang="en-US" altLang="zh-TW" sz="2200" dirty="0" smtClean="0">
                <a:latin typeface="Times New Roman" pitchFamily="18" charset="0"/>
                <a:cs typeface="Times New Roman" pitchFamily="18" charset="0"/>
                <a:sym typeface="Symbol" pitchFamily="18" charset="2"/>
              </a:rPr>
              <a:t>, all of whose edges is colored </a:t>
            </a:r>
            <a:r>
              <a:rPr lang="en-US" altLang="zh-TW" sz="2200" dirty="0" err="1" smtClean="0">
                <a:latin typeface="Times New Roman" pitchFamily="18" charset="0"/>
                <a:cs typeface="Times New Roman" pitchFamily="18" charset="0"/>
                <a:sym typeface="Symbol" pitchFamily="18" charset="2"/>
              </a:rPr>
              <a:t>i</a:t>
            </a:r>
            <a:r>
              <a:rPr lang="en-US" altLang="zh-TW" sz="2200" dirty="0" smtClean="0">
                <a:latin typeface="Times New Roman" pitchFamily="18" charset="0"/>
                <a:cs typeface="Times New Roman" pitchFamily="18" charset="0"/>
                <a:sym typeface="Symbol" pitchFamily="18" charset="2"/>
              </a:rPr>
              <a:t>. </a:t>
            </a:r>
            <a:r>
              <a:rPr lang="en-US" altLang="zh-TW" sz="2200" dirty="0" smtClean="0">
                <a:latin typeface="Times New Roman" pitchFamily="18" charset="0"/>
                <a:cs typeface="Times New Roman" pitchFamily="18" charset="0"/>
              </a:rPr>
              <a:t> </a:t>
            </a:r>
            <a:r>
              <a:rPr lang="en-US" altLang="zh-TW" sz="2100" dirty="0" smtClean="0">
                <a:latin typeface="Times New Roman" pitchFamily="18" charset="0"/>
                <a:ea typeface="Arial Unicode MS" pitchFamily="34" charset="-128"/>
                <a:cs typeface="Times New Roman" pitchFamily="18" charset="0"/>
              </a:rPr>
              <a:t> </a:t>
            </a:r>
          </a:p>
          <a:p>
            <a:pPr eaLnBrk="1" hangingPunct="1">
              <a:lnSpc>
                <a:spcPct val="100000"/>
              </a:lnSpc>
            </a:pPr>
            <a:r>
              <a:rPr lang="en-US" altLang="zh-TW" sz="2000" b="1" dirty="0" smtClean="0">
                <a:latin typeface="Times New Roman" pitchFamily="18" charset="0"/>
                <a:cs typeface="Times New Roman" pitchFamily="18" charset="0"/>
              </a:rPr>
              <a:t>Theorem 11a (Ramsey’s Theorem – finite form): </a:t>
            </a:r>
            <a:r>
              <a:rPr lang="en-US" altLang="zh-TW" sz="2000" b="1" i="1" dirty="0" smtClean="0">
                <a:latin typeface="Times New Roman" pitchFamily="18" charset="0"/>
                <a:cs typeface="Times New Roman" pitchFamily="18" charset="0"/>
              </a:rPr>
              <a:t> </a:t>
            </a:r>
            <a:r>
              <a:rPr lang="en-US" altLang="zh-TW" sz="2000" dirty="0" smtClean="0">
                <a:latin typeface="Times New Roman" pitchFamily="18" charset="0"/>
                <a:cs typeface="Times New Roman" pitchFamily="18" charset="0"/>
              </a:rPr>
              <a:t>Given positive integers r, and</a:t>
            </a:r>
            <a:r>
              <a:rPr lang="en-US" altLang="zh-TW" sz="2000" b="1" i="1" dirty="0" smtClean="0">
                <a:latin typeface="Times New Roman" pitchFamily="18" charset="0"/>
                <a:cs typeface="Times New Roman" pitchFamily="18" charset="0"/>
              </a:rPr>
              <a:t> </a:t>
            </a:r>
            <a:r>
              <a:rPr lang="en-US" altLang="zh-TW" sz="2000" dirty="0" smtClean="0">
                <a:latin typeface="Times New Roman" pitchFamily="18" charset="0"/>
                <a:cs typeface="Times New Roman" pitchFamily="18" charset="0"/>
                <a:sym typeface="Symbol" pitchFamily="18" charset="2"/>
              </a:rPr>
              <a:t>p</a:t>
            </a:r>
            <a:r>
              <a:rPr lang="en-US" altLang="zh-TW" sz="2000" baseline="-25000" dirty="0" smtClean="0">
                <a:latin typeface="Times New Roman" pitchFamily="18" charset="0"/>
                <a:cs typeface="Times New Roman" pitchFamily="18" charset="0"/>
                <a:sym typeface="Symbol" pitchFamily="18" charset="2"/>
              </a:rPr>
              <a:t>1</a:t>
            </a:r>
            <a:r>
              <a:rPr lang="en-US" altLang="zh-TW" sz="2000" dirty="0" smtClean="0">
                <a:latin typeface="Times New Roman" pitchFamily="18" charset="0"/>
                <a:cs typeface="Times New Roman" pitchFamily="18" charset="0"/>
                <a:sym typeface="Symbol" pitchFamily="18" charset="2"/>
              </a:rPr>
              <a:t>, p</a:t>
            </a:r>
            <a:r>
              <a:rPr lang="en-US" altLang="zh-TW" sz="2000" baseline="-25000" dirty="0" smtClean="0">
                <a:latin typeface="Times New Roman" pitchFamily="18" charset="0"/>
                <a:cs typeface="Times New Roman" pitchFamily="18" charset="0"/>
                <a:sym typeface="Symbol" pitchFamily="18" charset="2"/>
              </a:rPr>
              <a:t>2</a:t>
            </a:r>
            <a:r>
              <a:rPr lang="en-US" altLang="zh-TW" sz="2000" dirty="0" smtClean="0">
                <a:latin typeface="Times New Roman" pitchFamily="18" charset="0"/>
                <a:cs typeface="Times New Roman" pitchFamily="18" charset="0"/>
                <a:sym typeface="Symbol" pitchFamily="18" charset="2"/>
              </a:rPr>
              <a:t>, …., </a:t>
            </a:r>
            <a:r>
              <a:rPr lang="en-US" altLang="zh-TW" sz="2000" dirty="0" err="1" smtClean="0">
                <a:latin typeface="Times New Roman" pitchFamily="18" charset="0"/>
                <a:cs typeface="Times New Roman" pitchFamily="18" charset="0"/>
                <a:sym typeface="Symbol" pitchFamily="18" charset="2"/>
              </a:rPr>
              <a:t>p</a:t>
            </a:r>
            <a:r>
              <a:rPr lang="en-US" altLang="zh-TW" sz="2000" baseline="-25000" dirty="0" err="1" smtClean="0">
                <a:latin typeface="Times New Roman" pitchFamily="18" charset="0"/>
                <a:cs typeface="Times New Roman" pitchFamily="18" charset="0"/>
                <a:sym typeface="Symbol" pitchFamily="18" charset="2"/>
              </a:rPr>
              <a:t>k</a:t>
            </a:r>
            <a:r>
              <a:rPr lang="en-US" altLang="zh-TW" sz="2000" baseline="-25000" dirty="0" smtClean="0">
                <a:latin typeface="Times New Roman" pitchFamily="18" charset="0"/>
                <a:cs typeface="Times New Roman" pitchFamily="18" charset="0"/>
                <a:sym typeface="Symbol" pitchFamily="18" charset="2"/>
              </a:rPr>
              <a:t> </a:t>
            </a:r>
            <a:r>
              <a:rPr lang="en-US" altLang="zh-TW" sz="2000" dirty="0" smtClean="0">
                <a:latin typeface="Times New Roman" pitchFamily="18" charset="0"/>
                <a:cs typeface="Times New Roman" pitchFamily="18" charset="0"/>
                <a:sym typeface="Symbol" pitchFamily="18" charset="2"/>
              </a:rPr>
              <a:t>f</a:t>
            </a:r>
            <a:r>
              <a:rPr lang="en-US" altLang="zh-TW" sz="2000" dirty="0" smtClean="0">
                <a:latin typeface="Times New Roman" pitchFamily="18" charset="0"/>
                <a:cs typeface="Times New Roman" pitchFamily="18" charset="0"/>
              </a:rPr>
              <a:t>or any k </a:t>
            </a:r>
            <a:r>
              <a:rPr lang="en-US" altLang="zh-TW" sz="2000" dirty="0" smtClean="0">
                <a:latin typeface="Times New Roman" pitchFamily="18" charset="0"/>
                <a:cs typeface="Times New Roman" pitchFamily="18" charset="0"/>
                <a:sym typeface="Symbol" pitchFamily="18" charset="2"/>
              </a:rPr>
              <a:t> 2, then there exists a  positive integer N such that if each of the r-element subsets of the set {1,2,…,N} is colored with one of the k colors 1</a:t>
            </a:r>
            <a:r>
              <a:rPr lang="en-US" altLang="zh-TW" sz="2000" dirty="0" smtClean="0">
                <a:latin typeface="Times New Roman" pitchFamily="18" charset="0"/>
                <a:cs typeface="Times New Roman" pitchFamily="18" charset="0"/>
              </a:rPr>
              <a:t>,2,…,k, then for some integer </a:t>
            </a:r>
            <a:r>
              <a:rPr lang="en-US" altLang="zh-TW" sz="2000" dirty="0" err="1" smtClean="0">
                <a:latin typeface="Times New Roman" pitchFamily="18" charset="0"/>
                <a:cs typeface="Times New Roman" pitchFamily="18" charset="0"/>
              </a:rPr>
              <a:t>i</a:t>
            </a:r>
            <a:r>
              <a:rPr lang="en-US" altLang="zh-TW" sz="2000" dirty="0" smtClean="0">
                <a:latin typeface="Times New Roman" pitchFamily="18" charset="0"/>
                <a:cs typeface="Times New Roman" pitchFamily="18" charset="0"/>
              </a:rPr>
              <a:t>, with 1 </a:t>
            </a:r>
            <a:r>
              <a:rPr lang="en-US" altLang="zh-TW" sz="2000" dirty="0" smtClean="0">
                <a:latin typeface="Times New Roman" pitchFamily="18" charset="0"/>
                <a:cs typeface="Times New Roman" pitchFamily="18" charset="0"/>
                <a:sym typeface="Symbol" pitchFamily="18" charset="2"/>
              </a:rPr>
              <a:t> </a:t>
            </a:r>
            <a:r>
              <a:rPr lang="en-US" altLang="zh-TW" sz="2000" dirty="0" err="1" smtClean="0">
                <a:latin typeface="Times New Roman" pitchFamily="18" charset="0"/>
                <a:cs typeface="Times New Roman" pitchFamily="18" charset="0"/>
                <a:sym typeface="Symbol" pitchFamily="18" charset="2"/>
              </a:rPr>
              <a:t>i</a:t>
            </a:r>
            <a:r>
              <a:rPr lang="en-US" altLang="zh-TW" sz="2000" dirty="0" smtClean="0">
                <a:latin typeface="Times New Roman" pitchFamily="18" charset="0"/>
                <a:cs typeface="Times New Roman" pitchFamily="18" charset="0"/>
                <a:sym typeface="Symbol" pitchFamily="18" charset="2"/>
              </a:rPr>
              <a:t>  k, there exists a  subset S of {1,2,…,N} containing  p</a:t>
            </a:r>
            <a:r>
              <a:rPr lang="en-US" altLang="zh-TW" sz="2000" baseline="-25000" dirty="0" smtClean="0">
                <a:latin typeface="Times New Roman" pitchFamily="18" charset="0"/>
                <a:cs typeface="Times New Roman" pitchFamily="18" charset="0"/>
                <a:sym typeface="Symbol" pitchFamily="18" charset="2"/>
              </a:rPr>
              <a:t>i</a:t>
            </a:r>
            <a:r>
              <a:rPr lang="en-US" altLang="zh-TW" sz="2000" dirty="0" smtClean="0">
                <a:latin typeface="Times New Roman" pitchFamily="18" charset="0"/>
                <a:cs typeface="Times New Roman" pitchFamily="18" charset="0"/>
                <a:sym typeface="Symbol" pitchFamily="18" charset="2"/>
              </a:rPr>
              <a:t>, elements, such that every r-element subset of S  is colored </a:t>
            </a:r>
            <a:r>
              <a:rPr lang="en-US" altLang="zh-TW" sz="2000" dirty="0" err="1" smtClean="0">
                <a:latin typeface="Times New Roman" pitchFamily="18" charset="0"/>
                <a:cs typeface="Times New Roman" pitchFamily="18" charset="0"/>
                <a:sym typeface="Symbol" pitchFamily="18" charset="2"/>
              </a:rPr>
              <a:t>i</a:t>
            </a:r>
            <a:r>
              <a:rPr lang="en-US" altLang="zh-TW" sz="2000" dirty="0" smtClean="0">
                <a:latin typeface="Times New Roman" pitchFamily="18" charset="0"/>
                <a:cs typeface="Times New Roman" pitchFamily="18" charset="0"/>
                <a:sym typeface="Symbol" pitchFamily="18" charset="2"/>
              </a:rPr>
              <a:t>.  </a:t>
            </a:r>
            <a:r>
              <a:rPr lang="en-US" altLang="zh-TW" sz="2000" dirty="0" smtClean="0">
                <a:latin typeface="Times New Roman" pitchFamily="18" charset="0"/>
                <a:cs typeface="Times New Roman" pitchFamily="18" charset="0"/>
              </a:rPr>
              <a:t> </a:t>
            </a:r>
            <a:r>
              <a:rPr lang="en-US" altLang="zh-TW" sz="2000" dirty="0" smtClean="0">
                <a:latin typeface="Times New Roman" pitchFamily="18" charset="0"/>
                <a:ea typeface="Arial Unicode MS" pitchFamily="34" charset="-128"/>
                <a:cs typeface="Times New Roman" pitchFamily="18" charset="0"/>
              </a:rPr>
              <a:t> </a:t>
            </a:r>
          </a:p>
          <a:p>
            <a:pPr eaLnBrk="1" hangingPunct="1">
              <a:lnSpc>
                <a:spcPct val="100000"/>
              </a:lnSpc>
            </a:pPr>
            <a:r>
              <a:rPr lang="en-US" altLang="zh-TW" sz="2100" dirty="0" smtClean="0">
                <a:latin typeface="Times New Roman" pitchFamily="18" charset="0"/>
                <a:ea typeface="Arial Unicode MS" pitchFamily="34" charset="-128"/>
                <a:cs typeface="Times New Roman" pitchFamily="18" charset="0"/>
              </a:rPr>
              <a:t>Ramsey’s Theorem defines the Ramsey </a:t>
            </a:r>
            <a:r>
              <a:rPr lang="en-US" altLang="zh-TW" sz="2100" dirty="0" smtClean="0">
                <a:latin typeface="Times New Roman" pitchFamily="18" charset="0"/>
                <a:ea typeface="Arial Unicode MS" pitchFamily="34" charset="-128"/>
                <a:cs typeface="Times New Roman" pitchFamily="18" charset="0"/>
              </a:rPr>
              <a:t>number </a:t>
            </a:r>
            <a:r>
              <a:rPr lang="en-US" altLang="zh-TW" sz="2100" dirty="0" smtClean="0">
                <a:latin typeface="Times New Roman" pitchFamily="18" charset="0"/>
                <a:ea typeface="Arial Unicode MS" pitchFamily="34" charset="-128"/>
                <a:cs typeface="Times New Roman" pitchFamily="18" charset="0"/>
              </a:rPr>
              <a:t>R(</a:t>
            </a:r>
            <a:r>
              <a:rPr lang="en-US" altLang="zh-TW" sz="2400" dirty="0" smtClean="0">
                <a:latin typeface="Times New Roman" pitchFamily="18" charset="0"/>
                <a:cs typeface="Times New Roman" pitchFamily="18" charset="0"/>
                <a:sym typeface="Symbol" pitchFamily="18" charset="2"/>
              </a:rPr>
              <a:t>p</a:t>
            </a:r>
            <a:r>
              <a:rPr lang="en-US" altLang="zh-TW" sz="2400" baseline="-25000" dirty="0" smtClean="0">
                <a:latin typeface="Times New Roman" pitchFamily="18" charset="0"/>
                <a:cs typeface="Times New Roman" pitchFamily="18" charset="0"/>
                <a:sym typeface="Symbol" pitchFamily="18" charset="2"/>
              </a:rPr>
              <a:t>1</a:t>
            </a:r>
            <a:r>
              <a:rPr lang="en-US" altLang="zh-TW" sz="2400" dirty="0" smtClean="0">
                <a:latin typeface="Times New Roman" pitchFamily="18" charset="0"/>
                <a:cs typeface="Times New Roman" pitchFamily="18" charset="0"/>
                <a:sym typeface="Symbol" pitchFamily="18" charset="2"/>
              </a:rPr>
              <a:t>, p</a:t>
            </a:r>
            <a:r>
              <a:rPr lang="en-US" altLang="zh-TW" sz="2400" baseline="-25000" dirty="0" smtClean="0">
                <a:latin typeface="Times New Roman" pitchFamily="18" charset="0"/>
                <a:cs typeface="Times New Roman" pitchFamily="18" charset="0"/>
                <a:sym typeface="Symbol" pitchFamily="18" charset="2"/>
              </a:rPr>
              <a:t>2</a:t>
            </a:r>
            <a:r>
              <a:rPr lang="en-US" altLang="zh-TW" sz="2400" dirty="0" smtClean="0">
                <a:latin typeface="Times New Roman" pitchFamily="18" charset="0"/>
                <a:cs typeface="Times New Roman" pitchFamily="18" charset="0"/>
                <a:sym typeface="Symbol" pitchFamily="18" charset="2"/>
              </a:rPr>
              <a:t>, …., </a:t>
            </a:r>
            <a:r>
              <a:rPr lang="en-US" altLang="zh-TW" sz="2400" dirty="0" err="1" smtClean="0">
                <a:latin typeface="Times New Roman" pitchFamily="18" charset="0"/>
                <a:cs typeface="Times New Roman" pitchFamily="18" charset="0"/>
                <a:sym typeface="Symbol" pitchFamily="18" charset="2"/>
              </a:rPr>
              <a:t>p</a:t>
            </a:r>
            <a:r>
              <a:rPr lang="en-US" altLang="zh-TW" sz="2400" baseline="-25000" dirty="0" err="1" smtClean="0">
                <a:latin typeface="Times New Roman" pitchFamily="18" charset="0"/>
                <a:cs typeface="Times New Roman" pitchFamily="18" charset="0"/>
                <a:sym typeface="Symbol" pitchFamily="18" charset="2"/>
              </a:rPr>
              <a:t>k</a:t>
            </a:r>
            <a:r>
              <a:rPr lang="en-US" altLang="zh-TW" sz="2400" baseline="-25000" dirty="0" smtClean="0">
                <a:latin typeface="Times New Roman" pitchFamily="18" charset="0"/>
                <a:cs typeface="Times New Roman" pitchFamily="18" charset="0"/>
                <a:sym typeface="Symbol" pitchFamily="18" charset="2"/>
              </a:rPr>
              <a:t> </a:t>
            </a:r>
            <a:r>
              <a:rPr lang="en-US" altLang="zh-TW" sz="2100" dirty="0" smtClean="0">
                <a:latin typeface="Times New Roman" pitchFamily="18" charset="0"/>
                <a:ea typeface="Arial Unicode MS" pitchFamily="34" charset="-128"/>
                <a:cs typeface="Times New Roman" pitchFamily="18" charset="0"/>
              </a:rPr>
              <a:t>; r</a:t>
            </a:r>
            <a:r>
              <a:rPr lang="en-US" altLang="zh-TW" sz="2100" dirty="0" smtClean="0">
                <a:latin typeface="Times New Roman" pitchFamily="18" charset="0"/>
                <a:ea typeface="Arial Unicode MS" pitchFamily="34" charset="-128"/>
                <a:cs typeface="Times New Roman" pitchFamily="18" charset="0"/>
              </a:rPr>
              <a:t>), which denotes the smallest N which satisfies the given </a:t>
            </a:r>
            <a:r>
              <a:rPr lang="en-US" altLang="zh-TW" sz="2100" dirty="0" err="1" smtClean="0">
                <a:latin typeface="Times New Roman" pitchFamily="18" charset="0"/>
                <a:ea typeface="Arial Unicode MS" pitchFamily="34" charset="-128"/>
                <a:cs typeface="Times New Roman" pitchFamily="18" charset="0"/>
              </a:rPr>
              <a:t>condiation</a:t>
            </a:r>
            <a:r>
              <a:rPr lang="en-US" altLang="zh-TW" sz="2100" dirty="0" smtClean="0">
                <a:latin typeface="Times New Roman" pitchFamily="18" charset="0"/>
                <a:ea typeface="Arial Unicode MS" pitchFamily="34" charset="-128"/>
                <a:cs typeface="Times New Roman" pitchFamily="18" charset="0"/>
              </a:rPr>
              <a:t>. </a:t>
            </a:r>
            <a:r>
              <a:rPr lang="en-US" altLang="zh-TW" sz="2100" dirty="0" smtClean="0">
                <a:latin typeface="Times New Roman" pitchFamily="18" charset="0"/>
                <a:ea typeface="Arial Unicode MS" pitchFamily="34" charset="-128"/>
                <a:cs typeface="Times New Roman" pitchFamily="18" charset="0"/>
              </a:rPr>
              <a:t>We are particularly interested in the case when r = 2; in this case the notation is abbreviated to </a:t>
            </a:r>
            <a:r>
              <a:rPr lang="en-US" altLang="zh-TW" sz="2000" dirty="0" smtClean="0">
                <a:latin typeface="Times New Roman" pitchFamily="18" charset="0"/>
                <a:ea typeface="Arial Unicode MS" pitchFamily="34" charset="-128"/>
                <a:cs typeface="Times New Roman" pitchFamily="18" charset="0"/>
              </a:rPr>
              <a:t>R(</a:t>
            </a:r>
            <a:r>
              <a:rPr lang="en-US" altLang="zh-TW" sz="2000" dirty="0" smtClean="0">
                <a:latin typeface="Times New Roman" pitchFamily="18" charset="0"/>
                <a:cs typeface="Times New Roman" pitchFamily="18" charset="0"/>
                <a:sym typeface="Symbol" pitchFamily="18" charset="2"/>
              </a:rPr>
              <a:t>p</a:t>
            </a:r>
            <a:r>
              <a:rPr lang="en-US" altLang="zh-TW" sz="2000" baseline="-25000" dirty="0" smtClean="0">
                <a:latin typeface="Times New Roman" pitchFamily="18" charset="0"/>
                <a:cs typeface="Times New Roman" pitchFamily="18" charset="0"/>
                <a:sym typeface="Symbol" pitchFamily="18" charset="2"/>
              </a:rPr>
              <a:t>1</a:t>
            </a:r>
            <a:r>
              <a:rPr lang="en-US" altLang="zh-TW" sz="2000" dirty="0" smtClean="0">
                <a:latin typeface="Times New Roman" pitchFamily="18" charset="0"/>
                <a:cs typeface="Times New Roman" pitchFamily="18" charset="0"/>
                <a:sym typeface="Symbol" pitchFamily="18" charset="2"/>
              </a:rPr>
              <a:t>, p</a:t>
            </a:r>
            <a:r>
              <a:rPr lang="en-US" altLang="zh-TW" sz="2000" baseline="-25000" dirty="0" smtClean="0">
                <a:latin typeface="Times New Roman" pitchFamily="18" charset="0"/>
                <a:cs typeface="Times New Roman" pitchFamily="18" charset="0"/>
                <a:sym typeface="Symbol" pitchFamily="18" charset="2"/>
              </a:rPr>
              <a:t>2</a:t>
            </a:r>
            <a:r>
              <a:rPr lang="en-US" altLang="zh-TW" sz="2000" dirty="0" smtClean="0">
                <a:latin typeface="Times New Roman" pitchFamily="18" charset="0"/>
                <a:cs typeface="Times New Roman" pitchFamily="18" charset="0"/>
                <a:sym typeface="Symbol" pitchFamily="18" charset="2"/>
              </a:rPr>
              <a:t>, …., </a:t>
            </a:r>
            <a:r>
              <a:rPr lang="en-US" altLang="zh-TW" sz="2000" dirty="0" err="1" smtClean="0">
                <a:latin typeface="Times New Roman" pitchFamily="18" charset="0"/>
                <a:cs typeface="Times New Roman" pitchFamily="18" charset="0"/>
                <a:sym typeface="Symbol" pitchFamily="18" charset="2"/>
              </a:rPr>
              <a:t>p</a:t>
            </a:r>
            <a:r>
              <a:rPr lang="en-US" altLang="zh-TW" sz="2000" baseline="-25000" dirty="0" err="1" smtClean="0">
                <a:latin typeface="Times New Roman" pitchFamily="18" charset="0"/>
                <a:cs typeface="Times New Roman" pitchFamily="18" charset="0"/>
                <a:sym typeface="Symbol" pitchFamily="18" charset="2"/>
              </a:rPr>
              <a:t>k</a:t>
            </a:r>
            <a:r>
              <a:rPr lang="en-US" altLang="zh-TW" sz="2000" baseline="-25000" dirty="0" smtClean="0">
                <a:latin typeface="Times New Roman" pitchFamily="18" charset="0"/>
                <a:cs typeface="Times New Roman" pitchFamily="18" charset="0"/>
                <a:sym typeface="Symbol" pitchFamily="18" charset="2"/>
              </a:rPr>
              <a:t> </a:t>
            </a:r>
            <a:r>
              <a:rPr lang="en-US" altLang="zh-TW" sz="2000" dirty="0" smtClean="0">
                <a:latin typeface="Times New Roman" pitchFamily="18" charset="0"/>
                <a:ea typeface="Arial Unicode MS" pitchFamily="34" charset="-128"/>
                <a:cs typeface="Times New Roman" pitchFamily="18" charset="0"/>
              </a:rPr>
              <a:t>) – this is the graph-theoretical case situation. </a:t>
            </a:r>
            <a:r>
              <a:rPr lang="en-US" altLang="zh-TW" sz="2100" dirty="0" smtClean="0">
                <a:latin typeface="Times New Roman" pitchFamily="18" charset="0"/>
                <a:ea typeface="Arial Unicode MS" pitchFamily="34" charset="-128"/>
                <a:cs typeface="Times New Roman" pitchFamily="18" charset="0"/>
              </a:rPr>
              <a:t>  </a:t>
            </a:r>
          </a:p>
          <a:p>
            <a:pPr eaLnBrk="1" hangingPunct="1">
              <a:lnSpc>
                <a:spcPct val="100000"/>
              </a:lnSpc>
            </a:pPr>
            <a:r>
              <a:rPr lang="en-US" altLang="zh-TW" sz="2100" dirty="0" smtClean="0">
                <a:latin typeface="Times New Roman" pitchFamily="18" charset="0"/>
                <a:ea typeface="Arial Unicode MS" pitchFamily="34" charset="-128"/>
                <a:cs typeface="Times New Roman" pitchFamily="18" charset="0"/>
              </a:rPr>
              <a:t> In terms of the above, Proposition 62 can be written as R(3,3) = 6. Actually,  we do need to show that the edges of K5 can be colored  red or blue in </a:t>
            </a:r>
            <a:r>
              <a:rPr lang="en-US" altLang="zh-TW" sz="2100" dirty="0" smtClean="0">
                <a:latin typeface="Times New Roman" pitchFamily="18" charset="0"/>
                <a:ea typeface="Arial Unicode MS" pitchFamily="34" charset="-128"/>
                <a:cs typeface="Times New Roman" pitchFamily="18" charset="0"/>
              </a:rPr>
              <a:t>a way </a:t>
            </a:r>
            <a:r>
              <a:rPr lang="en-US" altLang="zh-TW" sz="2100" dirty="0" smtClean="0">
                <a:latin typeface="Times New Roman" pitchFamily="18" charset="0"/>
                <a:ea typeface="Arial Unicode MS" pitchFamily="34" charset="-128"/>
                <a:cs typeface="Times New Roman" pitchFamily="18" charset="0"/>
              </a:rPr>
              <a:t>which has no monochromatic </a:t>
            </a:r>
            <a:r>
              <a:rPr lang="en-US" altLang="zh-TW" sz="2100" dirty="0" smtClean="0">
                <a:latin typeface="Times New Roman" pitchFamily="18" charset="0"/>
                <a:ea typeface="Arial Unicode MS" pitchFamily="34" charset="-128"/>
                <a:cs typeface="Times New Roman" pitchFamily="18" charset="0"/>
              </a:rPr>
              <a:t>triangle </a:t>
            </a:r>
            <a:r>
              <a:rPr lang="en-US" altLang="zh-TW" sz="2100" i="1" dirty="0" smtClean="0">
                <a:latin typeface="Times New Roman" pitchFamily="18" charset="0"/>
                <a:ea typeface="Arial Unicode MS" pitchFamily="34" charset="-128"/>
                <a:cs typeface="Times New Roman" pitchFamily="18" charset="0"/>
              </a:rPr>
              <a:t>(see the notes).    </a:t>
            </a:r>
            <a:endParaRPr lang="en-US" altLang="zh-TW" sz="2100"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765A3E-8665-4FC0-9F80-EE902C60ECD0}" type="datetime1">
              <a:rPr lang="en-US" altLang="zh-TW" sz="1400" smtClean="0">
                <a:solidFill>
                  <a:schemeClr val="tx1"/>
                </a:solidFill>
                <a:latin typeface="Times New Roman" pitchFamily="18" charset="0"/>
              </a:rPr>
              <a:pPr fontAlgn="base">
                <a:spcBef>
                  <a:spcPct val="0"/>
                </a:spcBef>
                <a:spcAft>
                  <a:spcPct val="0"/>
                </a:spcAft>
                <a:defRPr/>
              </a:pPr>
              <a:t>4/17/2015</a:t>
            </a:fld>
            <a:endParaRPr lang="en-US" altLang="zh-TW" sz="1400" smtClean="0">
              <a:solidFill>
                <a:schemeClr val="tx1"/>
              </a:solidFill>
              <a:latin typeface="Times New Roman" pitchFamily="18" charset="0"/>
            </a:endParaRPr>
          </a:p>
        </p:txBody>
      </p:sp>
      <p:sp>
        <p:nvSpPr>
          <p:cNvPr id="3075"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C8A1F6-9FB1-4306-B5EC-5F4471164AAF}" type="slidenum">
              <a:rPr lang="zh-TW" altLang="en-US" sz="1400" smtClean="0">
                <a:solidFill>
                  <a:schemeClr val="tx1"/>
                </a:solidFill>
                <a:latin typeface="Times New Roman" pitchFamily="18" charset="0"/>
              </a:rPr>
              <a:pPr fontAlgn="base">
                <a:spcBef>
                  <a:spcPct val="0"/>
                </a:spcBef>
                <a:spcAft>
                  <a:spcPct val="0"/>
                </a:spcAft>
                <a:defRPr/>
              </a:pPr>
              <a:t>3</a:t>
            </a:fld>
            <a:endParaRPr lang="en-US" altLang="zh-TW" sz="1400" smtClean="0">
              <a:solidFill>
                <a:schemeClr val="tx1"/>
              </a:solidFill>
              <a:latin typeface="Times New Roman" pitchFamily="18" charset="0"/>
            </a:endParaRPr>
          </a:p>
        </p:txBody>
      </p:sp>
      <p:sp>
        <p:nvSpPr>
          <p:cNvPr id="5124" name="Rectangle 1026"/>
          <p:cNvSpPr>
            <a:spLocks noGrp="1" noChangeArrowheads="1"/>
          </p:cNvSpPr>
          <p:nvPr>
            <p:ph type="title"/>
          </p:nvPr>
        </p:nvSpPr>
        <p:spPr>
          <a:xfrm>
            <a:off x="228600" y="365125"/>
            <a:ext cx="8915400" cy="603250"/>
          </a:xfrm>
        </p:spPr>
        <p:txBody>
          <a:bodyPr/>
          <a:lstStyle/>
          <a:p>
            <a:pPr algn="ctr" eaLnBrk="1" hangingPunct="1"/>
            <a:r>
              <a:rPr lang="en-US" altLang="zh-TW" sz="4000" smtClean="0"/>
              <a:t>Ramsey Theory - 3</a:t>
            </a:r>
            <a:endParaRPr lang="en-US" altLang="zh-TW" sz="1200" smtClean="0"/>
          </a:p>
        </p:txBody>
      </p:sp>
      <p:sp>
        <p:nvSpPr>
          <p:cNvPr id="5125" name="Rectangle 1027"/>
          <p:cNvSpPr>
            <a:spLocks noGrp="1" noChangeArrowheads="1"/>
          </p:cNvSpPr>
          <p:nvPr>
            <p:ph type="body" idx="1"/>
          </p:nvPr>
        </p:nvSpPr>
        <p:spPr>
          <a:xfrm>
            <a:off x="330200" y="968375"/>
            <a:ext cx="8564563" cy="5889625"/>
          </a:xfrm>
        </p:spPr>
        <p:txBody>
          <a:bodyPr/>
          <a:lstStyle/>
          <a:p>
            <a:pPr eaLnBrk="1" hangingPunct="1">
              <a:lnSpc>
                <a:spcPct val="100000"/>
              </a:lnSpc>
            </a:pPr>
            <a:r>
              <a:rPr lang="en-US" altLang="zh-TW" smtClean="0">
                <a:latin typeface="Times New Roman" pitchFamily="18" charset="0"/>
                <a:ea typeface="Arial Unicode MS" pitchFamily="34" charset="-128"/>
                <a:cs typeface="Times New Roman" pitchFamily="18" charset="0"/>
              </a:rPr>
              <a:t>No general formula or method to determine Ramsey numbers is known. In fact, we need to show that there is some k-coloring of {1,2,…,N </a:t>
            </a:r>
            <a:r>
              <a:rPr lang="en-US" altLang="zh-TW" smtClean="0">
                <a:latin typeface="Times New Roman" pitchFamily="18" charset="0"/>
                <a:ea typeface="Arial Unicode MS" pitchFamily="34" charset="-128"/>
                <a:cs typeface="Times New Roman" pitchFamily="18" charset="0"/>
                <a:sym typeface="Symbol" pitchFamily="18" charset="2"/>
              </a:rPr>
              <a:t> 1} which doesn’t satisfy the property, but every k-coloring of {1,2,…,N} does. It rapidly becomes impossible to does this by brute force. Even the case r = 2, k = 2, i.e. we color the edges of the complete graph with just two colors, red and blue, is not easy.</a:t>
            </a:r>
          </a:p>
          <a:p>
            <a:pPr eaLnBrk="1" hangingPunct="1">
              <a:lnSpc>
                <a:spcPct val="100000"/>
              </a:lnSpc>
            </a:pPr>
            <a:r>
              <a:rPr lang="en-US" altLang="zh-TW" smtClean="0">
                <a:latin typeface="Times New Roman" pitchFamily="18" charset="0"/>
                <a:ea typeface="Arial Unicode MS" pitchFamily="34" charset="-128"/>
                <a:cs typeface="Times New Roman" pitchFamily="18" charset="0"/>
              </a:rPr>
              <a:t>We will consider a few bounds and particular cases.  </a:t>
            </a:r>
          </a:p>
          <a:p>
            <a:pPr eaLnBrk="1" hangingPunct="1">
              <a:lnSpc>
                <a:spcPct val="100000"/>
              </a:lnSpc>
            </a:pPr>
            <a:r>
              <a:rPr lang="en-US" altLang="zh-TW" smtClean="0">
                <a:latin typeface="Times New Roman" pitchFamily="18" charset="0"/>
                <a:ea typeface="Arial Unicode MS" pitchFamily="34" charset="-128"/>
                <a:cs typeface="Times New Roman" pitchFamily="18" charset="0"/>
              </a:rPr>
              <a:t>Proposition 63: R(p,q) </a:t>
            </a:r>
            <a:r>
              <a:rPr lang="en-US" altLang="zh-TW" smtClean="0">
                <a:latin typeface="Times New Roman" pitchFamily="18" charset="0"/>
                <a:ea typeface="Arial Unicode MS" pitchFamily="34" charset="-128"/>
                <a:cs typeface="Times New Roman" pitchFamily="18" charset="0"/>
                <a:sym typeface="Symbol" pitchFamily="18" charset="2"/>
              </a:rPr>
              <a:t> R(p  1, q) + R(p, q  1)</a:t>
            </a:r>
            <a:endParaRPr lang="en-US" altLang="zh-TW" smtClean="0">
              <a:latin typeface="Times New Roman" pitchFamily="18" charset="0"/>
              <a:ea typeface="Arial Unicode MS" pitchFamily="34" charset="-128"/>
              <a:cs typeface="Times New Roman" pitchFamily="18" charset="0"/>
            </a:endParaRPr>
          </a:p>
          <a:p>
            <a:pPr eaLnBrk="1" hangingPunct="1">
              <a:lnSpc>
                <a:spcPct val="100000"/>
              </a:lnSpc>
            </a:pPr>
            <a:r>
              <a:rPr lang="en-US" altLang="zh-TW" smtClean="0">
                <a:latin typeface="Times New Roman" pitchFamily="18" charset="0"/>
                <a:ea typeface="Arial Unicode MS" pitchFamily="34" charset="-128"/>
                <a:cs typeface="Times New Roman" pitchFamily="18" charset="0"/>
              </a:rPr>
              <a:t>Proposition 64: R(3,4) = 9.</a:t>
            </a:r>
          </a:p>
          <a:p>
            <a:pPr eaLnBrk="1" hangingPunct="1">
              <a:lnSpc>
                <a:spcPct val="100000"/>
              </a:lnSpc>
            </a:pPr>
            <a:r>
              <a:rPr lang="en-US" altLang="zh-TW" smtClean="0">
                <a:latin typeface="Times New Roman" pitchFamily="18" charset="0"/>
                <a:ea typeface="Arial Unicode MS" pitchFamily="34" charset="-128"/>
                <a:cs typeface="Times New Roman" pitchFamily="18" charset="0"/>
              </a:rPr>
              <a:t>Proposition 65: R(3,3,3;3) = 17</a:t>
            </a:r>
          </a:p>
          <a:p>
            <a:pPr eaLnBrk="1" hangingPunct="1">
              <a:lnSpc>
                <a:spcPct val="100000"/>
              </a:lnSpc>
              <a:buFont typeface="Arial" pitchFamily="34" charset="0"/>
              <a:buNone/>
            </a:pPr>
            <a:endParaRPr lang="en-US" altLang="zh-TW" sz="21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765A3E-8665-4FC0-9F80-EE902C60ECD0}" type="datetime1">
              <a:rPr lang="en-US" altLang="zh-TW" sz="1400" smtClean="0">
                <a:solidFill>
                  <a:schemeClr val="tx1"/>
                </a:solidFill>
                <a:latin typeface="Times New Roman" pitchFamily="18" charset="0"/>
              </a:rPr>
              <a:pPr fontAlgn="base">
                <a:spcBef>
                  <a:spcPct val="0"/>
                </a:spcBef>
                <a:spcAft>
                  <a:spcPct val="0"/>
                </a:spcAft>
                <a:defRPr/>
              </a:pPr>
              <a:t>4/17/2015</a:t>
            </a:fld>
            <a:endParaRPr lang="en-US" altLang="zh-TW" sz="1400" smtClean="0">
              <a:solidFill>
                <a:schemeClr val="tx1"/>
              </a:solidFill>
              <a:latin typeface="Times New Roman" pitchFamily="18" charset="0"/>
            </a:endParaRPr>
          </a:p>
        </p:txBody>
      </p:sp>
      <p:sp>
        <p:nvSpPr>
          <p:cNvPr id="3075"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1C440F-94D6-4820-BCDC-D1BC52F41E36}" type="slidenum">
              <a:rPr lang="zh-TW" altLang="en-US" sz="1400" smtClean="0">
                <a:solidFill>
                  <a:schemeClr val="tx1"/>
                </a:solidFill>
                <a:latin typeface="Times New Roman" pitchFamily="18" charset="0"/>
              </a:rPr>
              <a:pPr fontAlgn="base">
                <a:spcBef>
                  <a:spcPct val="0"/>
                </a:spcBef>
                <a:spcAft>
                  <a:spcPct val="0"/>
                </a:spcAft>
                <a:defRPr/>
              </a:pPr>
              <a:t>4</a:t>
            </a:fld>
            <a:endParaRPr lang="en-US" altLang="zh-TW" sz="1400" smtClean="0">
              <a:solidFill>
                <a:schemeClr val="tx1"/>
              </a:solidFill>
              <a:latin typeface="Times New Roman" pitchFamily="18" charset="0"/>
            </a:endParaRPr>
          </a:p>
        </p:txBody>
      </p:sp>
      <p:sp>
        <p:nvSpPr>
          <p:cNvPr id="6148" name="Rectangle 1026"/>
          <p:cNvSpPr>
            <a:spLocks noGrp="1" noChangeArrowheads="1"/>
          </p:cNvSpPr>
          <p:nvPr>
            <p:ph type="title"/>
          </p:nvPr>
        </p:nvSpPr>
        <p:spPr>
          <a:xfrm>
            <a:off x="228600" y="365125"/>
            <a:ext cx="8915400" cy="603250"/>
          </a:xfrm>
        </p:spPr>
        <p:txBody>
          <a:bodyPr/>
          <a:lstStyle/>
          <a:p>
            <a:pPr algn="ctr" eaLnBrk="1" hangingPunct="1"/>
            <a:r>
              <a:rPr lang="en-US" altLang="zh-TW" sz="4000" smtClean="0"/>
              <a:t>Ramsey Theory - 4</a:t>
            </a:r>
            <a:endParaRPr lang="en-US" altLang="zh-TW" sz="1200" smtClean="0"/>
          </a:p>
        </p:txBody>
      </p:sp>
      <p:sp>
        <p:nvSpPr>
          <p:cNvPr id="6149" name="Rectangle 1027"/>
          <p:cNvSpPr>
            <a:spLocks noGrp="1" noChangeArrowheads="1"/>
          </p:cNvSpPr>
          <p:nvPr>
            <p:ph type="body" idx="1"/>
          </p:nvPr>
        </p:nvSpPr>
        <p:spPr>
          <a:xfrm>
            <a:off x="330200" y="968375"/>
            <a:ext cx="8564563" cy="5459413"/>
          </a:xfrm>
        </p:spPr>
        <p:txBody>
          <a:bodyPr/>
          <a:lstStyle/>
          <a:p>
            <a:pPr eaLnBrk="1" hangingPunct="1">
              <a:lnSpc>
                <a:spcPct val="100000"/>
              </a:lnSpc>
            </a:pPr>
            <a:r>
              <a:rPr lang="en-US" altLang="zh-TW" sz="2100" smtClean="0">
                <a:latin typeface="Times New Roman" pitchFamily="18" charset="0"/>
                <a:ea typeface="Arial Unicode MS" pitchFamily="34" charset="-128"/>
                <a:cs typeface="Times New Roman" pitchFamily="18" charset="0"/>
              </a:rPr>
              <a:t>Remark: Some asymptotic bounds are known (due to Erdos &amp; Szekeres) but they are not very helpful for low values:</a:t>
            </a:r>
          </a:p>
          <a:p>
            <a:r>
              <a:rPr lang="en-US" sz="2400" smtClean="0">
                <a:ea typeface="Arial Unicode MS" pitchFamily="34" charset="-128"/>
                <a:cs typeface="Times New Roman" pitchFamily="18" charset="0"/>
              </a:rPr>
              <a:t>In particular, this result, due to </a:t>
            </a:r>
            <a:r>
              <a:rPr lang="en-US" sz="2400" smtClean="0">
                <a:ea typeface="Arial Unicode MS" pitchFamily="34" charset="-128"/>
                <a:cs typeface="Times New Roman" pitchFamily="18" charset="0"/>
                <a:hlinkClick r:id="rId3" tooltip="Paul Erdős"/>
              </a:rPr>
              <a:t>Erdős</a:t>
            </a:r>
            <a:r>
              <a:rPr lang="en-US" sz="2400" smtClean="0">
                <a:ea typeface="Arial Unicode MS" pitchFamily="34" charset="-128"/>
                <a:cs typeface="Times New Roman" pitchFamily="18" charset="0"/>
              </a:rPr>
              <a:t> and </a:t>
            </a:r>
            <a:r>
              <a:rPr lang="en-US" sz="2400" smtClean="0">
                <a:ea typeface="Arial Unicode MS" pitchFamily="34" charset="-128"/>
                <a:cs typeface="Times New Roman" pitchFamily="18" charset="0"/>
                <a:hlinkClick r:id="rId4" tooltip="George Szekeres"/>
              </a:rPr>
              <a:t>Szekeres</a:t>
            </a:r>
            <a:r>
              <a:rPr lang="en-US" sz="2400" smtClean="0">
                <a:ea typeface="Arial Unicode MS" pitchFamily="34" charset="-128"/>
                <a:cs typeface="Times New Roman" pitchFamily="18" charset="0"/>
              </a:rPr>
              <a:t>, implies that when p = q, </a:t>
            </a:r>
          </a:p>
          <a:p>
            <a:pPr>
              <a:buFont typeface="Arial" pitchFamily="34" charset="0"/>
              <a:buNone/>
            </a:pPr>
            <a:r>
              <a:rPr lang="en-US" sz="2400" smtClean="0">
                <a:ea typeface="Arial Unicode MS" pitchFamily="34" charset="-128"/>
                <a:cs typeface="Times New Roman" pitchFamily="18" charset="0"/>
              </a:rPr>
              <a:t>    R(p,p) </a:t>
            </a:r>
            <a:r>
              <a:rPr lang="en-US" sz="2400" smtClean="0">
                <a:ea typeface="Arial Unicode MS" pitchFamily="34" charset="-128"/>
                <a:cs typeface="Times New Roman" pitchFamily="18" charset="0"/>
                <a:sym typeface="Symbol" pitchFamily="18" charset="2"/>
              </a:rPr>
              <a:t> (1 + o(1))4 </a:t>
            </a:r>
            <a:r>
              <a:rPr lang="en-US" sz="2400" baseline="30000" smtClean="0">
                <a:ea typeface="Arial Unicode MS" pitchFamily="34" charset="-128"/>
                <a:cs typeface="Times New Roman" pitchFamily="18" charset="0"/>
                <a:sym typeface="Symbol" pitchFamily="18" charset="2"/>
              </a:rPr>
              <a:t>p  1</a:t>
            </a:r>
            <a:r>
              <a:rPr lang="en-US" sz="2400" smtClean="0">
                <a:ea typeface="Arial Unicode MS" pitchFamily="34" charset="-128"/>
                <a:cs typeface="Times New Roman" pitchFamily="18" charset="0"/>
                <a:sym typeface="Symbol" pitchFamily="18" charset="2"/>
              </a:rPr>
              <a:t>/(p) </a:t>
            </a:r>
            <a:endParaRPr lang="en-US" sz="2400" smtClean="0">
              <a:ea typeface="Arial Unicode MS" pitchFamily="34" charset="-128"/>
              <a:cs typeface="Times New Roman" pitchFamily="18" charset="0"/>
            </a:endParaRPr>
          </a:p>
          <a:p>
            <a:r>
              <a:rPr lang="en-US" sz="2400" smtClean="0">
                <a:ea typeface="Arial Unicode MS" pitchFamily="34" charset="-128"/>
                <a:cs typeface="Times New Roman" pitchFamily="18" charset="0"/>
              </a:rPr>
              <a:t>Similarly, Erdos has shown that: </a:t>
            </a:r>
          </a:p>
          <a:p>
            <a:pPr>
              <a:buFont typeface="Arial" pitchFamily="34" charset="0"/>
              <a:buNone/>
            </a:pPr>
            <a:r>
              <a:rPr lang="en-US" sz="2400" smtClean="0">
                <a:ea typeface="Arial Unicode MS" pitchFamily="34" charset="-128"/>
                <a:cs typeface="Times New Roman" pitchFamily="18" charset="0"/>
              </a:rPr>
              <a:t>	R(p,p) </a:t>
            </a:r>
            <a:r>
              <a:rPr lang="en-US" sz="2400" smtClean="0">
                <a:ea typeface="Arial Unicode MS" pitchFamily="34" charset="-128"/>
                <a:cs typeface="Times New Roman" pitchFamily="18" charset="0"/>
                <a:sym typeface="Symbol" pitchFamily="18" charset="2"/>
              </a:rPr>
              <a:t> (1 + o(1)) p 2 </a:t>
            </a:r>
            <a:r>
              <a:rPr lang="en-US" sz="2400" baseline="30000" smtClean="0">
                <a:ea typeface="Arial Unicode MS" pitchFamily="34" charset="-128"/>
                <a:cs typeface="Times New Roman" pitchFamily="18" charset="0"/>
                <a:sym typeface="Symbol" pitchFamily="18" charset="2"/>
              </a:rPr>
              <a:t>p/2</a:t>
            </a:r>
            <a:r>
              <a:rPr lang="en-US" sz="2400" smtClean="0">
                <a:ea typeface="Arial Unicode MS" pitchFamily="34" charset="-128"/>
                <a:cs typeface="Times New Roman" pitchFamily="18" charset="0"/>
                <a:sym typeface="Symbol" pitchFamily="18" charset="2"/>
              </a:rPr>
              <a:t>/e2 .</a:t>
            </a:r>
          </a:p>
          <a:p>
            <a:pPr>
              <a:buFont typeface="Arial" pitchFamily="34" charset="0"/>
              <a:buNone/>
            </a:pPr>
            <a:endParaRPr lang="en-US" sz="2400" smtClean="0">
              <a:ea typeface="Arial Unicode MS" pitchFamily="34" charset="-128"/>
              <a:cs typeface="Times New Roman" pitchFamily="18" charset="0"/>
              <a:sym typeface="Symbol" pitchFamily="18" charset="2"/>
            </a:endParaRPr>
          </a:p>
          <a:p>
            <a:pPr>
              <a:buFont typeface="Arial" pitchFamily="34" charset="0"/>
              <a:buNone/>
            </a:pPr>
            <a:r>
              <a:rPr lang="en-US" sz="2400" smtClean="0">
                <a:ea typeface="Arial Unicode MS" pitchFamily="34" charset="-128"/>
                <a:cs typeface="Times New Roman" pitchFamily="18" charset="0"/>
                <a:sym typeface="Symbol" pitchFamily="18" charset="2"/>
              </a:rPr>
              <a:t>	The gap between these two is very large, and better bounds have been obtained in specific cases. For example, the above gives  </a:t>
            </a:r>
            <a:endParaRPr lang="en-US" sz="2400" smtClean="0">
              <a:ea typeface="Arial Unicode MS" pitchFamily="34" charset="-128"/>
              <a:cs typeface="Times New Roman" pitchFamily="18" charset="0"/>
            </a:endParaRPr>
          </a:p>
          <a:p>
            <a:pPr eaLnBrk="1" hangingPunct="1">
              <a:lnSpc>
                <a:spcPct val="100000"/>
              </a:lnSpc>
            </a:pPr>
            <a:r>
              <a:rPr lang="en-US" altLang="zh-TW" sz="2100" smtClean="0">
                <a:latin typeface="Times New Roman" pitchFamily="18" charset="0"/>
                <a:cs typeface="Times New Roman" pitchFamily="18" charset="0"/>
              </a:rPr>
              <a:t>101 ≤ R(10, 10) ≤ 48620. </a:t>
            </a:r>
          </a:p>
          <a:p>
            <a:pPr eaLnBrk="1" hangingPunct="1">
              <a:lnSpc>
                <a:spcPct val="100000"/>
              </a:lnSpc>
            </a:pPr>
            <a:r>
              <a:rPr lang="en-US" altLang="zh-TW" sz="2100" smtClean="0">
                <a:latin typeface="Times New Roman" pitchFamily="18" charset="0"/>
                <a:cs typeface="Times New Roman" pitchFamily="18" charset="0"/>
              </a:rPr>
              <a:t>The exponential base factors in the above have also not been improved  much.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765A3E-8665-4FC0-9F80-EE902C60ECD0}" type="datetime1">
              <a:rPr lang="en-US" altLang="zh-TW" sz="1400" smtClean="0">
                <a:solidFill>
                  <a:schemeClr val="tx1"/>
                </a:solidFill>
                <a:latin typeface="Times New Roman" pitchFamily="18" charset="0"/>
              </a:rPr>
              <a:pPr fontAlgn="base">
                <a:spcBef>
                  <a:spcPct val="0"/>
                </a:spcBef>
                <a:spcAft>
                  <a:spcPct val="0"/>
                </a:spcAft>
                <a:defRPr/>
              </a:pPr>
              <a:t>4/17/2015</a:t>
            </a:fld>
            <a:endParaRPr lang="en-US" altLang="zh-TW" sz="1400" smtClean="0">
              <a:solidFill>
                <a:schemeClr val="tx1"/>
              </a:solidFill>
              <a:latin typeface="Times New Roman" pitchFamily="18" charset="0"/>
            </a:endParaRPr>
          </a:p>
        </p:txBody>
      </p:sp>
      <p:sp>
        <p:nvSpPr>
          <p:cNvPr id="3075"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BAE46B-7932-4195-8B14-0D5CA6D83179}" type="slidenum">
              <a:rPr lang="zh-TW" altLang="en-US" sz="1400" smtClean="0">
                <a:solidFill>
                  <a:schemeClr val="tx1"/>
                </a:solidFill>
                <a:latin typeface="Times New Roman" pitchFamily="18" charset="0"/>
              </a:rPr>
              <a:pPr fontAlgn="base">
                <a:spcBef>
                  <a:spcPct val="0"/>
                </a:spcBef>
                <a:spcAft>
                  <a:spcPct val="0"/>
                </a:spcAft>
                <a:defRPr/>
              </a:pPr>
              <a:t>5</a:t>
            </a:fld>
            <a:endParaRPr lang="en-US" altLang="zh-TW" sz="1400" smtClean="0">
              <a:solidFill>
                <a:schemeClr val="tx1"/>
              </a:solidFill>
              <a:latin typeface="Times New Roman" pitchFamily="18" charset="0"/>
            </a:endParaRPr>
          </a:p>
        </p:txBody>
      </p:sp>
      <p:sp>
        <p:nvSpPr>
          <p:cNvPr id="7172" name="Rectangle 1026"/>
          <p:cNvSpPr>
            <a:spLocks noGrp="1" noChangeArrowheads="1"/>
          </p:cNvSpPr>
          <p:nvPr>
            <p:ph type="title"/>
          </p:nvPr>
        </p:nvSpPr>
        <p:spPr>
          <a:xfrm>
            <a:off x="228600" y="365125"/>
            <a:ext cx="8915400" cy="603250"/>
          </a:xfrm>
        </p:spPr>
        <p:txBody>
          <a:bodyPr/>
          <a:lstStyle/>
          <a:p>
            <a:pPr algn="ctr" eaLnBrk="1" hangingPunct="1"/>
            <a:r>
              <a:rPr lang="en-US" altLang="zh-TW" sz="4000" smtClean="0"/>
              <a:t>Graph Ramsey Theory </a:t>
            </a:r>
            <a:endParaRPr lang="en-US" altLang="zh-TW" sz="1200" smtClean="0"/>
          </a:p>
        </p:txBody>
      </p:sp>
      <p:sp>
        <p:nvSpPr>
          <p:cNvPr id="7173" name="Rectangle 1027"/>
          <p:cNvSpPr>
            <a:spLocks noGrp="1" noChangeArrowheads="1"/>
          </p:cNvSpPr>
          <p:nvPr>
            <p:ph type="body" idx="1"/>
          </p:nvPr>
        </p:nvSpPr>
        <p:spPr>
          <a:xfrm>
            <a:off x="330200" y="1263650"/>
            <a:ext cx="8564563" cy="5164138"/>
          </a:xfrm>
        </p:spPr>
        <p:txBody>
          <a:bodyPr/>
          <a:lstStyle/>
          <a:p>
            <a:pPr eaLnBrk="1" hangingPunct="1">
              <a:lnSpc>
                <a:spcPct val="100000"/>
              </a:lnSpc>
            </a:pPr>
            <a:r>
              <a:rPr lang="en-US" altLang="zh-TW" sz="2200" smtClean="0">
                <a:latin typeface="Times New Roman" pitchFamily="18" charset="0"/>
                <a:cs typeface="Times New Roman" pitchFamily="18" charset="0"/>
              </a:rPr>
              <a:t>Ramsey’s Theorem for r = 2 states that k-coloring the edges of a large enough complete graph forces a monochromatic complete subgraph. But a monochromatic  p-clique contains  a monochromatic  copy of every p-vertex graph. However, we may not need such a large N in this case. For example, in 2-coloring the edges, it is enough to take a K</a:t>
            </a:r>
            <a:r>
              <a:rPr lang="en-US" altLang="zh-TW" sz="2200" baseline="-25000" smtClean="0">
                <a:latin typeface="Times New Roman" pitchFamily="18" charset="0"/>
                <a:cs typeface="Times New Roman" pitchFamily="18" charset="0"/>
              </a:rPr>
              <a:t>3</a:t>
            </a:r>
            <a:r>
              <a:rPr lang="en-US" altLang="zh-TW" sz="2200" smtClean="0">
                <a:latin typeface="Times New Roman" pitchFamily="18" charset="0"/>
                <a:cs typeface="Times New Roman" pitchFamily="18" charset="0"/>
              </a:rPr>
              <a:t> to force a monochromatic  P</a:t>
            </a:r>
            <a:r>
              <a:rPr lang="en-US" altLang="zh-TW" sz="2200" baseline="-25000" smtClean="0">
                <a:latin typeface="Times New Roman" pitchFamily="18" charset="0"/>
                <a:cs typeface="Times New Roman" pitchFamily="18" charset="0"/>
              </a:rPr>
              <a:t>3</a:t>
            </a:r>
            <a:r>
              <a:rPr lang="en-US" altLang="zh-TW" sz="2200" smtClean="0">
                <a:latin typeface="Times New Roman" pitchFamily="18" charset="0"/>
                <a:cs typeface="Times New Roman" pitchFamily="18" charset="0"/>
              </a:rPr>
              <a:t>, though K</a:t>
            </a:r>
            <a:r>
              <a:rPr lang="en-US" altLang="zh-TW" sz="2200" baseline="-25000" smtClean="0">
                <a:latin typeface="Times New Roman" pitchFamily="18" charset="0"/>
                <a:cs typeface="Times New Roman" pitchFamily="18" charset="0"/>
              </a:rPr>
              <a:t>6</a:t>
            </a:r>
            <a:r>
              <a:rPr lang="en-US" altLang="zh-TW" sz="2200" smtClean="0">
                <a:latin typeface="Times New Roman" pitchFamily="18" charset="0"/>
                <a:cs typeface="Times New Roman" pitchFamily="18" charset="0"/>
              </a:rPr>
              <a:t> is required to force a monochromatic K</a:t>
            </a:r>
            <a:r>
              <a:rPr lang="en-US" altLang="zh-TW" sz="2200" baseline="-25000" smtClean="0">
                <a:latin typeface="Times New Roman" pitchFamily="18" charset="0"/>
                <a:cs typeface="Times New Roman" pitchFamily="18" charset="0"/>
              </a:rPr>
              <a:t>3</a:t>
            </a:r>
            <a:r>
              <a:rPr lang="en-US" altLang="zh-TW" sz="2200" smtClean="0">
                <a:latin typeface="Times New Roman" pitchFamily="18" charset="0"/>
                <a:cs typeface="Times New Roman" pitchFamily="18" charset="0"/>
              </a:rPr>
              <a:t> This leads to the following definition: </a:t>
            </a:r>
            <a:r>
              <a:rPr lang="en-US" altLang="zh-TW" sz="2200" smtClean="0">
                <a:latin typeface="Times New Roman" pitchFamily="18" charset="0"/>
                <a:cs typeface="Times New Roman" pitchFamily="18" charset="0"/>
                <a:sym typeface="Symbol" pitchFamily="18" charset="2"/>
              </a:rPr>
              <a:t> </a:t>
            </a:r>
            <a:r>
              <a:rPr lang="en-US" altLang="zh-TW" sz="2200" smtClean="0">
                <a:latin typeface="Times New Roman" pitchFamily="18" charset="0"/>
                <a:cs typeface="Times New Roman" pitchFamily="18" charset="0"/>
              </a:rPr>
              <a:t> </a:t>
            </a:r>
            <a:r>
              <a:rPr lang="en-US" altLang="zh-TW" sz="2100" smtClean="0">
                <a:latin typeface="Times New Roman" pitchFamily="18" charset="0"/>
                <a:ea typeface="Arial Unicode MS" pitchFamily="34" charset="-128"/>
                <a:cs typeface="Times New Roman" pitchFamily="18" charset="0"/>
              </a:rPr>
              <a:t> </a:t>
            </a:r>
          </a:p>
          <a:p>
            <a:pPr eaLnBrk="1" hangingPunct="1">
              <a:lnSpc>
                <a:spcPct val="100000"/>
              </a:lnSpc>
            </a:pPr>
            <a:r>
              <a:rPr lang="en-US" altLang="zh-TW" sz="2000" smtClean="0">
                <a:latin typeface="Times New Roman" pitchFamily="18" charset="0"/>
                <a:cs typeface="Times New Roman" pitchFamily="18" charset="0"/>
              </a:rPr>
              <a:t>Given simple graphs </a:t>
            </a:r>
            <a:r>
              <a:rPr lang="en-US" altLang="zh-TW" sz="2000" smtClean="0">
                <a:latin typeface="Times New Roman" pitchFamily="18" charset="0"/>
                <a:cs typeface="Times New Roman" pitchFamily="18" charset="0"/>
                <a:sym typeface="Symbol" pitchFamily="18" charset="2"/>
              </a:rPr>
              <a:t>G</a:t>
            </a:r>
            <a:r>
              <a:rPr lang="en-US" altLang="zh-TW" sz="2000" baseline="-25000" smtClean="0">
                <a:latin typeface="Times New Roman" pitchFamily="18" charset="0"/>
                <a:cs typeface="Times New Roman" pitchFamily="18" charset="0"/>
                <a:sym typeface="Symbol" pitchFamily="18" charset="2"/>
              </a:rPr>
              <a:t>1</a:t>
            </a:r>
            <a:r>
              <a:rPr lang="en-US" altLang="zh-TW" sz="2000" smtClean="0">
                <a:latin typeface="Times New Roman" pitchFamily="18" charset="0"/>
                <a:cs typeface="Times New Roman" pitchFamily="18" charset="0"/>
                <a:sym typeface="Symbol" pitchFamily="18" charset="2"/>
              </a:rPr>
              <a:t>, G</a:t>
            </a:r>
            <a:r>
              <a:rPr lang="en-US" altLang="zh-TW" sz="2000" baseline="-25000" smtClean="0">
                <a:latin typeface="Times New Roman" pitchFamily="18" charset="0"/>
                <a:cs typeface="Times New Roman" pitchFamily="18" charset="0"/>
                <a:sym typeface="Symbol" pitchFamily="18" charset="2"/>
              </a:rPr>
              <a:t>2</a:t>
            </a:r>
            <a:r>
              <a:rPr lang="en-US" altLang="zh-TW" sz="2000" smtClean="0">
                <a:latin typeface="Times New Roman" pitchFamily="18" charset="0"/>
                <a:cs typeface="Times New Roman" pitchFamily="18" charset="0"/>
                <a:sym typeface="Symbol" pitchFamily="18" charset="2"/>
              </a:rPr>
              <a:t>, …., G</a:t>
            </a:r>
            <a:r>
              <a:rPr lang="en-US" altLang="zh-TW" sz="2000" baseline="-25000" smtClean="0">
                <a:latin typeface="Times New Roman" pitchFamily="18" charset="0"/>
                <a:cs typeface="Times New Roman" pitchFamily="18" charset="0"/>
                <a:sym typeface="Symbol" pitchFamily="18" charset="2"/>
              </a:rPr>
              <a:t>k </a:t>
            </a:r>
            <a:r>
              <a:rPr lang="en-US" altLang="zh-TW" sz="2000" smtClean="0">
                <a:latin typeface="Times New Roman" pitchFamily="18" charset="0"/>
                <a:cs typeface="Times New Roman" pitchFamily="18" charset="0"/>
                <a:sym typeface="Symbol" pitchFamily="18" charset="2"/>
              </a:rPr>
              <a:t>f</a:t>
            </a:r>
            <a:r>
              <a:rPr lang="en-US" altLang="zh-TW" sz="2000" smtClean="0">
                <a:latin typeface="Times New Roman" pitchFamily="18" charset="0"/>
                <a:cs typeface="Times New Roman" pitchFamily="18" charset="0"/>
              </a:rPr>
              <a:t>or any k </a:t>
            </a:r>
            <a:r>
              <a:rPr lang="en-US" altLang="zh-TW" sz="2000" smtClean="0">
                <a:latin typeface="Times New Roman" pitchFamily="18" charset="0"/>
                <a:cs typeface="Times New Roman" pitchFamily="18" charset="0"/>
                <a:sym typeface="Symbol" pitchFamily="18" charset="2"/>
              </a:rPr>
              <a:t> 2, the </a:t>
            </a:r>
            <a:r>
              <a:rPr lang="en-US" altLang="zh-TW" sz="2000" b="1" smtClean="0">
                <a:latin typeface="Times New Roman" pitchFamily="18" charset="0"/>
                <a:cs typeface="Times New Roman" pitchFamily="18" charset="0"/>
                <a:sym typeface="Symbol" pitchFamily="18" charset="2"/>
              </a:rPr>
              <a:t>(graph) Ramsey number </a:t>
            </a:r>
            <a:r>
              <a:rPr lang="en-US" altLang="zh-TW" sz="2100" smtClean="0">
                <a:latin typeface="Times New Roman" pitchFamily="18" charset="0"/>
                <a:ea typeface="Arial Unicode MS" pitchFamily="34" charset="-128"/>
                <a:cs typeface="Times New Roman" pitchFamily="18" charset="0"/>
              </a:rPr>
              <a:t>R(G</a:t>
            </a:r>
            <a:r>
              <a:rPr lang="en-US" altLang="zh-TW" sz="2400" baseline="-25000" smtClean="0">
                <a:latin typeface="Times New Roman" pitchFamily="18" charset="0"/>
                <a:cs typeface="Times New Roman" pitchFamily="18" charset="0"/>
                <a:sym typeface="Symbol" pitchFamily="18" charset="2"/>
              </a:rPr>
              <a:t>1</a:t>
            </a:r>
            <a:r>
              <a:rPr lang="en-US" altLang="zh-TW" sz="2400" smtClean="0">
                <a:latin typeface="Times New Roman" pitchFamily="18" charset="0"/>
                <a:cs typeface="Times New Roman" pitchFamily="18" charset="0"/>
                <a:sym typeface="Symbol" pitchFamily="18" charset="2"/>
              </a:rPr>
              <a:t>, G</a:t>
            </a:r>
            <a:r>
              <a:rPr lang="en-US" altLang="zh-TW" sz="2400" baseline="-25000" smtClean="0">
                <a:latin typeface="Times New Roman" pitchFamily="18" charset="0"/>
                <a:cs typeface="Times New Roman" pitchFamily="18" charset="0"/>
                <a:sym typeface="Symbol" pitchFamily="18" charset="2"/>
              </a:rPr>
              <a:t>2</a:t>
            </a:r>
            <a:r>
              <a:rPr lang="en-US" altLang="zh-TW" sz="2400" smtClean="0">
                <a:latin typeface="Times New Roman" pitchFamily="18" charset="0"/>
                <a:cs typeface="Times New Roman" pitchFamily="18" charset="0"/>
                <a:sym typeface="Symbol" pitchFamily="18" charset="2"/>
              </a:rPr>
              <a:t>, …., G</a:t>
            </a:r>
            <a:r>
              <a:rPr lang="en-US" altLang="zh-TW" sz="2400" baseline="-25000" smtClean="0">
                <a:latin typeface="Times New Roman" pitchFamily="18" charset="0"/>
                <a:cs typeface="Times New Roman" pitchFamily="18" charset="0"/>
                <a:sym typeface="Symbol" pitchFamily="18" charset="2"/>
              </a:rPr>
              <a:t>k</a:t>
            </a:r>
            <a:r>
              <a:rPr lang="en-US" altLang="zh-TW" sz="2100" smtClean="0">
                <a:latin typeface="Times New Roman" pitchFamily="18" charset="0"/>
                <a:ea typeface="Arial Unicode MS" pitchFamily="34" charset="-128"/>
                <a:cs typeface="Times New Roman" pitchFamily="18" charset="0"/>
              </a:rPr>
              <a:t>) </a:t>
            </a:r>
            <a:r>
              <a:rPr lang="en-US" sz="2000" smtClean="0">
                <a:latin typeface="Times New Roman" pitchFamily="18" charset="0"/>
                <a:ea typeface="PMingLiU" pitchFamily="18" charset="-120"/>
                <a:cs typeface="Times New Roman" pitchFamily="18" charset="0"/>
              </a:rPr>
              <a:t>is the smallest integer N such that every k-coloring of the edges of K</a:t>
            </a:r>
            <a:r>
              <a:rPr lang="en-US" sz="2000" baseline="-25000" smtClean="0">
                <a:latin typeface="Times New Roman" pitchFamily="18" charset="0"/>
                <a:ea typeface="PMingLiU" pitchFamily="18" charset="-120"/>
                <a:cs typeface="Times New Roman" pitchFamily="18" charset="0"/>
              </a:rPr>
              <a:t>N</a:t>
            </a:r>
            <a:r>
              <a:rPr lang="en-US" sz="2000" smtClean="0">
                <a:latin typeface="Times New Roman" pitchFamily="18" charset="0"/>
                <a:ea typeface="PMingLiU" pitchFamily="18" charset="-120"/>
                <a:cs typeface="Times New Roman" pitchFamily="18" charset="0"/>
              </a:rPr>
              <a:t> contains a copy of G</a:t>
            </a:r>
            <a:r>
              <a:rPr lang="en-US" sz="2000" baseline="-25000" smtClean="0">
                <a:latin typeface="Times New Roman" pitchFamily="18" charset="0"/>
                <a:ea typeface="PMingLiU" pitchFamily="18" charset="-120"/>
                <a:cs typeface="Times New Roman" pitchFamily="18" charset="0"/>
              </a:rPr>
              <a:t>i</a:t>
            </a:r>
            <a:r>
              <a:rPr lang="en-US" sz="2000" smtClean="0">
                <a:latin typeface="Times New Roman" pitchFamily="18" charset="0"/>
                <a:ea typeface="PMingLiU" pitchFamily="18" charset="-120"/>
                <a:cs typeface="Times New Roman" pitchFamily="18" charset="0"/>
              </a:rPr>
              <a:t> in color i for some i. </a:t>
            </a:r>
            <a:r>
              <a:rPr lang="en-US" altLang="zh-TW" sz="2000" smtClean="0">
                <a:latin typeface="Times New Roman" pitchFamily="18" charset="0"/>
                <a:ea typeface="Arial Unicode MS" pitchFamily="34" charset="-128"/>
                <a:cs typeface="Times New Roman" pitchFamily="18" charset="0"/>
              </a:rPr>
              <a:t> </a:t>
            </a:r>
            <a:r>
              <a:rPr lang="en-US" altLang="zh-TW" sz="2100" smtClean="0">
                <a:latin typeface="Times New Roman" pitchFamily="18" charset="0"/>
                <a:ea typeface="Arial Unicode MS" pitchFamily="34" charset="-128"/>
                <a:cs typeface="Times New Roman" pitchFamily="18" charset="0"/>
              </a:rPr>
              <a:t>  </a:t>
            </a:r>
          </a:p>
          <a:p>
            <a:pPr eaLnBrk="1" hangingPunct="1">
              <a:lnSpc>
                <a:spcPct val="100000"/>
              </a:lnSpc>
            </a:pPr>
            <a:r>
              <a:rPr lang="en-US" altLang="zh-TW" sz="2100" smtClean="0">
                <a:latin typeface="Times New Roman" pitchFamily="18" charset="0"/>
                <a:ea typeface="Arial Unicode MS" pitchFamily="34" charset="-128"/>
                <a:cs typeface="Times New Roman" pitchFamily="18" charset="0"/>
              </a:rPr>
              <a:t> Existence of graph Ramsey numbers follows directly from Ramsey’s Theorem in view of the remark above. However, their calculation is still of interest, and there are results for small graphs and general formulas in some cases.      </a:t>
            </a:r>
            <a:endParaRPr lang="en-US" altLang="zh-TW" sz="21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765A3E-8665-4FC0-9F80-EE902C60ECD0}" type="datetime1">
              <a:rPr lang="en-US" altLang="zh-TW" sz="1400" smtClean="0">
                <a:solidFill>
                  <a:schemeClr val="tx1"/>
                </a:solidFill>
                <a:latin typeface="Times New Roman" pitchFamily="18" charset="0"/>
              </a:rPr>
              <a:pPr fontAlgn="base">
                <a:spcBef>
                  <a:spcPct val="0"/>
                </a:spcBef>
                <a:spcAft>
                  <a:spcPct val="0"/>
                </a:spcAft>
                <a:defRPr/>
              </a:pPr>
              <a:t>4/17/2015</a:t>
            </a:fld>
            <a:endParaRPr lang="en-US" altLang="zh-TW" sz="1400" smtClean="0">
              <a:solidFill>
                <a:schemeClr val="tx1"/>
              </a:solidFill>
              <a:latin typeface="Times New Roman" pitchFamily="18" charset="0"/>
            </a:endParaRPr>
          </a:p>
        </p:txBody>
      </p:sp>
      <p:sp>
        <p:nvSpPr>
          <p:cNvPr id="3075"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021731-0BD7-4E14-986A-03E59144F130}" type="slidenum">
              <a:rPr lang="zh-TW" altLang="en-US" sz="1400" smtClean="0">
                <a:solidFill>
                  <a:schemeClr val="tx1"/>
                </a:solidFill>
                <a:latin typeface="Times New Roman" pitchFamily="18" charset="0"/>
              </a:rPr>
              <a:pPr fontAlgn="base">
                <a:spcBef>
                  <a:spcPct val="0"/>
                </a:spcBef>
                <a:spcAft>
                  <a:spcPct val="0"/>
                </a:spcAft>
                <a:defRPr/>
              </a:pPr>
              <a:t>6</a:t>
            </a:fld>
            <a:endParaRPr lang="en-US" altLang="zh-TW" sz="1400" smtClean="0">
              <a:solidFill>
                <a:schemeClr val="tx1"/>
              </a:solidFill>
              <a:latin typeface="Times New Roman" pitchFamily="18" charset="0"/>
            </a:endParaRPr>
          </a:p>
        </p:txBody>
      </p:sp>
      <p:sp>
        <p:nvSpPr>
          <p:cNvPr id="8196" name="Rectangle 1026"/>
          <p:cNvSpPr>
            <a:spLocks noGrp="1" noChangeArrowheads="1"/>
          </p:cNvSpPr>
          <p:nvPr>
            <p:ph type="title"/>
          </p:nvPr>
        </p:nvSpPr>
        <p:spPr>
          <a:xfrm>
            <a:off x="228600" y="365125"/>
            <a:ext cx="8915400" cy="603250"/>
          </a:xfrm>
        </p:spPr>
        <p:txBody>
          <a:bodyPr/>
          <a:lstStyle/>
          <a:p>
            <a:pPr algn="ctr" eaLnBrk="1" hangingPunct="1"/>
            <a:r>
              <a:rPr lang="en-US" altLang="zh-TW" sz="4000" smtClean="0"/>
              <a:t>Graph Ramsey Theory - 2</a:t>
            </a:r>
            <a:endParaRPr lang="en-US" altLang="zh-TW" sz="1200" smtClean="0"/>
          </a:p>
        </p:txBody>
      </p:sp>
      <p:sp>
        <p:nvSpPr>
          <p:cNvPr id="8197" name="Rectangle 1027"/>
          <p:cNvSpPr>
            <a:spLocks noGrp="1" noChangeArrowheads="1"/>
          </p:cNvSpPr>
          <p:nvPr>
            <p:ph type="body" idx="1"/>
          </p:nvPr>
        </p:nvSpPr>
        <p:spPr>
          <a:xfrm>
            <a:off x="330200" y="1169988"/>
            <a:ext cx="8564563" cy="5432518"/>
          </a:xfrm>
        </p:spPr>
        <p:txBody>
          <a:bodyPr/>
          <a:lstStyle/>
          <a:p>
            <a:pPr eaLnBrk="1" hangingPunct="1">
              <a:lnSpc>
                <a:spcPct val="100000"/>
              </a:lnSpc>
            </a:pPr>
            <a:r>
              <a:rPr lang="en-US" altLang="zh-TW" dirty="0" smtClean="0">
                <a:latin typeface="Times New Roman" pitchFamily="18" charset="0"/>
                <a:ea typeface="Arial Unicode MS" pitchFamily="34" charset="-128"/>
                <a:cs typeface="Times New Roman" pitchFamily="18" charset="0"/>
              </a:rPr>
              <a:t>Some Examples: </a:t>
            </a:r>
          </a:p>
          <a:p>
            <a:pPr eaLnBrk="1" hangingPunct="1">
              <a:lnSpc>
                <a:spcPct val="100000"/>
              </a:lnSpc>
              <a:buFont typeface="Arial" pitchFamily="34" charset="0"/>
              <a:buNone/>
            </a:pPr>
            <a:r>
              <a:rPr lang="en-US" altLang="zh-TW" dirty="0" smtClean="0">
                <a:latin typeface="Times New Roman" pitchFamily="18" charset="0"/>
                <a:ea typeface="Arial Unicode MS" pitchFamily="34" charset="-128"/>
                <a:cs typeface="Times New Roman" pitchFamily="18" charset="0"/>
              </a:rPr>
              <a:t>	a) R(P</a:t>
            </a:r>
            <a:r>
              <a:rPr lang="en-US" altLang="zh-TW" baseline="-25000" dirty="0" smtClean="0">
                <a:latin typeface="Times New Roman" pitchFamily="18" charset="0"/>
                <a:ea typeface="Arial Unicode MS" pitchFamily="34" charset="-128"/>
                <a:cs typeface="Times New Roman" pitchFamily="18" charset="0"/>
              </a:rPr>
              <a:t>3</a:t>
            </a:r>
            <a:r>
              <a:rPr lang="en-US" altLang="zh-TW" dirty="0" smtClean="0">
                <a:latin typeface="Times New Roman" pitchFamily="18" charset="0"/>
                <a:ea typeface="Arial Unicode MS" pitchFamily="34" charset="-128"/>
                <a:cs typeface="Times New Roman" pitchFamily="18" charset="0"/>
              </a:rPr>
              <a:t>, K</a:t>
            </a:r>
            <a:r>
              <a:rPr lang="en-US" altLang="zh-TW" baseline="-25000" dirty="0" smtClean="0">
                <a:latin typeface="Times New Roman" pitchFamily="18" charset="0"/>
                <a:ea typeface="Arial Unicode MS" pitchFamily="34" charset="-128"/>
                <a:cs typeface="Times New Roman" pitchFamily="18" charset="0"/>
              </a:rPr>
              <a:t>3</a:t>
            </a:r>
            <a:r>
              <a:rPr lang="en-US" altLang="zh-TW" dirty="0" smtClean="0">
                <a:latin typeface="Times New Roman" pitchFamily="18" charset="0"/>
                <a:ea typeface="Arial Unicode MS" pitchFamily="34" charset="-128"/>
                <a:cs typeface="Times New Roman" pitchFamily="18" charset="0"/>
              </a:rPr>
              <a:t>) = 5</a:t>
            </a:r>
          </a:p>
          <a:p>
            <a:pPr eaLnBrk="1" hangingPunct="1">
              <a:lnSpc>
                <a:spcPct val="100000"/>
              </a:lnSpc>
              <a:buFont typeface="Arial" pitchFamily="34" charset="0"/>
              <a:buNone/>
            </a:pPr>
            <a:r>
              <a:rPr lang="en-US" altLang="zh-TW" dirty="0" smtClean="0">
                <a:latin typeface="Times New Roman" pitchFamily="18" charset="0"/>
                <a:ea typeface="Arial Unicode MS" pitchFamily="34" charset="-128"/>
                <a:cs typeface="Times New Roman" pitchFamily="18" charset="0"/>
              </a:rPr>
              <a:t>	b) R(K</a:t>
            </a:r>
            <a:r>
              <a:rPr lang="en-US" altLang="zh-TW" baseline="-25000" dirty="0" smtClean="0">
                <a:latin typeface="Times New Roman" pitchFamily="18" charset="0"/>
                <a:ea typeface="Arial Unicode MS" pitchFamily="34" charset="-128"/>
                <a:cs typeface="Times New Roman" pitchFamily="18" charset="0"/>
              </a:rPr>
              <a:t>1,3</a:t>
            </a:r>
            <a:r>
              <a:rPr lang="en-US" altLang="zh-TW" dirty="0" smtClean="0">
                <a:latin typeface="Times New Roman" pitchFamily="18" charset="0"/>
                <a:ea typeface="Arial Unicode MS" pitchFamily="34" charset="-128"/>
                <a:cs typeface="Times New Roman" pitchFamily="18" charset="0"/>
              </a:rPr>
              <a:t>, K</a:t>
            </a:r>
            <a:r>
              <a:rPr lang="en-US" altLang="zh-TW" baseline="-25000" dirty="0" smtClean="0">
                <a:latin typeface="Times New Roman" pitchFamily="18" charset="0"/>
                <a:ea typeface="Arial Unicode MS" pitchFamily="34" charset="-128"/>
                <a:cs typeface="Times New Roman" pitchFamily="18" charset="0"/>
              </a:rPr>
              <a:t>3</a:t>
            </a:r>
            <a:r>
              <a:rPr lang="en-US" altLang="zh-TW" dirty="0" smtClean="0">
                <a:latin typeface="Times New Roman" pitchFamily="18" charset="0"/>
                <a:ea typeface="Arial Unicode MS" pitchFamily="34" charset="-128"/>
                <a:cs typeface="Times New Roman" pitchFamily="18" charset="0"/>
              </a:rPr>
              <a:t>) = </a:t>
            </a:r>
            <a:r>
              <a:rPr lang="en-US" altLang="zh-TW" dirty="0" smtClean="0">
                <a:latin typeface="Times New Roman" pitchFamily="18" charset="0"/>
                <a:ea typeface="Arial Unicode MS" pitchFamily="34" charset="-128"/>
                <a:cs typeface="Times New Roman" pitchFamily="18" charset="0"/>
              </a:rPr>
              <a:t>7</a:t>
            </a:r>
          </a:p>
          <a:p>
            <a:pPr eaLnBrk="1" hangingPunct="1">
              <a:lnSpc>
                <a:spcPct val="100000"/>
              </a:lnSpc>
              <a:buNone/>
            </a:pPr>
            <a:r>
              <a:rPr lang="en-US" altLang="zh-TW" dirty="0" smtClean="0">
                <a:latin typeface="Times New Roman" pitchFamily="18" charset="0"/>
                <a:ea typeface="Arial Unicode MS" pitchFamily="34" charset="-128"/>
                <a:cs typeface="Times New Roman" pitchFamily="18" charset="0"/>
                <a:sym typeface="Symbol" pitchFamily="18" charset="2"/>
              </a:rPr>
              <a:t>	</a:t>
            </a:r>
            <a:r>
              <a:rPr lang="en-US" altLang="zh-TW" dirty="0" smtClean="0">
                <a:latin typeface="Times New Roman" pitchFamily="18" charset="0"/>
                <a:ea typeface="Arial Unicode MS" pitchFamily="34" charset="-128"/>
                <a:cs typeface="Times New Roman" pitchFamily="18" charset="0"/>
                <a:sym typeface="Symbol" pitchFamily="18" charset="2"/>
              </a:rPr>
              <a:t>c</a:t>
            </a:r>
            <a:r>
              <a:rPr lang="en-US" altLang="zh-TW" dirty="0" smtClean="0">
                <a:latin typeface="Times New Roman" pitchFamily="18" charset="0"/>
                <a:ea typeface="Arial Unicode MS" pitchFamily="34" charset="-128"/>
                <a:cs typeface="Times New Roman" pitchFamily="18" charset="0"/>
                <a:sym typeface="Symbol" pitchFamily="18" charset="2"/>
              </a:rPr>
              <a:t>) </a:t>
            </a:r>
            <a:r>
              <a:rPr lang="en-US" altLang="zh-TW" dirty="0" smtClean="0">
                <a:latin typeface="Times New Roman" pitchFamily="18" charset="0"/>
                <a:ea typeface="Arial Unicode MS" pitchFamily="34" charset="-128"/>
                <a:cs typeface="Times New Roman" pitchFamily="18" charset="0"/>
              </a:rPr>
              <a:t>R(K</a:t>
            </a:r>
            <a:r>
              <a:rPr lang="en-US" altLang="zh-TW" baseline="-25000" dirty="0" smtClean="0">
                <a:latin typeface="Times New Roman" pitchFamily="18" charset="0"/>
                <a:ea typeface="Arial Unicode MS" pitchFamily="34" charset="-128"/>
                <a:cs typeface="Times New Roman" pitchFamily="18" charset="0"/>
              </a:rPr>
              <a:t>1,3</a:t>
            </a:r>
            <a:r>
              <a:rPr lang="en-US" altLang="zh-TW" dirty="0" smtClean="0">
                <a:latin typeface="Times New Roman" pitchFamily="18" charset="0"/>
                <a:ea typeface="Arial Unicode MS" pitchFamily="34" charset="-128"/>
                <a:cs typeface="Times New Roman" pitchFamily="18" charset="0"/>
              </a:rPr>
              <a:t>, C</a:t>
            </a:r>
            <a:r>
              <a:rPr lang="en-US" altLang="zh-TW" baseline="-25000" dirty="0" smtClean="0">
                <a:latin typeface="Times New Roman" pitchFamily="18" charset="0"/>
                <a:ea typeface="Arial Unicode MS" pitchFamily="34" charset="-128"/>
                <a:cs typeface="Times New Roman" pitchFamily="18" charset="0"/>
              </a:rPr>
              <a:t>4</a:t>
            </a:r>
            <a:r>
              <a:rPr lang="en-US" altLang="zh-TW" dirty="0" smtClean="0">
                <a:latin typeface="Times New Roman" pitchFamily="18" charset="0"/>
                <a:ea typeface="Arial Unicode MS" pitchFamily="34" charset="-128"/>
                <a:cs typeface="Times New Roman" pitchFamily="18" charset="0"/>
              </a:rPr>
              <a:t>) = </a:t>
            </a:r>
            <a:r>
              <a:rPr lang="en-US" altLang="zh-TW" dirty="0" smtClean="0">
                <a:latin typeface="Times New Roman" pitchFamily="18" charset="0"/>
                <a:ea typeface="Arial Unicode MS" pitchFamily="34" charset="-128"/>
                <a:cs typeface="Times New Roman" pitchFamily="18" charset="0"/>
              </a:rPr>
              <a:t>6. In this example, </a:t>
            </a:r>
            <a:r>
              <a:rPr lang="en-US" altLang="zh-TW" dirty="0" smtClean="0">
                <a:latin typeface="Times New Roman" pitchFamily="18" charset="0"/>
                <a:ea typeface="Arial Unicode MS" pitchFamily="34" charset="-128"/>
                <a:cs typeface="Times New Roman" pitchFamily="18" charset="0"/>
                <a:sym typeface="Symbol" pitchFamily="18" charset="2"/>
              </a:rPr>
              <a:t>neither of the graphs is complete:</a:t>
            </a:r>
          </a:p>
          <a:p>
            <a:pPr eaLnBrk="1" hangingPunct="1">
              <a:lnSpc>
                <a:spcPct val="100000"/>
              </a:lnSpc>
              <a:buFont typeface="Arial" pitchFamily="34" charset="0"/>
              <a:buNone/>
            </a:pPr>
            <a:endParaRPr lang="en-US" altLang="zh-TW" dirty="0" smtClean="0">
              <a:latin typeface="Times New Roman" pitchFamily="18" charset="0"/>
              <a:ea typeface="Arial Unicode MS" pitchFamily="34" charset="-128"/>
              <a:cs typeface="Times New Roman" pitchFamily="18" charset="0"/>
            </a:endParaRPr>
          </a:p>
          <a:p>
            <a:pPr eaLnBrk="1" hangingPunct="1">
              <a:lnSpc>
                <a:spcPct val="100000"/>
              </a:lnSpc>
              <a:buNone/>
            </a:pPr>
            <a:r>
              <a:rPr lang="en-US" altLang="zh-TW" sz="2400" dirty="0" smtClean="0">
                <a:latin typeface="Times New Roman" pitchFamily="18" charset="0"/>
                <a:ea typeface="Arial Unicode MS" pitchFamily="34" charset="-128"/>
                <a:cs typeface="Times New Roman" pitchFamily="18" charset="0"/>
              </a:rPr>
              <a:t>Proposition 66: For every tree Tm of order m </a:t>
            </a:r>
            <a:r>
              <a:rPr lang="en-US" altLang="zh-TW" sz="2400" dirty="0" smtClean="0">
                <a:latin typeface="Times New Roman" pitchFamily="18" charset="0"/>
                <a:ea typeface="Arial Unicode MS" pitchFamily="34" charset="-128"/>
                <a:cs typeface="Times New Roman" pitchFamily="18" charset="0"/>
                <a:sym typeface="Symbol" pitchFamily="18" charset="2"/>
              </a:rPr>
              <a:t> 2 and every integer n  2, </a:t>
            </a:r>
            <a:r>
              <a:rPr lang="en-US" altLang="zh-TW" sz="2400" dirty="0" smtClean="0">
                <a:latin typeface="Times New Roman" pitchFamily="18" charset="0"/>
                <a:ea typeface="Arial Unicode MS" pitchFamily="34" charset="-128"/>
                <a:cs typeface="Times New Roman" pitchFamily="18" charset="0"/>
              </a:rPr>
              <a:t>R(T</a:t>
            </a:r>
            <a:r>
              <a:rPr lang="en-US" altLang="zh-TW" sz="2400" baseline="-25000" dirty="0" smtClean="0">
                <a:latin typeface="Times New Roman" pitchFamily="18" charset="0"/>
                <a:ea typeface="Arial Unicode MS" pitchFamily="34" charset="-128"/>
                <a:cs typeface="Times New Roman" pitchFamily="18" charset="0"/>
              </a:rPr>
              <a:t>m</a:t>
            </a:r>
            <a:r>
              <a:rPr lang="en-US" altLang="zh-TW" sz="2400" dirty="0" smtClean="0">
                <a:latin typeface="Times New Roman" pitchFamily="18" charset="0"/>
                <a:ea typeface="Arial Unicode MS" pitchFamily="34" charset="-128"/>
                <a:cs typeface="Times New Roman" pitchFamily="18" charset="0"/>
              </a:rPr>
              <a:t>, </a:t>
            </a:r>
            <a:r>
              <a:rPr lang="en-US" altLang="zh-TW" sz="2400" dirty="0" err="1" smtClean="0">
                <a:latin typeface="Times New Roman" pitchFamily="18" charset="0"/>
                <a:ea typeface="Arial Unicode MS" pitchFamily="34" charset="-128"/>
                <a:cs typeface="Times New Roman" pitchFamily="18" charset="0"/>
              </a:rPr>
              <a:t>K</a:t>
            </a:r>
            <a:r>
              <a:rPr lang="en-US" altLang="zh-TW" sz="2400" baseline="-25000" dirty="0" err="1" smtClean="0">
                <a:latin typeface="Times New Roman" pitchFamily="18" charset="0"/>
                <a:ea typeface="Arial Unicode MS" pitchFamily="34" charset="-128"/>
                <a:cs typeface="Times New Roman" pitchFamily="18" charset="0"/>
              </a:rPr>
              <a:t>n</a:t>
            </a:r>
            <a:r>
              <a:rPr lang="en-US" altLang="zh-TW" sz="2400" dirty="0" smtClean="0">
                <a:latin typeface="Times New Roman" pitchFamily="18" charset="0"/>
                <a:ea typeface="Arial Unicode MS" pitchFamily="34" charset="-128"/>
                <a:cs typeface="Times New Roman" pitchFamily="18" charset="0"/>
              </a:rPr>
              <a:t>) = (m </a:t>
            </a:r>
            <a:r>
              <a:rPr lang="en-US" altLang="zh-TW" sz="2400" dirty="0" smtClean="0">
                <a:latin typeface="Times New Roman" pitchFamily="18" charset="0"/>
                <a:ea typeface="Arial Unicode MS" pitchFamily="34" charset="-128"/>
                <a:cs typeface="Times New Roman" pitchFamily="18" charset="0"/>
                <a:sym typeface="Symbol" pitchFamily="18" charset="2"/>
              </a:rPr>
              <a:t> 1)(n  1) + 1.</a:t>
            </a:r>
          </a:p>
          <a:p>
            <a:pPr eaLnBrk="1" hangingPunct="1">
              <a:lnSpc>
                <a:spcPct val="100000"/>
              </a:lnSpc>
              <a:buNone/>
            </a:pPr>
            <a:endParaRPr lang="en-US" altLang="zh-TW" sz="2400" dirty="0" smtClean="0">
              <a:latin typeface="Times New Roman" pitchFamily="18" charset="0"/>
              <a:ea typeface="Arial Unicode MS" pitchFamily="34" charset="-128"/>
              <a:cs typeface="Times New Roman" pitchFamily="18" charset="0"/>
              <a:sym typeface="Symbol" pitchFamily="18" charset="2"/>
            </a:endParaRPr>
          </a:p>
          <a:p>
            <a:pPr eaLnBrk="1" hangingPunct="1">
              <a:lnSpc>
                <a:spcPct val="100000"/>
              </a:lnSpc>
              <a:buNone/>
            </a:pPr>
            <a:r>
              <a:rPr lang="en-US" altLang="zh-TW" sz="2400" dirty="0" smtClean="0">
                <a:latin typeface="Times New Roman" pitchFamily="18" charset="0"/>
                <a:ea typeface="Arial Unicode MS" pitchFamily="34" charset="-128"/>
                <a:cs typeface="Times New Roman" pitchFamily="18" charset="0"/>
                <a:sym typeface="Symbol" pitchFamily="18" charset="2"/>
              </a:rPr>
              <a:t>NB: This proposition covers examples a) and b) under a single formula.</a:t>
            </a:r>
          </a:p>
          <a:p>
            <a:pPr eaLnBrk="1" hangingPunct="1">
              <a:lnSpc>
                <a:spcPct val="100000"/>
              </a:lnSpc>
              <a:buFont typeface="Arial" pitchFamily="34" charset="0"/>
              <a:buNone/>
            </a:pPr>
            <a:endParaRPr lang="en-US" altLang="zh-TW" sz="21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765A3E-8665-4FC0-9F80-EE902C60ECD0}" type="datetime1">
              <a:rPr lang="en-US" altLang="zh-TW" sz="1400" smtClean="0">
                <a:solidFill>
                  <a:schemeClr val="tx1"/>
                </a:solidFill>
                <a:latin typeface="Times New Roman" pitchFamily="18" charset="0"/>
              </a:rPr>
              <a:pPr fontAlgn="base">
                <a:spcBef>
                  <a:spcPct val="0"/>
                </a:spcBef>
                <a:spcAft>
                  <a:spcPct val="0"/>
                </a:spcAft>
                <a:defRPr/>
              </a:pPr>
              <a:t>4/17/2015</a:t>
            </a:fld>
            <a:endParaRPr lang="en-US" altLang="zh-TW" sz="1400" smtClean="0">
              <a:solidFill>
                <a:schemeClr val="tx1"/>
              </a:solidFill>
              <a:latin typeface="Times New Roman" pitchFamily="18" charset="0"/>
            </a:endParaRPr>
          </a:p>
        </p:txBody>
      </p:sp>
      <p:sp>
        <p:nvSpPr>
          <p:cNvPr id="3075" name="投影片編號版面配置區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87E718-F79E-44F1-9814-9B2D5BCAC51E}" type="slidenum">
              <a:rPr lang="zh-TW" altLang="en-US" sz="1400" smtClean="0">
                <a:solidFill>
                  <a:schemeClr val="tx1"/>
                </a:solidFill>
                <a:latin typeface="Times New Roman" pitchFamily="18" charset="0"/>
              </a:rPr>
              <a:pPr fontAlgn="base">
                <a:spcBef>
                  <a:spcPct val="0"/>
                </a:spcBef>
                <a:spcAft>
                  <a:spcPct val="0"/>
                </a:spcAft>
                <a:defRPr/>
              </a:pPr>
              <a:t>7</a:t>
            </a:fld>
            <a:endParaRPr lang="en-US" altLang="zh-TW" sz="1400" smtClean="0">
              <a:solidFill>
                <a:schemeClr val="tx1"/>
              </a:solidFill>
              <a:latin typeface="Times New Roman" pitchFamily="18" charset="0"/>
            </a:endParaRPr>
          </a:p>
        </p:txBody>
      </p:sp>
      <p:sp>
        <p:nvSpPr>
          <p:cNvPr id="9220" name="Rectangle 1026"/>
          <p:cNvSpPr>
            <a:spLocks noGrp="1" noChangeArrowheads="1"/>
          </p:cNvSpPr>
          <p:nvPr>
            <p:ph type="title"/>
          </p:nvPr>
        </p:nvSpPr>
        <p:spPr>
          <a:xfrm>
            <a:off x="228600" y="228600"/>
            <a:ext cx="8915400" cy="1236663"/>
          </a:xfrm>
        </p:spPr>
        <p:txBody>
          <a:bodyPr/>
          <a:lstStyle/>
          <a:p>
            <a:pPr algn="ctr" eaLnBrk="1" hangingPunct="1"/>
            <a:r>
              <a:rPr lang="en-US" altLang="zh-TW" sz="4000" smtClean="0"/>
              <a:t>Generalizations of Ramsey’s Theorem</a:t>
            </a:r>
            <a:endParaRPr lang="en-US" altLang="zh-TW" sz="1200" smtClean="0"/>
          </a:p>
        </p:txBody>
      </p:sp>
      <p:sp>
        <p:nvSpPr>
          <p:cNvPr id="9221" name="Rectangle 1027"/>
          <p:cNvSpPr>
            <a:spLocks noGrp="1" noChangeArrowheads="1"/>
          </p:cNvSpPr>
          <p:nvPr>
            <p:ph type="body" idx="1"/>
          </p:nvPr>
        </p:nvSpPr>
        <p:spPr>
          <a:xfrm>
            <a:off x="330200" y="1438275"/>
            <a:ext cx="8564563" cy="4989513"/>
          </a:xfrm>
        </p:spPr>
        <p:txBody>
          <a:bodyPr/>
          <a:lstStyle/>
          <a:p>
            <a:pPr eaLnBrk="1" hangingPunct="1">
              <a:lnSpc>
                <a:spcPct val="100000"/>
              </a:lnSpc>
            </a:pPr>
            <a:r>
              <a:rPr lang="en-US" altLang="zh-TW" sz="2200" dirty="0" smtClean="0">
                <a:latin typeface="Times New Roman" pitchFamily="18" charset="0"/>
                <a:cs typeface="Times New Roman" pitchFamily="18" charset="0"/>
              </a:rPr>
              <a:t>Other than Graph Ramsey Numbers, Ramsey’s Theorem also applies in other contexts, for example, it holds for infinite graphs. In fact, this was the original theorem which Ramsey proved: the finite version can be derived from the infinite version. </a:t>
            </a:r>
          </a:p>
          <a:p>
            <a:pPr eaLnBrk="1" hangingPunct="1">
              <a:lnSpc>
                <a:spcPct val="100000"/>
              </a:lnSpc>
            </a:pPr>
            <a:r>
              <a:rPr lang="en-US" altLang="zh-TW" sz="2000" b="1" dirty="0" smtClean="0">
                <a:latin typeface="Times New Roman" pitchFamily="18" charset="0"/>
                <a:cs typeface="Times New Roman" pitchFamily="18" charset="0"/>
              </a:rPr>
              <a:t>Theorem 11b (Ramsey’s Theorem – infinite form): </a:t>
            </a:r>
            <a:r>
              <a:rPr lang="en-US" altLang="zh-TW" sz="2000" b="1" i="1" dirty="0" smtClean="0">
                <a:latin typeface="Times New Roman" pitchFamily="18" charset="0"/>
                <a:cs typeface="Times New Roman" pitchFamily="18" charset="0"/>
              </a:rPr>
              <a:t> </a:t>
            </a:r>
            <a:r>
              <a:rPr lang="en-US" altLang="zh-TW" sz="2000" dirty="0" smtClean="0">
                <a:latin typeface="Times New Roman" pitchFamily="18" charset="0"/>
                <a:cs typeface="Times New Roman" pitchFamily="18" charset="0"/>
              </a:rPr>
              <a:t>Let X be some </a:t>
            </a:r>
            <a:r>
              <a:rPr lang="en-US" altLang="zh-TW" sz="2000" dirty="0" err="1" smtClean="0">
                <a:latin typeface="Times New Roman" pitchFamily="18" charset="0"/>
                <a:cs typeface="Times New Roman" pitchFamily="18" charset="0"/>
              </a:rPr>
              <a:t>countably</a:t>
            </a:r>
            <a:r>
              <a:rPr lang="en-US" altLang="zh-TW" sz="2000" dirty="0" smtClean="0">
                <a:latin typeface="Times New Roman" pitchFamily="18" charset="0"/>
                <a:cs typeface="Times New Roman" pitchFamily="18" charset="0"/>
              </a:rPr>
              <a:t> infinite set and color the elements of X </a:t>
            </a:r>
            <a:r>
              <a:rPr lang="en-US" altLang="zh-TW" sz="2000" baseline="30000" dirty="0" smtClean="0">
                <a:latin typeface="Times New Roman" pitchFamily="18" charset="0"/>
                <a:cs typeface="Times New Roman" pitchFamily="18" charset="0"/>
              </a:rPr>
              <a:t>(r)</a:t>
            </a:r>
            <a:r>
              <a:rPr lang="en-US" altLang="zh-TW" sz="2000" dirty="0" smtClean="0">
                <a:latin typeface="Times New Roman" pitchFamily="18" charset="0"/>
                <a:cs typeface="Times New Roman" pitchFamily="18" charset="0"/>
              </a:rPr>
              <a:t> </a:t>
            </a:r>
            <a:r>
              <a:rPr lang="en-US" altLang="zh-TW" sz="2000" dirty="0" smtClean="0">
                <a:latin typeface="Times New Roman" pitchFamily="18" charset="0"/>
                <a:cs typeface="Times New Roman" pitchFamily="18" charset="0"/>
              </a:rPr>
              <a:t>(the subsets of X of order </a:t>
            </a:r>
            <a:r>
              <a:rPr lang="en-US" altLang="zh-TW" sz="2000" dirty="0" smtClean="0">
                <a:latin typeface="Times New Roman" pitchFamily="18" charset="0"/>
                <a:cs typeface="Times New Roman" pitchFamily="18" charset="0"/>
              </a:rPr>
              <a:t>r) </a:t>
            </a:r>
            <a:r>
              <a:rPr lang="en-US" altLang="zh-TW" sz="2000" dirty="0" smtClean="0">
                <a:latin typeface="Times New Roman" pitchFamily="18" charset="0"/>
                <a:cs typeface="Times New Roman" pitchFamily="18" charset="0"/>
              </a:rPr>
              <a:t>in </a:t>
            </a:r>
            <a:r>
              <a:rPr lang="en-US" altLang="zh-TW" sz="2000" dirty="0" smtClean="0">
                <a:latin typeface="Times New Roman" pitchFamily="18" charset="0"/>
                <a:cs typeface="Times New Roman" pitchFamily="18" charset="0"/>
              </a:rPr>
              <a:t>k  </a:t>
            </a:r>
            <a:r>
              <a:rPr lang="en-US" altLang="zh-TW" sz="2000" dirty="0" smtClean="0">
                <a:latin typeface="Times New Roman" pitchFamily="18" charset="0"/>
                <a:cs typeface="Times New Roman" pitchFamily="18" charset="0"/>
              </a:rPr>
              <a:t>different colors. Then there exists some infinite subset M of X such that the  </a:t>
            </a:r>
            <a:r>
              <a:rPr lang="en-US" altLang="zh-TW" sz="2000" smtClean="0">
                <a:latin typeface="Times New Roman" pitchFamily="18" charset="0"/>
                <a:cs typeface="Times New Roman" pitchFamily="18" charset="0"/>
              </a:rPr>
              <a:t>order </a:t>
            </a:r>
            <a:r>
              <a:rPr lang="en-US" altLang="zh-TW" sz="2000" smtClean="0">
                <a:latin typeface="Times New Roman" pitchFamily="18" charset="0"/>
                <a:cs typeface="Times New Roman" pitchFamily="18" charset="0"/>
              </a:rPr>
              <a:t>r  </a:t>
            </a:r>
            <a:r>
              <a:rPr lang="en-US" altLang="zh-TW" sz="2000" dirty="0" smtClean="0">
                <a:latin typeface="Times New Roman" pitchFamily="18" charset="0"/>
                <a:cs typeface="Times New Roman" pitchFamily="18" charset="0"/>
              </a:rPr>
              <a:t>subsets of M all have the same color.</a:t>
            </a:r>
          </a:p>
          <a:p>
            <a:pPr eaLnBrk="1" hangingPunct="1">
              <a:lnSpc>
                <a:spcPct val="100000"/>
              </a:lnSpc>
            </a:pPr>
            <a:r>
              <a:rPr lang="en-US" altLang="zh-TW" sz="2000" dirty="0" smtClean="0">
                <a:latin typeface="Times New Roman" pitchFamily="18" charset="0"/>
                <a:cs typeface="Times New Roman" pitchFamily="18" charset="0"/>
              </a:rPr>
              <a:t>There have been many further generalizations and extensions, and  there are several books and monographs devoted to Ramsey theory. </a:t>
            </a:r>
            <a:r>
              <a:rPr lang="en-US" altLang="zh-TW" sz="2100" dirty="0" smtClean="0">
                <a:latin typeface="Times New Roman" pitchFamily="18" charset="0"/>
                <a:ea typeface="Arial Unicode MS" pitchFamily="34" charset="-128"/>
                <a:cs typeface="Times New Roman" pitchFamily="18" charset="0"/>
              </a:rPr>
              <a:t>     </a:t>
            </a:r>
            <a:endParaRPr lang="en-US" altLang="zh-TW" sz="21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23703</TotalTime>
  <Words>1013</Words>
  <Application>Microsoft Office PowerPoint</Application>
  <PresentationFormat>On-screen Show (4:3)</PresentationFormat>
  <Paragraphs>66</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 Light</vt:lpstr>
      <vt:lpstr>Calibri</vt:lpstr>
      <vt:lpstr>Times New Roman</vt:lpstr>
      <vt:lpstr>PMingLiU</vt:lpstr>
      <vt:lpstr>Arial Unicode MS</vt:lpstr>
      <vt:lpstr>Symbol</vt:lpstr>
      <vt:lpstr>Office Theme</vt:lpstr>
      <vt:lpstr>Ramsey Theory</vt:lpstr>
      <vt:lpstr>Ramsey Theory - 2</vt:lpstr>
      <vt:lpstr>Ramsey Theory - 3</vt:lpstr>
      <vt:lpstr>Ramsey Theory - 4</vt:lpstr>
      <vt:lpstr>Graph Ramsey Theory </vt:lpstr>
      <vt:lpstr>Graph Ramsey Theory - 2</vt:lpstr>
      <vt:lpstr>Generalizations of Ramsey’s Theorem</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 Theory</dc:title>
  <dc:creator>sandip aine</dc:creator>
  <cp:lastModifiedBy>samaresh</cp:lastModifiedBy>
  <cp:revision>210</cp:revision>
  <dcterms:created xsi:type="dcterms:W3CDTF">2013-08-04T06:42:48Z</dcterms:created>
  <dcterms:modified xsi:type="dcterms:W3CDTF">2015-04-17T03:25:08Z</dcterms:modified>
</cp:coreProperties>
</file>