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63" r:id="rId2"/>
    <p:sldId id="262" r:id="rId3"/>
    <p:sldId id="265" r:id="rId4"/>
    <p:sldId id="266" r:id="rId5"/>
    <p:sldId id="267" r:id="rId6"/>
    <p:sldId id="283" r:id="rId7"/>
    <p:sldId id="306" r:id="rId8"/>
    <p:sldId id="284" r:id="rId9"/>
    <p:sldId id="285" r:id="rId10"/>
    <p:sldId id="268" r:id="rId11"/>
    <p:sldId id="269" r:id="rId12"/>
    <p:sldId id="270" r:id="rId13"/>
    <p:sldId id="273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75DD89-2CDE-4A67-AF5D-1FF266284361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871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5D7D45A-CBFC-4AB5-B898-7DF91A4C5532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7411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F657A0-BCC8-4B3C-BF4D-9659317632FD}" type="slidenum">
              <a:rPr lang="zh-TW" altLang="en-US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4613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2A62E5-7DCD-470F-B696-30D463F0534E}" type="slidenum">
              <a:rPr lang="zh-TW" altLang="en-US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3279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B46E-F75E-4B6B-937A-9655A66EFEF3}" type="datetime2">
              <a:rPr lang="en-US" smtClean="0"/>
              <a:pPr/>
              <a:t>Thursday, January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76C-ABD7-4C8C-8825-87CCA10EC3D9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68B3-DDEE-40E2-8725-8FC9667DA58F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89D9-AC6A-4B19-8B96-0BE6BE386DB3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2A84-E076-44B9-B70D-397912F3D000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A668-97F0-4D28-953F-0A9BE851CA2E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895A-1C51-429A-82FB-F66FC4DB0C33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CBB3-0F78-45AF-B75A-2F43287B14B1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A3BB-0C80-4CCC-93F0-354825D55A0A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DA2-7134-478A-8D22-17343B38D7C3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582E-3F8E-4242-9355-E35059E140C2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9DD5-3DCB-4C8E-B689-0D2747E3FFE1}" type="datetime2">
              <a:rPr lang="en-US" smtClean="0"/>
              <a:pPr/>
              <a:t>Thursday, January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0376"/>
            <a:ext cx="7886700" cy="4446587"/>
          </a:xfrm>
        </p:spPr>
        <p:txBody>
          <a:bodyPr/>
          <a:lstStyle/>
          <a:p>
            <a:r>
              <a:rPr lang="en-US" altLang="zh-TW" dirty="0" smtClean="0"/>
              <a:t>Graph is a generic model for solving discrete problems 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set of vertices </a:t>
            </a:r>
          </a:p>
          <a:p>
            <a:pPr lvl="1"/>
            <a:r>
              <a:rPr lang="en-US" altLang="zh-TW" dirty="0" smtClean="0"/>
              <a:t>A set of edges </a:t>
            </a:r>
          </a:p>
          <a:p>
            <a:pPr lvl="1"/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i="1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vertex </a:t>
            </a: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an object</a:t>
            </a:r>
          </a:p>
          <a:p>
            <a:pPr>
              <a:spcBef>
                <a:spcPct val="50000"/>
              </a:spcBef>
            </a:pP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edge </a:t>
            </a:r>
            <a:r>
              <a:rPr lang="en-US" altLang="zh-TW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a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binary relation (between objects)</a:t>
            </a:r>
            <a:endParaRPr lang="en-US" altLang="zh-TW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EAF0-D9C8-4691-A96F-F00901E1C664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BECCC8-86F4-4BE3-8B56-30790A4FCD4E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4571" y="533248"/>
            <a:ext cx="7154859" cy="8267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Complement</a:t>
            </a:r>
          </a:p>
        </p:txBody>
      </p:sp>
      <p:sp>
        <p:nvSpPr>
          <p:cNvPr id="348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48892"/>
            <a:ext cx="7154859" cy="4547719"/>
          </a:xfrm>
        </p:spPr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Complement of </a:t>
            </a:r>
            <a:r>
              <a:rPr lang="en-US" altLang="zh-TW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新細明體" panose="02020500000000000000" pitchFamily="18" charset="-120"/>
              </a:rPr>
              <a:t>: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complement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simple graph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simple graph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’) = 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) </a:t>
            </a:r>
          </a:p>
          <a:p>
            <a:pPr lvl="1" eaLnBrk="1" hangingPunct="1"/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’) = { </a:t>
            </a:r>
            <a:r>
              <a:rPr lang="en-US" altLang="zh-TW" i="1" dirty="0" err="1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 </a:t>
            </a:r>
            <a:r>
              <a:rPr lang="en-US" altLang="zh-TW" i="1" dirty="0" err="1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uv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panose="02020500000000000000" pitchFamily="18" charset="-120"/>
              </a:rPr>
              <a:t>) }</a:t>
            </a:r>
          </a:p>
        </p:txBody>
      </p:sp>
      <p:sp>
        <p:nvSpPr>
          <p:cNvPr id="34823" name="Text Box 1051"/>
          <p:cNvSpPr txBox="1">
            <a:spLocks noChangeArrowheads="1"/>
          </p:cNvSpPr>
          <p:nvPr/>
        </p:nvSpPr>
        <p:spPr bwMode="auto">
          <a:xfrm>
            <a:off x="1674873" y="4844581"/>
            <a:ext cx="61296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G</a:t>
            </a:r>
          </a:p>
        </p:txBody>
      </p:sp>
      <p:grpSp>
        <p:nvGrpSpPr>
          <p:cNvPr id="34824" name="Group 1066"/>
          <p:cNvGrpSpPr>
            <a:grpSpLocks/>
          </p:cNvGrpSpPr>
          <p:nvPr/>
        </p:nvGrpSpPr>
        <p:grpSpPr bwMode="auto">
          <a:xfrm>
            <a:off x="2242479" y="4326453"/>
            <a:ext cx="1797648" cy="1633152"/>
            <a:chOff x="1280" y="2372"/>
            <a:chExt cx="1230" cy="1029"/>
          </a:xfrm>
        </p:grpSpPr>
        <p:sp>
          <p:nvSpPr>
            <p:cNvPr id="34841" name="Line 1034"/>
            <p:cNvSpPr>
              <a:spLocks noChangeShapeType="1"/>
            </p:cNvSpPr>
            <p:nvPr/>
          </p:nvSpPr>
          <p:spPr bwMode="auto">
            <a:xfrm flipH="1">
              <a:off x="1488" y="2494"/>
              <a:ext cx="355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2" name="Line 1035"/>
            <p:cNvSpPr>
              <a:spLocks noChangeShapeType="1"/>
            </p:cNvSpPr>
            <p:nvPr/>
          </p:nvSpPr>
          <p:spPr bwMode="auto">
            <a:xfrm>
              <a:off x="1504" y="2776"/>
              <a:ext cx="15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3" name="Line 1036"/>
            <p:cNvSpPr>
              <a:spLocks noChangeShapeType="1"/>
            </p:cNvSpPr>
            <p:nvPr/>
          </p:nvSpPr>
          <p:spPr bwMode="auto">
            <a:xfrm>
              <a:off x="1656" y="3208"/>
              <a:ext cx="48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4" name="Line 1037"/>
            <p:cNvSpPr>
              <a:spLocks noChangeShapeType="1"/>
            </p:cNvSpPr>
            <p:nvPr/>
          </p:nvSpPr>
          <p:spPr bwMode="auto">
            <a:xfrm flipV="1">
              <a:off x="2136" y="2776"/>
              <a:ext cx="144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5" name="Line 1038"/>
            <p:cNvSpPr>
              <a:spLocks noChangeShapeType="1"/>
            </p:cNvSpPr>
            <p:nvPr/>
          </p:nvSpPr>
          <p:spPr bwMode="auto">
            <a:xfrm>
              <a:off x="1841" y="2498"/>
              <a:ext cx="431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6" name="Line 1039"/>
            <p:cNvSpPr>
              <a:spLocks noChangeShapeType="1"/>
            </p:cNvSpPr>
            <p:nvPr/>
          </p:nvSpPr>
          <p:spPr bwMode="auto">
            <a:xfrm flipH="1">
              <a:off x="1656" y="2499"/>
              <a:ext cx="188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47" name="Text Box 1053"/>
            <p:cNvSpPr txBox="1">
              <a:spLocks noChangeArrowheads="1"/>
            </p:cNvSpPr>
            <p:nvPr/>
          </p:nvSpPr>
          <p:spPr bwMode="auto">
            <a:xfrm>
              <a:off x="1868" y="2372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u</a:t>
              </a:r>
            </a:p>
          </p:txBody>
        </p:sp>
        <p:sp>
          <p:nvSpPr>
            <p:cNvPr id="34848" name="Text Box 1054"/>
            <p:cNvSpPr txBox="1">
              <a:spLocks noChangeArrowheads="1"/>
            </p:cNvSpPr>
            <p:nvPr/>
          </p:nvSpPr>
          <p:spPr bwMode="auto">
            <a:xfrm>
              <a:off x="2288" y="2660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v</a:t>
              </a:r>
            </a:p>
          </p:txBody>
        </p:sp>
        <p:sp>
          <p:nvSpPr>
            <p:cNvPr id="34849" name="Text Box 1055"/>
            <p:cNvSpPr txBox="1">
              <a:spLocks noChangeArrowheads="1"/>
            </p:cNvSpPr>
            <p:nvPr/>
          </p:nvSpPr>
          <p:spPr bwMode="auto">
            <a:xfrm>
              <a:off x="2156" y="312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w</a:t>
              </a:r>
            </a:p>
          </p:txBody>
        </p:sp>
        <p:sp>
          <p:nvSpPr>
            <p:cNvPr id="34850" name="Text Box 1056"/>
            <p:cNvSpPr txBox="1">
              <a:spLocks noChangeArrowheads="1"/>
            </p:cNvSpPr>
            <p:nvPr/>
          </p:nvSpPr>
          <p:spPr bwMode="auto">
            <a:xfrm>
              <a:off x="1604" y="3194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x</a:t>
              </a:r>
            </a:p>
          </p:txBody>
        </p:sp>
        <p:sp>
          <p:nvSpPr>
            <p:cNvPr id="34851" name="Text Box 1057"/>
            <p:cNvSpPr txBox="1">
              <a:spLocks noChangeArrowheads="1"/>
            </p:cNvSpPr>
            <p:nvPr/>
          </p:nvSpPr>
          <p:spPr bwMode="auto">
            <a:xfrm>
              <a:off x="1280" y="267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y</a:t>
              </a:r>
            </a:p>
          </p:txBody>
        </p:sp>
        <p:sp>
          <p:nvSpPr>
            <p:cNvPr id="34852" name="Oval 1029"/>
            <p:cNvSpPr>
              <a:spLocks noChangeArrowheads="1"/>
            </p:cNvSpPr>
            <p:nvPr/>
          </p:nvSpPr>
          <p:spPr bwMode="auto">
            <a:xfrm>
              <a:off x="1808" y="2464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3" name="Oval 1030"/>
            <p:cNvSpPr>
              <a:spLocks noChangeArrowheads="1"/>
            </p:cNvSpPr>
            <p:nvPr/>
          </p:nvSpPr>
          <p:spPr bwMode="auto">
            <a:xfrm>
              <a:off x="1464" y="27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4" name="Oval 1031"/>
            <p:cNvSpPr>
              <a:spLocks noChangeArrowheads="1"/>
            </p:cNvSpPr>
            <p:nvPr/>
          </p:nvSpPr>
          <p:spPr bwMode="auto">
            <a:xfrm>
              <a:off x="1624" y="316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5" name="Oval 1032"/>
            <p:cNvSpPr>
              <a:spLocks noChangeArrowheads="1"/>
            </p:cNvSpPr>
            <p:nvPr/>
          </p:nvSpPr>
          <p:spPr bwMode="auto">
            <a:xfrm>
              <a:off x="2096" y="317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56" name="Oval 1033"/>
            <p:cNvSpPr>
              <a:spLocks noChangeArrowheads="1"/>
            </p:cNvSpPr>
            <p:nvPr/>
          </p:nvSpPr>
          <p:spPr bwMode="auto">
            <a:xfrm>
              <a:off x="2232" y="2736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grpSp>
        <p:nvGrpSpPr>
          <p:cNvPr id="34825" name="Group 1067"/>
          <p:cNvGrpSpPr>
            <a:grpSpLocks/>
          </p:cNvGrpSpPr>
          <p:nvPr/>
        </p:nvGrpSpPr>
        <p:grpSpPr bwMode="auto">
          <a:xfrm>
            <a:off x="5183586" y="4157405"/>
            <a:ext cx="2060148" cy="1642772"/>
            <a:chOff x="3304" y="2364"/>
            <a:chExt cx="1410" cy="1035"/>
          </a:xfrm>
        </p:grpSpPr>
        <p:sp>
          <p:nvSpPr>
            <p:cNvPr id="34826" name="Line 1047"/>
            <p:cNvSpPr>
              <a:spLocks noChangeShapeType="1"/>
            </p:cNvSpPr>
            <p:nvPr/>
          </p:nvSpPr>
          <p:spPr bwMode="auto">
            <a:xfrm>
              <a:off x="3713" y="2867"/>
              <a:ext cx="627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7" name="Line 1048"/>
            <p:cNvSpPr>
              <a:spLocks noChangeShapeType="1"/>
            </p:cNvSpPr>
            <p:nvPr/>
          </p:nvSpPr>
          <p:spPr bwMode="auto">
            <a:xfrm flipV="1">
              <a:off x="3857" y="2870"/>
              <a:ext cx="627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8" name="Line 1049"/>
            <p:cNvSpPr>
              <a:spLocks noChangeShapeType="1"/>
            </p:cNvSpPr>
            <p:nvPr/>
          </p:nvSpPr>
          <p:spPr bwMode="auto">
            <a:xfrm>
              <a:off x="3703" y="2862"/>
              <a:ext cx="773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29" name="Line 1050"/>
            <p:cNvSpPr>
              <a:spLocks noChangeShapeType="1"/>
            </p:cNvSpPr>
            <p:nvPr/>
          </p:nvSpPr>
          <p:spPr bwMode="auto">
            <a:xfrm>
              <a:off x="4048" y="2593"/>
              <a:ext cx="298" cy="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34830" name="Text Box 1052"/>
            <p:cNvSpPr txBox="1">
              <a:spLocks noChangeArrowheads="1"/>
            </p:cNvSpPr>
            <p:nvPr/>
          </p:nvSpPr>
          <p:spPr bwMode="auto">
            <a:xfrm>
              <a:off x="3304" y="2970"/>
              <a:ext cx="42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/>
                <a:t>G’</a:t>
              </a:r>
            </a:p>
          </p:txBody>
        </p:sp>
        <p:sp>
          <p:nvSpPr>
            <p:cNvPr id="34831" name="Text Box 1059"/>
            <p:cNvSpPr txBox="1">
              <a:spLocks noChangeArrowheads="1"/>
            </p:cNvSpPr>
            <p:nvPr/>
          </p:nvSpPr>
          <p:spPr bwMode="auto">
            <a:xfrm>
              <a:off x="3976" y="2364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u</a:t>
              </a:r>
            </a:p>
          </p:txBody>
        </p:sp>
        <p:sp>
          <p:nvSpPr>
            <p:cNvPr id="34832" name="Text Box 1060"/>
            <p:cNvSpPr txBox="1">
              <a:spLocks noChangeArrowheads="1"/>
            </p:cNvSpPr>
            <p:nvPr/>
          </p:nvSpPr>
          <p:spPr bwMode="auto">
            <a:xfrm>
              <a:off x="4492" y="2760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v</a:t>
              </a:r>
            </a:p>
          </p:txBody>
        </p:sp>
        <p:sp>
          <p:nvSpPr>
            <p:cNvPr id="34833" name="Text Box 1061"/>
            <p:cNvSpPr txBox="1">
              <a:spLocks noChangeArrowheads="1"/>
            </p:cNvSpPr>
            <p:nvPr/>
          </p:nvSpPr>
          <p:spPr bwMode="auto">
            <a:xfrm>
              <a:off x="4360" y="3186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w</a:t>
              </a:r>
            </a:p>
          </p:txBody>
        </p:sp>
        <p:sp>
          <p:nvSpPr>
            <p:cNvPr id="34834" name="Text Box 1062"/>
            <p:cNvSpPr txBox="1">
              <a:spLocks noChangeArrowheads="1"/>
            </p:cNvSpPr>
            <p:nvPr/>
          </p:nvSpPr>
          <p:spPr bwMode="auto">
            <a:xfrm>
              <a:off x="3634" y="3192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x</a:t>
              </a:r>
            </a:p>
          </p:txBody>
        </p:sp>
        <p:sp>
          <p:nvSpPr>
            <p:cNvPr id="34835" name="Text Box 1063"/>
            <p:cNvSpPr txBox="1">
              <a:spLocks noChangeArrowheads="1"/>
            </p:cNvSpPr>
            <p:nvPr/>
          </p:nvSpPr>
          <p:spPr bwMode="auto">
            <a:xfrm>
              <a:off x="3514" y="2688"/>
              <a:ext cx="22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58" i="1"/>
                <a:t>y</a:t>
              </a:r>
            </a:p>
          </p:txBody>
        </p:sp>
        <p:sp>
          <p:nvSpPr>
            <p:cNvPr id="34836" name="Oval 1040"/>
            <p:cNvSpPr>
              <a:spLocks noChangeArrowheads="1"/>
            </p:cNvSpPr>
            <p:nvPr/>
          </p:nvSpPr>
          <p:spPr bwMode="auto">
            <a:xfrm>
              <a:off x="4012" y="2558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7" name="Oval 1041"/>
            <p:cNvSpPr>
              <a:spLocks noChangeArrowheads="1"/>
            </p:cNvSpPr>
            <p:nvPr/>
          </p:nvSpPr>
          <p:spPr bwMode="auto">
            <a:xfrm>
              <a:off x="3668" y="283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8" name="Oval 1042"/>
            <p:cNvSpPr>
              <a:spLocks noChangeArrowheads="1"/>
            </p:cNvSpPr>
            <p:nvPr/>
          </p:nvSpPr>
          <p:spPr bwMode="auto">
            <a:xfrm>
              <a:off x="3828" y="3262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39" name="Oval 1043"/>
            <p:cNvSpPr>
              <a:spLocks noChangeArrowheads="1"/>
            </p:cNvSpPr>
            <p:nvPr/>
          </p:nvSpPr>
          <p:spPr bwMode="auto">
            <a:xfrm>
              <a:off x="4300" y="327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4840" name="Oval 1044"/>
            <p:cNvSpPr>
              <a:spLocks noChangeArrowheads="1"/>
            </p:cNvSpPr>
            <p:nvPr/>
          </p:nvSpPr>
          <p:spPr bwMode="auto">
            <a:xfrm>
              <a:off x="4436" y="283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E531-E13A-442F-A7CB-524DC9852CA4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832364-911F-40AA-82AF-95F26FF13A0A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164922"/>
            <a:ext cx="7154859" cy="1104976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Subgraphs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751" y="1485672"/>
            <a:ext cx="7476457" cy="38949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err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graph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b="1" i="1" dirty="0" smtClean="0">
                <a:ea typeface="新細明體" panose="02020500000000000000" pitchFamily="18" charset="-120"/>
              </a:rPr>
              <a:t>V(H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V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E</a:t>
            </a:r>
            <a:r>
              <a:rPr lang="en-US" altLang="zh-TW" b="1" dirty="0" smtClean="0">
                <a:ea typeface="新細明體" panose="02020500000000000000" pitchFamily="18" charset="-120"/>
              </a:rPr>
              <a:t>(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r>
              <a:rPr lang="en-US" altLang="zh-TW" b="1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assignment of endpoints to edges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same as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>
                <a:solidFill>
                  <a:schemeClr val="accent2"/>
                </a:solidFill>
              </a:rPr>
              <a:t>induced </a:t>
            </a:r>
            <a:r>
              <a:rPr lang="en-US" b="1" i="1" dirty="0" err="1">
                <a:solidFill>
                  <a:schemeClr val="accent2"/>
                </a:solidFill>
              </a:rPr>
              <a:t>subgraph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of G is a </a:t>
            </a:r>
            <a:r>
              <a:rPr lang="en-US" dirty="0" err="1"/>
              <a:t>subgraph</a:t>
            </a:r>
            <a:r>
              <a:rPr lang="en-US" dirty="0"/>
              <a:t> </a:t>
            </a:r>
            <a:r>
              <a:rPr lang="en-US" dirty="0" smtClean="0"/>
              <a:t>H of </a:t>
            </a:r>
            <a:r>
              <a:rPr lang="en-US" dirty="0"/>
              <a:t>G such that E(H) consists of all edges </a:t>
            </a:r>
            <a:r>
              <a:rPr lang="en-US" dirty="0" smtClean="0"/>
              <a:t>of G </a:t>
            </a:r>
            <a:r>
              <a:rPr lang="en-US" dirty="0"/>
              <a:t>whose endpoints belong to V(H)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257C-4FBC-45A4-A43B-E3F1C216091F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62F9D0-B28D-487D-94A1-0F98627D2E46}" type="slidenum">
              <a:rPr lang="zh-TW" altLang="en-US" sz="1299"/>
              <a:pPr eaLnBrk="1" hangingPunct="1"/>
              <a:t>12</a:t>
            </a:fld>
            <a:endParaRPr lang="en-US" altLang="zh-TW" sz="1299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164922"/>
            <a:ext cx="7154859" cy="1104976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Subgraphs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751" y="1568133"/>
            <a:ext cx="7154859" cy="476899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,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H</a:t>
            </a:r>
            <a:r>
              <a:rPr lang="en-US" altLang="zh-TW" b="1" i="1" baseline="-20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subgraphs of </a:t>
            </a:r>
            <a:r>
              <a:rPr lang="en-US" altLang="zh-TW" b="1" i="1" smtClean="0">
                <a:ea typeface="新細明體" panose="02020500000000000000" pitchFamily="18" charset="-120"/>
              </a:rPr>
              <a:t>G</a:t>
            </a:r>
          </a:p>
        </p:txBody>
      </p:sp>
      <p:grpSp>
        <p:nvGrpSpPr>
          <p:cNvPr id="45063" name="Group 79"/>
          <p:cNvGrpSpPr>
            <a:grpSpLocks/>
          </p:cNvGrpSpPr>
          <p:nvPr/>
        </p:nvGrpSpPr>
        <p:grpSpPr bwMode="auto">
          <a:xfrm>
            <a:off x="1684494" y="4474883"/>
            <a:ext cx="935931" cy="708190"/>
            <a:chOff x="2392" y="3528"/>
            <a:chExt cx="1144" cy="675"/>
          </a:xfrm>
        </p:grpSpPr>
        <p:sp>
          <p:nvSpPr>
            <p:cNvPr id="45110" name="Oval 8"/>
            <p:cNvSpPr>
              <a:spLocks noChangeArrowheads="1"/>
            </p:cNvSpPr>
            <p:nvPr/>
          </p:nvSpPr>
          <p:spPr bwMode="auto">
            <a:xfrm>
              <a:off x="2392" y="3840"/>
              <a:ext cx="112" cy="12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5111" name="Oval 9"/>
            <p:cNvSpPr>
              <a:spLocks noChangeArrowheads="1"/>
            </p:cNvSpPr>
            <p:nvPr/>
          </p:nvSpPr>
          <p:spPr bwMode="auto">
            <a:xfrm>
              <a:off x="3112" y="3592"/>
              <a:ext cx="112" cy="12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5112" name="Line 12"/>
            <p:cNvSpPr>
              <a:spLocks noChangeShapeType="1"/>
            </p:cNvSpPr>
            <p:nvPr/>
          </p:nvSpPr>
          <p:spPr bwMode="auto">
            <a:xfrm flipV="1">
              <a:off x="2504" y="3672"/>
              <a:ext cx="6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5113" name="Text Box 19"/>
            <p:cNvSpPr txBox="1">
              <a:spLocks noChangeArrowheads="1"/>
            </p:cNvSpPr>
            <p:nvPr/>
          </p:nvSpPr>
          <p:spPr bwMode="auto">
            <a:xfrm>
              <a:off x="3232" y="3528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 i="1"/>
                <a:t>c</a:t>
              </a:r>
            </a:p>
          </p:txBody>
        </p:sp>
        <p:sp>
          <p:nvSpPr>
            <p:cNvPr id="45114" name="Text Box 20"/>
            <p:cNvSpPr txBox="1">
              <a:spLocks noChangeArrowheads="1"/>
            </p:cNvSpPr>
            <p:nvPr/>
          </p:nvSpPr>
          <p:spPr bwMode="auto">
            <a:xfrm>
              <a:off x="2456" y="3865"/>
              <a:ext cx="30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 i="1"/>
                <a:t>d</a:t>
              </a:r>
            </a:p>
          </p:txBody>
        </p:sp>
      </p:grpSp>
      <p:sp>
        <p:nvSpPr>
          <p:cNvPr id="45064" name="Oval 23"/>
          <p:cNvSpPr>
            <a:spLocks noChangeArrowheads="1"/>
          </p:cNvSpPr>
          <p:nvPr/>
        </p:nvSpPr>
        <p:spPr bwMode="auto">
          <a:xfrm>
            <a:off x="4324617" y="4370429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5" name="Oval 24"/>
          <p:cNvSpPr>
            <a:spLocks noChangeArrowheads="1"/>
          </p:cNvSpPr>
          <p:nvPr/>
        </p:nvSpPr>
        <p:spPr bwMode="auto">
          <a:xfrm>
            <a:off x="4298505" y="5024619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6" name="Oval 25"/>
          <p:cNvSpPr>
            <a:spLocks noChangeArrowheads="1"/>
          </p:cNvSpPr>
          <p:nvPr/>
        </p:nvSpPr>
        <p:spPr bwMode="auto">
          <a:xfrm>
            <a:off x="5025536" y="4370429"/>
            <a:ext cx="123691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7" name="Oval 26"/>
          <p:cNvSpPr>
            <a:spLocks noChangeArrowheads="1"/>
          </p:cNvSpPr>
          <p:nvPr/>
        </p:nvSpPr>
        <p:spPr bwMode="auto">
          <a:xfrm>
            <a:off x="5043402" y="4995758"/>
            <a:ext cx="122317" cy="1539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68" name="Line 29"/>
          <p:cNvSpPr>
            <a:spLocks noChangeShapeType="1"/>
          </p:cNvSpPr>
          <p:nvPr/>
        </p:nvSpPr>
        <p:spPr bwMode="auto">
          <a:xfrm flipV="1">
            <a:off x="4420822" y="5091963"/>
            <a:ext cx="622580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69" name="Line 32"/>
          <p:cNvSpPr>
            <a:spLocks noChangeShapeType="1"/>
          </p:cNvSpPr>
          <p:nvPr/>
        </p:nvSpPr>
        <p:spPr bwMode="auto">
          <a:xfrm flipV="1">
            <a:off x="4453806" y="4432275"/>
            <a:ext cx="577226" cy="9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0" name="Line 33"/>
          <p:cNvSpPr>
            <a:spLocks noChangeShapeType="1"/>
          </p:cNvSpPr>
          <p:nvPr/>
        </p:nvSpPr>
        <p:spPr bwMode="auto">
          <a:xfrm flipV="1">
            <a:off x="4420822" y="4505116"/>
            <a:ext cx="615708" cy="5676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1" name="Line 34"/>
          <p:cNvSpPr>
            <a:spLocks noChangeShapeType="1"/>
          </p:cNvSpPr>
          <p:nvPr/>
        </p:nvSpPr>
        <p:spPr bwMode="auto">
          <a:xfrm>
            <a:off x="4430443" y="4514736"/>
            <a:ext cx="634949" cy="498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2" name="Text Box 35"/>
          <p:cNvSpPr txBox="1">
            <a:spLocks noChangeArrowheads="1"/>
          </p:cNvSpPr>
          <p:nvPr/>
        </p:nvSpPr>
        <p:spPr bwMode="auto">
          <a:xfrm>
            <a:off x="4048374" y="4259108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073" name="Text Box 36"/>
          <p:cNvSpPr txBox="1">
            <a:spLocks noChangeArrowheads="1"/>
          </p:cNvSpPr>
          <p:nvPr/>
        </p:nvSpPr>
        <p:spPr bwMode="auto">
          <a:xfrm>
            <a:off x="5149227" y="4226123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074" name="Text Box 38"/>
          <p:cNvSpPr txBox="1">
            <a:spLocks noChangeArrowheads="1"/>
          </p:cNvSpPr>
          <p:nvPr/>
        </p:nvSpPr>
        <p:spPr bwMode="auto">
          <a:xfrm>
            <a:off x="5113494" y="5024620"/>
            <a:ext cx="332592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075" name="Text Box 39"/>
          <p:cNvSpPr txBox="1">
            <a:spLocks noChangeArrowheads="1"/>
          </p:cNvSpPr>
          <p:nvPr/>
        </p:nvSpPr>
        <p:spPr bwMode="auto">
          <a:xfrm>
            <a:off x="4350730" y="5101583"/>
            <a:ext cx="33396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076" name="Oval 59"/>
          <p:cNvSpPr>
            <a:spLocks noChangeArrowheads="1"/>
          </p:cNvSpPr>
          <p:nvPr/>
        </p:nvSpPr>
        <p:spPr bwMode="auto">
          <a:xfrm>
            <a:off x="6665134" y="4220626"/>
            <a:ext cx="133311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77" name="Oval 60"/>
          <p:cNvSpPr>
            <a:spLocks noChangeArrowheads="1"/>
          </p:cNvSpPr>
          <p:nvPr/>
        </p:nvSpPr>
        <p:spPr bwMode="auto">
          <a:xfrm>
            <a:off x="6636272" y="4840457"/>
            <a:ext cx="133312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78" name="Line 64"/>
          <p:cNvSpPr>
            <a:spLocks noChangeShapeType="1"/>
          </p:cNvSpPr>
          <p:nvPr/>
        </p:nvSpPr>
        <p:spPr bwMode="auto">
          <a:xfrm flipH="1">
            <a:off x="6711862" y="4366307"/>
            <a:ext cx="19241" cy="474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79" name="Text Box 71"/>
          <p:cNvSpPr txBox="1">
            <a:spLocks noChangeArrowheads="1"/>
          </p:cNvSpPr>
          <p:nvPr/>
        </p:nvSpPr>
        <p:spPr bwMode="auto">
          <a:xfrm>
            <a:off x="6435617" y="4147785"/>
            <a:ext cx="362828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080" name="Oval 61"/>
          <p:cNvSpPr>
            <a:spLocks noChangeArrowheads="1"/>
          </p:cNvSpPr>
          <p:nvPr/>
        </p:nvSpPr>
        <p:spPr bwMode="auto">
          <a:xfrm>
            <a:off x="6974361" y="4242616"/>
            <a:ext cx="109948" cy="1415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1" name="Oval 62"/>
          <p:cNvSpPr>
            <a:spLocks noChangeArrowheads="1"/>
          </p:cNvSpPr>
          <p:nvPr/>
        </p:nvSpPr>
        <p:spPr bwMode="auto">
          <a:xfrm>
            <a:off x="6989480" y="4814345"/>
            <a:ext cx="109948" cy="14155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2" name="Oval 63"/>
          <p:cNvSpPr>
            <a:spLocks noChangeArrowheads="1"/>
          </p:cNvSpPr>
          <p:nvPr/>
        </p:nvSpPr>
        <p:spPr bwMode="auto">
          <a:xfrm>
            <a:off x="7693146" y="4542224"/>
            <a:ext cx="109948" cy="14018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83" name="Line 66"/>
          <p:cNvSpPr>
            <a:spLocks noChangeShapeType="1"/>
          </p:cNvSpPr>
          <p:nvPr/>
        </p:nvSpPr>
        <p:spPr bwMode="auto">
          <a:xfrm flipV="1">
            <a:off x="7099428" y="4630182"/>
            <a:ext cx="593719" cy="26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84" name="Line 67"/>
          <p:cNvSpPr>
            <a:spLocks noChangeShapeType="1"/>
          </p:cNvSpPr>
          <p:nvPr/>
        </p:nvSpPr>
        <p:spPr bwMode="auto">
          <a:xfrm>
            <a:off x="7078812" y="4327825"/>
            <a:ext cx="619832" cy="2570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85" name="Text Box 72"/>
          <p:cNvSpPr txBox="1">
            <a:spLocks noChangeArrowheads="1"/>
          </p:cNvSpPr>
          <p:nvPr/>
        </p:nvSpPr>
        <p:spPr bwMode="auto">
          <a:xfrm>
            <a:off x="7084310" y="4055704"/>
            <a:ext cx="296859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086" name="Text Box 73"/>
          <p:cNvSpPr txBox="1">
            <a:spLocks noChangeArrowheads="1"/>
          </p:cNvSpPr>
          <p:nvPr/>
        </p:nvSpPr>
        <p:spPr bwMode="auto">
          <a:xfrm>
            <a:off x="7812715" y="4472131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c</a:t>
            </a:r>
          </a:p>
        </p:txBody>
      </p:sp>
      <p:sp>
        <p:nvSpPr>
          <p:cNvPr id="45087" name="Text Box 74"/>
          <p:cNvSpPr txBox="1">
            <a:spLocks noChangeArrowheads="1"/>
          </p:cNvSpPr>
          <p:nvPr/>
        </p:nvSpPr>
        <p:spPr bwMode="auto">
          <a:xfrm>
            <a:off x="7054074" y="4840457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088" name="Text Box 75"/>
          <p:cNvSpPr txBox="1">
            <a:spLocks noChangeArrowheads="1"/>
          </p:cNvSpPr>
          <p:nvPr/>
        </p:nvSpPr>
        <p:spPr bwMode="auto">
          <a:xfrm>
            <a:off x="6388889" y="4808847"/>
            <a:ext cx="44391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089" name="Text Box 80"/>
          <p:cNvSpPr txBox="1">
            <a:spLocks noChangeArrowheads="1"/>
          </p:cNvSpPr>
          <p:nvPr/>
        </p:nvSpPr>
        <p:spPr bwMode="auto">
          <a:xfrm>
            <a:off x="1111390" y="4551844"/>
            <a:ext cx="853471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090" name="Text Box 81"/>
          <p:cNvSpPr txBox="1">
            <a:spLocks noChangeArrowheads="1"/>
          </p:cNvSpPr>
          <p:nvPr/>
        </p:nvSpPr>
        <p:spPr bwMode="auto">
          <a:xfrm>
            <a:off x="1995096" y="2963097"/>
            <a:ext cx="467279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G</a:t>
            </a:r>
            <a:endParaRPr lang="en-US" altLang="zh-TW" sz="2251" i="1" baseline="-25000">
              <a:solidFill>
                <a:srgbClr val="FF0000"/>
              </a:solidFill>
            </a:endParaRPr>
          </a:p>
        </p:txBody>
      </p:sp>
      <p:sp>
        <p:nvSpPr>
          <p:cNvPr id="45091" name="Text Box 82"/>
          <p:cNvSpPr txBox="1">
            <a:spLocks noChangeArrowheads="1"/>
          </p:cNvSpPr>
          <p:nvPr/>
        </p:nvSpPr>
        <p:spPr bwMode="auto">
          <a:xfrm>
            <a:off x="5944975" y="4389671"/>
            <a:ext cx="85347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092" name="Text Box 83"/>
          <p:cNvSpPr txBox="1">
            <a:spLocks noChangeArrowheads="1"/>
          </p:cNvSpPr>
          <p:nvPr/>
        </p:nvSpPr>
        <p:spPr bwMode="auto">
          <a:xfrm>
            <a:off x="3751515" y="4594449"/>
            <a:ext cx="85347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>
                <a:solidFill>
                  <a:srgbClr val="FF0000"/>
                </a:solidFill>
              </a:rPr>
              <a:t>H</a:t>
            </a:r>
            <a:r>
              <a:rPr lang="en-US" altLang="zh-TW" sz="2251" i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093" name="Oval 41"/>
          <p:cNvSpPr>
            <a:spLocks noChangeArrowheads="1"/>
          </p:cNvSpPr>
          <p:nvPr/>
        </p:nvSpPr>
        <p:spPr bwMode="auto">
          <a:xfrm>
            <a:off x="2727624" y="2696473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4" name="Oval 42"/>
          <p:cNvSpPr>
            <a:spLocks noChangeArrowheads="1"/>
          </p:cNvSpPr>
          <p:nvPr/>
        </p:nvSpPr>
        <p:spPr bwMode="auto">
          <a:xfrm>
            <a:off x="2700137" y="3386396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5" name="Oval 45"/>
          <p:cNvSpPr>
            <a:spLocks noChangeArrowheads="1"/>
          </p:cNvSpPr>
          <p:nvPr/>
        </p:nvSpPr>
        <p:spPr bwMode="auto">
          <a:xfrm>
            <a:off x="4294381" y="3041435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096" name="Line 46"/>
          <p:cNvSpPr>
            <a:spLocks noChangeShapeType="1"/>
          </p:cNvSpPr>
          <p:nvPr/>
        </p:nvSpPr>
        <p:spPr bwMode="auto">
          <a:xfrm flipH="1">
            <a:off x="2772978" y="2858646"/>
            <a:ext cx="17866" cy="527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7" name="Line 47"/>
          <p:cNvSpPr>
            <a:spLocks noChangeShapeType="1"/>
          </p:cNvSpPr>
          <p:nvPr/>
        </p:nvSpPr>
        <p:spPr bwMode="auto">
          <a:xfrm flipV="1">
            <a:off x="2827952" y="3457862"/>
            <a:ext cx="645944" cy="96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8" name="Line 48"/>
          <p:cNvSpPr>
            <a:spLocks noChangeShapeType="1"/>
          </p:cNvSpPr>
          <p:nvPr/>
        </p:nvSpPr>
        <p:spPr bwMode="auto">
          <a:xfrm flipV="1">
            <a:off x="3601710" y="3143137"/>
            <a:ext cx="692672" cy="303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099" name="Line 49"/>
          <p:cNvSpPr>
            <a:spLocks noChangeShapeType="1"/>
          </p:cNvSpPr>
          <p:nvPr/>
        </p:nvSpPr>
        <p:spPr bwMode="auto">
          <a:xfrm>
            <a:off x="3565977" y="2787180"/>
            <a:ext cx="746272" cy="2844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0" name="Line 50"/>
          <p:cNvSpPr>
            <a:spLocks noChangeShapeType="1"/>
          </p:cNvSpPr>
          <p:nvPr/>
        </p:nvSpPr>
        <p:spPr bwMode="auto">
          <a:xfrm flipV="1">
            <a:off x="2849942" y="2787180"/>
            <a:ext cx="633574" cy="27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1" name="Line 51"/>
          <p:cNvSpPr>
            <a:spLocks noChangeShapeType="1"/>
          </p:cNvSpPr>
          <p:nvPr/>
        </p:nvSpPr>
        <p:spPr bwMode="auto">
          <a:xfrm flipV="1">
            <a:off x="2827952" y="2838031"/>
            <a:ext cx="673431" cy="5992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2" name="Line 52"/>
          <p:cNvSpPr>
            <a:spLocks noChangeShapeType="1"/>
          </p:cNvSpPr>
          <p:nvPr/>
        </p:nvSpPr>
        <p:spPr bwMode="auto">
          <a:xfrm>
            <a:off x="2837572" y="2849026"/>
            <a:ext cx="683052" cy="5373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2467873" y="2574156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a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3583844" y="2543921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b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4430442" y="2960348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c</a:t>
            </a:r>
          </a:p>
        </p:txBody>
      </p:sp>
      <p:sp>
        <p:nvSpPr>
          <p:cNvPr id="45106" name="Text Box 56"/>
          <p:cNvSpPr txBox="1">
            <a:spLocks noChangeArrowheads="1"/>
          </p:cNvSpPr>
          <p:nvPr/>
        </p:nvSpPr>
        <p:spPr bwMode="auto">
          <a:xfrm>
            <a:off x="3546736" y="3386396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d</a:t>
            </a:r>
          </a:p>
        </p:txBody>
      </p:sp>
      <p:sp>
        <p:nvSpPr>
          <p:cNvPr id="45107" name="Text Box 57"/>
          <p:cNvSpPr txBox="1">
            <a:spLocks noChangeArrowheads="1"/>
          </p:cNvSpPr>
          <p:nvPr/>
        </p:nvSpPr>
        <p:spPr bwMode="auto">
          <a:xfrm>
            <a:off x="2606681" y="3442745"/>
            <a:ext cx="34633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 i="1"/>
              <a:t>e</a:t>
            </a:r>
          </a:p>
        </p:txBody>
      </p:sp>
      <p:sp>
        <p:nvSpPr>
          <p:cNvPr id="45108" name="Oval 43"/>
          <p:cNvSpPr>
            <a:spLocks noChangeArrowheads="1"/>
          </p:cNvSpPr>
          <p:nvPr/>
        </p:nvSpPr>
        <p:spPr bwMode="auto">
          <a:xfrm>
            <a:off x="3456029" y="2696473"/>
            <a:ext cx="127815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5109" name="Oval 44"/>
          <p:cNvSpPr>
            <a:spLocks noChangeArrowheads="1"/>
          </p:cNvSpPr>
          <p:nvPr/>
        </p:nvSpPr>
        <p:spPr bwMode="auto">
          <a:xfrm>
            <a:off x="3473896" y="3356160"/>
            <a:ext cx="127814" cy="1621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20C-96DB-4E64-B76F-7AE86D759807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and Independent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538514"/>
            <a:ext cx="8558212" cy="503709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simple graph whose vertices are pairwise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</a:p>
          <a:p>
            <a:pPr marL="0" indent="0">
              <a:buNone/>
            </a:pPr>
            <a:endParaRPr lang="en-US" altLang="zh-TW" i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the notation </a:t>
            </a:r>
            <a:r>
              <a:rPr lang="en-US" i="1" dirty="0" err="1" smtClean="0">
                <a:solidFill>
                  <a:schemeClr val="accent2"/>
                </a:solidFill>
              </a:rPr>
              <a:t>K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to denote a </a:t>
            </a:r>
            <a:r>
              <a:rPr lang="en-US" dirty="0" smtClean="0"/>
              <a:t>complete graph </a:t>
            </a:r>
            <a:r>
              <a:rPr lang="en-US" dirty="0"/>
              <a:t>of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vertices</a:t>
            </a:r>
            <a:endParaRPr lang="en-US" dirty="0"/>
          </a:p>
          <a:p>
            <a:pPr lvl="1"/>
            <a:r>
              <a:rPr lang="en-US" dirty="0" smtClean="0"/>
              <a:t>How many edges in </a:t>
            </a:r>
            <a:r>
              <a:rPr lang="en-US" i="1" dirty="0" err="1" smtClean="0">
                <a:solidFill>
                  <a:schemeClr val="accent2"/>
                </a:solidFill>
              </a:rPr>
              <a:t>K</a:t>
            </a:r>
            <a:r>
              <a:rPr lang="en-US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i="1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complement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>
                <a:solidFill>
                  <a:schemeClr val="accent2"/>
                </a:solidFill>
              </a:rPr>
              <a:t>K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/>
              <a:t> has no edges</a:t>
            </a:r>
          </a:p>
          <a:p>
            <a:pPr lvl="1"/>
            <a:r>
              <a:rPr lang="en-US" dirty="0" smtClean="0"/>
              <a:t>What does </a:t>
            </a:r>
            <a:r>
              <a:rPr lang="en-US" dirty="0"/>
              <a:t>an induced </a:t>
            </a:r>
            <a:r>
              <a:rPr lang="en-US" dirty="0" err="1"/>
              <a:t>subgraph</a:t>
            </a:r>
            <a:r>
              <a:rPr lang="en-US" dirty="0"/>
              <a:t> of a </a:t>
            </a:r>
            <a:r>
              <a:rPr lang="en-US" dirty="0" smtClean="0"/>
              <a:t>complete graph look like</a:t>
            </a:r>
            <a:r>
              <a:rPr lang="en-US" dirty="0"/>
              <a:t>?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948297" y="2521939"/>
            <a:ext cx="2392741" cy="1881484"/>
            <a:chOff x="1224" y="2664"/>
            <a:chExt cx="888" cy="760"/>
          </a:xfrm>
        </p:grpSpPr>
        <p:sp>
          <p:nvSpPr>
            <p:cNvPr id="5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FBE-EB99-495A-A904-1D4C0CCFAA0C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C644F1-298C-4F74-8579-E9C117A9C5F7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118" y="1278082"/>
            <a:ext cx="8343899" cy="536170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Clique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graph: a set of pairwise adjacent vertices (a complete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b="1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set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in a graph: a set of pairwise nonadjacent vertices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{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="1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u</a:t>
            </a:r>
            <a:r>
              <a:rPr lang="en-US" altLang="zh-TW" b="1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clique in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{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w</a:t>
            </a:r>
            <a:r>
              <a:rPr lang="en-US" altLang="zh-TW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independent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set</a:t>
            </a:r>
          </a:p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terms of the above, an </a:t>
            </a:r>
            <a:endParaRPr lang="en-US" altLang="zh-TW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induced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complete 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raph is a clique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5847" name="Line 10"/>
          <p:cNvSpPr>
            <a:spLocks noChangeShapeType="1"/>
          </p:cNvSpPr>
          <p:nvPr/>
        </p:nvSpPr>
        <p:spPr bwMode="auto">
          <a:xfrm flipH="1">
            <a:off x="5935354" y="4538100"/>
            <a:ext cx="659687" cy="514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48" name="Line 11"/>
          <p:cNvSpPr>
            <a:spLocks noChangeShapeType="1"/>
          </p:cNvSpPr>
          <p:nvPr/>
        </p:nvSpPr>
        <p:spPr bwMode="auto">
          <a:xfrm>
            <a:off x="5950472" y="5043860"/>
            <a:ext cx="412305" cy="7751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6338039" y="5802501"/>
            <a:ext cx="799871" cy="54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 flipV="1">
            <a:off x="7121417" y="5002630"/>
            <a:ext cx="251505" cy="797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>
            <a:off x="6650015" y="4520234"/>
            <a:ext cx="720159" cy="470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H="1">
            <a:off x="6362777" y="4513362"/>
            <a:ext cx="291362" cy="1294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35853" name="Text Box 16"/>
          <p:cNvSpPr txBox="1">
            <a:spLocks noChangeArrowheads="1"/>
          </p:cNvSpPr>
          <p:nvPr/>
        </p:nvSpPr>
        <p:spPr bwMode="auto">
          <a:xfrm>
            <a:off x="7471876" y="4301713"/>
            <a:ext cx="61433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 i="1"/>
              <a:t>G</a:t>
            </a:r>
          </a:p>
        </p:txBody>
      </p:sp>
      <p:sp>
        <p:nvSpPr>
          <p:cNvPr id="35854" name="Text Box 17"/>
          <p:cNvSpPr txBox="1">
            <a:spLocks noChangeArrowheads="1"/>
          </p:cNvSpPr>
          <p:nvPr/>
        </p:nvSpPr>
        <p:spPr bwMode="auto">
          <a:xfrm>
            <a:off x="6663759" y="4063950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 dirty="0"/>
              <a:t>u</a:t>
            </a:r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7525476" y="4834959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v</a:t>
            </a: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7159899" y="5725537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w</a:t>
            </a:r>
          </a:p>
        </p:txBody>
      </p:sp>
      <p:sp>
        <p:nvSpPr>
          <p:cNvPr id="35857" name="Text Box 20"/>
          <p:cNvSpPr txBox="1">
            <a:spLocks noChangeArrowheads="1"/>
          </p:cNvSpPr>
          <p:nvPr/>
        </p:nvSpPr>
        <p:spPr bwMode="auto">
          <a:xfrm>
            <a:off x="6204726" y="5838234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x</a:t>
            </a: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5516178" y="4837708"/>
            <a:ext cx="324346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y</a:t>
            </a:r>
          </a:p>
        </p:txBody>
      </p:sp>
      <p:sp>
        <p:nvSpPr>
          <p:cNvPr id="35859" name="Oval 9"/>
          <p:cNvSpPr>
            <a:spLocks noChangeArrowheads="1"/>
          </p:cNvSpPr>
          <p:nvPr/>
        </p:nvSpPr>
        <p:spPr bwMode="auto">
          <a:xfrm>
            <a:off x="7253355" y="4905052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0" name="Oval 23"/>
          <p:cNvSpPr>
            <a:spLocks noChangeArrowheads="1"/>
          </p:cNvSpPr>
          <p:nvPr/>
        </p:nvSpPr>
        <p:spPr bwMode="auto">
          <a:xfrm>
            <a:off x="6544191" y="4418532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1" name="Oval 24"/>
          <p:cNvSpPr>
            <a:spLocks noChangeArrowheads="1"/>
          </p:cNvSpPr>
          <p:nvPr/>
        </p:nvSpPr>
        <p:spPr bwMode="auto">
          <a:xfrm>
            <a:off x="5851519" y="4938036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2" name="Oval 25"/>
          <p:cNvSpPr>
            <a:spLocks noChangeArrowheads="1"/>
          </p:cNvSpPr>
          <p:nvPr/>
        </p:nvSpPr>
        <p:spPr bwMode="auto">
          <a:xfrm>
            <a:off x="7030710" y="5688431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35863" name="Oval 26"/>
          <p:cNvSpPr>
            <a:spLocks noChangeArrowheads="1"/>
          </p:cNvSpPr>
          <p:nvPr/>
        </p:nvSpPr>
        <p:spPr bwMode="auto">
          <a:xfrm>
            <a:off x="6263824" y="5696677"/>
            <a:ext cx="204778" cy="1896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646"/>
            <a:ext cx="7886700" cy="955963"/>
          </a:xfrm>
        </p:spPr>
        <p:txBody>
          <a:bodyPr/>
          <a:lstStyle/>
          <a:p>
            <a:r>
              <a:rPr lang="en-US" dirty="0"/>
              <a:t>Clique and Independent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3EB-3825-4828-AE65-E39D0596772B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i="1" dirty="0"/>
              <a:t>G</a:t>
            </a:r>
            <a:r>
              <a:rPr lang="en-US" altLang="zh-TW" dirty="0"/>
              <a:t> </a:t>
            </a:r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triplet </a:t>
            </a:r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consisting of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vertex set </a:t>
            </a:r>
            <a:r>
              <a:rPr lang="en-US" altLang="zh-TW" b="1" i="1" dirty="0">
                <a:solidFill>
                  <a:schemeClr val="accent2"/>
                </a:solidFill>
              </a:rPr>
              <a:t>V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 edge set </a:t>
            </a:r>
            <a:r>
              <a:rPr lang="en-US" altLang="zh-TW" b="1" i="1" dirty="0">
                <a:solidFill>
                  <a:schemeClr val="accent2"/>
                </a:solidFill>
              </a:rPr>
              <a:t>E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TW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relation between an edge and a pair of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)(not necessarily distinct)</a:t>
            </a:r>
          </a:p>
          <a:p>
            <a:pPr lvl="1"/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General notation : </a:t>
            </a:r>
            <a:r>
              <a:rPr lang="en-US" altLang="zh-TW" b="1" dirty="0">
                <a:solidFill>
                  <a:schemeClr val="accent2"/>
                </a:solidFill>
              </a:rPr>
              <a:t>|</a:t>
            </a:r>
            <a:r>
              <a:rPr lang="en-US" altLang="zh-TW" b="1" i="1" dirty="0">
                <a:solidFill>
                  <a:schemeClr val="accent2"/>
                </a:solidFill>
              </a:rPr>
              <a:t>V</a:t>
            </a:r>
            <a:r>
              <a:rPr lang="en-US" altLang="zh-TW" b="1" dirty="0">
                <a:solidFill>
                  <a:schemeClr val="accent2"/>
                </a:solidFill>
              </a:rPr>
              <a:t>(</a:t>
            </a:r>
            <a:r>
              <a:rPr lang="en-US" altLang="zh-TW" b="1" i="1" dirty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)| = </a:t>
            </a:r>
            <a:r>
              <a:rPr lang="en-US" altLang="zh-TW" b="1" dirty="0" smtClean="0">
                <a:solidFill>
                  <a:schemeClr val="accent2"/>
                </a:solidFill>
              </a:rPr>
              <a:t>n,  |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E</a:t>
            </a:r>
            <a:r>
              <a:rPr lang="en-US" altLang="zh-TW" b="1" dirty="0" smtClean="0">
                <a:solidFill>
                  <a:schemeClr val="accent2"/>
                </a:solidFill>
              </a:rPr>
              <a:t>(</a:t>
            </a:r>
            <a:r>
              <a:rPr lang="en-US" altLang="zh-TW" b="1" i="1" dirty="0" smtClean="0">
                <a:solidFill>
                  <a:schemeClr val="accent2"/>
                </a:solidFill>
              </a:rPr>
              <a:t>G </a:t>
            </a:r>
            <a:r>
              <a:rPr lang="en-US" altLang="zh-TW" b="1" dirty="0">
                <a:solidFill>
                  <a:schemeClr val="accent2"/>
                </a:solidFill>
              </a:rPr>
              <a:t>)| = </a:t>
            </a:r>
            <a:r>
              <a:rPr lang="en-US" altLang="zh-TW" b="1" dirty="0" smtClean="0">
                <a:solidFill>
                  <a:schemeClr val="accent2"/>
                </a:solidFill>
              </a:rPr>
              <a:t>m </a:t>
            </a:r>
          </a:p>
          <a:p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8B41-76F1-4C6E-A1FB-E5252FCF0194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29553"/>
          </a:xfrm>
        </p:spPr>
        <p:txBody>
          <a:bodyPr/>
          <a:lstStyle/>
          <a:p>
            <a:r>
              <a:rPr lang="en-US" altLang="zh-TW" dirty="0"/>
              <a:t>Loop, Multiple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682"/>
            <a:ext cx="7886700" cy="495328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Loop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An edge whose endpoints are equal</a:t>
            </a:r>
            <a:endParaRPr lang="en-US" altLang="zh-TW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zh-TW" i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Multiple edges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Edges have the same pair of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endpoints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No loops, No Multiple edges</a:t>
            </a:r>
            <a:endParaRPr lang="en-US" altLang="zh-TW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6596" y="4546831"/>
            <a:ext cx="3214688" cy="1555750"/>
            <a:chOff x="3095625" y="4735513"/>
            <a:chExt cx="3214688" cy="1555750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3095625" y="4983163"/>
              <a:ext cx="1423988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13" tIns="50406" rIns="100813" bIns="50406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chemeClr val="accent2"/>
                  </a:solidFill>
                </a:rPr>
                <a:t>Multiple </a:t>
              </a:r>
            </a:p>
            <a:p>
              <a:pPr eaLnBrk="1" hangingPunct="1"/>
              <a:r>
                <a:rPr lang="en-US" altLang="zh-TW" sz="2600" dirty="0">
                  <a:solidFill>
                    <a:schemeClr val="accent2"/>
                  </a:solidFill>
                </a:rPr>
                <a:t>edges</a:t>
              </a:r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4465638" y="4735513"/>
              <a:ext cx="1844675" cy="1555750"/>
              <a:chOff x="1489" y="2536"/>
              <a:chExt cx="1093" cy="848"/>
            </a:xfrm>
          </p:grpSpPr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808" y="2536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" name="Oval 5"/>
              <p:cNvSpPr>
                <a:spLocks noChangeArrowheads="1"/>
              </p:cNvSpPr>
              <p:nvPr/>
            </p:nvSpPr>
            <p:spPr bwMode="auto">
              <a:xfrm>
                <a:off x="1504" y="3264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2224" y="3272"/>
                <a:ext cx="112" cy="11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16" y="3328"/>
                <a:ext cx="61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896" y="2632"/>
                <a:ext cx="362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89" y="2606"/>
                <a:ext cx="321" cy="680"/>
              </a:xfrm>
              <a:custGeom>
                <a:avLst/>
                <a:gdLst>
                  <a:gd name="T0" fmla="*/ 321 w 321"/>
                  <a:gd name="T1" fmla="*/ 0 h 680"/>
                  <a:gd name="T2" fmla="*/ 201 w 321"/>
                  <a:gd name="T3" fmla="*/ 84 h 680"/>
                  <a:gd name="T4" fmla="*/ 71 w 321"/>
                  <a:gd name="T5" fmla="*/ 254 h 680"/>
                  <a:gd name="T6" fmla="*/ 7 w 321"/>
                  <a:gd name="T7" fmla="*/ 512 h 680"/>
                  <a:gd name="T8" fmla="*/ 28 w 321"/>
                  <a:gd name="T9" fmla="*/ 68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"/>
                  <a:gd name="T16" fmla="*/ 0 h 680"/>
                  <a:gd name="T17" fmla="*/ 321 w 321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" h="680">
                    <a:moveTo>
                      <a:pt x="321" y="0"/>
                    </a:moveTo>
                    <a:cubicBezTo>
                      <a:pt x="301" y="14"/>
                      <a:pt x="243" y="42"/>
                      <a:pt x="201" y="84"/>
                    </a:cubicBezTo>
                    <a:cubicBezTo>
                      <a:pt x="159" y="126"/>
                      <a:pt x="103" y="183"/>
                      <a:pt x="71" y="254"/>
                    </a:cubicBezTo>
                    <a:cubicBezTo>
                      <a:pt x="39" y="325"/>
                      <a:pt x="14" y="441"/>
                      <a:pt x="7" y="512"/>
                    </a:cubicBezTo>
                    <a:cubicBezTo>
                      <a:pt x="0" y="583"/>
                      <a:pt x="24" y="645"/>
                      <a:pt x="28" y="68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604" y="2648"/>
                <a:ext cx="261" cy="640"/>
              </a:xfrm>
              <a:custGeom>
                <a:avLst/>
                <a:gdLst>
                  <a:gd name="T0" fmla="*/ 134 w 304"/>
                  <a:gd name="T1" fmla="*/ 0 h 744"/>
                  <a:gd name="T2" fmla="*/ 116 w 304"/>
                  <a:gd name="T3" fmla="*/ 116 h 744"/>
                  <a:gd name="T4" fmla="*/ 74 w 304"/>
                  <a:gd name="T5" fmla="*/ 249 h 744"/>
                  <a:gd name="T6" fmla="*/ 0 w 304"/>
                  <a:gd name="T7" fmla="*/ 351 h 7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4"/>
                  <a:gd name="T13" fmla="*/ 0 h 744"/>
                  <a:gd name="T14" fmla="*/ 304 w 304"/>
                  <a:gd name="T15" fmla="*/ 744 h 7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4" h="744">
                    <a:moveTo>
                      <a:pt x="304" y="0"/>
                    </a:moveTo>
                    <a:cubicBezTo>
                      <a:pt x="295" y="80"/>
                      <a:pt x="287" y="160"/>
                      <a:pt x="264" y="248"/>
                    </a:cubicBezTo>
                    <a:cubicBezTo>
                      <a:pt x="241" y="336"/>
                      <a:pt x="212" y="445"/>
                      <a:pt x="168" y="528"/>
                    </a:cubicBezTo>
                    <a:cubicBezTo>
                      <a:pt x="124" y="611"/>
                      <a:pt x="62" y="677"/>
                      <a:pt x="0" y="744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" name="Freeform 38"/>
              <p:cNvSpPr>
                <a:spLocks/>
              </p:cNvSpPr>
              <p:nvPr/>
            </p:nvSpPr>
            <p:spPr bwMode="auto">
              <a:xfrm>
                <a:off x="2302" y="3107"/>
                <a:ext cx="280" cy="236"/>
              </a:xfrm>
              <a:custGeom>
                <a:avLst/>
                <a:gdLst>
                  <a:gd name="T0" fmla="*/ 0 w 280"/>
                  <a:gd name="T1" fmla="*/ 173 h 236"/>
                  <a:gd name="T2" fmla="*/ 82 w 280"/>
                  <a:gd name="T3" fmla="*/ 33 h 236"/>
                  <a:gd name="T4" fmla="*/ 226 w 280"/>
                  <a:gd name="T5" fmla="*/ 17 h 236"/>
                  <a:gd name="T6" fmla="*/ 268 w 280"/>
                  <a:gd name="T7" fmla="*/ 135 h 236"/>
                  <a:gd name="T8" fmla="*/ 156 w 280"/>
                  <a:gd name="T9" fmla="*/ 221 h 236"/>
                  <a:gd name="T10" fmla="*/ 36 w 280"/>
                  <a:gd name="T11" fmla="*/ 225 h 2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236"/>
                  <a:gd name="T20" fmla="*/ 280 w 280"/>
                  <a:gd name="T21" fmla="*/ 236 h 2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236">
                    <a:moveTo>
                      <a:pt x="0" y="173"/>
                    </a:moveTo>
                    <a:cubicBezTo>
                      <a:pt x="14" y="150"/>
                      <a:pt x="44" y="59"/>
                      <a:pt x="82" y="33"/>
                    </a:cubicBezTo>
                    <a:cubicBezTo>
                      <a:pt x="120" y="7"/>
                      <a:pt x="195" y="0"/>
                      <a:pt x="226" y="17"/>
                    </a:cubicBezTo>
                    <a:cubicBezTo>
                      <a:pt x="257" y="34"/>
                      <a:pt x="280" y="101"/>
                      <a:pt x="268" y="135"/>
                    </a:cubicBezTo>
                    <a:cubicBezTo>
                      <a:pt x="256" y="169"/>
                      <a:pt x="195" y="206"/>
                      <a:pt x="156" y="221"/>
                    </a:cubicBezTo>
                    <a:cubicBezTo>
                      <a:pt x="117" y="236"/>
                      <a:pt x="61" y="224"/>
                      <a:pt x="36" y="22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>
                <a:lvl1pPr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9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94087" y="5179341"/>
            <a:ext cx="863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13" tIns="50406" rIns="100813" bIns="50406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5744320" y="4883310"/>
            <a:ext cx="1227293" cy="10376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pSp>
        <p:nvGrpSpPr>
          <p:cNvPr id="27" name="Group 26"/>
          <p:cNvGrpSpPr/>
          <p:nvPr/>
        </p:nvGrpSpPr>
        <p:grpSpPr>
          <a:xfrm>
            <a:off x="5682474" y="4831860"/>
            <a:ext cx="1377421" cy="1141672"/>
            <a:chOff x="5682474" y="4831860"/>
            <a:chExt cx="1377421" cy="1141672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755311" y="4892930"/>
              <a:ext cx="1203929" cy="10280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5766310" y="4926689"/>
              <a:ext cx="1183314" cy="1018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682474" y="4831860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6923446" y="4839120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718762" y="5811571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6930706" y="5833348"/>
              <a:ext cx="129189" cy="1401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396143" y="6267682"/>
            <a:ext cx="2064682" cy="50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813" tIns="50406" rIns="100813" bIns="50406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00" dirty="0" smtClean="0">
                <a:solidFill>
                  <a:schemeClr val="accent2"/>
                </a:solidFill>
              </a:rPr>
              <a:t>Simple Graph</a:t>
            </a:r>
            <a:endParaRPr lang="en-US" altLang="zh-TW" sz="2600" dirty="0">
              <a:solidFill>
                <a:schemeClr val="accent2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248-1EAF-4802-8DC1-23B3AEE5F4FE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0"/>
            <a:ext cx="7154859" cy="889204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Adjacent, neighbors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476052"/>
            <a:ext cx="7154859" cy="46205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vertices are </a:t>
            </a:r>
            <a:r>
              <a:rPr lang="en-US" altLang="zh-TW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and are </a:t>
            </a:r>
            <a:r>
              <a:rPr lang="en-US" altLang="zh-TW" i="1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neighbors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they are the endpoints of an edge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  <a:p>
            <a:pPr lvl="1" eaLnBrk="1" hangingPunct="1"/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US" altLang="zh-TW" dirty="0" smtClean="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/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</a:t>
            </a:r>
            <a:r>
              <a:rPr lang="en-US" altLang="zh-TW" dirty="0" smtClean="0">
                <a:solidFill>
                  <a:srgbClr val="99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 adjacent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32775" name="Group 18"/>
          <p:cNvGrpSpPr>
            <a:grpSpLocks/>
          </p:cNvGrpSpPr>
          <p:nvPr/>
        </p:nvGrpSpPr>
        <p:grpSpPr bwMode="auto">
          <a:xfrm>
            <a:off x="4232537" y="4558715"/>
            <a:ext cx="1342738" cy="1181940"/>
            <a:chOff x="2670" y="2752"/>
            <a:chExt cx="919" cy="745"/>
          </a:xfrm>
        </p:grpSpPr>
        <p:sp>
          <p:nvSpPr>
            <p:cNvPr id="32780" name="Rectangle 5"/>
            <p:cNvSpPr>
              <a:spLocks noChangeArrowheads="1"/>
            </p:cNvSpPr>
            <p:nvPr/>
          </p:nvSpPr>
          <p:spPr bwMode="auto">
            <a:xfrm>
              <a:off x="2720" y="2800"/>
              <a:ext cx="824" cy="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1" name="Oval 6"/>
            <p:cNvSpPr>
              <a:spLocks noChangeArrowheads="1"/>
            </p:cNvSpPr>
            <p:nvPr/>
          </p:nvSpPr>
          <p:spPr bwMode="auto">
            <a:xfrm>
              <a:off x="3492" y="2764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2" name="Oval 7"/>
            <p:cNvSpPr>
              <a:spLocks noChangeArrowheads="1"/>
            </p:cNvSpPr>
            <p:nvPr/>
          </p:nvSpPr>
          <p:spPr bwMode="auto">
            <a:xfrm>
              <a:off x="2670" y="2752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3" name="Oval 8"/>
            <p:cNvSpPr>
              <a:spLocks noChangeArrowheads="1"/>
            </p:cNvSpPr>
            <p:nvPr/>
          </p:nvSpPr>
          <p:spPr bwMode="auto">
            <a:xfrm>
              <a:off x="3501" y="3397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4" name="Oval 9"/>
            <p:cNvSpPr>
              <a:spLocks noChangeArrowheads="1"/>
            </p:cNvSpPr>
            <p:nvPr/>
          </p:nvSpPr>
          <p:spPr bwMode="auto">
            <a:xfrm>
              <a:off x="2676" y="3409"/>
              <a:ext cx="88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32785" name="Line 10"/>
            <p:cNvSpPr>
              <a:spLocks noChangeShapeType="1"/>
            </p:cNvSpPr>
            <p:nvPr/>
          </p:nvSpPr>
          <p:spPr bwMode="auto">
            <a:xfrm flipV="1">
              <a:off x="2751" y="2836"/>
              <a:ext cx="752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3737771" y="4301713"/>
            <a:ext cx="391689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A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5645367" y="4286595"/>
            <a:ext cx="45628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B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3861462" y="5688431"/>
            <a:ext cx="379320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C</a:t>
            </a:r>
          </a:p>
        </p:txBody>
      </p:sp>
      <p:sp>
        <p:nvSpPr>
          <p:cNvPr id="32779" name="Text Box 15"/>
          <p:cNvSpPr txBox="1">
            <a:spLocks noChangeArrowheads="1"/>
          </p:cNvSpPr>
          <p:nvPr/>
        </p:nvSpPr>
        <p:spPr bwMode="auto">
          <a:xfrm>
            <a:off x="5392487" y="5714543"/>
            <a:ext cx="519504" cy="4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B55B-8527-46BF-9E55-B830816CC97A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BC553F-3D69-4B28-BE5E-854BF75288B2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Finite Graph, Null Graph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908971"/>
            <a:ext cx="7154859" cy="4187640"/>
          </a:xfrm>
        </p:spPr>
        <p:txBody>
          <a:bodyPr/>
          <a:lstStyle/>
          <a:p>
            <a:pPr eaLnBrk="1" hangingPunct="1"/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Finite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 graph whose vertex set and edge set are finite</a:t>
            </a:r>
            <a:endParaRPr lang="en-US" altLang="zh-TW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 graph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 whose vertex set and edges are empty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will assume (unless explicitly stated to the contrary) that all graphs are finite, and that the vertex set is non-empty.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F3F3-8ED0-43DE-B4CD-611677E3B81E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123997-303E-447B-B238-6A89EFD3E453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Adjacency, Incidence, and Degree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34427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edge whose endpoints are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vertices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18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said to be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 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said to be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incident upon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18000" smtClean="0">
                <a:ea typeface="新細明體" panose="02020500000000000000" pitchFamily="18" charset="-120"/>
              </a:rPr>
              <a:t>j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of a vertex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incident upon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 </a:t>
            </a:r>
            <a:r>
              <a:rPr lang="en-US" altLang="zh-TW" i="1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denoted as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</a:p>
        </p:txBody>
      </p:sp>
      <p:grpSp>
        <p:nvGrpSpPr>
          <p:cNvPr id="47111" name="Group 10"/>
          <p:cNvGrpSpPr>
            <a:grpSpLocks/>
          </p:cNvGrpSpPr>
          <p:nvPr/>
        </p:nvGrpSpPr>
        <p:grpSpPr bwMode="auto">
          <a:xfrm>
            <a:off x="2389534" y="5347593"/>
            <a:ext cx="3448241" cy="663575"/>
            <a:chOff x="816" y="2760"/>
            <a:chExt cx="2360" cy="418"/>
          </a:xfrm>
        </p:grpSpPr>
        <p:sp>
          <p:nvSpPr>
            <p:cNvPr id="47112" name="Oval 4"/>
            <p:cNvSpPr>
              <a:spLocks noChangeArrowheads="1"/>
            </p:cNvSpPr>
            <p:nvPr/>
          </p:nvSpPr>
          <p:spPr bwMode="auto">
            <a:xfrm>
              <a:off x="250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7113" name="Oval 5"/>
            <p:cNvSpPr>
              <a:spLocks noChangeArrowheads="1"/>
            </p:cNvSpPr>
            <p:nvPr/>
          </p:nvSpPr>
          <p:spPr bwMode="auto">
            <a:xfrm>
              <a:off x="1120" y="29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7114" name="Line 6"/>
            <p:cNvSpPr>
              <a:spLocks noChangeShapeType="1"/>
            </p:cNvSpPr>
            <p:nvPr/>
          </p:nvSpPr>
          <p:spPr bwMode="auto">
            <a:xfrm flipV="1">
              <a:off x="1312" y="3024"/>
              <a:ext cx="1192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7115" name="Text Box 7"/>
            <p:cNvSpPr txBox="1">
              <a:spLocks noChangeArrowheads="1"/>
            </p:cNvSpPr>
            <p:nvPr/>
          </p:nvSpPr>
          <p:spPr bwMode="auto">
            <a:xfrm>
              <a:off x="1688" y="2760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e</a:t>
              </a:r>
              <a:r>
                <a:rPr lang="en-US" altLang="zh-TW" sz="2251" i="1" baseline="-18000"/>
                <a:t>i</a:t>
              </a:r>
            </a:p>
          </p:txBody>
        </p:sp>
        <p:sp>
          <p:nvSpPr>
            <p:cNvPr id="47116" name="Text Box 8"/>
            <p:cNvSpPr txBox="1">
              <a:spLocks noChangeArrowheads="1"/>
            </p:cNvSpPr>
            <p:nvPr/>
          </p:nvSpPr>
          <p:spPr bwMode="auto">
            <a:xfrm>
              <a:off x="816" y="2904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v</a:t>
              </a:r>
              <a:r>
                <a:rPr lang="en-US" altLang="zh-TW" sz="2251" i="1" baseline="-18000"/>
                <a:t>j</a:t>
              </a:r>
            </a:p>
          </p:txBody>
        </p:sp>
        <p:sp>
          <p:nvSpPr>
            <p:cNvPr id="47117" name="Text Box 9"/>
            <p:cNvSpPr txBox="1">
              <a:spLocks noChangeArrowheads="1"/>
            </p:cNvSpPr>
            <p:nvPr/>
          </p:nvSpPr>
          <p:spPr bwMode="auto">
            <a:xfrm>
              <a:off x="2720" y="2880"/>
              <a:ext cx="4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 i="1"/>
                <a:t>v</a:t>
              </a:r>
              <a:r>
                <a:rPr lang="en-US" altLang="zh-TW" sz="2251" i="1" baseline="-18000"/>
                <a:t>k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4F9-FA27-4D27-A398-C6AE39083316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123997-303E-447B-B238-6A89EFD3E453}" type="slidenum">
              <a:rPr lang="zh-TW" altLang="en-US" sz="1299"/>
              <a:pPr eaLnBrk="1" hangingPunct="1"/>
              <a:t>7</a:t>
            </a:fld>
            <a:endParaRPr lang="en-US" altLang="zh-TW" sz="1299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9144000" cy="9392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Basic Result about Vertex Degrees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9176"/>
            <a:ext cx="9143999" cy="3715864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Proposition 1: Let G be a graph. Then, the sum of the degrees of the vertices is twice the number of edges, i.e.</a:t>
            </a: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		</a:t>
            </a:r>
            <a:r>
              <a:rPr lang="en-US" altLang="zh-TW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   d (v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) = 2 | E(G)|</a:t>
            </a:r>
          </a:p>
          <a:p>
            <a:pPr eaLnBrk="1" hangingPunct="1">
              <a:buNone/>
            </a:pPr>
            <a:r>
              <a:rPr lang="en-US" altLang="zh-TW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               v  V(G) </a:t>
            </a:r>
          </a:p>
          <a:p>
            <a:pPr eaLnBrk="1" hangingPunct="1">
              <a:buNone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/>
            </a:endParaRPr>
          </a:p>
          <a:p>
            <a:pPr eaLnBrk="1" hangingPunct="1"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Proof: Each edge contributes 2 degrees (to the vertices of G).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4F9-FA27-4D27-A398-C6AE39083316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2845FD-E1C9-4C08-A8F8-136CBFE0736F}" type="slidenum">
              <a:rPr lang="zh-TW" altLang="en-US" sz="1299"/>
              <a:pPr eaLnBrk="1" hangingPunct="1"/>
              <a:t>8</a:t>
            </a:fld>
            <a:endParaRPr lang="en-US" altLang="zh-TW" sz="1299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03012"/>
            <a:ext cx="7154859" cy="8974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Adjacency matrix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57466"/>
            <a:ext cx="7154859" cy="4439146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= 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), |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| =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|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|=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adjacency matrix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</a:t>
            </a:r>
            <a:r>
              <a:rPr lang="en-US" altLang="zh-TW" i="1" smtClean="0">
                <a:ea typeface="新細明體" panose="02020500000000000000" pitchFamily="18" charset="-120"/>
              </a:rPr>
              <a:t> 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-by-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in which entry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i,j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number of edges in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endpoints </a:t>
            </a:r>
            <a:r>
              <a:rPr lang="en-US" altLang="zh-TW" smtClean="0">
                <a:ea typeface="新細明體" panose="02020500000000000000" pitchFamily="18" charset="-120"/>
              </a:rPr>
              <a:t>{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}.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grpSp>
        <p:nvGrpSpPr>
          <p:cNvPr id="48135" name="Group 29"/>
          <p:cNvGrpSpPr>
            <a:grpSpLocks/>
          </p:cNvGrpSpPr>
          <p:nvPr/>
        </p:nvGrpSpPr>
        <p:grpSpPr bwMode="auto">
          <a:xfrm>
            <a:off x="1450855" y="4112053"/>
            <a:ext cx="2425725" cy="1689502"/>
            <a:chOff x="744" y="2440"/>
            <a:chExt cx="1660" cy="1064"/>
          </a:xfrm>
        </p:grpSpPr>
        <p:sp>
          <p:nvSpPr>
            <p:cNvPr id="48142" name="Oval 5"/>
            <p:cNvSpPr>
              <a:spLocks noChangeArrowheads="1"/>
            </p:cNvSpPr>
            <p:nvPr/>
          </p:nvSpPr>
          <p:spPr bwMode="auto">
            <a:xfrm>
              <a:off x="904" y="2664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3" name="Oval 6"/>
            <p:cNvSpPr>
              <a:spLocks noChangeArrowheads="1"/>
            </p:cNvSpPr>
            <p:nvPr/>
          </p:nvSpPr>
          <p:spPr bwMode="auto">
            <a:xfrm>
              <a:off x="896" y="3296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4" name="Oval 7"/>
            <p:cNvSpPr>
              <a:spLocks noChangeArrowheads="1"/>
            </p:cNvSpPr>
            <p:nvPr/>
          </p:nvSpPr>
          <p:spPr bwMode="auto">
            <a:xfrm>
              <a:off x="1592" y="3024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5" name="Oval 8"/>
            <p:cNvSpPr>
              <a:spLocks noChangeArrowheads="1"/>
            </p:cNvSpPr>
            <p:nvPr/>
          </p:nvSpPr>
          <p:spPr bwMode="auto">
            <a:xfrm>
              <a:off x="2104" y="3056"/>
              <a:ext cx="64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6" name="Line 9"/>
            <p:cNvSpPr>
              <a:spLocks noChangeShapeType="1"/>
            </p:cNvSpPr>
            <p:nvPr/>
          </p:nvSpPr>
          <p:spPr bwMode="auto">
            <a:xfrm>
              <a:off x="1652" y="3068"/>
              <a:ext cx="444" cy="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7" name="Line 10"/>
            <p:cNvSpPr>
              <a:spLocks noChangeShapeType="1"/>
            </p:cNvSpPr>
            <p:nvPr/>
          </p:nvSpPr>
          <p:spPr bwMode="auto">
            <a:xfrm flipH="1">
              <a:off x="924" y="2732"/>
              <a:ext cx="16" cy="5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8" name="Line 11"/>
            <p:cNvSpPr>
              <a:spLocks noChangeShapeType="1"/>
            </p:cNvSpPr>
            <p:nvPr/>
          </p:nvSpPr>
          <p:spPr bwMode="auto">
            <a:xfrm>
              <a:off x="968" y="2716"/>
              <a:ext cx="624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48149" name="Freeform 12"/>
            <p:cNvSpPr>
              <a:spLocks/>
            </p:cNvSpPr>
            <p:nvPr/>
          </p:nvSpPr>
          <p:spPr bwMode="auto">
            <a:xfrm>
              <a:off x="952" y="3037"/>
              <a:ext cx="640" cy="275"/>
            </a:xfrm>
            <a:custGeom>
              <a:avLst/>
              <a:gdLst>
                <a:gd name="T0" fmla="*/ 0 w 704"/>
                <a:gd name="T1" fmla="*/ 127 h 287"/>
                <a:gd name="T2" fmla="*/ 26 w 704"/>
                <a:gd name="T3" fmla="*/ 64 h 287"/>
                <a:gd name="T4" fmla="*/ 47 w 704"/>
                <a:gd name="T5" fmla="*/ 32 h 287"/>
                <a:gd name="T6" fmla="*/ 86 w 704"/>
                <a:gd name="T7" fmla="*/ 7 h 287"/>
                <a:gd name="T8" fmla="*/ 115 w 704"/>
                <a:gd name="T9" fmla="*/ 12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4"/>
                <a:gd name="T16" fmla="*/ 0 h 287"/>
                <a:gd name="T17" fmla="*/ 704 w 704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4" h="287">
                  <a:moveTo>
                    <a:pt x="0" y="287"/>
                  </a:moveTo>
                  <a:cubicBezTo>
                    <a:pt x="46" y="236"/>
                    <a:pt x="112" y="179"/>
                    <a:pt x="160" y="143"/>
                  </a:cubicBezTo>
                  <a:cubicBezTo>
                    <a:pt x="208" y="107"/>
                    <a:pt x="228" y="94"/>
                    <a:pt x="288" y="71"/>
                  </a:cubicBezTo>
                  <a:cubicBezTo>
                    <a:pt x="348" y="48"/>
                    <a:pt x="451" y="14"/>
                    <a:pt x="520" y="7"/>
                  </a:cubicBezTo>
                  <a:cubicBezTo>
                    <a:pt x="589" y="0"/>
                    <a:pt x="666" y="26"/>
                    <a:pt x="704" y="3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50" name="Freeform 13"/>
            <p:cNvSpPr>
              <a:spLocks/>
            </p:cNvSpPr>
            <p:nvPr/>
          </p:nvSpPr>
          <p:spPr bwMode="auto">
            <a:xfrm>
              <a:off x="952" y="3084"/>
              <a:ext cx="660" cy="263"/>
            </a:xfrm>
            <a:custGeom>
              <a:avLst/>
              <a:gdLst>
                <a:gd name="T0" fmla="*/ 0 w 688"/>
                <a:gd name="T1" fmla="*/ 116 h 275"/>
                <a:gd name="T2" fmla="*/ 124 w 688"/>
                <a:gd name="T3" fmla="*/ 110 h 275"/>
                <a:gd name="T4" fmla="*/ 237 w 688"/>
                <a:gd name="T5" fmla="*/ 69 h 275"/>
                <a:gd name="T6" fmla="*/ 312 w 688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8"/>
                <a:gd name="T13" fmla="*/ 0 h 275"/>
                <a:gd name="T14" fmla="*/ 688 w 688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8" h="275">
                  <a:moveTo>
                    <a:pt x="0" y="272"/>
                  </a:moveTo>
                  <a:cubicBezTo>
                    <a:pt x="92" y="273"/>
                    <a:pt x="185" y="275"/>
                    <a:pt x="272" y="256"/>
                  </a:cubicBezTo>
                  <a:cubicBezTo>
                    <a:pt x="359" y="237"/>
                    <a:pt x="451" y="203"/>
                    <a:pt x="520" y="160"/>
                  </a:cubicBezTo>
                  <a:cubicBezTo>
                    <a:pt x="589" y="117"/>
                    <a:pt x="638" y="58"/>
                    <a:pt x="688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51" name="Text Box 14"/>
            <p:cNvSpPr txBox="1">
              <a:spLocks noChangeArrowheads="1"/>
            </p:cNvSpPr>
            <p:nvPr/>
          </p:nvSpPr>
          <p:spPr bwMode="auto">
            <a:xfrm>
              <a:off x="776" y="2904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a</a:t>
              </a:r>
            </a:p>
          </p:txBody>
        </p:sp>
        <p:sp>
          <p:nvSpPr>
            <p:cNvPr id="48152" name="Text Box 15"/>
            <p:cNvSpPr txBox="1">
              <a:spLocks noChangeArrowheads="1"/>
            </p:cNvSpPr>
            <p:nvPr/>
          </p:nvSpPr>
          <p:spPr bwMode="auto">
            <a:xfrm>
              <a:off x="1176" y="264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b</a:t>
              </a:r>
            </a:p>
          </p:txBody>
        </p:sp>
        <p:sp>
          <p:nvSpPr>
            <p:cNvPr id="48153" name="Text Box 16"/>
            <p:cNvSpPr txBox="1">
              <a:spLocks noChangeArrowheads="1"/>
            </p:cNvSpPr>
            <p:nvPr/>
          </p:nvSpPr>
          <p:spPr bwMode="auto">
            <a:xfrm>
              <a:off x="1040" y="292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c</a:t>
              </a:r>
            </a:p>
          </p:txBody>
        </p:sp>
        <p:sp>
          <p:nvSpPr>
            <p:cNvPr id="48154" name="Text Box 17"/>
            <p:cNvSpPr txBox="1">
              <a:spLocks noChangeArrowheads="1"/>
            </p:cNvSpPr>
            <p:nvPr/>
          </p:nvSpPr>
          <p:spPr bwMode="auto">
            <a:xfrm>
              <a:off x="1280" y="3216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d</a:t>
              </a:r>
            </a:p>
          </p:txBody>
        </p:sp>
        <p:sp>
          <p:nvSpPr>
            <p:cNvPr id="48155" name="Text Box 18"/>
            <p:cNvSpPr txBox="1">
              <a:spLocks noChangeArrowheads="1"/>
            </p:cNvSpPr>
            <p:nvPr/>
          </p:nvSpPr>
          <p:spPr bwMode="auto">
            <a:xfrm>
              <a:off x="1786" y="300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e</a:t>
              </a:r>
            </a:p>
          </p:txBody>
        </p:sp>
        <p:sp>
          <p:nvSpPr>
            <p:cNvPr id="48156" name="Text Box 19"/>
            <p:cNvSpPr txBox="1">
              <a:spLocks noChangeArrowheads="1"/>
            </p:cNvSpPr>
            <p:nvPr/>
          </p:nvSpPr>
          <p:spPr bwMode="auto">
            <a:xfrm>
              <a:off x="776" y="2440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w</a:t>
              </a:r>
            </a:p>
          </p:txBody>
        </p:sp>
        <p:sp>
          <p:nvSpPr>
            <p:cNvPr id="48157" name="Text Box 20"/>
            <p:cNvSpPr txBox="1">
              <a:spLocks noChangeArrowheads="1"/>
            </p:cNvSpPr>
            <p:nvPr/>
          </p:nvSpPr>
          <p:spPr bwMode="auto">
            <a:xfrm>
              <a:off x="744" y="3264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x</a:t>
              </a:r>
            </a:p>
          </p:txBody>
        </p:sp>
        <p:sp>
          <p:nvSpPr>
            <p:cNvPr id="48158" name="Text Box 21"/>
            <p:cNvSpPr txBox="1">
              <a:spLocks noChangeArrowheads="1"/>
            </p:cNvSpPr>
            <p:nvPr/>
          </p:nvSpPr>
          <p:spPr bwMode="auto">
            <a:xfrm>
              <a:off x="1552" y="2800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y</a:t>
              </a:r>
            </a:p>
          </p:txBody>
        </p:sp>
        <p:sp>
          <p:nvSpPr>
            <p:cNvPr id="48159" name="Text Box 22"/>
            <p:cNvSpPr txBox="1">
              <a:spLocks noChangeArrowheads="1"/>
            </p:cNvSpPr>
            <p:nvPr/>
          </p:nvSpPr>
          <p:spPr bwMode="auto">
            <a:xfrm>
              <a:off x="2092" y="2838"/>
              <a:ext cx="31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905" i="1"/>
                <a:t>z</a:t>
              </a:r>
            </a:p>
          </p:txBody>
        </p:sp>
      </p:grpSp>
      <p:grpSp>
        <p:nvGrpSpPr>
          <p:cNvPr id="48136" name="Group 23"/>
          <p:cNvGrpSpPr>
            <a:grpSpLocks/>
          </p:cNvGrpSpPr>
          <p:nvPr/>
        </p:nvGrpSpPr>
        <p:grpSpPr bwMode="auto">
          <a:xfrm>
            <a:off x="4319120" y="4047458"/>
            <a:ext cx="2777559" cy="1892478"/>
            <a:chOff x="2643" y="2496"/>
            <a:chExt cx="1901" cy="1192"/>
          </a:xfrm>
        </p:grpSpPr>
        <p:sp>
          <p:nvSpPr>
            <p:cNvPr id="48137" name="Text Box 24"/>
            <p:cNvSpPr txBox="1">
              <a:spLocks noChangeArrowheads="1"/>
            </p:cNvSpPr>
            <p:nvPr/>
          </p:nvSpPr>
          <p:spPr bwMode="auto">
            <a:xfrm>
              <a:off x="3152" y="2496"/>
              <a:ext cx="1392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251"/>
                <a:t> </a:t>
              </a:r>
              <a:r>
                <a:rPr lang="en-US" altLang="zh-TW" sz="2251" i="1"/>
                <a:t>w    x    y    z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0     1    1    0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1     0    </a:t>
              </a:r>
              <a:r>
                <a:rPr lang="en-US" altLang="zh-TW" sz="2251">
                  <a:solidFill>
                    <a:srgbClr val="FF0000"/>
                  </a:solidFill>
                </a:rPr>
                <a:t>2</a:t>
              </a:r>
              <a:r>
                <a:rPr lang="en-US" altLang="zh-TW" sz="2251"/>
                <a:t>    0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1     </a:t>
              </a:r>
              <a:r>
                <a:rPr lang="en-US" altLang="zh-TW" sz="2251">
                  <a:solidFill>
                    <a:srgbClr val="FF0000"/>
                  </a:solidFill>
                </a:rPr>
                <a:t>2</a:t>
              </a:r>
              <a:r>
                <a:rPr lang="en-US" altLang="zh-TW" sz="2251"/>
                <a:t>    0    1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zh-TW" sz="2251"/>
                <a:t> 0     0    1    0</a:t>
              </a:r>
            </a:p>
          </p:txBody>
        </p:sp>
        <p:sp>
          <p:nvSpPr>
            <p:cNvPr id="48138" name="Text Box 25"/>
            <p:cNvSpPr txBox="1">
              <a:spLocks noChangeArrowheads="1"/>
            </p:cNvSpPr>
            <p:nvPr/>
          </p:nvSpPr>
          <p:spPr bwMode="auto">
            <a:xfrm>
              <a:off x="2643" y="2642"/>
              <a:ext cx="12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51"/>
            </a:p>
          </p:txBody>
        </p:sp>
        <p:sp>
          <p:nvSpPr>
            <p:cNvPr id="48139" name="Text Box 26"/>
            <p:cNvSpPr txBox="1">
              <a:spLocks noChangeArrowheads="1"/>
            </p:cNvSpPr>
            <p:nvPr/>
          </p:nvSpPr>
          <p:spPr bwMode="auto">
            <a:xfrm>
              <a:off x="2888" y="2664"/>
              <a:ext cx="264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30000"/>
                </a:spcBef>
              </a:pPr>
              <a:r>
                <a:rPr lang="en-US" altLang="zh-TW" sz="2251" i="1"/>
                <a:t>wxyz </a:t>
              </a:r>
              <a:r>
                <a:rPr lang="en-US" altLang="zh-TW" sz="2251"/>
                <a:t>       </a:t>
              </a:r>
            </a:p>
          </p:txBody>
        </p:sp>
        <p:sp>
          <p:nvSpPr>
            <p:cNvPr id="48140" name="AutoShape 27"/>
            <p:cNvSpPr>
              <a:spLocks/>
            </p:cNvSpPr>
            <p:nvPr/>
          </p:nvSpPr>
          <p:spPr bwMode="auto">
            <a:xfrm>
              <a:off x="3136" y="2784"/>
              <a:ext cx="56" cy="904"/>
            </a:xfrm>
            <a:prstGeom prst="leftBracket">
              <a:avLst>
                <a:gd name="adj" fmla="val 1345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48141" name="AutoShape 28"/>
            <p:cNvSpPr>
              <a:spLocks/>
            </p:cNvSpPr>
            <p:nvPr/>
          </p:nvSpPr>
          <p:spPr bwMode="auto">
            <a:xfrm>
              <a:off x="4328" y="2776"/>
              <a:ext cx="56" cy="904"/>
            </a:xfrm>
            <a:prstGeom prst="rightBracket">
              <a:avLst>
                <a:gd name="adj" fmla="val 1345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0C58-716E-44A7-A1E0-7BB28DB7CE5C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1B32F2-869D-46AA-857E-684BE750A35D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Incidence Matrix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219758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= 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), |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| =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|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|=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incidence matrix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-by-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in which entry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i="1" baseline="-20000" smtClean="0">
                <a:ea typeface="新細明體" panose="02020500000000000000" pitchFamily="18" charset="-120"/>
              </a:rPr>
              <a:t>i,j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endpoint of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otherwise is </a:t>
            </a:r>
            <a:r>
              <a:rPr lang="en-US" altLang="zh-TW" smtClean="0">
                <a:ea typeface="新細明體" panose="02020500000000000000" pitchFamily="18" charset="-120"/>
              </a:rPr>
              <a:t>0.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9159" name="Oval 4"/>
          <p:cNvSpPr>
            <a:spLocks noChangeArrowheads="1"/>
          </p:cNvSpPr>
          <p:nvPr/>
        </p:nvSpPr>
        <p:spPr bwMode="auto">
          <a:xfrm>
            <a:off x="1728473" y="4352563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0" name="Oval 5"/>
          <p:cNvSpPr>
            <a:spLocks noChangeArrowheads="1"/>
          </p:cNvSpPr>
          <p:nvPr/>
        </p:nvSpPr>
        <p:spPr bwMode="auto">
          <a:xfrm>
            <a:off x="1717478" y="5354464"/>
            <a:ext cx="93456" cy="11407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1" name="Oval 6"/>
          <p:cNvSpPr>
            <a:spLocks noChangeArrowheads="1"/>
          </p:cNvSpPr>
          <p:nvPr/>
        </p:nvSpPr>
        <p:spPr bwMode="auto">
          <a:xfrm>
            <a:off x="2733121" y="4922918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2" name="Oval 7"/>
          <p:cNvSpPr>
            <a:spLocks noChangeArrowheads="1"/>
          </p:cNvSpPr>
          <p:nvPr/>
        </p:nvSpPr>
        <p:spPr bwMode="auto">
          <a:xfrm>
            <a:off x="3482142" y="4973769"/>
            <a:ext cx="93456" cy="11407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2814209" y="4982015"/>
            <a:ext cx="655564" cy="426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 flipH="1">
            <a:off x="1764206" y="4468009"/>
            <a:ext cx="5497" cy="88645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1820554" y="4440521"/>
            <a:ext cx="927686" cy="49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49166" name="Freeform 11"/>
          <p:cNvSpPr>
            <a:spLocks/>
          </p:cNvSpPr>
          <p:nvPr/>
        </p:nvSpPr>
        <p:spPr bwMode="auto">
          <a:xfrm>
            <a:off x="1801313" y="4931164"/>
            <a:ext cx="941429" cy="435669"/>
          </a:xfrm>
          <a:custGeom>
            <a:avLst/>
            <a:gdLst>
              <a:gd name="T0" fmla="*/ 0 w 704"/>
              <a:gd name="T1" fmla="*/ 2147483647 h 287"/>
              <a:gd name="T2" fmla="*/ 2147483647 w 704"/>
              <a:gd name="T3" fmla="*/ 2147483647 h 287"/>
              <a:gd name="T4" fmla="*/ 2147483647 w 704"/>
              <a:gd name="T5" fmla="*/ 2147483647 h 287"/>
              <a:gd name="T6" fmla="*/ 2147483647 w 704"/>
              <a:gd name="T7" fmla="*/ 2147483647 h 287"/>
              <a:gd name="T8" fmla="*/ 2147483647 w 704"/>
              <a:gd name="T9" fmla="*/ 2147483647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287"/>
              <a:gd name="T17" fmla="*/ 704 w 704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287">
                <a:moveTo>
                  <a:pt x="0" y="287"/>
                </a:moveTo>
                <a:cubicBezTo>
                  <a:pt x="46" y="236"/>
                  <a:pt x="112" y="179"/>
                  <a:pt x="160" y="143"/>
                </a:cubicBezTo>
                <a:cubicBezTo>
                  <a:pt x="208" y="107"/>
                  <a:pt x="228" y="94"/>
                  <a:pt x="288" y="71"/>
                </a:cubicBezTo>
                <a:cubicBezTo>
                  <a:pt x="348" y="48"/>
                  <a:pt x="451" y="14"/>
                  <a:pt x="520" y="7"/>
                </a:cubicBezTo>
                <a:cubicBezTo>
                  <a:pt x="589" y="0"/>
                  <a:pt x="666" y="26"/>
                  <a:pt x="704" y="3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7" name="Freeform 12"/>
          <p:cNvSpPr>
            <a:spLocks/>
          </p:cNvSpPr>
          <p:nvPr/>
        </p:nvSpPr>
        <p:spPr bwMode="auto">
          <a:xfrm>
            <a:off x="1797191" y="5027368"/>
            <a:ext cx="970290" cy="408182"/>
          </a:xfrm>
          <a:custGeom>
            <a:avLst/>
            <a:gdLst>
              <a:gd name="T0" fmla="*/ 0 w 688"/>
              <a:gd name="T1" fmla="*/ 2147483647 h 275"/>
              <a:gd name="T2" fmla="*/ 2147483647 w 688"/>
              <a:gd name="T3" fmla="*/ 2147483647 h 275"/>
              <a:gd name="T4" fmla="*/ 2147483647 w 688"/>
              <a:gd name="T5" fmla="*/ 2147483647 h 275"/>
              <a:gd name="T6" fmla="*/ 2147483647 w 688"/>
              <a:gd name="T7" fmla="*/ 0 h 275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275"/>
              <a:gd name="T14" fmla="*/ 688 w 688"/>
              <a:gd name="T15" fmla="*/ 275 h 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275">
                <a:moveTo>
                  <a:pt x="0" y="272"/>
                </a:moveTo>
                <a:cubicBezTo>
                  <a:pt x="92" y="273"/>
                  <a:pt x="185" y="275"/>
                  <a:pt x="272" y="256"/>
                </a:cubicBezTo>
                <a:cubicBezTo>
                  <a:pt x="359" y="237"/>
                  <a:pt x="451" y="203"/>
                  <a:pt x="520" y="160"/>
                </a:cubicBezTo>
                <a:cubicBezTo>
                  <a:pt x="589" y="117"/>
                  <a:pt x="638" y="58"/>
                  <a:pt x="68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68" name="Text Box 13"/>
          <p:cNvSpPr txBox="1">
            <a:spLocks noChangeArrowheads="1"/>
          </p:cNvSpPr>
          <p:nvPr/>
        </p:nvSpPr>
        <p:spPr bwMode="auto">
          <a:xfrm>
            <a:off x="1541561" y="4733257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a</a:t>
            </a:r>
          </a:p>
        </p:txBody>
      </p:sp>
      <p:sp>
        <p:nvSpPr>
          <p:cNvPr id="49169" name="Text Box 14"/>
          <p:cNvSpPr txBox="1">
            <a:spLocks noChangeArrowheads="1"/>
          </p:cNvSpPr>
          <p:nvPr/>
        </p:nvSpPr>
        <p:spPr bwMode="auto">
          <a:xfrm>
            <a:off x="2143526" y="4293466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b</a:t>
            </a:r>
          </a:p>
        </p:txBody>
      </p:sp>
      <p:sp>
        <p:nvSpPr>
          <p:cNvPr id="49170" name="Text Box 15"/>
          <p:cNvSpPr txBox="1">
            <a:spLocks noChangeArrowheads="1"/>
          </p:cNvSpPr>
          <p:nvPr/>
        </p:nvSpPr>
        <p:spPr bwMode="auto">
          <a:xfrm>
            <a:off x="1927753" y="4770365"/>
            <a:ext cx="454910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c</a:t>
            </a:r>
          </a:p>
        </p:txBody>
      </p:sp>
      <p:sp>
        <p:nvSpPr>
          <p:cNvPr id="49171" name="Text Box 16"/>
          <p:cNvSpPr txBox="1">
            <a:spLocks noChangeArrowheads="1"/>
          </p:cNvSpPr>
          <p:nvPr/>
        </p:nvSpPr>
        <p:spPr bwMode="auto">
          <a:xfrm>
            <a:off x="2278212" y="5228023"/>
            <a:ext cx="454909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d</a:t>
            </a:r>
          </a:p>
        </p:txBody>
      </p:sp>
      <p:sp>
        <p:nvSpPr>
          <p:cNvPr id="49172" name="Text Box 17"/>
          <p:cNvSpPr txBox="1">
            <a:spLocks noChangeArrowheads="1"/>
          </p:cNvSpPr>
          <p:nvPr/>
        </p:nvSpPr>
        <p:spPr bwMode="auto">
          <a:xfrm>
            <a:off x="3039602" y="4873441"/>
            <a:ext cx="454909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e</a:t>
            </a:r>
          </a:p>
        </p:txBody>
      </p:sp>
      <p:sp>
        <p:nvSpPr>
          <p:cNvPr id="49173" name="Text Box 18"/>
          <p:cNvSpPr txBox="1">
            <a:spLocks noChangeArrowheads="1"/>
          </p:cNvSpPr>
          <p:nvPr/>
        </p:nvSpPr>
        <p:spPr bwMode="auto">
          <a:xfrm>
            <a:off x="1541561" y="3996606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w</a:t>
            </a:r>
          </a:p>
        </p:txBody>
      </p:sp>
      <p:sp>
        <p:nvSpPr>
          <p:cNvPr id="49174" name="Text Box 19"/>
          <p:cNvSpPr txBox="1">
            <a:spLocks noChangeArrowheads="1"/>
          </p:cNvSpPr>
          <p:nvPr/>
        </p:nvSpPr>
        <p:spPr bwMode="auto">
          <a:xfrm>
            <a:off x="1494834" y="5303613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x</a:t>
            </a:r>
          </a:p>
        </p:txBody>
      </p:sp>
      <p:sp>
        <p:nvSpPr>
          <p:cNvPr id="49175" name="Text Box 20"/>
          <p:cNvSpPr txBox="1">
            <a:spLocks noChangeArrowheads="1"/>
          </p:cNvSpPr>
          <p:nvPr/>
        </p:nvSpPr>
        <p:spPr bwMode="auto">
          <a:xfrm>
            <a:off x="2675399" y="4518859"/>
            <a:ext cx="454910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y</a:t>
            </a:r>
          </a:p>
        </p:txBody>
      </p:sp>
      <p:sp>
        <p:nvSpPr>
          <p:cNvPr id="49176" name="Text Box 21"/>
          <p:cNvSpPr txBox="1">
            <a:spLocks noChangeArrowheads="1"/>
          </p:cNvSpPr>
          <p:nvPr/>
        </p:nvSpPr>
        <p:spPr bwMode="auto">
          <a:xfrm>
            <a:off x="3568725" y="4737381"/>
            <a:ext cx="456284" cy="38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905" i="1"/>
              <a:t>z</a:t>
            </a:r>
          </a:p>
        </p:txBody>
      </p:sp>
      <p:sp>
        <p:nvSpPr>
          <p:cNvPr id="49177" name="Text Box 22"/>
          <p:cNvSpPr txBox="1">
            <a:spLocks noChangeArrowheads="1"/>
          </p:cNvSpPr>
          <p:nvPr/>
        </p:nvSpPr>
        <p:spPr bwMode="auto">
          <a:xfrm>
            <a:off x="4977433" y="4036464"/>
            <a:ext cx="2501315" cy="18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51"/>
              <a:t> </a:t>
            </a:r>
            <a:r>
              <a:rPr lang="en-US" altLang="zh-TW" sz="2251" i="1"/>
              <a:t>a    b    c    d    e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1    1    0    0    0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</a:t>
            </a:r>
            <a:r>
              <a:rPr lang="en-US" altLang="zh-TW" sz="2251">
                <a:solidFill>
                  <a:srgbClr val="FF0000"/>
                </a:solidFill>
              </a:rPr>
              <a:t>1</a:t>
            </a:r>
            <a:r>
              <a:rPr lang="en-US" altLang="zh-TW" sz="2251"/>
              <a:t>    0    </a:t>
            </a:r>
            <a:r>
              <a:rPr lang="en-US" altLang="zh-TW" sz="2251">
                <a:solidFill>
                  <a:srgbClr val="FF0000"/>
                </a:solidFill>
              </a:rPr>
              <a:t>1    1</a:t>
            </a:r>
            <a:r>
              <a:rPr lang="en-US" altLang="zh-TW" sz="2251"/>
              <a:t>    0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0    1    1    1    1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2251"/>
              <a:t> 0    0    0    0    1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592615" y="4303087"/>
            <a:ext cx="384818" cy="161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 sz="2251" i="1"/>
              <a:t>w</a:t>
            </a:r>
            <a:r>
              <a:rPr lang="en-US" altLang="zh-TW" sz="2251" i="1">
                <a:solidFill>
                  <a:srgbClr val="FF0000"/>
                </a:solidFill>
              </a:rPr>
              <a:t>x</a:t>
            </a:r>
            <a:r>
              <a:rPr lang="en-US" altLang="zh-TW" sz="2251" i="1"/>
              <a:t>yz </a:t>
            </a:r>
            <a:r>
              <a:rPr lang="en-US" altLang="zh-TW" sz="2251"/>
              <a:t>       </a:t>
            </a:r>
          </a:p>
        </p:txBody>
      </p:sp>
      <p:sp>
        <p:nvSpPr>
          <p:cNvPr id="49179" name="AutoShape 27"/>
          <p:cNvSpPr>
            <a:spLocks/>
          </p:cNvSpPr>
          <p:nvPr/>
        </p:nvSpPr>
        <p:spPr bwMode="auto">
          <a:xfrm>
            <a:off x="4954069" y="4494121"/>
            <a:ext cx="82461" cy="1434820"/>
          </a:xfrm>
          <a:prstGeom prst="leftBracket">
            <a:avLst>
              <a:gd name="adj" fmla="val 14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49180" name="AutoShape 28"/>
          <p:cNvSpPr>
            <a:spLocks/>
          </p:cNvSpPr>
          <p:nvPr/>
        </p:nvSpPr>
        <p:spPr bwMode="auto">
          <a:xfrm>
            <a:off x="7081561" y="4506490"/>
            <a:ext cx="82461" cy="1434820"/>
          </a:xfrm>
          <a:prstGeom prst="rightBracket">
            <a:avLst>
              <a:gd name="adj" fmla="val 14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E25-3D73-4DC7-BECA-18360F2974F2}" type="datetime2">
              <a:rPr lang="en-US" smtClean="0"/>
              <a:pPr/>
              <a:t>Thursday, January 05,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1761</TotalTime>
  <Words>768</Words>
  <Application>Microsoft Office PowerPoint</Application>
  <PresentationFormat>On-screen Show (4:3)</PresentationFormat>
  <Paragraphs>191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Is a Graph?</vt:lpstr>
      <vt:lpstr>What Is a Graph?</vt:lpstr>
      <vt:lpstr>Loop, Multiple edges</vt:lpstr>
      <vt:lpstr>Adjacent, neighbors</vt:lpstr>
      <vt:lpstr>Finite Graph, Null Graph</vt:lpstr>
      <vt:lpstr>Adjacency, Incidence, and Degree</vt:lpstr>
      <vt:lpstr>Basic Result about Vertex Degrees</vt:lpstr>
      <vt:lpstr>Adjacency matrix</vt:lpstr>
      <vt:lpstr>Incidence Matrix</vt:lpstr>
      <vt:lpstr>Complement</vt:lpstr>
      <vt:lpstr>Subgraphs</vt:lpstr>
      <vt:lpstr>Subgraphs</vt:lpstr>
      <vt:lpstr>Clique and Independent Set</vt:lpstr>
      <vt:lpstr>Clique and Independent Set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43</cp:revision>
  <dcterms:created xsi:type="dcterms:W3CDTF">2013-08-04T06:42:48Z</dcterms:created>
  <dcterms:modified xsi:type="dcterms:W3CDTF">2017-01-05T03:34:28Z</dcterms:modified>
</cp:coreProperties>
</file>