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30" r:id="rId2"/>
    <p:sldId id="282" r:id="rId3"/>
    <p:sldId id="297" r:id="rId4"/>
    <p:sldId id="298" r:id="rId5"/>
    <p:sldId id="299" r:id="rId6"/>
    <p:sldId id="300" r:id="rId7"/>
    <p:sldId id="301" r:id="rId8"/>
    <p:sldId id="302" r:id="rId9"/>
    <p:sldId id="313" r:id="rId10"/>
    <p:sldId id="314" r:id="rId11"/>
    <p:sldId id="304" r:id="rId12"/>
    <p:sldId id="303" r:id="rId13"/>
    <p:sldId id="315" r:id="rId14"/>
    <p:sldId id="316" r:id="rId15"/>
    <p:sldId id="317" r:id="rId16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64" autoAdjust="0"/>
    <p:restoredTop sz="94676" autoAdjust="0"/>
  </p:normalViewPr>
  <p:slideViewPr>
    <p:cSldViewPr snapToGrid="0"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6.wmf"/><Relationship Id="rId2" Type="http://schemas.openxmlformats.org/officeDocument/2006/relationships/image" Target="../media/image10.wmf"/><Relationship Id="rId1" Type="http://schemas.openxmlformats.org/officeDocument/2006/relationships/image" Target="../media/image5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20E143CB-5418-4B6F-B026-6CA9FC49540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092E6E1-D901-4BB2-95E9-EB8D3576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0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B46E-F75E-4B6B-937A-9655A66EFEF3}" type="datetime2">
              <a:rPr lang="en-US" smtClean="0"/>
              <a:pPr/>
              <a:t>Wednesday, January 11,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76C-ABD7-4C8C-8825-87CCA10EC3D9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8B3-DDEE-40E2-8725-8FC9667DA58F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89D9-AC6A-4B19-8B96-0BE6BE386DB3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2A84-E076-44B9-B70D-397912F3D000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A668-97F0-4D28-953F-0A9BE851CA2E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895A-1C51-429A-82FB-F66FC4DB0C33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CBB3-0F78-45AF-B75A-2F43287B14B1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3BB-0C80-4CCC-93F0-354825D55A0A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DA2-7134-478A-8D22-17343B38D7C3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582E-3F8E-4242-9355-E35059E140C2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9DD5-3DCB-4C8E-B689-0D2747E3FFE1}" type="datetime2">
              <a:rPr lang="en-US" smtClean="0"/>
              <a:pPr/>
              <a:t>Wednesday, January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Walk and Trail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8514"/>
            <a:ext cx="7886700" cy="499291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>
                <a:solidFill>
                  <a:schemeClr val="accent2"/>
                </a:solidFill>
              </a:rPr>
              <a:t>walk</a:t>
            </a:r>
            <a:r>
              <a:rPr lang="en-US" i="1" dirty="0"/>
              <a:t> </a:t>
            </a:r>
            <a:r>
              <a:rPr lang="en-US" dirty="0"/>
              <a:t>of length </a:t>
            </a:r>
            <a:r>
              <a:rPr lang="en-US" i="1" dirty="0">
                <a:solidFill>
                  <a:schemeClr val="accent2"/>
                </a:solidFill>
              </a:rPr>
              <a:t>k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dirty="0" smtClean="0"/>
              <a:t>sequence, </a:t>
            </a:r>
            <a:r>
              <a:rPr lang="en-US" i="1" dirty="0" smtClean="0"/>
              <a:t>v</a:t>
            </a:r>
            <a:r>
              <a:rPr lang="en-US" i="1" baseline="-25000" dirty="0" smtClean="0"/>
              <a:t>0</a:t>
            </a:r>
            <a:r>
              <a:rPr lang="en-US" i="1" dirty="0" smtClean="0"/>
              <a:t>,e</a:t>
            </a:r>
            <a:r>
              <a:rPr lang="en-US" i="1" baseline="-25000" dirty="0" smtClean="0"/>
              <a:t>1</a:t>
            </a:r>
            <a:r>
              <a:rPr lang="en-US" i="1" dirty="0" smtClean="0"/>
              <a:t>,v</a:t>
            </a:r>
            <a:r>
              <a:rPr lang="en-US" i="1" baseline="-25000" dirty="0" smtClean="0"/>
              <a:t>1</a:t>
            </a:r>
            <a:r>
              <a:rPr lang="en-US" i="1" dirty="0" smtClean="0"/>
              <a:t>,e</a:t>
            </a:r>
            <a:r>
              <a:rPr lang="en-US" i="1" baseline="-25000" dirty="0" smtClean="0"/>
              <a:t>2</a:t>
            </a:r>
            <a:r>
              <a:rPr lang="en-US" i="1" dirty="0"/>
              <a:t>, …, 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en-US" i="1" dirty="0" err="1"/>
              <a:t>,v</a:t>
            </a:r>
            <a:r>
              <a:rPr lang="en-US" i="1" baseline="-25000" dirty="0" err="1"/>
              <a:t>k</a:t>
            </a:r>
            <a:r>
              <a:rPr lang="en-US" i="1" baseline="-25000" dirty="0"/>
              <a:t> </a:t>
            </a:r>
            <a:r>
              <a:rPr lang="en-US" dirty="0"/>
              <a:t>of vertices and </a:t>
            </a:r>
            <a:r>
              <a:rPr lang="en-US" dirty="0" smtClean="0"/>
              <a:t>edges such </a:t>
            </a:r>
            <a:r>
              <a:rPr lang="en-US" dirty="0"/>
              <a:t>that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= v</a:t>
            </a:r>
            <a:r>
              <a:rPr lang="en-US" i="1" baseline="-25000" dirty="0"/>
              <a:t>i-1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for all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trail </a:t>
            </a:r>
            <a:r>
              <a:rPr lang="en-US" dirty="0"/>
              <a:t>is a walk with no repeated </a:t>
            </a:r>
            <a:r>
              <a:rPr lang="en-US" dirty="0" smtClean="0"/>
              <a:t>edge.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path </a:t>
            </a:r>
            <a:r>
              <a:rPr lang="en-US" dirty="0"/>
              <a:t>is a walk with no repeated </a:t>
            </a:r>
            <a:r>
              <a:rPr lang="en-US" dirty="0" smtClean="0"/>
              <a:t>vertex</a:t>
            </a:r>
          </a:p>
          <a:p>
            <a:pPr lvl="1"/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A 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u</a:t>
            </a:r>
            <a:r>
              <a:rPr lang="en-US" altLang="zh-TW" sz="3200" dirty="0" err="1"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-walk or 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u</a:t>
            </a:r>
            <a:r>
              <a:rPr lang="en-US" altLang="zh-TW" sz="3200" dirty="0" err="1"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en-US" altLang="zh-TW" sz="3200" i="1" dirty="0" err="1"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-trail has first vertex </a:t>
            </a:r>
            <a:r>
              <a:rPr lang="en-US" altLang="zh-TW" sz="3200" i="1" dirty="0">
                <a:ea typeface="Arial Unicode MS" pitchFamily="34" charset="-120"/>
                <a:cs typeface="Arial Unicode MS" pitchFamily="34" charset="-120"/>
              </a:rPr>
              <a:t>u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 and last vertex </a:t>
            </a:r>
            <a:r>
              <a:rPr lang="en-US" altLang="zh-TW" sz="3200" i="1" dirty="0"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; these are its endpoints</a:t>
            </a:r>
            <a:endParaRPr lang="en-US" altLang="zh-TW" b="1" i="1" dirty="0">
              <a:solidFill>
                <a:schemeClr val="accent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/>
              <a:t> </a:t>
            </a:r>
            <a:r>
              <a:rPr lang="en-US" dirty="0"/>
              <a:t>A walk is </a:t>
            </a:r>
            <a:r>
              <a:rPr lang="en-US" i="1" dirty="0">
                <a:solidFill>
                  <a:schemeClr val="accent2"/>
                </a:solidFill>
              </a:rPr>
              <a:t>closed</a:t>
            </a:r>
            <a:r>
              <a:rPr lang="en-US" i="1" dirty="0"/>
              <a:t> </a:t>
            </a:r>
            <a:r>
              <a:rPr lang="en-US" dirty="0"/>
              <a:t>if it has length at least one </a:t>
            </a:r>
            <a:r>
              <a:rPr lang="en-US" dirty="0" smtClean="0"/>
              <a:t>and its </a:t>
            </a:r>
            <a:r>
              <a:rPr lang="en-US" dirty="0"/>
              <a:t>endpoints are </a:t>
            </a:r>
            <a:r>
              <a:rPr lang="en-US" dirty="0" smtClean="0"/>
              <a:t>equal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cycle </a:t>
            </a:r>
            <a:r>
              <a:rPr lang="en-US" dirty="0"/>
              <a:t>is a closed trail in which “first = last” </a:t>
            </a:r>
            <a:r>
              <a:rPr lang="en-US" dirty="0" smtClean="0"/>
              <a:t>is the </a:t>
            </a:r>
            <a:r>
              <a:rPr lang="en-US" dirty="0"/>
              <a:t>only vertex </a:t>
            </a:r>
            <a:r>
              <a:rPr lang="en-US" dirty="0" smtClean="0"/>
              <a:t>repetition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loop </a:t>
            </a:r>
            <a:r>
              <a:rPr lang="en-US" dirty="0"/>
              <a:t>is a cycle of length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1109-D7EB-4F55-AA1D-A9924FB334BB}" type="datetime2">
              <a:rPr lang="en-US" smtClean="0"/>
              <a:pPr/>
              <a:t>Wednesday, 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43" y="380696"/>
            <a:ext cx="7303288" cy="814988"/>
          </a:xfrm>
        </p:spPr>
        <p:txBody>
          <a:bodyPr>
            <a:normAutofit/>
          </a:bodyPr>
          <a:lstStyle/>
          <a:p>
            <a:pPr marL="1005987" indent="-908412">
              <a:lnSpc>
                <a:spcPct val="70000"/>
              </a:lnSpc>
              <a:defRPr/>
            </a:pPr>
            <a:r>
              <a:rPr lang="en-US" altLang="zh-TW" sz="2597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Proposition 4 :</a:t>
            </a:r>
            <a:r>
              <a:rPr lang="en-US" altLang="zh-TW" sz="2597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597" dirty="0">
                <a:latin typeface="+mn-lt"/>
                <a:ea typeface="Arial Unicode MS" pitchFamily="34" charset="-128"/>
                <a:cs typeface="Arial Unicode MS" pitchFamily="34" charset="-128"/>
              </a:rPr>
              <a:t>An edge</a:t>
            </a:r>
            <a:r>
              <a:rPr lang="en-US" altLang="zh-TW" sz="2597" i="1" dirty="0">
                <a:latin typeface="+mn-lt"/>
                <a:ea typeface="Arial Unicode MS" pitchFamily="34" charset="-128"/>
                <a:cs typeface="Arial Unicode MS" pitchFamily="34" charset="-128"/>
              </a:rPr>
              <a:t> e</a:t>
            </a:r>
            <a:r>
              <a:rPr lang="en-US" altLang="zh-TW" sz="2597" dirty="0">
                <a:latin typeface="+mn-lt"/>
                <a:ea typeface="Arial Unicode MS" pitchFamily="34" charset="-128"/>
                <a:cs typeface="Arial Unicode MS" pitchFamily="34" charset="-128"/>
              </a:rPr>
              <a:t> is a cut-edge if and only if </a:t>
            </a:r>
            <a:r>
              <a:rPr lang="en-US" altLang="zh-TW" sz="2597" i="1" dirty="0">
                <a:latin typeface="+mn-lt"/>
                <a:ea typeface="新細明體" charset="-120"/>
              </a:rPr>
              <a:t>e </a:t>
            </a:r>
            <a:r>
              <a:rPr lang="en-US" altLang="zh-TW" sz="2597" dirty="0">
                <a:latin typeface="+mn-lt"/>
                <a:ea typeface="Arial Unicode MS" pitchFamily="34" charset="-128"/>
                <a:cs typeface="Arial Unicode MS" pitchFamily="34" charset="-128"/>
              </a:rPr>
              <a:t>belongs to no</a:t>
            </a:r>
            <a:r>
              <a:rPr lang="en-US" altLang="zh-TW" sz="2597" i="1" dirty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597" dirty="0">
                <a:latin typeface="+mn-lt"/>
                <a:ea typeface="Arial Unicode MS" pitchFamily="34" charset="-128"/>
                <a:cs typeface="Arial Unicode MS" pitchFamily="34" charset="-128"/>
              </a:rPr>
              <a:t> cycles</a:t>
            </a:r>
            <a:r>
              <a:rPr lang="en-US" altLang="zh-TW" sz="2597" dirty="0">
                <a:latin typeface="+mn-lt"/>
                <a:ea typeface="新細明體" charset="-120"/>
              </a:rPr>
              <a:t>.</a:t>
            </a:r>
            <a:r>
              <a:rPr lang="en-US" altLang="zh-TW" sz="4155" dirty="0">
                <a:latin typeface="+mn-lt"/>
                <a:ea typeface="新細明體" charset="-120"/>
              </a:rPr>
              <a:t> </a:t>
            </a:r>
            <a:endParaRPr lang="en-US" altLang="zh-TW" sz="1472" dirty="0">
              <a:latin typeface="+mn-lt"/>
              <a:ea typeface="新細明體" charset="-120"/>
            </a:endParaRP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42" y="1128342"/>
            <a:ext cx="7818887" cy="529536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Proof :</a:t>
            </a:r>
            <a:r>
              <a:rPr lang="en-US" altLang="zh-TW" sz="1558" dirty="0">
                <a:solidFill>
                  <a:srgbClr val="FF0000"/>
                </a:solidFill>
                <a:ea typeface="新細明體" panose="02020500000000000000" pitchFamily="18" charset="-120"/>
              </a:rPr>
              <a:t>2/2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Now suppose that </a:t>
            </a:r>
            <a:r>
              <a:rPr lang="en-US" altLang="zh-TW" sz="2424" i="1" dirty="0">
                <a:ea typeface="新細明體" panose="02020500000000000000" pitchFamily="18" charset="-120"/>
              </a:rPr>
              <a:t>e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lies in a cycle </a:t>
            </a:r>
            <a:r>
              <a:rPr lang="en-US" altLang="zh-TW" sz="2424" i="1" dirty="0">
                <a:ea typeface="新細明體" panose="02020500000000000000" pitchFamily="18" charset="-120"/>
              </a:rPr>
              <a:t>C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Choose </a:t>
            </a:r>
            <a:r>
              <a:rPr lang="en-US" altLang="zh-TW" sz="2337" i="1" dirty="0">
                <a:ea typeface="新細明體" panose="02020500000000000000" pitchFamily="18" charset="-120"/>
              </a:rPr>
              <a:t>u, </a:t>
            </a:r>
            <a:r>
              <a:rPr lang="en-US" altLang="zh-TW" sz="2337" i="1" dirty="0" err="1">
                <a:ea typeface="新細明體" panose="02020500000000000000" pitchFamily="18" charset="-120"/>
              </a:rPr>
              <a:t>v</a:t>
            </a:r>
            <a:r>
              <a:rPr lang="en-US" altLang="zh-TW" sz="2337" dirty="0" err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337" i="1" dirty="0" err="1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ea typeface="新細明體" panose="02020500000000000000" pitchFamily="18" charset="-120"/>
              </a:rPr>
              <a:t>(</a:t>
            </a:r>
            <a:r>
              <a:rPr lang="en-US" altLang="zh-TW" sz="2337" i="1" dirty="0">
                <a:ea typeface="新細明體" panose="02020500000000000000" pitchFamily="18" charset="-120"/>
              </a:rPr>
              <a:t>H</a:t>
            </a:r>
            <a:r>
              <a:rPr lang="en-US" altLang="zh-TW" sz="2337" dirty="0">
                <a:ea typeface="新細明體" panose="02020500000000000000" pitchFamily="18" charset="-12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i="1" dirty="0">
                <a:ea typeface="新細明體" panose="02020500000000000000" pitchFamily="18" charset="-120"/>
              </a:rPr>
              <a:t>H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</a:t>
            </a:r>
            <a:r>
              <a:rPr lang="en-US" altLang="zh-TW" sz="2164" dirty="0">
                <a:ea typeface="新細明體" panose="02020500000000000000" pitchFamily="18" charset="-120"/>
              </a:rPr>
              <a:t>, </a:t>
            </a:r>
            <a:r>
              <a:rPr lang="en-US" altLang="zh-TW" sz="2164" i="1" dirty="0">
                <a:ea typeface="新細明體" panose="02020500000000000000" pitchFamily="18" charset="-120"/>
              </a:rPr>
              <a:t>H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</a:t>
            </a:r>
            <a:r>
              <a:rPr lang="en-US" altLang="zh-TW" sz="2164" i="1" dirty="0" err="1" smtClean="0">
                <a:ea typeface="新細明體" panose="02020500000000000000" pitchFamily="18" charset="-120"/>
              </a:rPr>
              <a:t>u,v</a:t>
            </a:r>
            <a:r>
              <a:rPr lang="en-US" altLang="zh-TW" sz="2164" dirty="0" smtClean="0">
                <a:ea typeface="新細明體" panose="02020500000000000000" pitchFamily="18" charset="-120"/>
              </a:rPr>
              <a:t>-path </a:t>
            </a:r>
            <a:r>
              <a:rPr lang="en-US" altLang="zh-TW" sz="2164" i="1" dirty="0">
                <a:ea typeface="新細明體" panose="02020500000000000000" pitchFamily="18" charset="-120"/>
              </a:rPr>
              <a:t>P</a:t>
            </a:r>
            <a:endParaRPr lang="en-US" altLang="zh-TW" sz="2164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does not contain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exists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H-e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by symmetry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between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Now </a:t>
            </a:r>
            <a:r>
              <a:rPr lang="en-US" altLang="zh-TW" i="1" dirty="0" smtClean="0">
                <a:ea typeface="新細明體" panose="02020500000000000000" pitchFamily="18" charset="-120"/>
              </a:rPr>
              <a:t>H-e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u,x</a:t>
            </a:r>
            <a:r>
              <a:rPr lang="en-US" altLang="zh-TW" dirty="0" smtClean="0">
                <a:ea typeface="新細明體" panose="02020500000000000000" pitchFamily="18" charset="-120"/>
              </a:rPr>
              <a:t>-path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along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ea typeface="新細明體" panose="02020500000000000000" pitchFamily="18" charset="-120"/>
              </a:rPr>
              <a:t>an </a:t>
            </a:r>
            <a:r>
              <a:rPr lang="en-US" altLang="zh-TW" dirty="0" err="1" smtClean="0">
                <a:ea typeface="新細明體" panose="02020500000000000000" pitchFamily="18" charset="-120"/>
              </a:rPr>
              <a:t>x,y</a:t>
            </a:r>
            <a:r>
              <a:rPr lang="en-US" altLang="zh-TW" dirty="0" smtClean="0">
                <a:ea typeface="新細明體" panose="02020500000000000000" pitchFamily="18" charset="-120"/>
              </a:rPr>
              <a:t>-path along C, and a </a:t>
            </a:r>
            <a:r>
              <a:rPr lang="en-US" altLang="zh-TW" dirty="0" err="1" smtClean="0">
                <a:ea typeface="新細明體" panose="02020500000000000000" pitchFamily="18" charset="-120"/>
              </a:rPr>
              <a:t>y,v</a:t>
            </a:r>
            <a:r>
              <a:rPr lang="en-US" altLang="zh-TW" dirty="0" smtClean="0">
                <a:ea typeface="新細明體" panose="02020500000000000000" pitchFamily="18" charset="-120"/>
              </a:rPr>
              <a:t>-path along 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Putting together these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three paths, we get a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u,v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altLang="zh-TW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walk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H-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Proposition 2, this walk contains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u,v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H-e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did this for all </a:t>
            </a:r>
            <a:r>
              <a:rPr lang="en-US" altLang="zh-TW" i="1" dirty="0" smtClean="0">
                <a:ea typeface="新細明體" panose="02020500000000000000" pitchFamily="18" charset="-120"/>
              </a:rPr>
              <a:t>u, v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smtClean="0">
                <a:ea typeface="新細明體" panose="02020500000000000000" pitchFamily="18" charset="-120"/>
              </a:rPr>
              <a:t> 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),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H-e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B255-806F-445E-A122-10DAA19C0CFD}" type="datetime2">
              <a:rPr lang="en-US" smtClean="0"/>
              <a:pPr/>
              <a:t>Wednesday, 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9BC1853-3800-455F-9CBC-04A588E421AA}" type="datetime2">
              <a:rPr lang="en-US" altLang="zh-TW" sz="1299" smtClean="0"/>
              <a:pPr eaLnBrk="1" hangingPunct="1"/>
              <a:t>Wednesday, January 11, 2017</a:t>
            </a:fld>
            <a:endParaRPr lang="en-US" altLang="zh-TW" sz="1299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777424" y="610211"/>
            <a:ext cx="7688107" cy="913942"/>
          </a:xfrm>
        </p:spPr>
        <p:txBody>
          <a:bodyPr/>
          <a:lstStyle/>
          <a:p>
            <a:pPr eaLnBrk="1" hangingPunct="1"/>
            <a:r>
              <a:rPr lang="en-US" altLang="zh-TW" sz="3030" dirty="0">
                <a:ea typeface="新細明體" panose="02020500000000000000" pitchFamily="18" charset="-120"/>
              </a:rPr>
              <a:t>Maximal </a:t>
            </a:r>
            <a:r>
              <a:rPr lang="en-US" altLang="zh-TW" sz="3030" dirty="0" smtClean="0">
                <a:ea typeface="新細明體" panose="02020500000000000000" pitchFamily="18" charset="-120"/>
              </a:rPr>
              <a:t>Path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986" y="1664338"/>
            <a:ext cx="7339022" cy="2458709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 path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in a graph </a:t>
            </a:r>
            <a:r>
              <a:rPr lang="en-US" altLang="zh-TW" b="1" i="1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a path </a:t>
            </a:r>
            <a:r>
              <a:rPr lang="en-US" altLang="zh-TW" b="1" i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en-US" altLang="zh-TW" b="1" i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that is not contained in a longer path.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a graph is finite, no path can extend forever , so maximal (non-extendible) paths exist.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2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DA6F9E-E38D-4A29-B270-7C1CB271E8DA}" type="datetime2">
              <a:rPr lang="en-US" altLang="zh-TW" sz="1299" smtClean="0"/>
              <a:pPr eaLnBrk="1" hangingPunct="1"/>
              <a:t>Wednesday, January 11, 2017</a:t>
            </a:fld>
            <a:endParaRPr lang="en-US" altLang="zh-TW" sz="1299"/>
          </a:p>
        </p:txBody>
      </p:sp>
      <p:sp>
        <p:nvSpPr>
          <p:cNvPr id="737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Proposition 5: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graph with at least two vertices 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is bipartite if and only if it has no odd cycle. </a:t>
            </a:r>
            <a:endParaRPr lang="zh-TW" altLang="en-US" sz="1299" dirty="0">
              <a:ea typeface="新細明體" panose="02020500000000000000" pitchFamily="18" charset="-120"/>
            </a:endParaRPr>
          </a:p>
        </p:txBody>
      </p:sp>
      <p:sp>
        <p:nvSpPr>
          <p:cNvPr id="737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50576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Examples:</a:t>
            </a:r>
          </a:p>
        </p:txBody>
      </p:sp>
      <p:sp>
        <p:nvSpPr>
          <p:cNvPr id="73735" name="Line 1036"/>
          <p:cNvSpPr>
            <a:spLocks noChangeShapeType="1"/>
          </p:cNvSpPr>
          <p:nvPr/>
        </p:nvSpPr>
        <p:spPr bwMode="auto">
          <a:xfrm>
            <a:off x="1635018" y="3029065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6" name="Line 1037"/>
          <p:cNvSpPr>
            <a:spLocks noChangeShapeType="1"/>
          </p:cNvSpPr>
          <p:nvPr/>
        </p:nvSpPr>
        <p:spPr bwMode="auto">
          <a:xfrm>
            <a:off x="1643264" y="3952627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7" name="Line 1038"/>
          <p:cNvSpPr>
            <a:spLocks noChangeShapeType="1"/>
          </p:cNvSpPr>
          <p:nvPr/>
        </p:nvSpPr>
        <p:spPr bwMode="auto">
          <a:xfrm>
            <a:off x="1635017" y="3029066"/>
            <a:ext cx="0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8" name="Line 1039"/>
          <p:cNvSpPr>
            <a:spLocks noChangeShapeType="1"/>
          </p:cNvSpPr>
          <p:nvPr/>
        </p:nvSpPr>
        <p:spPr bwMode="auto">
          <a:xfrm>
            <a:off x="2432140" y="3048306"/>
            <a:ext cx="0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9" name="Oval 1028"/>
          <p:cNvSpPr>
            <a:spLocks noChangeArrowheads="1"/>
          </p:cNvSpPr>
          <p:nvPr/>
        </p:nvSpPr>
        <p:spPr bwMode="auto">
          <a:xfrm>
            <a:off x="1547059" y="2952102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0" name="Oval 1029"/>
          <p:cNvSpPr>
            <a:spLocks noChangeArrowheads="1"/>
          </p:cNvSpPr>
          <p:nvPr/>
        </p:nvSpPr>
        <p:spPr bwMode="auto">
          <a:xfrm>
            <a:off x="2353801" y="2952102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1" name="Oval 1030"/>
          <p:cNvSpPr>
            <a:spLocks noChangeArrowheads="1"/>
          </p:cNvSpPr>
          <p:nvPr/>
        </p:nvSpPr>
        <p:spPr bwMode="auto">
          <a:xfrm>
            <a:off x="1547059" y="3857798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2" name="Oval 1031"/>
          <p:cNvSpPr>
            <a:spLocks noChangeArrowheads="1"/>
          </p:cNvSpPr>
          <p:nvPr/>
        </p:nvSpPr>
        <p:spPr bwMode="auto">
          <a:xfrm>
            <a:off x="2353801" y="3857798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3" name="Text Box 1040"/>
          <p:cNvSpPr txBox="1">
            <a:spLocks noChangeArrowheads="1"/>
          </p:cNvSpPr>
          <p:nvPr/>
        </p:nvSpPr>
        <p:spPr bwMode="auto">
          <a:xfrm>
            <a:off x="2467873" y="2629130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44" name="Text Box 1041"/>
          <p:cNvSpPr txBox="1">
            <a:spLocks noChangeArrowheads="1"/>
          </p:cNvSpPr>
          <p:nvPr/>
        </p:nvSpPr>
        <p:spPr bwMode="auto">
          <a:xfrm>
            <a:off x="1362896" y="2571408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45" name="Text Box 1042"/>
          <p:cNvSpPr txBox="1">
            <a:spLocks noChangeArrowheads="1"/>
          </p:cNvSpPr>
          <p:nvPr/>
        </p:nvSpPr>
        <p:spPr bwMode="auto">
          <a:xfrm>
            <a:off x="1248825" y="3772588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46" name="Text Box 1043"/>
          <p:cNvSpPr txBox="1">
            <a:spLocks noChangeArrowheads="1"/>
          </p:cNvSpPr>
          <p:nvPr/>
        </p:nvSpPr>
        <p:spPr bwMode="auto">
          <a:xfrm>
            <a:off x="2503605" y="3800075"/>
            <a:ext cx="366951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47" name="Text Box 1044"/>
          <p:cNvSpPr txBox="1">
            <a:spLocks noChangeArrowheads="1"/>
          </p:cNvSpPr>
          <p:nvPr/>
        </p:nvSpPr>
        <p:spPr bwMode="auto">
          <a:xfrm>
            <a:off x="1222713" y="4533978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48" name="Text Box 1045"/>
          <p:cNvSpPr txBox="1">
            <a:spLocks noChangeArrowheads="1"/>
          </p:cNvSpPr>
          <p:nvPr/>
        </p:nvSpPr>
        <p:spPr bwMode="auto">
          <a:xfrm>
            <a:off x="1266692" y="5486401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49" name="Text Box 1046"/>
          <p:cNvSpPr txBox="1">
            <a:spLocks noChangeArrowheads="1"/>
          </p:cNvSpPr>
          <p:nvPr/>
        </p:nvSpPr>
        <p:spPr bwMode="auto">
          <a:xfrm>
            <a:off x="2503605" y="4533978"/>
            <a:ext cx="366951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50" name="Text Box 1047"/>
          <p:cNvSpPr txBox="1">
            <a:spLocks noChangeArrowheads="1"/>
          </p:cNvSpPr>
          <p:nvPr/>
        </p:nvSpPr>
        <p:spPr bwMode="auto">
          <a:xfrm>
            <a:off x="2485739" y="5505642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51" name="Line 1048"/>
          <p:cNvSpPr>
            <a:spLocks noChangeShapeType="1"/>
          </p:cNvSpPr>
          <p:nvPr/>
        </p:nvSpPr>
        <p:spPr bwMode="auto">
          <a:xfrm>
            <a:off x="1635018" y="4800601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2" name="Line 1049"/>
          <p:cNvSpPr>
            <a:spLocks noChangeShapeType="1"/>
          </p:cNvSpPr>
          <p:nvPr/>
        </p:nvSpPr>
        <p:spPr bwMode="auto">
          <a:xfrm>
            <a:off x="1643264" y="5704922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3" name="Line 1050"/>
          <p:cNvSpPr>
            <a:spLocks noChangeShapeType="1"/>
          </p:cNvSpPr>
          <p:nvPr/>
        </p:nvSpPr>
        <p:spPr bwMode="auto">
          <a:xfrm>
            <a:off x="1635017" y="4829462"/>
            <a:ext cx="797122" cy="857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4" name="Line 1051"/>
          <p:cNvSpPr>
            <a:spLocks noChangeShapeType="1"/>
          </p:cNvSpPr>
          <p:nvPr/>
        </p:nvSpPr>
        <p:spPr bwMode="auto">
          <a:xfrm flipV="1">
            <a:off x="1626772" y="4790981"/>
            <a:ext cx="805368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5" name="Oval 1032"/>
          <p:cNvSpPr>
            <a:spLocks noChangeArrowheads="1"/>
          </p:cNvSpPr>
          <p:nvPr/>
        </p:nvSpPr>
        <p:spPr bwMode="auto">
          <a:xfrm>
            <a:off x="1547059" y="4715392"/>
            <a:ext cx="158050" cy="16079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6" name="Oval 1033"/>
          <p:cNvSpPr>
            <a:spLocks noChangeArrowheads="1"/>
          </p:cNvSpPr>
          <p:nvPr/>
        </p:nvSpPr>
        <p:spPr bwMode="auto">
          <a:xfrm>
            <a:off x="2353801" y="4715392"/>
            <a:ext cx="158051" cy="16079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7" name="Oval 1034"/>
          <p:cNvSpPr>
            <a:spLocks noChangeArrowheads="1"/>
          </p:cNvSpPr>
          <p:nvPr/>
        </p:nvSpPr>
        <p:spPr bwMode="auto">
          <a:xfrm>
            <a:off x="1547059" y="5619713"/>
            <a:ext cx="158050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8" name="Oval 1035"/>
          <p:cNvSpPr>
            <a:spLocks noChangeArrowheads="1"/>
          </p:cNvSpPr>
          <p:nvPr/>
        </p:nvSpPr>
        <p:spPr bwMode="auto">
          <a:xfrm>
            <a:off x="2353801" y="5619713"/>
            <a:ext cx="158051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9" name="Text Box 1052"/>
          <p:cNvSpPr txBox="1">
            <a:spLocks noChangeArrowheads="1"/>
          </p:cNvSpPr>
          <p:nvPr/>
        </p:nvSpPr>
        <p:spPr bwMode="auto">
          <a:xfrm>
            <a:off x="5028284" y="2362507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60" name="Text Box 1053"/>
          <p:cNvSpPr txBox="1">
            <a:spLocks noChangeArrowheads="1"/>
          </p:cNvSpPr>
          <p:nvPr/>
        </p:nvSpPr>
        <p:spPr bwMode="auto">
          <a:xfrm>
            <a:off x="7184638" y="2914995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61" name="Text Box 1054"/>
          <p:cNvSpPr txBox="1">
            <a:spLocks noChangeArrowheads="1"/>
          </p:cNvSpPr>
          <p:nvPr/>
        </p:nvSpPr>
        <p:spPr bwMode="auto">
          <a:xfrm>
            <a:off x="6307803" y="2362507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62" name="Text Box 1055"/>
          <p:cNvSpPr txBox="1">
            <a:spLocks noChangeArrowheads="1"/>
          </p:cNvSpPr>
          <p:nvPr/>
        </p:nvSpPr>
        <p:spPr bwMode="auto">
          <a:xfrm>
            <a:off x="6289936" y="3334171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63" name="Line 1056"/>
          <p:cNvSpPr>
            <a:spLocks noChangeShapeType="1"/>
          </p:cNvSpPr>
          <p:nvPr/>
        </p:nvSpPr>
        <p:spPr bwMode="auto">
          <a:xfrm>
            <a:off x="5440589" y="2629130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4" name="Line 1057"/>
          <p:cNvSpPr>
            <a:spLocks noChangeShapeType="1"/>
          </p:cNvSpPr>
          <p:nvPr/>
        </p:nvSpPr>
        <p:spPr bwMode="auto">
          <a:xfrm>
            <a:off x="5448835" y="3533451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5" name="Line 1058"/>
          <p:cNvSpPr>
            <a:spLocks noChangeShapeType="1"/>
          </p:cNvSpPr>
          <p:nvPr/>
        </p:nvSpPr>
        <p:spPr bwMode="auto">
          <a:xfrm>
            <a:off x="5440588" y="2657991"/>
            <a:ext cx="797122" cy="856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6" name="Line 1059"/>
          <p:cNvSpPr>
            <a:spLocks noChangeShapeType="1"/>
          </p:cNvSpPr>
          <p:nvPr/>
        </p:nvSpPr>
        <p:spPr bwMode="auto">
          <a:xfrm flipV="1">
            <a:off x="5430968" y="2619510"/>
            <a:ext cx="806742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7" name="Text Box 1064"/>
          <p:cNvSpPr txBox="1">
            <a:spLocks noChangeArrowheads="1"/>
          </p:cNvSpPr>
          <p:nvPr/>
        </p:nvSpPr>
        <p:spPr bwMode="auto">
          <a:xfrm>
            <a:off x="4423571" y="2886133"/>
            <a:ext cx="366952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F</a:t>
            </a:r>
          </a:p>
        </p:txBody>
      </p:sp>
      <p:sp>
        <p:nvSpPr>
          <p:cNvPr id="73768" name="Text Box 1066"/>
          <p:cNvSpPr txBox="1">
            <a:spLocks noChangeArrowheads="1"/>
          </p:cNvSpPr>
          <p:nvPr/>
        </p:nvSpPr>
        <p:spPr bwMode="auto">
          <a:xfrm>
            <a:off x="5054397" y="3380899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E</a:t>
            </a:r>
          </a:p>
        </p:txBody>
      </p:sp>
      <p:sp>
        <p:nvSpPr>
          <p:cNvPr id="73769" name="Line 1068"/>
          <p:cNvSpPr>
            <a:spLocks noChangeShapeType="1"/>
          </p:cNvSpPr>
          <p:nvPr/>
        </p:nvSpPr>
        <p:spPr bwMode="auto">
          <a:xfrm flipV="1">
            <a:off x="6245957" y="3057927"/>
            <a:ext cx="780630" cy="446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0" name="Line 1069"/>
          <p:cNvSpPr>
            <a:spLocks noChangeShapeType="1"/>
          </p:cNvSpPr>
          <p:nvPr/>
        </p:nvSpPr>
        <p:spPr bwMode="auto">
          <a:xfrm flipH="1" flipV="1">
            <a:off x="4764409" y="3067547"/>
            <a:ext cx="676180" cy="456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1" name="Line 1070"/>
          <p:cNvSpPr>
            <a:spLocks noChangeShapeType="1"/>
          </p:cNvSpPr>
          <p:nvPr/>
        </p:nvSpPr>
        <p:spPr bwMode="auto">
          <a:xfrm flipV="1">
            <a:off x="4808388" y="2619509"/>
            <a:ext cx="604713" cy="47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2" name="Line 1071"/>
          <p:cNvSpPr>
            <a:spLocks noChangeShapeType="1"/>
          </p:cNvSpPr>
          <p:nvPr/>
        </p:nvSpPr>
        <p:spPr bwMode="auto">
          <a:xfrm>
            <a:off x="6273444" y="2648371"/>
            <a:ext cx="744897" cy="438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3" name="Oval 1060"/>
          <p:cNvSpPr>
            <a:spLocks noChangeArrowheads="1"/>
          </p:cNvSpPr>
          <p:nvPr/>
        </p:nvSpPr>
        <p:spPr bwMode="auto">
          <a:xfrm>
            <a:off x="5352630" y="2542546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4" name="Oval 1061"/>
          <p:cNvSpPr>
            <a:spLocks noChangeArrowheads="1"/>
          </p:cNvSpPr>
          <p:nvPr/>
        </p:nvSpPr>
        <p:spPr bwMode="auto">
          <a:xfrm>
            <a:off x="6159373" y="2542546"/>
            <a:ext cx="156676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5" name="Oval 1062"/>
          <p:cNvSpPr>
            <a:spLocks noChangeArrowheads="1"/>
          </p:cNvSpPr>
          <p:nvPr/>
        </p:nvSpPr>
        <p:spPr bwMode="auto">
          <a:xfrm>
            <a:off x="5352630" y="3448242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6" name="Oval 1063"/>
          <p:cNvSpPr>
            <a:spLocks noChangeArrowheads="1"/>
          </p:cNvSpPr>
          <p:nvPr/>
        </p:nvSpPr>
        <p:spPr bwMode="auto">
          <a:xfrm>
            <a:off x="6159373" y="3448242"/>
            <a:ext cx="156676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7" name="Oval 1065"/>
          <p:cNvSpPr>
            <a:spLocks noChangeArrowheads="1"/>
          </p:cNvSpPr>
          <p:nvPr/>
        </p:nvSpPr>
        <p:spPr bwMode="auto">
          <a:xfrm>
            <a:off x="4703938" y="3019445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8" name="Oval 1067"/>
          <p:cNvSpPr>
            <a:spLocks noChangeArrowheads="1"/>
          </p:cNvSpPr>
          <p:nvPr/>
        </p:nvSpPr>
        <p:spPr bwMode="auto">
          <a:xfrm>
            <a:off x="6956495" y="2990584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9" name="Text Box 1072"/>
          <p:cNvSpPr txBox="1">
            <a:spLocks noChangeArrowheads="1"/>
          </p:cNvSpPr>
          <p:nvPr/>
        </p:nvSpPr>
        <p:spPr bwMode="auto">
          <a:xfrm>
            <a:off x="5054397" y="4172523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80" name="Text Box 1073"/>
          <p:cNvSpPr txBox="1">
            <a:spLocks noChangeArrowheads="1"/>
          </p:cNvSpPr>
          <p:nvPr/>
        </p:nvSpPr>
        <p:spPr bwMode="auto">
          <a:xfrm>
            <a:off x="5088755" y="4885811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81" name="Text Box 1074"/>
          <p:cNvSpPr txBox="1">
            <a:spLocks noChangeArrowheads="1"/>
          </p:cNvSpPr>
          <p:nvPr/>
        </p:nvSpPr>
        <p:spPr bwMode="auto">
          <a:xfrm>
            <a:off x="6333915" y="4172523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82" name="Text Box 1075"/>
          <p:cNvSpPr txBox="1">
            <a:spLocks noChangeArrowheads="1"/>
          </p:cNvSpPr>
          <p:nvPr/>
        </p:nvSpPr>
        <p:spPr bwMode="auto">
          <a:xfrm>
            <a:off x="6307803" y="4905052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83" name="Line 1076"/>
          <p:cNvSpPr>
            <a:spLocks noChangeShapeType="1"/>
          </p:cNvSpPr>
          <p:nvPr/>
        </p:nvSpPr>
        <p:spPr bwMode="auto">
          <a:xfrm>
            <a:off x="5466702" y="4439147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4" name="Line 1077"/>
          <p:cNvSpPr>
            <a:spLocks noChangeShapeType="1"/>
          </p:cNvSpPr>
          <p:nvPr/>
        </p:nvSpPr>
        <p:spPr bwMode="auto">
          <a:xfrm>
            <a:off x="5466702" y="5105706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5" name="Line 1078"/>
          <p:cNvSpPr>
            <a:spLocks noChangeShapeType="1"/>
          </p:cNvSpPr>
          <p:nvPr/>
        </p:nvSpPr>
        <p:spPr bwMode="auto">
          <a:xfrm>
            <a:off x="5466702" y="4466634"/>
            <a:ext cx="779255" cy="1381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6" name="Line 1079"/>
          <p:cNvSpPr>
            <a:spLocks noChangeShapeType="1"/>
          </p:cNvSpPr>
          <p:nvPr/>
        </p:nvSpPr>
        <p:spPr bwMode="auto">
          <a:xfrm flipV="1">
            <a:off x="5440589" y="4429527"/>
            <a:ext cx="823235" cy="1427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7" name="Text Box 1084"/>
          <p:cNvSpPr txBox="1">
            <a:spLocks noChangeArrowheads="1"/>
          </p:cNvSpPr>
          <p:nvPr/>
        </p:nvSpPr>
        <p:spPr bwMode="auto">
          <a:xfrm>
            <a:off x="5088755" y="5629333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E</a:t>
            </a:r>
          </a:p>
        </p:txBody>
      </p:sp>
      <p:sp>
        <p:nvSpPr>
          <p:cNvPr id="73788" name="Text Box 1085"/>
          <p:cNvSpPr txBox="1">
            <a:spLocks noChangeArrowheads="1"/>
          </p:cNvSpPr>
          <p:nvPr/>
        </p:nvSpPr>
        <p:spPr bwMode="auto">
          <a:xfrm>
            <a:off x="6307803" y="5648574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F</a:t>
            </a:r>
          </a:p>
        </p:txBody>
      </p:sp>
      <p:sp>
        <p:nvSpPr>
          <p:cNvPr id="73789" name="Line 1086"/>
          <p:cNvSpPr>
            <a:spLocks noChangeShapeType="1"/>
          </p:cNvSpPr>
          <p:nvPr/>
        </p:nvSpPr>
        <p:spPr bwMode="auto">
          <a:xfrm>
            <a:off x="5466702" y="5847855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0" name="Line 1089"/>
          <p:cNvSpPr>
            <a:spLocks noChangeShapeType="1"/>
          </p:cNvSpPr>
          <p:nvPr/>
        </p:nvSpPr>
        <p:spPr bwMode="auto">
          <a:xfrm>
            <a:off x="5457081" y="4429527"/>
            <a:ext cx="798497" cy="6665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1" name="Line 1090"/>
          <p:cNvSpPr>
            <a:spLocks noChangeShapeType="1"/>
          </p:cNvSpPr>
          <p:nvPr/>
        </p:nvSpPr>
        <p:spPr bwMode="auto">
          <a:xfrm flipV="1">
            <a:off x="5457081" y="4429526"/>
            <a:ext cx="798497" cy="676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2" name="Line 1091"/>
          <p:cNvSpPr>
            <a:spLocks noChangeShapeType="1"/>
          </p:cNvSpPr>
          <p:nvPr/>
        </p:nvSpPr>
        <p:spPr bwMode="auto">
          <a:xfrm flipV="1">
            <a:off x="5448835" y="5096086"/>
            <a:ext cx="797122" cy="7421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3" name="Oval 1080"/>
          <p:cNvSpPr>
            <a:spLocks noChangeArrowheads="1"/>
          </p:cNvSpPr>
          <p:nvPr/>
        </p:nvSpPr>
        <p:spPr bwMode="auto">
          <a:xfrm>
            <a:off x="5378743" y="4352564"/>
            <a:ext cx="158050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4" name="Oval 1081"/>
          <p:cNvSpPr>
            <a:spLocks noChangeArrowheads="1"/>
          </p:cNvSpPr>
          <p:nvPr/>
        </p:nvSpPr>
        <p:spPr bwMode="auto">
          <a:xfrm>
            <a:off x="6185486" y="4352564"/>
            <a:ext cx="158051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5" name="Oval 1082"/>
          <p:cNvSpPr>
            <a:spLocks noChangeArrowheads="1"/>
          </p:cNvSpPr>
          <p:nvPr/>
        </p:nvSpPr>
        <p:spPr bwMode="auto">
          <a:xfrm>
            <a:off x="5370497" y="5019122"/>
            <a:ext cx="156676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6" name="Oval 1083"/>
          <p:cNvSpPr>
            <a:spLocks noChangeArrowheads="1"/>
          </p:cNvSpPr>
          <p:nvPr/>
        </p:nvSpPr>
        <p:spPr bwMode="auto">
          <a:xfrm>
            <a:off x="6175865" y="5019122"/>
            <a:ext cx="158050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7" name="Oval 1087"/>
          <p:cNvSpPr>
            <a:spLocks noChangeArrowheads="1"/>
          </p:cNvSpPr>
          <p:nvPr/>
        </p:nvSpPr>
        <p:spPr bwMode="auto">
          <a:xfrm>
            <a:off x="5370497" y="5762645"/>
            <a:ext cx="156676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8" name="Oval 1088"/>
          <p:cNvSpPr>
            <a:spLocks noChangeArrowheads="1"/>
          </p:cNvSpPr>
          <p:nvPr/>
        </p:nvSpPr>
        <p:spPr bwMode="auto">
          <a:xfrm>
            <a:off x="6175865" y="5762645"/>
            <a:ext cx="158050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val="33529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870CFBC-93D0-4F87-9739-6F8A12D4DFB1}" type="datetime2">
              <a:rPr lang="en-US" altLang="zh-TW" sz="1299" smtClean="0"/>
              <a:pPr eaLnBrk="1" hangingPunct="1"/>
              <a:t>Wednesday, January 11, 2017</a:t>
            </a:fld>
            <a:endParaRPr lang="en-US" altLang="zh-TW" sz="1299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895618" y="406808"/>
            <a:ext cx="7560292" cy="80536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Lemma 5.1: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closed odd walk contains an odd cycle</a:t>
            </a:r>
            <a:endParaRPr lang="en-US" altLang="zh-TW" sz="1299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772" y="1682204"/>
            <a:ext cx="7446221" cy="346610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  <a:r>
              <a:rPr lang="en-US" altLang="zh-TW" sz="1558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1/3</a:t>
            </a:r>
          </a:p>
          <a:p>
            <a:pPr eaLnBrk="1" hangingPunct="1"/>
            <a:r>
              <a:rPr lang="en-US" altLang="zh-TW" sz="225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induction on the length </a:t>
            </a:r>
            <a:r>
              <a:rPr lang="en-US" altLang="zh-TW" sz="2251" i="1">
                <a:ea typeface="新細明體" panose="02020500000000000000" pitchFamily="18" charset="-120"/>
              </a:rPr>
              <a:t>l </a:t>
            </a:r>
            <a:r>
              <a:rPr lang="en-US" altLang="zh-TW" sz="225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closed odd walk </a:t>
            </a:r>
            <a:r>
              <a:rPr lang="en-US" altLang="zh-TW" sz="2251" i="1">
                <a:ea typeface="新細明體" panose="02020500000000000000" pitchFamily="18" charset="-120"/>
              </a:rPr>
              <a:t>W</a:t>
            </a:r>
            <a:r>
              <a:rPr lang="en-US" altLang="zh-TW" sz="2251">
                <a:ea typeface="新細明體" panose="02020500000000000000" pitchFamily="18" charset="-120"/>
              </a:rPr>
              <a:t>.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24" i="1">
                <a:ea typeface="新細明體" panose="02020500000000000000" pitchFamily="18" charset="-120"/>
              </a:rPr>
              <a:t>l</a:t>
            </a:r>
            <a:r>
              <a:rPr lang="en-US" altLang="zh-TW" sz="2424">
                <a:ea typeface="新細明體" panose="02020500000000000000" pitchFamily="18" charset="-120"/>
              </a:rPr>
              <a:t>=1. 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closed walk of length </a:t>
            </a:r>
            <a:r>
              <a:rPr lang="en-US" altLang="zh-TW" sz="2424">
                <a:ea typeface="新細明體" panose="02020500000000000000" pitchFamily="18" charset="-120"/>
              </a:rPr>
              <a:t>1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traverses a cycle of length</a:t>
            </a:r>
            <a:r>
              <a:rPr lang="en-US" altLang="zh-TW" sz="2424">
                <a:ea typeface="新細明體" panose="02020500000000000000" pitchFamily="18" charset="-120"/>
              </a:rPr>
              <a:t> 1.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need to prove the claim holds if it holds for closed odd walks shorter than </a:t>
            </a:r>
            <a:r>
              <a:rPr lang="en-US" altLang="zh-TW" sz="2424" i="1">
                <a:ea typeface="新細明體" panose="02020500000000000000" pitchFamily="18" charset="-120"/>
              </a:rPr>
              <a:t>W</a:t>
            </a:r>
            <a:r>
              <a:rPr lang="en-US" altLang="zh-TW" sz="2424"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76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D289D7-8476-4131-975D-466469443FE6}" type="datetime2">
              <a:rPr lang="en-US" altLang="zh-TW" sz="1299" smtClean="0"/>
              <a:pPr eaLnBrk="1" hangingPunct="1"/>
              <a:t>Wednesday, January 11, 2017</a:t>
            </a:fld>
            <a:endParaRPr lang="en-US" altLang="zh-TW" sz="1299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895618" y="406808"/>
            <a:ext cx="7560292" cy="698169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Lemma 5.1: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closed odd walk contains an odd cycle</a:t>
            </a:r>
            <a:endParaRPr lang="en-US" altLang="zh-TW" sz="1299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56" y="1451313"/>
            <a:ext cx="7446221" cy="476899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78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155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2/3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the claim holds for closed odd walks shorter than </a:t>
            </a:r>
            <a:r>
              <a:rPr lang="en-US" altLang="zh-TW" sz="2078" i="1" dirty="0">
                <a:ea typeface="新細明體" panose="02020500000000000000" pitchFamily="18" charset="-120"/>
              </a:rPr>
              <a:t>W</a:t>
            </a:r>
            <a:r>
              <a:rPr lang="en-US" altLang="zh-TW" sz="2078" dirty="0">
                <a:ea typeface="新細明體" panose="02020500000000000000" pitchFamily="18" charset="-120"/>
              </a:rPr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W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repeated vertex (other than first = last), then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W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itself forms a cycle of odd length.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 </a:t>
            </a:r>
            <a:r>
              <a:rPr lang="en-US" altLang="zh-TW" sz="1818" dirty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1818" i="1" dirty="0">
                <a:solidFill>
                  <a:srgbClr val="00B0F0"/>
                </a:solidFill>
                <a:ea typeface="新細明體" panose="02020500000000000000" pitchFamily="18" charset="-120"/>
              </a:rPr>
              <a:t>W</a:t>
            </a:r>
            <a:r>
              <a:rPr lang="en-US" altLang="zh-TW" sz="1818" dirty="0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18" dirty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repeated vertex )</a:t>
            </a:r>
          </a:p>
          <a:p>
            <a:pPr marL="1014232" lvl="1" indent="-328458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Need to prove: If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includes a shorter closed odd walk. By induction, the theorem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would be proved. </a:t>
            </a:r>
            <a:endParaRPr lang="en-US" altLang="zh-TW" sz="2078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6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00B2A69-FCD7-48CD-960D-FEFDCF1611C0}" type="datetime2">
              <a:rPr lang="en-US" altLang="zh-TW" sz="1299" smtClean="0"/>
              <a:pPr eaLnBrk="1" hangingPunct="1"/>
              <a:t>Wednesday, January 11, 2017</a:t>
            </a:fld>
            <a:endParaRPr lang="en-US" altLang="zh-TW" sz="1299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895618" y="406808"/>
            <a:ext cx="7560292" cy="698169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Lemma 5.1: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closed odd walk contains an odd cycle</a:t>
            </a:r>
            <a:endParaRPr lang="en-US" altLang="zh-TW" sz="1299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56" y="1170946"/>
            <a:ext cx="7446221" cy="263050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78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155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3/3</a:t>
            </a:r>
          </a:p>
          <a:p>
            <a:pPr marL="1014232" lvl="1" indent="-328458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repeated vertex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we view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starting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break </a:t>
            </a:r>
            <a:r>
              <a:rPr lang="en-US" altLang="zh-TW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into two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-walks</a:t>
            </a:r>
          </a:p>
          <a:p>
            <a:pPr marL="1414154" lvl="2" indent="-328458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</a:rPr>
              <a:t>W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odd length, one of these is odd and the other is even. </a:t>
            </a:r>
            <a:r>
              <a:rPr lang="en-US" altLang="zh-TW" sz="2078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</a:t>
            </a:r>
            <a:r>
              <a:rPr lang="en-US" altLang="zh-TW" sz="2078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diagram below)</a:t>
            </a:r>
            <a:endParaRPr lang="en-US" altLang="zh-TW" sz="2078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414154" lvl="2" indent="-328458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odd one is shorter than </a:t>
            </a:r>
            <a:r>
              <a:rPr lang="en-US" altLang="zh-TW" sz="2078" i="1" dirty="0" smtClean="0">
                <a:ea typeface="新細明體" panose="02020500000000000000" pitchFamily="18" charset="-120"/>
              </a:rPr>
              <a:t>W; </a:t>
            </a:r>
            <a:r>
              <a:rPr lang="en-US" altLang="zh-TW" sz="2078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induction hypothesis, it contains an odd cycle, and this cycle appears in order in </a:t>
            </a:r>
            <a:r>
              <a:rPr lang="en-US" altLang="zh-TW" sz="2078" i="1" dirty="0">
                <a:ea typeface="新細明體" panose="02020500000000000000" pitchFamily="18" charset="-120"/>
              </a:rPr>
              <a:t>W</a:t>
            </a:r>
            <a:endParaRPr lang="en-US" altLang="zh-TW" sz="2078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2711" name="Text Box 57"/>
          <p:cNvSpPr txBox="1">
            <a:spLocks noChangeArrowheads="1"/>
          </p:cNvSpPr>
          <p:nvPr/>
        </p:nvSpPr>
        <p:spPr bwMode="auto">
          <a:xfrm>
            <a:off x="6893275" y="5387448"/>
            <a:ext cx="1017018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>
                <a:solidFill>
                  <a:srgbClr val="FF0000"/>
                </a:solidFill>
              </a:rPr>
              <a:t>Even</a:t>
            </a:r>
          </a:p>
        </p:txBody>
      </p:sp>
      <p:sp>
        <p:nvSpPr>
          <p:cNvPr id="72712" name="Oval 59"/>
          <p:cNvSpPr>
            <a:spLocks noChangeArrowheads="1"/>
          </p:cNvSpPr>
          <p:nvPr/>
        </p:nvSpPr>
        <p:spPr bwMode="auto">
          <a:xfrm>
            <a:off x="4800142" y="4410286"/>
            <a:ext cx="3191238" cy="1853996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3" name="Oval 60"/>
          <p:cNvSpPr>
            <a:spLocks noChangeArrowheads="1"/>
          </p:cNvSpPr>
          <p:nvPr/>
        </p:nvSpPr>
        <p:spPr bwMode="auto">
          <a:xfrm>
            <a:off x="1549808" y="4448768"/>
            <a:ext cx="3151381" cy="1853996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4" name="Oval 24"/>
          <p:cNvSpPr>
            <a:spLocks noChangeArrowheads="1"/>
          </p:cNvSpPr>
          <p:nvPr/>
        </p:nvSpPr>
        <p:spPr bwMode="auto">
          <a:xfrm>
            <a:off x="6872660" y="5171675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5" name="Oval 25"/>
          <p:cNvSpPr>
            <a:spLocks noChangeArrowheads="1"/>
          </p:cNvSpPr>
          <p:nvPr/>
        </p:nvSpPr>
        <p:spPr bwMode="auto">
          <a:xfrm>
            <a:off x="6277567" y="4766242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6" name="Oval 26"/>
          <p:cNvSpPr>
            <a:spLocks noChangeArrowheads="1"/>
          </p:cNvSpPr>
          <p:nvPr/>
        </p:nvSpPr>
        <p:spPr bwMode="auto">
          <a:xfrm>
            <a:off x="6288562" y="5654071"/>
            <a:ext cx="93456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7" name="Oval 27"/>
          <p:cNvSpPr>
            <a:spLocks noChangeArrowheads="1"/>
          </p:cNvSpPr>
          <p:nvPr/>
        </p:nvSpPr>
        <p:spPr bwMode="auto">
          <a:xfrm>
            <a:off x="5832278" y="5222526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8" name="Oval 28"/>
          <p:cNvSpPr>
            <a:spLocks noChangeArrowheads="1"/>
          </p:cNvSpPr>
          <p:nvPr/>
        </p:nvSpPr>
        <p:spPr bwMode="auto">
          <a:xfrm>
            <a:off x="5248179" y="481709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9" name="Oval 29"/>
          <p:cNvSpPr>
            <a:spLocks noChangeArrowheads="1"/>
          </p:cNvSpPr>
          <p:nvPr/>
        </p:nvSpPr>
        <p:spPr bwMode="auto">
          <a:xfrm>
            <a:off x="5237185" y="5731035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0" name="Oval 30"/>
          <p:cNvSpPr>
            <a:spLocks noChangeArrowheads="1"/>
          </p:cNvSpPr>
          <p:nvPr/>
        </p:nvSpPr>
        <p:spPr bwMode="auto">
          <a:xfrm>
            <a:off x="4698440" y="5285746"/>
            <a:ext cx="93456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1" name="Oval 31"/>
          <p:cNvSpPr>
            <a:spLocks noChangeArrowheads="1"/>
          </p:cNvSpPr>
          <p:nvPr/>
        </p:nvSpPr>
        <p:spPr bwMode="auto">
          <a:xfrm>
            <a:off x="4150075" y="5704922"/>
            <a:ext cx="93456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2" name="Oval 32"/>
          <p:cNvSpPr>
            <a:spLocks noChangeArrowheads="1"/>
          </p:cNvSpPr>
          <p:nvPr/>
        </p:nvSpPr>
        <p:spPr bwMode="auto">
          <a:xfrm>
            <a:off x="3670427" y="569255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3" name="Oval 33"/>
          <p:cNvSpPr>
            <a:spLocks noChangeArrowheads="1"/>
          </p:cNvSpPr>
          <p:nvPr/>
        </p:nvSpPr>
        <p:spPr bwMode="auto">
          <a:xfrm>
            <a:off x="4161070" y="4892682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4" name="Oval 34"/>
          <p:cNvSpPr>
            <a:spLocks noChangeArrowheads="1"/>
          </p:cNvSpPr>
          <p:nvPr/>
        </p:nvSpPr>
        <p:spPr bwMode="auto">
          <a:xfrm>
            <a:off x="3611331" y="4892682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5" name="Oval 35"/>
          <p:cNvSpPr>
            <a:spLocks noChangeArrowheads="1"/>
          </p:cNvSpPr>
          <p:nvPr/>
        </p:nvSpPr>
        <p:spPr bwMode="auto">
          <a:xfrm>
            <a:off x="2863685" y="488031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6" name="Oval 36"/>
          <p:cNvSpPr>
            <a:spLocks noChangeArrowheads="1"/>
          </p:cNvSpPr>
          <p:nvPr/>
        </p:nvSpPr>
        <p:spPr bwMode="auto">
          <a:xfrm>
            <a:off x="2326314" y="5731035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7" name="Oval 37"/>
          <p:cNvSpPr>
            <a:spLocks noChangeArrowheads="1"/>
          </p:cNvSpPr>
          <p:nvPr/>
        </p:nvSpPr>
        <p:spPr bwMode="auto">
          <a:xfrm>
            <a:off x="3027232" y="5718666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8" name="Line 38"/>
          <p:cNvSpPr>
            <a:spLocks noChangeShapeType="1"/>
          </p:cNvSpPr>
          <p:nvPr/>
        </p:nvSpPr>
        <p:spPr bwMode="auto">
          <a:xfrm flipH="1">
            <a:off x="2396407" y="4982015"/>
            <a:ext cx="478273" cy="799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29" name="Line 39"/>
          <p:cNvSpPr>
            <a:spLocks noChangeShapeType="1"/>
          </p:cNvSpPr>
          <p:nvPr/>
        </p:nvSpPr>
        <p:spPr bwMode="auto">
          <a:xfrm flipH="1">
            <a:off x="3097324" y="4991635"/>
            <a:ext cx="527750" cy="764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0" name="Line 40"/>
          <p:cNvSpPr>
            <a:spLocks noChangeShapeType="1"/>
          </p:cNvSpPr>
          <p:nvPr/>
        </p:nvSpPr>
        <p:spPr bwMode="auto">
          <a:xfrm flipH="1">
            <a:off x="4229788" y="5387448"/>
            <a:ext cx="481022" cy="343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1" name="Line 41"/>
          <p:cNvSpPr>
            <a:spLocks noChangeShapeType="1"/>
          </p:cNvSpPr>
          <p:nvPr/>
        </p:nvSpPr>
        <p:spPr bwMode="auto">
          <a:xfrm>
            <a:off x="3667679" y="4999881"/>
            <a:ext cx="37108" cy="692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2" name="Line 42"/>
          <p:cNvSpPr>
            <a:spLocks noChangeShapeType="1"/>
          </p:cNvSpPr>
          <p:nvPr/>
        </p:nvSpPr>
        <p:spPr bwMode="auto">
          <a:xfrm>
            <a:off x="4243531" y="4982015"/>
            <a:ext cx="454909" cy="3298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3" name="Line 43"/>
          <p:cNvSpPr>
            <a:spLocks noChangeShapeType="1"/>
          </p:cNvSpPr>
          <p:nvPr/>
        </p:nvSpPr>
        <p:spPr bwMode="auto">
          <a:xfrm>
            <a:off x="3763883" y="5755773"/>
            <a:ext cx="373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4" name="Line 44"/>
          <p:cNvSpPr>
            <a:spLocks noChangeShapeType="1"/>
          </p:cNvSpPr>
          <p:nvPr/>
        </p:nvSpPr>
        <p:spPr bwMode="auto">
          <a:xfrm flipV="1">
            <a:off x="3714406" y="4943534"/>
            <a:ext cx="435669" cy="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5" name="Line 45"/>
          <p:cNvSpPr>
            <a:spLocks noChangeShapeType="1"/>
          </p:cNvSpPr>
          <p:nvPr/>
        </p:nvSpPr>
        <p:spPr bwMode="auto">
          <a:xfrm flipV="1">
            <a:off x="2419770" y="5794255"/>
            <a:ext cx="607462" cy="26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6" name="Line 46"/>
          <p:cNvSpPr>
            <a:spLocks noChangeShapeType="1"/>
          </p:cNvSpPr>
          <p:nvPr/>
        </p:nvSpPr>
        <p:spPr bwMode="auto">
          <a:xfrm>
            <a:off x="2968136" y="4943533"/>
            <a:ext cx="6555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7" name="Line 47"/>
          <p:cNvSpPr>
            <a:spLocks noChangeShapeType="1"/>
          </p:cNvSpPr>
          <p:nvPr/>
        </p:nvSpPr>
        <p:spPr bwMode="auto">
          <a:xfrm flipV="1">
            <a:off x="4780901" y="4905051"/>
            <a:ext cx="467279" cy="406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8" name="Line 48"/>
          <p:cNvSpPr>
            <a:spLocks noChangeShapeType="1"/>
          </p:cNvSpPr>
          <p:nvPr/>
        </p:nvSpPr>
        <p:spPr bwMode="auto">
          <a:xfrm flipV="1">
            <a:off x="5318272" y="5324227"/>
            <a:ext cx="526375" cy="419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9" name="Line 49"/>
          <p:cNvSpPr>
            <a:spLocks noChangeShapeType="1"/>
          </p:cNvSpPr>
          <p:nvPr/>
        </p:nvSpPr>
        <p:spPr bwMode="auto">
          <a:xfrm flipV="1">
            <a:off x="6371023" y="5262382"/>
            <a:ext cx="508509" cy="4301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0" name="Line 50"/>
          <p:cNvSpPr>
            <a:spLocks noChangeShapeType="1"/>
          </p:cNvSpPr>
          <p:nvPr/>
        </p:nvSpPr>
        <p:spPr bwMode="auto">
          <a:xfrm flipV="1">
            <a:off x="5917488" y="4834959"/>
            <a:ext cx="355956" cy="393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1" name="Line 51"/>
          <p:cNvSpPr>
            <a:spLocks noChangeShapeType="1"/>
          </p:cNvSpPr>
          <p:nvPr/>
        </p:nvSpPr>
        <p:spPr bwMode="auto">
          <a:xfrm>
            <a:off x="4791896" y="5362709"/>
            <a:ext cx="468653" cy="393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2" name="Line 52"/>
          <p:cNvSpPr>
            <a:spLocks noChangeShapeType="1"/>
          </p:cNvSpPr>
          <p:nvPr/>
        </p:nvSpPr>
        <p:spPr bwMode="auto">
          <a:xfrm>
            <a:off x="5330641" y="4905051"/>
            <a:ext cx="514006" cy="3298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3" name="Line 53"/>
          <p:cNvSpPr>
            <a:spLocks noChangeShapeType="1"/>
          </p:cNvSpPr>
          <p:nvPr/>
        </p:nvSpPr>
        <p:spPr bwMode="auto">
          <a:xfrm>
            <a:off x="5917488" y="5322854"/>
            <a:ext cx="383443" cy="369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4" name="Line 54"/>
          <p:cNvSpPr>
            <a:spLocks noChangeShapeType="1"/>
          </p:cNvSpPr>
          <p:nvPr/>
        </p:nvSpPr>
        <p:spPr bwMode="auto">
          <a:xfrm>
            <a:off x="6361402" y="4843206"/>
            <a:ext cx="534622" cy="3545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5" name="Text Box 55"/>
          <p:cNvSpPr txBox="1">
            <a:spLocks noChangeArrowheads="1"/>
          </p:cNvSpPr>
          <p:nvPr/>
        </p:nvSpPr>
        <p:spPr bwMode="auto">
          <a:xfrm>
            <a:off x="4511529" y="4917421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v</a:t>
            </a:r>
          </a:p>
        </p:txBody>
      </p:sp>
      <p:sp>
        <p:nvSpPr>
          <p:cNvPr id="72746" name="Text Box 56"/>
          <p:cNvSpPr txBox="1">
            <a:spLocks noChangeArrowheads="1"/>
          </p:cNvSpPr>
          <p:nvPr/>
        </p:nvSpPr>
        <p:spPr bwMode="auto">
          <a:xfrm>
            <a:off x="1636391" y="5134568"/>
            <a:ext cx="79437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72747" name="Text Box 61"/>
          <p:cNvSpPr txBox="1">
            <a:spLocks noChangeArrowheads="1"/>
          </p:cNvSpPr>
          <p:nvPr/>
        </p:nvSpPr>
        <p:spPr bwMode="auto">
          <a:xfrm>
            <a:off x="3538490" y="4007601"/>
            <a:ext cx="3422128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117" baseline="-16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Odd = Odd + Even</a:t>
            </a:r>
          </a:p>
        </p:txBody>
      </p:sp>
    </p:spTree>
    <p:extLst>
      <p:ext uri="{BB962C8B-B14F-4D97-AF65-F5344CB8AC3E}">
        <p14:creationId xmlns:p14="http://schemas.microsoft.com/office/powerpoint/2010/main" val="3630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1B6D8E-B9DE-4E0E-AEEB-BD418318D18D}" type="slidenum">
              <a:rPr lang="zh-TW" altLang="en-US" sz="1299"/>
              <a:pPr eaLnBrk="1" hangingPunct="1"/>
              <a:t>2</a:t>
            </a:fld>
            <a:endParaRPr lang="en-US" altLang="zh-TW" sz="1299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86520"/>
            <a:ext cx="7154859" cy="9056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Connected and Disconnected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603866"/>
            <a:ext cx="7154859" cy="4649421"/>
          </a:xfrm>
        </p:spPr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There exists at least one path between any two vertices (for all pairs)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Disconnected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Otherwise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i="1" baseline="-20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i="1" baseline="-2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connected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i="1" baseline="-2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disconnected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grpSp>
        <p:nvGrpSpPr>
          <p:cNvPr id="46087" name="Group 4"/>
          <p:cNvGrpSpPr>
            <a:grpSpLocks/>
          </p:cNvGrpSpPr>
          <p:nvPr/>
        </p:nvGrpSpPr>
        <p:grpSpPr bwMode="auto">
          <a:xfrm>
            <a:off x="1766955" y="5206037"/>
            <a:ext cx="934557" cy="708190"/>
            <a:chOff x="2392" y="3528"/>
            <a:chExt cx="1144" cy="675"/>
          </a:xfrm>
        </p:grpSpPr>
        <p:sp>
          <p:nvSpPr>
            <p:cNvPr id="46119" name="Oval 5"/>
            <p:cNvSpPr>
              <a:spLocks noChangeArrowheads="1"/>
            </p:cNvSpPr>
            <p:nvPr/>
          </p:nvSpPr>
          <p:spPr bwMode="auto">
            <a:xfrm>
              <a:off x="2392" y="3840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20" name="Oval 6"/>
            <p:cNvSpPr>
              <a:spLocks noChangeArrowheads="1"/>
            </p:cNvSpPr>
            <p:nvPr/>
          </p:nvSpPr>
          <p:spPr bwMode="auto">
            <a:xfrm>
              <a:off x="3112" y="3592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21" name="Line 7"/>
            <p:cNvSpPr>
              <a:spLocks noChangeShapeType="1"/>
            </p:cNvSpPr>
            <p:nvPr/>
          </p:nvSpPr>
          <p:spPr bwMode="auto">
            <a:xfrm flipV="1">
              <a:off x="2504" y="3672"/>
              <a:ext cx="6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22" name="Text Box 8"/>
            <p:cNvSpPr txBox="1">
              <a:spLocks noChangeArrowheads="1"/>
            </p:cNvSpPr>
            <p:nvPr/>
          </p:nvSpPr>
          <p:spPr bwMode="auto">
            <a:xfrm>
              <a:off x="3231" y="3528"/>
              <a:ext cx="30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c</a:t>
              </a:r>
            </a:p>
          </p:txBody>
        </p:sp>
        <p:sp>
          <p:nvSpPr>
            <p:cNvPr id="46123" name="Text Box 9"/>
            <p:cNvSpPr txBox="1">
              <a:spLocks noChangeArrowheads="1"/>
            </p:cNvSpPr>
            <p:nvPr/>
          </p:nvSpPr>
          <p:spPr bwMode="auto">
            <a:xfrm>
              <a:off x="2456" y="3865"/>
              <a:ext cx="30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d</a:t>
              </a:r>
            </a:p>
          </p:txBody>
        </p:sp>
      </p:grpSp>
      <p:grpSp>
        <p:nvGrpSpPr>
          <p:cNvPr id="46088" name="Group 10"/>
          <p:cNvGrpSpPr>
            <a:grpSpLocks/>
          </p:cNvGrpSpPr>
          <p:nvPr/>
        </p:nvGrpSpPr>
        <p:grpSpPr bwMode="auto">
          <a:xfrm>
            <a:off x="3741894" y="4914671"/>
            <a:ext cx="1367477" cy="1230903"/>
            <a:chOff x="2744" y="2216"/>
            <a:chExt cx="1248" cy="1023"/>
          </a:xfrm>
        </p:grpSpPr>
        <p:sp>
          <p:nvSpPr>
            <p:cNvPr id="46107" name="Oval 11"/>
            <p:cNvSpPr>
              <a:spLocks noChangeArrowheads="1"/>
            </p:cNvSpPr>
            <p:nvPr/>
          </p:nvSpPr>
          <p:spPr bwMode="auto">
            <a:xfrm>
              <a:off x="2936" y="2336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08" name="Oval 12"/>
            <p:cNvSpPr>
              <a:spLocks noChangeArrowheads="1"/>
            </p:cNvSpPr>
            <p:nvPr/>
          </p:nvSpPr>
          <p:spPr bwMode="auto">
            <a:xfrm>
              <a:off x="2912" y="2880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09" name="Oval 13"/>
            <p:cNvSpPr>
              <a:spLocks noChangeArrowheads="1"/>
            </p:cNvSpPr>
            <p:nvPr/>
          </p:nvSpPr>
          <p:spPr bwMode="auto">
            <a:xfrm>
              <a:off x="3576" y="2336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10" name="Oval 14"/>
            <p:cNvSpPr>
              <a:spLocks noChangeArrowheads="1"/>
            </p:cNvSpPr>
            <p:nvPr/>
          </p:nvSpPr>
          <p:spPr bwMode="auto">
            <a:xfrm>
              <a:off x="3592" y="2856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11" name="Line 15"/>
            <p:cNvSpPr>
              <a:spLocks noChangeShapeType="1"/>
            </p:cNvSpPr>
            <p:nvPr/>
          </p:nvSpPr>
          <p:spPr bwMode="auto">
            <a:xfrm flipV="1">
              <a:off x="3024" y="2936"/>
              <a:ext cx="56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12" name="Line 16"/>
            <p:cNvSpPr>
              <a:spLocks noChangeShapeType="1"/>
            </p:cNvSpPr>
            <p:nvPr/>
          </p:nvSpPr>
          <p:spPr bwMode="auto">
            <a:xfrm flipV="1">
              <a:off x="3072" y="2408"/>
              <a:ext cx="52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13" name="Line 17"/>
            <p:cNvSpPr>
              <a:spLocks noChangeShapeType="1"/>
            </p:cNvSpPr>
            <p:nvPr/>
          </p:nvSpPr>
          <p:spPr bwMode="auto">
            <a:xfrm flipV="1">
              <a:off x="3024" y="2448"/>
              <a:ext cx="59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14" name="Line 18"/>
            <p:cNvSpPr>
              <a:spLocks noChangeShapeType="1"/>
            </p:cNvSpPr>
            <p:nvPr/>
          </p:nvSpPr>
          <p:spPr bwMode="auto">
            <a:xfrm>
              <a:off x="3032" y="2456"/>
              <a:ext cx="60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15" name="Text Box 19"/>
            <p:cNvSpPr txBox="1">
              <a:spLocks noChangeArrowheads="1"/>
            </p:cNvSpPr>
            <p:nvPr/>
          </p:nvSpPr>
          <p:spPr bwMode="auto">
            <a:xfrm>
              <a:off x="2744" y="2271"/>
              <a:ext cx="30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a</a:t>
              </a:r>
            </a:p>
          </p:txBody>
        </p:sp>
        <p:sp>
          <p:nvSpPr>
            <p:cNvPr id="46116" name="Text Box 20"/>
            <p:cNvSpPr txBox="1">
              <a:spLocks noChangeArrowheads="1"/>
            </p:cNvSpPr>
            <p:nvPr/>
          </p:nvSpPr>
          <p:spPr bwMode="auto">
            <a:xfrm>
              <a:off x="3688" y="2216"/>
              <a:ext cx="30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b</a:t>
              </a:r>
            </a:p>
          </p:txBody>
        </p:sp>
        <p:sp>
          <p:nvSpPr>
            <p:cNvPr id="46117" name="Text Box 21"/>
            <p:cNvSpPr txBox="1">
              <a:spLocks noChangeArrowheads="1"/>
            </p:cNvSpPr>
            <p:nvPr/>
          </p:nvSpPr>
          <p:spPr bwMode="auto">
            <a:xfrm>
              <a:off x="3656" y="2880"/>
              <a:ext cx="30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d</a:t>
              </a:r>
            </a:p>
          </p:txBody>
        </p:sp>
        <p:sp>
          <p:nvSpPr>
            <p:cNvPr id="46118" name="Text Box 22"/>
            <p:cNvSpPr txBox="1">
              <a:spLocks noChangeArrowheads="1"/>
            </p:cNvSpPr>
            <p:nvPr/>
          </p:nvSpPr>
          <p:spPr bwMode="auto">
            <a:xfrm>
              <a:off x="2960" y="2944"/>
              <a:ext cx="30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e</a:t>
              </a:r>
            </a:p>
          </p:txBody>
        </p:sp>
      </p:grpSp>
      <p:grpSp>
        <p:nvGrpSpPr>
          <p:cNvPr id="46089" name="Group 23"/>
          <p:cNvGrpSpPr>
            <a:grpSpLocks/>
          </p:cNvGrpSpPr>
          <p:nvPr/>
        </p:nvGrpSpPr>
        <p:grpSpPr bwMode="auto">
          <a:xfrm>
            <a:off x="5998574" y="4953153"/>
            <a:ext cx="361454" cy="838353"/>
            <a:chOff x="3752" y="3240"/>
            <a:chExt cx="304" cy="736"/>
          </a:xfrm>
        </p:grpSpPr>
        <p:sp>
          <p:nvSpPr>
            <p:cNvPr id="46103" name="Oval 24"/>
            <p:cNvSpPr>
              <a:spLocks noChangeArrowheads="1"/>
            </p:cNvSpPr>
            <p:nvPr/>
          </p:nvSpPr>
          <p:spPr bwMode="auto">
            <a:xfrm>
              <a:off x="3944" y="3304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04" name="Oval 25"/>
            <p:cNvSpPr>
              <a:spLocks noChangeArrowheads="1"/>
            </p:cNvSpPr>
            <p:nvPr/>
          </p:nvSpPr>
          <p:spPr bwMode="auto">
            <a:xfrm>
              <a:off x="3920" y="3848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105" name="Line 26"/>
            <p:cNvSpPr>
              <a:spLocks noChangeShapeType="1"/>
            </p:cNvSpPr>
            <p:nvPr/>
          </p:nvSpPr>
          <p:spPr bwMode="auto">
            <a:xfrm flipH="1">
              <a:off x="3984" y="3432"/>
              <a:ext cx="16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06" name="Text Box 27"/>
            <p:cNvSpPr txBox="1">
              <a:spLocks noChangeArrowheads="1"/>
            </p:cNvSpPr>
            <p:nvPr/>
          </p:nvSpPr>
          <p:spPr bwMode="auto">
            <a:xfrm>
              <a:off x="3752" y="3240"/>
              <a:ext cx="3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a</a:t>
              </a:r>
            </a:p>
          </p:txBody>
        </p:sp>
      </p:grpSp>
      <p:grpSp>
        <p:nvGrpSpPr>
          <p:cNvPr id="46090" name="Group 28"/>
          <p:cNvGrpSpPr>
            <a:grpSpLocks/>
          </p:cNvGrpSpPr>
          <p:nvPr/>
        </p:nvGrpSpPr>
        <p:grpSpPr bwMode="auto">
          <a:xfrm>
            <a:off x="6535945" y="4914671"/>
            <a:ext cx="1133837" cy="1083813"/>
            <a:chOff x="4320" y="3208"/>
            <a:chExt cx="1160" cy="985"/>
          </a:xfrm>
        </p:grpSpPr>
        <p:sp>
          <p:nvSpPr>
            <p:cNvPr id="46095" name="Oval 29"/>
            <p:cNvSpPr>
              <a:spLocks noChangeArrowheads="1"/>
            </p:cNvSpPr>
            <p:nvPr/>
          </p:nvSpPr>
          <p:spPr bwMode="auto">
            <a:xfrm>
              <a:off x="4320" y="3328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096" name="Oval 30"/>
            <p:cNvSpPr>
              <a:spLocks noChangeArrowheads="1"/>
            </p:cNvSpPr>
            <p:nvPr/>
          </p:nvSpPr>
          <p:spPr bwMode="auto">
            <a:xfrm>
              <a:off x="4336" y="3848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097" name="Oval 31"/>
            <p:cNvSpPr>
              <a:spLocks noChangeArrowheads="1"/>
            </p:cNvSpPr>
            <p:nvPr/>
          </p:nvSpPr>
          <p:spPr bwMode="auto">
            <a:xfrm>
              <a:off x="5056" y="3600"/>
              <a:ext cx="112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6098" name="Line 32"/>
            <p:cNvSpPr>
              <a:spLocks noChangeShapeType="1"/>
            </p:cNvSpPr>
            <p:nvPr/>
          </p:nvSpPr>
          <p:spPr bwMode="auto">
            <a:xfrm flipV="1">
              <a:off x="4448" y="3680"/>
              <a:ext cx="6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099" name="Line 33"/>
            <p:cNvSpPr>
              <a:spLocks noChangeShapeType="1"/>
            </p:cNvSpPr>
            <p:nvPr/>
          </p:nvSpPr>
          <p:spPr bwMode="auto">
            <a:xfrm>
              <a:off x="4416" y="3400"/>
              <a:ext cx="656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6100" name="Text Box 34"/>
            <p:cNvSpPr txBox="1">
              <a:spLocks noChangeArrowheads="1"/>
            </p:cNvSpPr>
            <p:nvPr/>
          </p:nvSpPr>
          <p:spPr bwMode="auto">
            <a:xfrm>
              <a:off x="4432" y="3208"/>
              <a:ext cx="304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b</a:t>
              </a:r>
            </a:p>
          </p:txBody>
        </p:sp>
        <p:sp>
          <p:nvSpPr>
            <p:cNvPr id="46101" name="Text Box 35"/>
            <p:cNvSpPr txBox="1">
              <a:spLocks noChangeArrowheads="1"/>
            </p:cNvSpPr>
            <p:nvPr/>
          </p:nvSpPr>
          <p:spPr bwMode="auto">
            <a:xfrm>
              <a:off x="5178" y="3536"/>
              <a:ext cx="30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c</a:t>
              </a:r>
            </a:p>
          </p:txBody>
        </p:sp>
        <p:sp>
          <p:nvSpPr>
            <p:cNvPr id="46102" name="Text Box 36"/>
            <p:cNvSpPr txBox="1">
              <a:spLocks noChangeArrowheads="1"/>
            </p:cNvSpPr>
            <p:nvPr/>
          </p:nvSpPr>
          <p:spPr bwMode="auto">
            <a:xfrm>
              <a:off x="4402" y="3871"/>
              <a:ext cx="30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d</a:t>
              </a:r>
            </a:p>
          </p:txBody>
        </p:sp>
      </p:grpSp>
      <p:sp>
        <p:nvSpPr>
          <p:cNvPr id="46091" name="Text Box 37"/>
          <p:cNvSpPr txBox="1">
            <a:spLocks noChangeArrowheads="1"/>
          </p:cNvSpPr>
          <p:nvPr/>
        </p:nvSpPr>
        <p:spPr bwMode="auto">
          <a:xfrm>
            <a:off x="5951847" y="5447919"/>
            <a:ext cx="44391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e</a:t>
            </a:r>
          </a:p>
        </p:txBody>
      </p:sp>
      <p:sp>
        <p:nvSpPr>
          <p:cNvPr id="46092" name="Text Box 38"/>
          <p:cNvSpPr txBox="1">
            <a:spLocks noChangeArrowheads="1"/>
          </p:cNvSpPr>
          <p:nvPr/>
        </p:nvSpPr>
        <p:spPr bwMode="auto">
          <a:xfrm>
            <a:off x="1193851" y="5281624"/>
            <a:ext cx="85347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093" name="Text Box 39"/>
          <p:cNvSpPr txBox="1">
            <a:spLocks noChangeArrowheads="1"/>
          </p:cNvSpPr>
          <p:nvPr/>
        </p:nvSpPr>
        <p:spPr bwMode="auto">
          <a:xfrm>
            <a:off x="5506557" y="5193665"/>
            <a:ext cx="85347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094" name="Text Box 40"/>
          <p:cNvSpPr txBox="1">
            <a:spLocks noChangeArrowheads="1"/>
          </p:cNvSpPr>
          <p:nvPr/>
        </p:nvSpPr>
        <p:spPr bwMode="auto">
          <a:xfrm>
            <a:off x="3379065" y="5282997"/>
            <a:ext cx="85347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AA95-58AC-4D98-AC54-4F5806F8F929}" type="datetime2">
              <a:rPr lang="en-US" smtClean="0"/>
              <a:pPr/>
              <a:t>Wednesday, 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079EA34-F06E-44C2-9A89-0CC537FEBD52}" type="slidenum">
              <a:rPr lang="zh-TW" altLang="en-US" sz="1299"/>
              <a:pPr eaLnBrk="1" hangingPunct="1"/>
              <a:t>3</a:t>
            </a:fld>
            <a:endParaRPr lang="en-US" altLang="zh-TW" sz="1299"/>
          </a:p>
        </p:txBody>
      </p:sp>
      <p:sp>
        <p:nvSpPr>
          <p:cNvPr id="4112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91691"/>
            <a:ext cx="7154859" cy="95929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Components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41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396339"/>
            <a:ext cx="7154859" cy="284215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a graph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its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connected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subgraphs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component (or graph) is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trivial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it has no edges; otherwise it is nontrivial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isolated vertex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a vertex of degree 0</a:t>
            </a:r>
            <a:endParaRPr lang="en-US" altLang="zh-TW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114" name="Group 36"/>
          <p:cNvGrpSpPr>
            <a:grpSpLocks/>
          </p:cNvGrpSpPr>
          <p:nvPr/>
        </p:nvGrpSpPr>
        <p:grpSpPr bwMode="auto">
          <a:xfrm>
            <a:off x="2162767" y="4786857"/>
            <a:ext cx="4612314" cy="1334492"/>
            <a:chOff x="1226" y="2839"/>
            <a:chExt cx="3156" cy="840"/>
          </a:xfrm>
        </p:grpSpPr>
        <p:sp>
          <p:nvSpPr>
            <p:cNvPr id="4115" name="Oval 5"/>
            <p:cNvSpPr>
              <a:spLocks noChangeArrowheads="1"/>
            </p:cNvSpPr>
            <p:nvPr/>
          </p:nvSpPr>
          <p:spPr bwMode="auto">
            <a:xfrm>
              <a:off x="1243" y="2999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16" name="Oval 6"/>
            <p:cNvSpPr>
              <a:spLocks noChangeArrowheads="1"/>
            </p:cNvSpPr>
            <p:nvPr/>
          </p:nvSpPr>
          <p:spPr bwMode="auto">
            <a:xfrm>
              <a:off x="1485" y="3370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17" name="Oval 7"/>
            <p:cNvSpPr>
              <a:spLocks noChangeArrowheads="1"/>
            </p:cNvSpPr>
            <p:nvPr/>
          </p:nvSpPr>
          <p:spPr bwMode="auto">
            <a:xfrm>
              <a:off x="1937" y="3008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18" name="Oval 8"/>
            <p:cNvSpPr>
              <a:spLocks noChangeArrowheads="1"/>
            </p:cNvSpPr>
            <p:nvPr/>
          </p:nvSpPr>
          <p:spPr bwMode="auto">
            <a:xfrm>
              <a:off x="2317" y="3397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19" name="Oval 9"/>
            <p:cNvSpPr>
              <a:spLocks noChangeArrowheads="1"/>
            </p:cNvSpPr>
            <p:nvPr/>
          </p:nvSpPr>
          <p:spPr bwMode="auto">
            <a:xfrm>
              <a:off x="2304" y="3000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0" name="Oval 10"/>
            <p:cNvSpPr>
              <a:spLocks noChangeArrowheads="1"/>
            </p:cNvSpPr>
            <p:nvPr/>
          </p:nvSpPr>
          <p:spPr bwMode="auto">
            <a:xfrm>
              <a:off x="2683" y="2995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1" name="Oval 11"/>
            <p:cNvSpPr>
              <a:spLocks noChangeArrowheads="1"/>
            </p:cNvSpPr>
            <p:nvPr/>
          </p:nvSpPr>
          <p:spPr bwMode="auto">
            <a:xfrm>
              <a:off x="3099" y="299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2" name="Oval 12"/>
            <p:cNvSpPr>
              <a:spLocks noChangeArrowheads="1"/>
            </p:cNvSpPr>
            <p:nvPr/>
          </p:nvSpPr>
          <p:spPr bwMode="auto">
            <a:xfrm>
              <a:off x="2793" y="3397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3" name="Oval 13"/>
            <p:cNvSpPr>
              <a:spLocks noChangeArrowheads="1"/>
            </p:cNvSpPr>
            <p:nvPr/>
          </p:nvSpPr>
          <p:spPr bwMode="auto">
            <a:xfrm>
              <a:off x="3829" y="298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4" name="Oval 14"/>
            <p:cNvSpPr>
              <a:spLocks noChangeArrowheads="1"/>
            </p:cNvSpPr>
            <p:nvPr/>
          </p:nvSpPr>
          <p:spPr bwMode="auto">
            <a:xfrm>
              <a:off x="3588" y="3406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5" name="Oval 15"/>
            <p:cNvSpPr>
              <a:spLocks noChangeArrowheads="1"/>
            </p:cNvSpPr>
            <p:nvPr/>
          </p:nvSpPr>
          <p:spPr bwMode="auto">
            <a:xfrm>
              <a:off x="4250" y="2981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126" name="Line 16"/>
            <p:cNvSpPr>
              <a:spLocks noChangeShapeType="1"/>
            </p:cNvSpPr>
            <p:nvPr/>
          </p:nvSpPr>
          <p:spPr bwMode="auto">
            <a:xfrm>
              <a:off x="1307" y="3072"/>
              <a:ext cx="183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27" name="Line 17"/>
            <p:cNvSpPr>
              <a:spLocks noChangeShapeType="1"/>
            </p:cNvSpPr>
            <p:nvPr/>
          </p:nvSpPr>
          <p:spPr bwMode="auto">
            <a:xfrm>
              <a:off x="2021" y="3054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28" name="Line 18"/>
            <p:cNvSpPr>
              <a:spLocks noChangeShapeType="1"/>
            </p:cNvSpPr>
            <p:nvPr/>
          </p:nvSpPr>
          <p:spPr bwMode="auto">
            <a:xfrm>
              <a:off x="2386" y="3054"/>
              <a:ext cx="3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29" name="Line 19"/>
            <p:cNvSpPr>
              <a:spLocks noChangeShapeType="1"/>
            </p:cNvSpPr>
            <p:nvPr/>
          </p:nvSpPr>
          <p:spPr bwMode="auto">
            <a:xfrm>
              <a:off x="2770" y="3045"/>
              <a:ext cx="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30" name="Line 20"/>
            <p:cNvSpPr>
              <a:spLocks noChangeShapeType="1"/>
            </p:cNvSpPr>
            <p:nvPr/>
          </p:nvSpPr>
          <p:spPr bwMode="auto">
            <a:xfrm>
              <a:off x="1993" y="3090"/>
              <a:ext cx="329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31" name="Line 21"/>
            <p:cNvSpPr>
              <a:spLocks noChangeShapeType="1"/>
            </p:cNvSpPr>
            <p:nvPr/>
          </p:nvSpPr>
          <p:spPr bwMode="auto">
            <a:xfrm>
              <a:off x="2350" y="309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32" name="Line 22"/>
            <p:cNvSpPr>
              <a:spLocks noChangeShapeType="1"/>
            </p:cNvSpPr>
            <p:nvPr/>
          </p:nvSpPr>
          <p:spPr bwMode="auto">
            <a:xfrm flipH="1">
              <a:off x="2386" y="3090"/>
              <a:ext cx="311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33" name="Line 23"/>
            <p:cNvSpPr>
              <a:spLocks noChangeShapeType="1"/>
            </p:cNvSpPr>
            <p:nvPr/>
          </p:nvSpPr>
          <p:spPr bwMode="auto">
            <a:xfrm flipH="1">
              <a:off x="3657" y="3063"/>
              <a:ext cx="192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134" name="Line 24"/>
            <p:cNvSpPr>
              <a:spLocks noChangeShapeType="1"/>
            </p:cNvSpPr>
            <p:nvPr/>
          </p:nvSpPr>
          <p:spPr bwMode="auto">
            <a:xfrm>
              <a:off x="3922" y="3026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graphicFrame>
          <p:nvGraphicFramePr>
            <p:cNvPr id="4098" name="Object 0"/>
            <p:cNvGraphicFramePr>
              <a:graphicFrameLocks noChangeAspect="1"/>
            </p:cNvGraphicFramePr>
            <p:nvPr/>
          </p:nvGraphicFramePr>
          <p:xfrm>
            <a:off x="1226" y="2842"/>
            <a:ext cx="138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" name="Equation" r:id="rId3" imgW="114102" imgH="126780" progId="Equation.3">
                    <p:embed/>
                  </p:oleObj>
                </mc:Choice>
                <mc:Fallback>
                  <p:oleObj name="Equation" r:id="rId3" imgW="114102" imgH="126780" progId="Equation.3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2842"/>
                          <a:ext cx="138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1"/>
            <p:cNvGraphicFramePr>
              <a:graphicFrameLocks noChangeAspect="1"/>
            </p:cNvGraphicFramePr>
            <p:nvPr/>
          </p:nvGraphicFramePr>
          <p:xfrm>
            <a:off x="1450" y="3497"/>
            <a:ext cx="14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" name="Equation" r:id="rId5" imgW="126780" imgH="164814" progId="Equation.3">
                    <p:embed/>
                  </p:oleObj>
                </mc:Choice>
                <mc:Fallback>
                  <p:oleObj name="Equation" r:id="rId5" imgW="126780" imgH="164814" progId="Equation.3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3497"/>
                          <a:ext cx="140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2"/>
            <p:cNvGraphicFramePr>
              <a:graphicFrameLocks noChangeAspect="1"/>
            </p:cNvGraphicFramePr>
            <p:nvPr/>
          </p:nvGraphicFramePr>
          <p:xfrm>
            <a:off x="1903" y="2877"/>
            <a:ext cx="13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" name="Equation" r:id="rId7" imgW="114201" imgH="139579" progId="Equation.3">
                    <p:embed/>
                  </p:oleObj>
                </mc:Choice>
                <mc:Fallback>
                  <p:oleObj name="Equation" r:id="rId7" imgW="114201" imgH="139579" progId="Equation.3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877"/>
                          <a:ext cx="131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3"/>
            <p:cNvGraphicFramePr>
              <a:graphicFrameLocks noChangeAspect="1"/>
            </p:cNvGraphicFramePr>
            <p:nvPr/>
          </p:nvGraphicFramePr>
          <p:xfrm>
            <a:off x="2284" y="2875"/>
            <a:ext cx="141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"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875"/>
                          <a:ext cx="141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4"/>
            <p:cNvGraphicFramePr>
              <a:graphicFrameLocks noChangeAspect="1"/>
            </p:cNvGraphicFramePr>
            <p:nvPr/>
          </p:nvGraphicFramePr>
          <p:xfrm>
            <a:off x="2660" y="2860"/>
            <a:ext cx="13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" name="Equation" r:id="rId11" imgW="114201" imgH="139579" progId="Equation.3">
                    <p:embed/>
                  </p:oleObj>
                </mc:Choice>
                <mc:Fallback>
                  <p:oleObj name="Equation" r:id="rId11" imgW="114201" imgH="139579" progId="Equation.3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0" y="2860"/>
                          <a:ext cx="137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5"/>
            <p:cNvGraphicFramePr>
              <a:graphicFrameLocks noChangeAspect="1"/>
            </p:cNvGraphicFramePr>
            <p:nvPr/>
          </p:nvGraphicFramePr>
          <p:xfrm>
            <a:off x="3078" y="2883"/>
            <a:ext cx="146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" name="Equation" r:id="rId13" imgW="152334" imgH="139639" progId="Equation.3">
                    <p:embed/>
                  </p:oleObj>
                </mc:Choice>
                <mc:Fallback>
                  <p:oleObj name="Equation" r:id="rId13" imgW="152334" imgH="139639" progId="Equation.3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2883"/>
                          <a:ext cx="146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6"/>
            <p:cNvGraphicFramePr>
              <a:graphicFrameLocks noChangeAspect="1"/>
            </p:cNvGraphicFramePr>
            <p:nvPr/>
          </p:nvGraphicFramePr>
          <p:xfrm>
            <a:off x="2303" y="3493"/>
            <a:ext cx="91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" name="Equation" r:id="rId15" imgW="88746" imgH="152136" progId="Equation.3">
                    <p:embed/>
                  </p:oleObj>
                </mc:Choice>
                <mc:Fallback>
                  <p:oleObj name="Equation" r:id="rId15" imgW="88746" imgH="152136" progId="Equation.3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3493"/>
                          <a:ext cx="91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7"/>
            <p:cNvGraphicFramePr>
              <a:graphicFrameLocks noChangeAspect="1"/>
            </p:cNvGraphicFramePr>
            <p:nvPr/>
          </p:nvGraphicFramePr>
          <p:xfrm>
            <a:off x="2777" y="3479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" name="Equation" r:id="rId17" imgW="152268" imgH="164957" progId="Equation.3">
                    <p:embed/>
                  </p:oleObj>
                </mc:Choice>
                <mc:Fallback>
                  <p:oleObj name="Equation" r:id="rId17" imgW="152268" imgH="164957" progId="Equation.3">
                    <p:embed/>
                    <p:pic>
                      <p:nvPicPr>
                        <p:cNvPr id="0" name="Picture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3479"/>
                          <a:ext cx="138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8"/>
            <p:cNvGraphicFramePr>
              <a:graphicFrameLocks noChangeAspect="1"/>
            </p:cNvGraphicFramePr>
            <p:nvPr/>
          </p:nvGraphicFramePr>
          <p:xfrm>
            <a:off x="3553" y="3488"/>
            <a:ext cx="14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" name="Equation" r:id="rId19" imgW="126835" imgH="139518" progId="Equation.3">
                    <p:embed/>
                  </p:oleObj>
                </mc:Choice>
                <mc:Fallback>
                  <p:oleObj name="Equation" r:id="rId19" imgW="126835" imgH="139518" progId="Equation.3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3488"/>
                          <a:ext cx="146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9"/>
            <p:cNvGraphicFramePr>
              <a:graphicFrameLocks noChangeAspect="1"/>
            </p:cNvGraphicFramePr>
            <p:nvPr/>
          </p:nvGraphicFramePr>
          <p:xfrm>
            <a:off x="3823" y="2839"/>
            <a:ext cx="12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" name="Equation" r:id="rId21" imgW="139579" imgH="164957" progId="Equation.3">
                    <p:embed/>
                  </p:oleObj>
                </mc:Choice>
                <mc:Fallback>
                  <p:oleObj name="Equation" r:id="rId21" imgW="139579" imgH="164957" progId="Equation.3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3" y="2839"/>
                          <a:ext cx="125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0"/>
            <p:cNvGraphicFramePr>
              <a:graphicFrameLocks noChangeAspect="1"/>
            </p:cNvGraphicFramePr>
            <p:nvPr/>
          </p:nvGraphicFramePr>
          <p:xfrm>
            <a:off x="4248" y="2842"/>
            <a:ext cx="134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" name="Equation" r:id="rId23" imgW="126725" imgH="126725" progId="Equation.3">
                    <p:embed/>
                  </p:oleObj>
                </mc:Choice>
                <mc:Fallback>
                  <p:oleObj name="Equation" r:id="rId23" imgW="126725" imgH="126725" progId="Equation.3">
                    <p:embed/>
                    <p:pic>
                      <p:nvPicPr>
                        <p:cNvPr id="0" name="Picture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2842"/>
                          <a:ext cx="134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E971-F733-40EB-AAB9-A299018FC4B4}" type="datetime2">
              <a:rPr lang="en-US" smtClean="0"/>
              <a:pPr/>
              <a:t>Wednesday, 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FAF442-4955-4416-AFAA-35EA77E1B33D}" type="slidenum">
              <a:rPr lang="zh-TW" altLang="en-US" sz="1299"/>
              <a:pPr eaLnBrk="1" hangingPunct="1"/>
              <a:t>4</a:t>
            </a:fld>
            <a:endParaRPr lang="en-US" altLang="zh-TW" sz="1299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229" y="1752296"/>
            <a:ext cx="7649028" cy="31046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-vertex graph with no edges has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components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edge added reduces this by at most 1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edges are added,  then the number of components is at least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-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</a:p>
        </p:txBody>
      </p:sp>
      <p:sp>
        <p:nvSpPr>
          <p:cNvPr id="61446" name="Rectangle 4"/>
          <p:cNvSpPr>
            <a:spLocks noGrp="1" noChangeArrowheads="1"/>
          </p:cNvSpPr>
          <p:nvPr>
            <p:ph type="title"/>
          </p:nvPr>
        </p:nvSpPr>
        <p:spPr>
          <a:xfrm>
            <a:off x="740230" y="545624"/>
            <a:ext cx="7484404" cy="913942"/>
          </a:xfrm>
          <a:noFill/>
        </p:spPr>
        <p:txBody>
          <a:bodyPr>
            <a:normAutofit/>
          </a:bodyPr>
          <a:lstStyle/>
          <a:p>
            <a:pPr marL="460391" indent="-460391"/>
            <a:r>
              <a:rPr lang="en-US" altLang="zh-TW" sz="277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3</a:t>
            </a:r>
            <a:r>
              <a:rPr lang="en-US" altLang="zh-TW" sz="2770" dirty="0" smtClean="0">
                <a:ea typeface="新細明體" panose="02020500000000000000" pitchFamily="18" charset="-120"/>
              </a:rPr>
              <a:t>: </a:t>
            </a:r>
            <a:r>
              <a:rPr lang="en-US" altLang="zh-TW" sz="277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graph with</a:t>
            </a:r>
            <a:r>
              <a:rPr lang="en-US" altLang="zh-TW" sz="2770" dirty="0">
                <a:ea typeface="新細明體" panose="02020500000000000000" pitchFamily="18" charset="-120"/>
              </a:rPr>
              <a:t> </a:t>
            </a:r>
            <a:r>
              <a:rPr lang="en-US" altLang="zh-TW" sz="2770" i="1" dirty="0">
                <a:ea typeface="新細明體" panose="02020500000000000000" pitchFamily="18" charset="-120"/>
              </a:rPr>
              <a:t>n</a:t>
            </a:r>
            <a:r>
              <a:rPr lang="en-US" altLang="zh-TW" sz="2770" dirty="0">
                <a:ea typeface="新細明體" panose="02020500000000000000" pitchFamily="18" charset="-120"/>
              </a:rPr>
              <a:t> </a:t>
            </a:r>
            <a:r>
              <a:rPr lang="en-US" altLang="zh-TW" sz="277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and </a:t>
            </a:r>
            <a:r>
              <a:rPr lang="en-US" altLang="zh-TW" sz="2770" i="1" dirty="0">
                <a:ea typeface="新細明體" panose="02020500000000000000" pitchFamily="18" charset="-120"/>
              </a:rPr>
              <a:t>k</a:t>
            </a:r>
            <a:r>
              <a:rPr lang="en-US" altLang="zh-TW" sz="2770" dirty="0">
                <a:ea typeface="新細明體" panose="02020500000000000000" pitchFamily="18" charset="-120"/>
              </a:rPr>
              <a:t> </a:t>
            </a:r>
            <a:r>
              <a:rPr lang="en-US" altLang="zh-TW" sz="277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has at least </a:t>
            </a:r>
            <a:r>
              <a:rPr lang="en-US" altLang="zh-TW" sz="2770" i="1" dirty="0">
                <a:ea typeface="新細明體" panose="02020500000000000000" pitchFamily="18" charset="-120"/>
              </a:rPr>
              <a:t>n-k</a:t>
            </a:r>
            <a:r>
              <a:rPr lang="en-US" altLang="zh-TW" sz="2770" dirty="0">
                <a:ea typeface="新細明體" panose="02020500000000000000" pitchFamily="18" charset="-120"/>
              </a:rPr>
              <a:t> </a:t>
            </a:r>
            <a:r>
              <a:rPr lang="en-US" altLang="zh-TW" sz="277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components</a:t>
            </a:r>
            <a:endParaRPr lang="en-US" altLang="zh-TW" sz="1731" dirty="0">
              <a:ea typeface="新細明體" panose="02020500000000000000" pitchFamily="18" charset="-12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F2BD-5BA9-4B1A-A732-16FD68C99219}" type="datetime2">
              <a:rPr lang="en-US" smtClean="0"/>
              <a:pPr/>
              <a:t>Wednesday, 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521622-AB40-4F78-9586-2ADAA81E1220}" type="slidenum">
              <a:rPr lang="zh-TW" altLang="en-US" sz="1299"/>
              <a:pPr eaLnBrk="1" hangingPunct="1"/>
              <a:t>5</a:t>
            </a:fld>
            <a:endParaRPr lang="en-US" altLang="zh-TW" sz="1299"/>
          </a:p>
        </p:txBody>
      </p:sp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91" indent="-460391">
              <a:defRPr/>
            </a:pPr>
            <a:r>
              <a:rPr lang="en-US" altLang="zh-TW" sz="2684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Proposition 3:</a:t>
            </a:r>
            <a:r>
              <a:rPr lang="en-US" altLang="zh-TW" sz="2684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Every graph with </a:t>
            </a:r>
            <a:r>
              <a:rPr lang="en-US" altLang="zh-TW" sz="2684" i="1" dirty="0">
                <a:latin typeface="+mn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 vertices and </a:t>
            </a:r>
            <a:r>
              <a:rPr lang="en-US" altLang="zh-TW" sz="2684" i="1" dirty="0">
                <a:latin typeface="+mn-lt"/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 edges has at least </a:t>
            </a:r>
            <a:r>
              <a:rPr lang="en-US" altLang="zh-TW" sz="2684" i="1" dirty="0">
                <a:latin typeface="+mn-lt"/>
                <a:ea typeface="Arial Unicode MS" pitchFamily="34" charset="-128"/>
                <a:cs typeface="Arial Unicode MS" pitchFamily="34" charset="-128"/>
              </a:rPr>
              <a:t>n-k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684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components</a:t>
            </a:r>
            <a:endParaRPr lang="en-US" altLang="zh-TW" sz="1299" dirty="0">
              <a:latin typeface="+mn-lt"/>
              <a:ea typeface="新細明體" charset="-120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559359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Examples:</a:t>
            </a:r>
          </a:p>
        </p:txBody>
      </p:sp>
      <p:sp>
        <p:nvSpPr>
          <p:cNvPr id="62471" name="Oval 1029"/>
          <p:cNvSpPr>
            <a:spLocks noChangeArrowheads="1"/>
          </p:cNvSpPr>
          <p:nvPr/>
        </p:nvSpPr>
        <p:spPr bwMode="auto">
          <a:xfrm>
            <a:off x="3414798" y="3962248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72" name="Line 1030"/>
          <p:cNvSpPr>
            <a:spLocks noChangeShapeType="1"/>
          </p:cNvSpPr>
          <p:nvPr/>
        </p:nvSpPr>
        <p:spPr bwMode="auto">
          <a:xfrm flipH="1">
            <a:off x="2783973" y="3101906"/>
            <a:ext cx="280367" cy="1017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73" name="Oval 1031"/>
          <p:cNvSpPr>
            <a:spLocks noChangeArrowheads="1"/>
          </p:cNvSpPr>
          <p:nvPr/>
        </p:nvSpPr>
        <p:spPr bwMode="auto">
          <a:xfrm>
            <a:off x="1764206" y="2905373"/>
            <a:ext cx="174542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74" name="Oval 1032"/>
          <p:cNvSpPr>
            <a:spLocks noChangeArrowheads="1"/>
          </p:cNvSpPr>
          <p:nvPr/>
        </p:nvSpPr>
        <p:spPr bwMode="auto">
          <a:xfrm>
            <a:off x="1775201" y="3933386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75" name="Line 1033"/>
          <p:cNvSpPr>
            <a:spLocks noChangeShapeType="1"/>
          </p:cNvSpPr>
          <p:nvPr/>
        </p:nvSpPr>
        <p:spPr bwMode="auto">
          <a:xfrm flipH="1">
            <a:off x="1863159" y="3111526"/>
            <a:ext cx="0" cy="8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76" name="Oval 1034"/>
          <p:cNvSpPr>
            <a:spLocks noChangeArrowheads="1"/>
          </p:cNvSpPr>
          <p:nvPr/>
        </p:nvSpPr>
        <p:spPr bwMode="auto">
          <a:xfrm>
            <a:off x="2704260" y="4010350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77" name="Line 1035"/>
          <p:cNvSpPr>
            <a:spLocks noChangeShapeType="1"/>
          </p:cNvSpPr>
          <p:nvPr/>
        </p:nvSpPr>
        <p:spPr bwMode="auto">
          <a:xfrm>
            <a:off x="3142678" y="3169249"/>
            <a:ext cx="333967" cy="7902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78" name="Oval 1036"/>
          <p:cNvSpPr>
            <a:spLocks noChangeArrowheads="1"/>
          </p:cNvSpPr>
          <p:nvPr/>
        </p:nvSpPr>
        <p:spPr bwMode="auto">
          <a:xfrm>
            <a:off x="4603610" y="3077168"/>
            <a:ext cx="175917" cy="2020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79" name="Oval 1037"/>
          <p:cNvSpPr>
            <a:spLocks noChangeArrowheads="1"/>
          </p:cNvSpPr>
          <p:nvPr/>
        </p:nvSpPr>
        <p:spPr bwMode="auto">
          <a:xfrm>
            <a:off x="5518927" y="3838557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80" name="Line 1038"/>
          <p:cNvSpPr>
            <a:spLocks noChangeShapeType="1"/>
          </p:cNvSpPr>
          <p:nvPr/>
        </p:nvSpPr>
        <p:spPr bwMode="auto">
          <a:xfrm flipH="1">
            <a:off x="4440062" y="3254458"/>
            <a:ext cx="210276" cy="6280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81" name="Oval 1039"/>
          <p:cNvSpPr>
            <a:spLocks noChangeArrowheads="1"/>
          </p:cNvSpPr>
          <p:nvPr/>
        </p:nvSpPr>
        <p:spPr bwMode="auto">
          <a:xfrm>
            <a:off x="4317746" y="3877038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82" name="Line 1040"/>
          <p:cNvSpPr>
            <a:spLocks noChangeShapeType="1"/>
          </p:cNvSpPr>
          <p:nvPr/>
        </p:nvSpPr>
        <p:spPr bwMode="auto">
          <a:xfrm>
            <a:off x="4747917" y="3244838"/>
            <a:ext cx="296859" cy="637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83" name="Oval 1041"/>
          <p:cNvSpPr>
            <a:spLocks noChangeArrowheads="1"/>
          </p:cNvSpPr>
          <p:nvPr/>
        </p:nvSpPr>
        <p:spPr bwMode="auto">
          <a:xfrm>
            <a:off x="5720956" y="3000204"/>
            <a:ext cx="174543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84" name="Oval 1042"/>
          <p:cNvSpPr>
            <a:spLocks noChangeArrowheads="1"/>
          </p:cNvSpPr>
          <p:nvPr/>
        </p:nvSpPr>
        <p:spPr bwMode="auto">
          <a:xfrm>
            <a:off x="4992551" y="3886658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85" name="Oval 1043"/>
          <p:cNvSpPr>
            <a:spLocks noChangeArrowheads="1"/>
          </p:cNvSpPr>
          <p:nvPr/>
        </p:nvSpPr>
        <p:spPr bwMode="auto">
          <a:xfrm>
            <a:off x="5983456" y="3838557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86" name="Line 1044"/>
          <p:cNvSpPr>
            <a:spLocks noChangeShapeType="1"/>
          </p:cNvSpPr>
          <p:nvPr/>
        </p:nvSpPr>
        <p:spPr bwMode="auto">
          <a:xfrm>
            <a:off x="5694844" y="3943007"/>
            <a:ext cx="288613" cy="9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87" name="Text Box 1045"/>
          <p:cNvSpPr txBox="1">
            <a:spLocks noChangeArrowheads="1"/>
          </p:cNvSpPr>
          <p:nvPr/>
        </p:nvSpPr>
        <p:spPr bwMode="auto">
          <a:xfrm>
            <a:off x="940971" y="4352564"/>
            <a:ext cx="1583250" cy="6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=2,  </a:t>
            </a: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k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=1</a:t>
            </a: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1 component</a:t>
            </a:r>
          </a:p>
        </p:txBody>
      </p:sp>
      <p:sp>
        <p:nvSpPr>
          <p:cNvPr id="62488" name="Text Box 1046"/>
          <p:cNvSpPr txBox="1">
            <a:spLocks noChangeArrowheads="1"/>
          </p:cNvSpPr>
          <p:nvPr/>
        </p:nvSpPr>
        <p:spPr bwMode="auto">
          <a:xfrm>
            <a:off x="2606682" y="4381425"/>
            <a:ext cx="1509035" cy="6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=3,  </a:t>
            </a: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k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=2</a:t>
            </a: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1 component</a:t>
            </a:r>
          </a:p>
        </p:txBody>
      </p:sp>
      <p:sp>
        <p:nvSpPr>
          <p:cNvPr id="62489" name="Text Box 1047"/>
          <p:cNvSpPr txBox="1">
            <a:spLocks noChangeArrowheads="1"/>
          </p:cNvSpPr>
          <p:nvPr/>
        </p:nvSpPr>
        <p:spPr bwMode="auto">
          <a:xfrm>
            <a:off x="4510155" y="4333323"/>
            <a:ext cx="1617608" cy="6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=6,  </a:t>
            </a: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k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=3</a:t>
            </a: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3 components</a:t>
            </a:r>
          </a:p>
        </p:txBody>
      </p:sp>
      <p:sp>
        <p:nvSpPr>
          <p:cNvPr id="62490" name="Oval 1048"/>
          <p:cNvSpPr>
            <a:spLocks noChangeArrowheads="1"/>
          </p:cNvSpPr>
          <p:nvPr/>
        </p:nvSpPr>
        <p:spPr bwMode="auto">
          <a:xfrm>
            <a:off x="7041705" y="2971342"/>
            <a:ext cx="174542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1" name="Oval 1049"/>
          <p:cNvSpPr>
            <a:spLocks noChangeArrowheads="1"/>
          </p:cNvSpPr>
          <p:nvPr/>
        </p:nvSpPr>
        <p:spPr bwMode="auto">
          <a:xfrm>
            <a:off x="7781105" y="3848177"/>
            <a:ext cx="174542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2" name="Line 1050"/>
          <p:cNvSpPr>
            <a:spLocks noChangeShapeType="1"/>
          </p:cNvSpPr>
          <p:nvPr/>
        </p:nvSpPr>
        <p:spPr bwMode="auto">
          <a:xfrm flipH="1">
            <a:off x="6904270" y="3159629"/>
            <a:ext cx="192409" cy="599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93" name="Oval 1051"/>
          <p:cNvSpPr>
            <a:spLocks noChangeArrowheads="1"/>
          </p:cNvSpPr>
          <p:nvPr/>
        </p:nvSpPr>
        <p:spPr bwMode="auto">
          <a:xfrm>
            <a:off x="6824558" y="3762967"/>
            <a:ext cx="175917" cy="20203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4" name="Line 1052"/>
          <p:cNvSpPr>
            <a:spLocks noChangeShapeType="1"/>
          </p:cNvSpPr>
          <p:nvPr/>
        </p:nvSpPr>
        <p:spPr bwMode="auto">
          <a:xfrm>
            <a:off x="7192883" y="3140388"/>
            <a:ext cx="246008" cy="7146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95" name="Oval 1053"/>
          <p:cNvSpPr>
            <a:spLocks noChangeArrowheads="1"/>
          </p:cNvSpPr>
          <p:nvPr/>
        </p:nvSpPr>
        <p:spPr bwMode="auto">
          <a:xfrm>
            <a:off x="7745371" y="3057927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6" name="Oval 1054"/>
          <p:cNvSpPr>
            <a:spLocks noChangeArrowheads="1"/>
          </p:cNvSpPr>
          <p:nvPr/>
        </p:nvSpPr>
        <p:spPr bwMode="auto">
          <a:xfrm>
            <a:off x="7386666" y="3857797"/>
            <a:ext cx="174543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7" name="Oval 1055"/>
          <p:cNvSpPr>
            <a:spLocks noChangeArrowheads="1"/>
          </p:cNvSpPr>
          <p:nvPr/>
        </p:nvSpPr>
        <p:spPr bwMode="auto">
          <a:xfrm>
            <a:off x="8149430" y="3457862"/>
            <a:ext cx="174542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2498" name="Line 1056"/>
          <p:cNvSpPr>
            <a:spLocks noChangeShapeType="1"/>
          </p:cNvSpPr>
          <p:nvPr/>
        </p:nvSpPr>
        <p:spPr bwMode="auto">
          <a:xfrm>
            <a:off x="6992228" y="3905899"/>
            <a:ext cx="384818" cy="65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2499" name="Text Box 1057"/>
          <p:cNvSpPr txBox="1">
            <a:spLocks noChangeArrowheads="1"/>
          </p:cNvSpPr>
          <p:nvPr/>
        </p:nvSpPr>
        <p:spPr bwMode="auto">
          <a:xfrm>
            <a:off x="6704990" y="4305836"/>
            <a:ext cx="1690449" cy="6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=6,  </a:t>
            </a:r>
            <a:r>
              <a:rPr lang="en-US" altLang="zh-TW" sz="1731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k </a:t>
            </a:r>
            <a:r>
              <a:rPr lang="en-US" altLang="zh-TW" sz="1731" b="1">
                <a:ea typeface="Arial Unicode MS" panose="020B0604020202020204" pitchFamily="34" charset="-128"/>
                <a:cs typeface="Times New Roman" panose="02020603050405020304" pitchFamily="18" charset="0"/>
              </a:rPr>
              <a:t>=3</a:t>
            </a: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73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4 components</a:t>
            </a:r>
          </a:p>
        </p:txBody>
      </p:sp>
      <p:sp>
        <p:nvSpPr>
          <p:cNvPr id="62500" name="Oval 1028"/>
          <p:cNvSpPr>
            <a:spLocks noChangeArrowheads="1"/>
          </p:cNvSpPr>
          <p:nvPr/>
        </p:nvSpPr>
        <p:spPr bwMode="auto">
          <a:xfrm>
            <a:off x="2999745" y="2980963"/>
            <a:ext cx="175917" cy="2034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DA9C-4F12-4479-877D-C972AFF5E474}" type="datetime2">
              <a:rPr lang="en-US" smtClean="0"/>
              <a:pPr/>
              <a:t>Wednesday, 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05106"/>
            <a:ext cx="7154859" cy="99090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Cut-edge, Cut-vertex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844" y="1333119"/>
            <a:ext cx="7154859" cy="1918591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cut-edge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or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cut-vertex</a:t>
            </a:r>
            <a:r>
              <a:rPr lang="en-US" altLang="zh-TW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graph is an edge or vertex whose deletion increases the number of components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63495" name="Group 33"/>
          <p:cNvGrpSpPr>
            <a:grpSpLocks/>
          </p:cNvGrpSpPr>
          <p:nvPr/>
        </p:nvGrpSpPr>
        <p:grpSpPr bwMode="auto">
          <a:xfrm>
            <a:off x="2287832" y="3598045"/>
            <a:ext cx="4135416" cy="1739925"/>
            <a:chOff x="2228" y="3356"/>
            <a:chExt cx="3009" cy="1266"/>
          </a:xfrm>
        </p:grpSpPr>
        <p:sp>
          <p:nvSpPr>
            <p:cNvPr id="63496" name="Oval 6"/>
            <p:cNvSpPr>
              <a:spLocks noChangeArrowheads="1"/>
            </p:cNvSpPr>
            <p:nvPr/>
          </p:nvSpPr>
          <p:spPr bwMode="auto">
            <a:xfrm>
              <a:off x="2234" y="3683"/>
              <a:ext cx="77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497" name="Oval 7"/>
            <p:cNvSpPr>
              <a:spLocks noChangeArrowheads="1"/>
            </p:cNvSpPr>
            <p:nvPr/>
          </p:nvSpPr>
          <p:spPr bwMode="auto">
            <a:xfrm>
              <a:off x="2228" y="4064"/>
              <a:ext cx="77" cy="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498" name="Oval 8"/>
            <p:cNvSpPr>
              <a:spLocks noChangeArrowheads="1"/>
            </p:cNvSpPr>
            <p:nvPr/>
          </p:nvSpPr>
          <p:spPr bwMode="auto">
            <a:xfrm>
              <a:off x="2534" y="3926"/>
              <a:ext cx="77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499" name="Oval 9"/>
            <p:cNvSpPr>
              <a:spLocks noChangeArrowheads="1"/>
            </p:cNvSpPr>
            <p:nvPr/>
          </p:nvSpPr>
          <p:spPr bwMode="auto">
            <a:xfrm>
              <a:off x="3061" y="3940"/>
              <a:ext cx="76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00" name="Oval 10"/>
            <p:cNvSpPr>
              <a:spLocks noChangeArrowheads="1"/>
            </p:cNvSpPr>
            <p:nvPr/>
          </p:nvSpPr>
          <p:spPr bwMode="auto">
            <a:xfrm>
              <a:off x="3309" y="3558"/>
              <a:ext cx="77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01" name="Oval 11"/>
            <p:cNvSpPr>
              <a:spLocks noChangeArrowheads="1"/>
            </p:cNvSpPr>
            <p:nvPr/>
          </p:nvSpPr>
          <p:spPr bwMode="auto">
            <a:xfrm>
              <a:off x="3603" y="3926"/>
              <a:ext cx="76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02" name="Oval 12"/>
            <p:cNvSpPr>
              <a:spLocks noChangeArrowheads="1"/>
            </p:cNvSpPr>
            <p:nvPr/>
          </p:nvSpPr>
          <p:spPr bwMode="auto">
            <a:xfrm>
              <a:off x="3316" y="4293"/>
              <a:ext cx="76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03" name="Line 13"/>
            <p:cNvSpPr>
              <a:spLocks noChangeShapeType="1"/>
            </p:cNvSpPr>
            <p:nvPr/>
          </p:nvSpPr>
          <p:spPr bwMode="auto">
            <a:xfrm>
              <a:off x="2273" y="3759"/>
              <a:ext cx="0" cy="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4" name="Line 14"/>
            <p:cNvSpPr>
              <a:spLocks noChangeShapeType="1"/>
            </p:cNvSpPr>
            <p:nvPr/>
          </p:nvSpPr>
          <p:spPr bwMode="auto">
            <a:xfrm>
              <a:off x="2317" y="3745"/>
              <a:ext cx="224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5" name="Line 15"/>
            <p:cNvSpPr>
              <a:spLocks noChangeShapeType="1"/>
            </p:cNvSpPr>
            <p:nvPr/>
          </p:nvSpPr>
          <p:spPr bwMode="auto">
            <a:xfrm flipV="1">
              <a:off x="2305" y="3995"/>
              <a:ext cx="229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6" name="Line 16"/>
            <p:cNvSpPr>
              <a:spLocks noChangeShapeType="1"/>
            </p:cNvSpPr>
            <p:nvPr/>
          </p:nvSpPr>
          <p:spPr bwMode="auto">
            <a:xfrm>
              <a:off x="2611" y="3974"/>
              <a:ext cx="4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7" name="Line 17"/>
            <p:cNvSpPr>
              <a:spLocks noChangeShapeType="1"/>
            </p:cNvSpPr>
            <p:nvPr/>
          </p:nvSpPr>
          <p:spPr bwMode="auto">
            <a:xfrm flipH="1">
              <a:off x="3118" y="3628"/>
              <a:ext cx="211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8" name="Line 18"/>
            <p:cNvSpPr>
              <a:spLocks noChangeShapeType="1"/>
            </p:cNvSpPr>
            <p:nvPr/>
          </p:nvSpPr>
          <p:spPr bwMode="auto">
            <a:xfrm>
              <a:off x="3131" y="4023"/>
              <a:ext cx="204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9" name="Line 19"/>
            <p:cNvSpPr>
              <a:spLocks noChangeShapeType="1"/>
            </p:cNvSpPr>
            <p:nvPr/>
          </p:nvSpPr>
          <p:spPr bwMode="auto">
            <a:xfrm>
              <a:off x="3386" y="3634"/>
              <a:ext cx="236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10" name="Line 20"/>
            <p:cNvSpPr>
              <a:spLocks noChangeShapeType="1"/>
            </p:cNvSpPr>
            <p:nvPr/>
          </p:nvSpPr>
          <p:spPr bwMode="auto">
            <a:xfrm flipV="1">
              <a:off x="3137" y="3981"/>
              <a:ext cx="485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11" name="Text Box 21"/>
            <p:cNvSpPr txBox="1">
              <a:spLocks noChangeArrowheads="1"/>
            </p:cNvSpPr>
            <p:nvPr/>
          </p:nvSpPr>
          <p:spPr bwMode="auto">
            <a:xfrm>
              <a:off x="3980" y="3356"/>
              <a:ext cx="125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Not a Cut-vertex</a:t>
              </a:r>
            </a:p>
          </p:txBody>
        </p:sp>
        <p:sp>
          <p:nvSpPr>
            <p:cNvPr id="63512" name="Text Box 24"/>
            <p:cNvSpPr txBox="1">
              <a:spLocks noChangeArrowheads="1"/>
            </p:cNvSpPr>
            <p:nvPr/>
          </p:nvSpPr>
          <p:spPr bwMode="auto">
            <a:xfrm>
              <a:off x="2341" y="3410"/>
              <a:ext cx="96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Cut-edge</a:t>
              </a:r>
            </a:p>
          </p:txBody>
        </p:sp>
        <p:sp>
          <p:nvSpPr>
            <p:cNvPr id="63513" name="Freeform 25"/>
            <p:cNvSpPr>
              <a:spLocks/>
            </p:cNvSpPr>
            <p:nvPr/>
          </p:nvSpPr>
          <p:spPr bwMode="auto">
            <a:xfrm>
              <a:off x="2665" y="3661"/>
              <a:ext cx="103" cy="282"/>
            </a:xfrm>
            <a:custGeom>
              <a:avLst/>
              <a:gdLst>
                <a:gd name="T0" fmla="*/ 0 w 81"/>
                <a:gd name="T1" fmla="*/ 0 h 156"/>
                <a:gd name="T2" fmla="*/ 1724 w 81"/>
                <a:gd name="T3" fmla="*/ 8060544 h 156"/>
                <a:gd name="T4" fmla="*/ 6072 w 81"/>
                <a:gd name="T5" fmla="*/ 3899995 h 156"/>
                <a:gd name="T6" fmla="*/ 7781 w 81"/>
                <a:gd name="T7" fmla="*/ 1198834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56"/>
                <a:gd name="T14" fmla="*/ 81 w 81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56">
                  <a:moveTo>
                    <a:pt x="0" y="0"/>
                  </a:moveTo>
                  <a:cubicBezTo>
                    <a:pt x="3" y="48"/>
                    <a:pt x="7" y="96"/>
                    <a:pt x="18" y="105"/>
                  </a:cubicBezTo>
                  <a:cubicBezTo>
                    <a:pt x="29" y="114"/>
                    <a:pt x="52" y="42"/>
                    <a:pt x="63" y="51"/>
                  </a:cubicBezTo>
                  <a:cubicBezTo>
                    <a:pt x="74" y="60"/>
                    <a:pt x="77" y="139"/>
                    <a:pt x="81" y="1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14" name="Text Box 26"/>
            <p:cNvSpPr txBox="1">
              <a:spLocks noChangeArrowheads="1"/>
            </p:cNvSpPr>
            <p:nvPr/>
          </p:nvSpPr>
          <p:spPr bwMode="auto">
            <a:xfrm>
              <a:off x="3693" y="4002"/>
              <a:ext cx="96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Cut-edge</a:t>
              </a:r>
            </a:p>
          </p:txBody>
        </p:sp>
        <p:sp>
          <p:nvSpPr>
            <p:cNvPr id="63515" name="Freeform 27"/>
            <p:cNvSpPr>
              <a:spLocks/>
            </p:cNvSpPr>
            <p:nvPr/>
          </p:nvSpPr>
          <p:spPr bwMode="auto">
            <a:xfrm>
              <a:off x="3289" y="4124"/>
              <a:ext cx="396" cy="76"/>
            </a:xfrm>
            <a:custGeom>
              <a:avLst/>
              <a:gdLst>
                <a:gd name="T0" fmla="*/ 1222 w 372"/>
                <a:gd name="T1" fmla="*/ 164 h 65"/>
                <a:gd name="T2" fmla="*/ 555 w 372"/>
                <a:gd name="T3" fmla="*/ 164 h 65"/>
                <a:gd name="T4" fmla="*/ 853 w 372"/>
                <a:gd name="T5" fmla="*/ 1090 h 65"/>
                <a:gd name="T6" fmla="*/ 0 w 372"/>
                <a:gd name="T7" fmla="*/ 1162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2"/>
                <a:gd name="T13" fmla="*/ 0 h 65"/>
                <a:gd name="T14" fmla="*/ 372 w 372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2" h="65">
                  <a:moveTo>
                    <a:pt x="372" y="8"/>
                  </a:moveTo>
                  <a:cubicBezTo>
                    <a:pt x="338" y="8"/>
                    <a:pt x="187" y="0"/>
                    <a:pt x="168" y="8"/>
                  </a:cubicBezTo>
                  <a:cubicBezTo>
                    <a:pt x="149" y="16"/>
                    <a:pt x="288" y="47"/>
                    <a:pt x="260" y="56"/>
                  </a:cubicBezTo>
                  <a:cubicBezTo>
                    <a:pt x="232" y="65"/>
                    <a:pt x="54" y="59"/>
                    <a:pt x="0" y="6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16" name="Freeform 28"/>
            <p:cNvSpPr>
              <a:spLocks/>
            </p:cNvSpPr>
            <p:nvPr/>
          </p:nvSpPr>
          <p:spPr bwMode="auto">
            <a:xfrm>
              <a:off x="2531" y="4041"/>
              <a:ext cx="146" cy="393"/>
            </a:xfrm>
            <a:custGeom>
              <a:avLst/>
              <a:gdLst>
                <a:gd name="T0" fmla="*/ 404 w 137"/>
                <a:gd name="T1" fmla="*/ 5330 h 340"/>
                <a:gd name="T2" fmla="*/ 162 w 137"/>
                <a:gd name="T3" fmla="*/ 4011 h 340"/>
                <a:gd name="T4" fmla="*/ 42 w 137"/>
                <a:gd name="T5" fmla="*/ 2694 h 340"/>
                <a:gd name="T6" fmla="*/ 431 w 137"/>
                <a:gd name="T7" fmla="*/ 3640 h 340"/>
                <a:gd name="T8" fmla="*/ 207 w 137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"/>
                <a:gd name="T16" fmla="*/ 0 h 340"/>
                <a:gd name="T17" fmla="*/ 137 w 137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" h="340">
                  <a:moveTo>
                    <a:pt x="121" y="340"/>
                  </a:moveTo>
                  <a:cubicBezTo>
                    <a:pt x="109" y="326"/>
                    <a:pt x="67" y="284"/>
                    <a:pt x="49" y="256"/>
                  </a:cubicBezTo>
                  <a:cubicBezTo>
                    <a:pt x="31" y="228"/>
                    <a:pt x="0" y="176"/>
                    <a:pt x="13" y="172"/>
                  </a:cubicBezTo>
                  <a:cubicBezTo>
                    <a:pt x="26" y="168"/>
                    <a:pt x="121" y="261"/>
                    <a:pt x="129" y="232"/>
                  </a:cubicBezTo>
                  <a:cubicBezTo>
                    <a:pt x="137" y="203"/>
                    <a:pt x="75" y="48"/>
                    <a:pt x="61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17" name="Freeform 29"/>
            <p:cNvSpPr>
              <a:spLocks/>
            </p:cNvSpPr>
            <p:nvPr/>
          </p:nvSpPr>
          <p:spPr bwMode="auto">
            <a:xfrm>
              <a:off x="2753" y="4055"/>
              <a:ext cx="307" cy="347"/>
            </a:xfrm>
            <a:custGeom>
              <a:avLst/>
              <a:gdLst>
                <a:gd name="T0" fmla="*/ 0 w 288"/>
                <a:gd name="T1" fmla="*/ 4757 h 300"/>
                <a:gd name="T2" fmla="*/ 254 w 288"/>
                <a:gd name="T3" fmla="*/ 1395 h 300"/>
                <a:gd name="T4" fmla="*/ 521 w 288"/>
                <a:gd name="T5" fmla="*/ 3318 h 300"/>
                <a:gd name="T6" fmla="*/ 972 w 288"/>
                <a:gd name="T7" fmla="*/ 0 h 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00"/>
                <a:gd name="T14" fmla="*/ 288 w 288"/>
                <a:gd name="T15" fmla="*/ 300 h 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00">
                  <a:moveTo>
                    <a:pt x="0" y="300"/>
                  </a:moveTo>
                  <a:cubicBezTo>
                    <a:pt x="13" y="265"/>
                    <a:pt x="50" y="103"/>
                    <a:pt x="76" y="88"/>
                  </a:cubicBezTo>
                  <a:cubicBezTo>
                    <a:pt x="102" y="73"/>
                    <a:pt x="121" y="223"/>
                    <a:pt x="156" y="208"/>
                  </a:cubicBezTo>
                  <a:cubicBezTo>
                    <a:pt x="191" y="193"/>
                    <a:pt x="261" y="43"/>
                    <a:pt x="28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2330" y="4364"/>
              <a:ext cx="96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Cut-vertex</a:t>
              </a:r>
            </a:p>
          </p:txBody>
        </p:sp>
        <p:sp>
          <p:nvSpPr>
            <p:cNvPr id="63519" name="Freeform 31"/>
            <p:cNvSpPr>
              <a:spLocks/>
            </p:cNvSpPr>
            <p:nvPr/>
          </p:nvSpPr>
          <p:spPr bwMode="auto">
            <a:xfrm>
              <a:off x="3451" y="3477"/>
              <a:ext cx="544" cy="126"/>
            </a:xfrm>
            <a:custGeom>
              <a:avLst/>
              <a:gdLst>
                <a:gd name="T0" fmla="*/ 509109 w 372"/>
                <a:gd name="T1" fmla="*/ 2378709 h 65"/>
                <a:gd name="T2" fmla="*/ 230112 w 372"/>
                <a:gd name="T3" fmla="*/ 2378709 h 65"/>
                <a:gd name="T4" fmla="*/ 355757 w 372"/>
                <a:gd name="T5" fmla="*/ 16257532 h 65"/>
                <a:gd name="T6" fmla="*/ 0 w 372"/>
                <a:gd name="T7" fmla="*/ 17326558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2"/>
                <a:gd name="T13" fmla="*/ 0 h 65"/>
                <a:gd name="T14" fmla="*/ 372 w 372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2" h="65">
                  <a:moveTo>
                    <a:pt x="372" y="8"/>
                  </a:moveTo>
                  <a:cubicBezTo>
                    <a:pt x="338" y="8"/>
                    <a:pt x="187" y="0"/>
                    <a:pt x="168" y="8"/>
                  </a:cubicBezTo>
                  <a:cubicBezTo>
                    <a:pt x="149" y="16"/>
                    <a:pt x="288" y="47"/>
                    <a:pt x="260" y="56"/>
                  </a:cubicBezTo>
                  <a:cubicBezTo>
                    <a:pt x="232" y="65"/>
                    <a:pt x="54" y="59"/>
                    <a:pt x="0" y="6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4925-0458-4875-93FE-06EDB47A72FC}" type="datetime2">
              <a:rPr lang="en-US" smtClean="0"/>
              <a:pPr/>
              <a:t>Wednesday, 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05106"/>
            <a:ext cx="7154859" cy="99090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Cut-edge, Cut-vertex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35181"/>
            <a:ext cx="7992835" cy="223194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obtained by deleting an edge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set of edges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M</a:t>
            </a:r>
            <a:endParaRPr lang="en-US" altLang="zh-TW" dirty="0" smtClean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obtained by deleting a vertex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set of vertices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4519" name="Oval 5"/>
          <p:cNvSpPr>
            <a:spLocks noChangeArrowheads="1"/>
          </p:cNvSpPr>
          <p:nvPr/>
        </p:nvSpPr>
        <p:spPr bwMode="auto">
          <a:xfrm>
            <a:off x="1644637" y="4220625"/>
            <a:ext cx="105825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0" name="Oval 6"/>
          <p:cNvSpPr>
            <a:spLocks noChangeArrowheads="1"/>
          </p:cNvSpPr>
          <p:nvPr/>
        </p:nvSpPr>
        <p:spPr bwMode="auto">
          <a:xfrm>
            <a:off x="1636391" y="4744252"/>
            <a:ext cx="105825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1" name="Oval 7"/>
          <p:cNvSpPr>
            <a:spLocks noChangeArrowheads="1"/>
          </p:cNvSpPr>
          <p:nvPr/>
        </p:nvSpPr>
        <p:spPr bwMode="auto">
          <a:xfrm>
            <a:off x="2056942" y="4554593"/>
            <a:ext cx="105825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2" name="Oval 8"/>
          <p:cNvSpPr>
            <a:spLocks noChangeArrowheads="1"/>
          </p:cNvSpPr>
          <p:nvPr/>
        </p:nvSpPr>
        <p:spPr bwMode="auto">
          <a:xfrm>
            <a:off x="2781224" y="4573834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3" name="Oval 9"/>
          <p:cNvSpPr>
            <a:spLocks noChangeArrowheads="1"/>
          </p:cNvSpPr>
          <p:nvPr/>
        </p:nvSpPr>
        <p:spPr bwMode="auto">
          <a:xfrm>
            <a:off x="3122063" y="4048832"/>
            <a:ext cx="105824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3131682" y="5058978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5" name="Line 12"/>
          <p:cNvSpPr>
            <a:spLocks noChangeShapeType="1"/>
          </p:cNvSpPr>
          <p:nvPr/>
        </p:nvSpPr>
        <p:spPr bwMode="auto">
          <a:xfrm>
            <a:off x="1698237" y="4325077"/>
            <a:ext cx="0" cy="4191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26" name="Line 13"/>
          <p:cNvSpPr>
            <a:spLocks noChangeShapeType="1"/>
          </p:cNvSpPr>
          <p:nvPr/>
        </p:nvSpPr>
        <p:spPr bwMode="auto">
          <a:xfrm>
            <a:off x="1758709" y="4305835"/>
            <a:ext cx="307854" cy="2679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 flipV="1">
            <a:off x="1742217" y="4649423"/>
            <a:ext cx="314725" cy="1621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2162768" y="4620561"/>
            <a:ext cx="6184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H="1">
            <a:off x="2859562" y="4145036"/>
            <a:ext cx="289988" cy="4287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2877429" y="4687905"/>
            <a:ext cx="280367" cy="3806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>
            <a:off x="3227887" y="4153282"/>
            <a:ext cx="324346" cy="4013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 flipV="1">
            <a:off x="2885675" y="4630182"/>
            <a:ext cx="666559" cy="96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385412" y="4298964"/>
            <a:ext cx="375197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e</a:t>
            </a:r>
          </a:p>
        </p:txBody>
      </p:sp>
      <p:sp>
        <p:nvSpPr>
          <p:cNvPr id="64534" name="Oval 29"/>
          <p:cNvSpPr>
            <a:spLocks noChangeArrowheads="1"/>
          </p:cNvSpPr>
          <p:nvPr/>
        </p:nvSpPr>
        <p:spPr bwMode="auto">
          <a:xfrm>
            <a:off x="4695692" y="4311332"/>
            <a:ext cx="105825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35" name="Oval 30"/>
          <p:cNvSpPr>
            <a:spLocks noChangeArrowheads="1"/>
          </p:cNvSpPr>
          <p:nvPr/>
        </p:nvSpPr>
        <p:spPr bwMode="auto">
          <a:xfrm>
            <a:off x="4687445" y="4834959"/>
            <a:ext cx="105825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36" name="Oval 31"/>
          <p:cNvSpPr>
            <a:spLocks noChangeArrowheads="1"/>
          </p:cNvSpPr>
          <p:nvPr/>
        </p:nvSpPr>
        <p:spPr bwMode="auto">
          <a:xfrm>
            <a:off x="5107996" y="4645300"/>
            <a:ext cx="105825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37" name="Oval 32"/>
          <p:cNvSpPr>
            <a:spLocks noChangeArrowheads="1"/>
          </p:cNvSpPr>
          <p:nvPr/>
        </p:nvSpPr>
        <p:spPr bwMode="auto">
          <a:xfrm>
            <a:off x="5832278" y="4664541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38" name="Oval 33"/>
          <p:cNvSpPr>
            <a:spLocks noChangeArrowheads="1"/>
          </p:cNvSpPr>
          <p:nvPr/>
        </p:nvSpPr>
        <p:spPr bwMode="auto">
          <a:xfrm>
            <a:off x="6173117" y="4139539"/>
            <a:ext cx="105824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39" name="Oval 35"/>
          <p:cNvSpPr>
            <a:spLocks noChangeArrowheads="1"/>
          </p:cNvSpPr>
          <p:nvPr/>
        </p:nvSpPr>
        <p:spPr bwMode="auto">
          <a:xfrm>
            <a:off x="6182736" y="5149685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40" name="Line 36"/>
          <p:cNvSpPr>
            <a:spLocks noChangeShapeType="1"/>
          </p:cNvSpPr>
          <p:nvPr/>
        </p:nvSpPr>
        <p:spPr bwMode="auto">
          <a:xfrm>
            <a:off x="4749291" y="4415784"/>
            <a:ext cx="0" cy="4191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1" name="Line 37"/>
          <p:cNvSpPr>
            <a:spLocks noChangeShapeType="1"/>
          </p:cNvSpPr>
          <p:nvPr/>
        </p:nvSpPr>
        <p:spPr bwMode="auto">
          <a:xfrm>
            <a:off x="4809763" y="4396542"/>
            <a:ext cx="307854" cy="2679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2" name="Line 38"/>
          <p:cNvSpPr>
            <a:spLocks noChangeShapeType="1"/>
          </p:cNvSpPr>
          <p:nvPr/>
        </p:nvSpPr>
        <p:spPr bwMode="auto">
          <a:xfrm flipV="1">
            <a:off x="4793271" y="4740130"/>
            <a:ext cx="314725" cy="1621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3" name="Line 40"/>
          <p:cNvSpPr>
            <a:spLocks noChangeShapeType="1"/>
          </p:cNvSpPr>
          <p:nvPr/>
        </p:nvSpPr>
        <p:spPr bwMode="auto">
          <a:xfrm flipH="1">
            <a:off x="5910616" y="4235743"/>
            <a:ext cx="289988" cy="4287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4" name="Line 41"/>
          <p:cNvSpPr>
            <a:spLocks noChangeShapeType="1"/>
          </p:cNvSpPr>
          <p:nvPr/>
        </p:nvSpPr>
        <p:spPr bwMode="auto">
          <a:xfrm>
            <a:off x="5928483" y="4778612"/>
            <a:ext cx="280367" cy="3806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5" name="Line 42"/>
          <p:cNvSpPr>
            <a:spLocks noChangeShapeType="1"/>
          </p:cNvSpPr>
          <p:nvPr/>
        </p:nvSpPr>
        <p:spPr bwMode="auto">
          <a:xfrm>
            <a:off x="6278941" y="4243989"/>
            <a:ext cx="324346" cy="4013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6" name="Line 43"/>
          <p:cNvSpPr>
            <a:spLocks noChangeShapeType="1"/>
          </p:cNvSpPr>
          <p:nvPr/>
        </p:nvSpPr>
        <p:spPr bwMode="auto">
          <a:xfrm flipV="1">
            <a:off x="5936729" y="4720889"/>
            <a:ext cx="666559" cy="96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7" name="Text Box 44"/>
          <p:cNvSpPr txBox="1">
            <a:spLocks noChangeArrowheads="1"/>
          </p:cNvSpPr>
          <p:nvPr/>
        </p:nvSpPr>
        <p:spPr bwMode="auto">
          <a:xfrm>
            <a:off x="5345759" y="3680507"/>
            <a:ext cx="73802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G</a:t>
            </a:r>
            <a:r>
              <a:rPr lang="en-US" altLang="zh-TW" sz="1731"/>
              <a:t>-</a:t>
            </a:r>
            <a:r>
              <a:rPr lang="en-US" altLang="zh-TW" sz="1731" i="1"/>
              <a:t>e</a:t>
            </a:r>
          </a:p>
        </p:txBody>
      </p:sp>
      <p:sp>
        <p:nvSpPr>
          <p:cNvPr id="64548" name="Oval 10"/>
          <p:cNvSpPr>
            <a:spLocks noChangeArrowheads="1"/>
          </p:cNvSpPr>
          <p:nvPr/>
        </p:nvSpPr>
        <p:spPr bwMode="auto">
          <a:xfrm>
            <a:off x="3526121" y="4554593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49" name="Oval 34"/>
          <p:cNvSpPr>
            <a:spLocks noChangeArrowheads="1"/>
          </p:cNvSpPr>
          <p:nvPr/>
        </p:nvSpPr>
        <p:spPr bwMode="auto">
          <a:xfrm>
            <a:off x="6577175" y="4645300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50" name="Text Box 46"/>
          <p:cNvSpPr txBox="1">
            <a:spLocks noChangeArrowheads="1"/>
          </p:cNvSpPr>
          <p:nvPr/>
        </p:nvSpPr>
        <p:spPr bwMode="auto">
          <a:xfrm>
            <a:off x="2311197" y="3696999"/>
            <a:ext cx="655564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1332-8983-48C9-A1CA-E63FF8757F42}" type="datetime2">
              <a:rPr lang="en-US" smtClean="0"/>
              <a:pPr/>
              <a:t>Wednesday, 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0135" y="329844"/>
            <a:ext cx="6499295" cy="990906"/>
          </a:xfrm>
        </p:spPr>
        <p:txBody>
          <a:bodyPr/>
          <a:lstStyle/>
          <a:p>
            <a:pPr marL="824579" indent="-824579">
              <a:lnSpc>
                <a:spcPct val="85000"/>
              </a:lnSpc>
              <a:defRPr/>
            </a:pPr>
            <a:r>
              <a:rPr lang="en-US" altLang="zh-TW" sz="2684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Proposition 4:</a:t>
            </a:r>
            <a:r>
              <a:rPr lang="en-US" altLang="zh-TW" sz="2684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An edge</a:t>
            </a:r>
            <a:r>
              <a:rPr lang="en-US" altLang="zh-TW" sz="2684" i="1" dirty="0">
                <a:latin typeface="+mn-lt"/>
                <a:ea typeface="新細明體" charset="-120"/>
              </a:rPr>
              <a:t> e</a:t>
            </a:r>
            <a:r>
              <a:rPr lang="en-US" altLang="zh-TW" sz="2684" dirty="0">
                <a:latin typeface="+mn-lt"/>
                <a:ea typeface="新細明體" charset="-120"/>
              </a:rPr>
              <a:t> 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is a cut-edge if and only if </a:t>
            </a:r>
            <a:r>
              <a:rPr lang="en-US" altLang="zh-TW" sz="2684" i="1" dirty="0">
                <a:latin typeface="+mn-lt"/>
                <a:ea typeface="新細明體" charset="-120"/>
              </a:rPr>
              <a:t>e 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belongs to no</a:t>
            </a:r>
            <a:r>
              <a:rPr lang="en-US" altLang="zh-TW" sz="2684" i="1" dirty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684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cycles</a:t>
            </a:r>
            <a:endParaRPr lang="en-US" altLang="zh-TW" sz="1299" dirty="0">
              <a:latin typeface="+mn-lt"/>
              <a:ea typeface="新細明體" charset="-120"/>
            </a:endParaRPr>
          </a:p>
        </p:txBody>
      </p:sp>
      <p:sp>
        <p:nvSpPr>
          <p:cNvPr id="5134" name="Oval 7"/>
          <p:cNvSpPr>
            <a:spLocks noChangeArrowheads="1"/>
          </p:cNvSpPr>
          <p:nvPr/>
        </p:nvSpPr>
        <p:spPr bwMode="auto">
          <a:xfrm>
            <a:off x="2268591" y="4142288"/>
            <a:ext cx="148430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35" name="Oval 12"/>
          <p:cNvSpPr>
            <a:spLocks noChangeArrowheads="1"/>
          </p:cNvSpPr>
          <p:nvPr/>
        </p:nvSpPr>
        <p:spPr bwMode="auto">
          <a:xfrm>
            <a:off x="3271866" y="4156031"/>
            <a:ext cx="147056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36" name="Oval 13"/>
          <p:cNvSpPr>
            <a:spLocks noChangeArrowheads="1"/>
          </p:cNvSpPr>
          <p:nvPr/>
        </p:nvSpPr>
        <p:spPr bwMode="auto">
          <a:xfrm>
            <a:off x="3884825" y="4156031"/>
            <a:ext cx="148430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37" name="Oval 14"/>
          <p:cNvSpPr>
            <a:spLocks noChangeArrowheads="1"/>
          </p:cNvSpPr>
          <p:nvPr/>
        </p:nvSpPr>
        <p:spPr bwMode="auto">
          <a:xfrm>
            <a:off x="4512903" y="4156031"/>
            <a:ext cx="148430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38" name="Oval 15"/>
          <p:cNvSpPr>
            <a:spLocks noChangeArrowheads="1"/>
          </p:cNvSpPr>
          <p:nvPr/>
        </p:nvSpPr>
        <p:spPr bwMode="auto">
          <a:xfrm>
            <a:off x="5154724" y="4156031"/>
            <a:ext cx="148430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39" name="Oval 16"/>
          <p:cNvSpPr>
            <a:spLocks noChangeArrowheads="1"/>
          </p:cNvSpPr>
          <p:nvPr/>
        </p:nvSpPr>
        <p:spPr bwMode="auto">
          <a:xfrm>
            <a:off x="6144255" y="4156031"/>
            <a:ext cx="147056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40" name="Line 17"/>
          <p:cNvSpPr>
            <a:spLocks noChangeShapeType="1"/>
          </p:cNvSpPr>
          <p:nvPr/>
        </p:nvSpPr>
        <p:spPr bwMode="auto">
          <a:xfrm>
            <a:off x="2401904" y="4228872"/>
            <a:ext cx="882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5141" name="Line 18"/>
          <p:cNvSpPr>
            <a:spLocks noChangeShapeType="1"/>
          </p:cNvSpPr>
          <p:nvPr/>
        </p:nvSpPr>
        <p:spPr bwMode="auto">
          <a:xfrm>
            <a:off x="3417547" y="4228872"/>
            <a:ext cx="4672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5142" name="Line 19"/>
          <p:cNvSpPr>
            <a:spLocks noChangeShapeType="1"/>
          </p:cNvSpPr>
          <p:nvPr/>
        </p:nvSpPr>
        <p:spPr bwMode="auto">
          <a:xfrm>
            <a:off x="4033256" y="4228872"/>
            <a:ext cx="49339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5143" name="Line 20"/>
          <p:cNvSpPr>
            <a:spLocks noChangeShapeType="1"/>
          </p:cNvSpPr>
          <p:nvPr/>
        </p:nvSpPr>
        <p:spPr bwMode="auto">
          <a:xfrm>
            <a:off x="4646215" y="4228872"/>
            <a:ext cx="5085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5144" name="Line 21"/>
          <p:cNvSpPr>
            <a:spLocks noChangeShapeType="1"/>
          </p:cNvSpPr>
          <p:nvPr/>
        </p:nvSpPr>
        <p:spPr bwMode="auto">
          <a:xfrm>
            <a:off x="5288036" y="4228872"/>
            <a:ext cx="8548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5145" name="Line 22"/>
          <p:cNvSpPr>
            <a:spLocks noChangeShapeType="1"/>
          </p:cNvSpPr>
          <p:nvPr/>
        </p:nvSpPr>
        <p:spPr bwMode="auto">
          <a:xfrm>
            <a:off x="2335935" y="4330574"/>
            <a:ext cx="388665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2030830" y="4103806"/>
          <a:ext cx="197906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3" imgW="126835" imgH="139518" progId="Equation.3">
                  <p:embed/>
                </p:oleObj>
              </mc:Choice>
              <mc:Fallback>
                <p:oleObj name="Equation" r:id="rId3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830" y="4103806"/>
                        <a:ext cx="197906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3860088" y="3918269"/>
          <a:ext cx="217147" cy="23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5" imgW="126835" imgH="139518" progId="Equation.3">
                  <p:embed/>
                </p:oleObj>
              </mc:Choice>
              <mc:Fallback>
                <p:oleObj name="Equation" r:id="rId5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088" y="3918269"/>
                        <a:ext cx="217147" cy="23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026"/>
          <p:cNvGraphicFramePr>
            <a:graphicFrameLocks noChangeAspect="1"/>
          </p:cNvGraphicFramePr>
          <p:nvPr/>
        </p:nvGraphicFramePr>
        <p:xfrm>
          <a:off x="4496411" y="3940259"/>
          <a:ext cx="202029" cy="23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6411" y="3940259"/>
                        <a:ext cx="202029" cy="23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27"/>
          <p:cNvGraphicFramePr>
            <a:graphicFrameLocks noChangeAspect="1"/>
          </p:cNvGraphicFramePr>
          <p:nvPr/>
        </p:nvGraphicFramePr>
        <p:xfrm>
          <a:off x="4187182" y="4010350"/>
          <a:ext cx="215773" cy="2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9" imgW="114201" imgH="139579" progId="Equation.3">
                  <p:embed/>
                </p:oleObj>
              </mc:Choice>
              <mc:Fallback>
                <p:oleObj name="Equation" r:id="rId9" imgW="114201" imgH="139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182" y="4010350"/>
                        <a:ext cx="215773" cy="26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028"/>
          <p:cNvGraphicFramePr>
            <a:graphicFrameLocks noChangeAspect="1"/>
          </p:cNvGraphicFramePr>
          <p:nvPr/>
        </p:nvGraphicFramePr>
        <p:xfrm>
          <a:off x="4125337" y="4318205"/>
          <a:ext cx="291362" cy="3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337" y="4318205"/>
                        <a:ext cx="291362" cy="3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029"/>
          <p:cNvGraphicFramePr>
            <a:graphicFrameLocks noChangeAspect="1"/>
          </p:cNvGraphicFramePr>
          <p:nvPr/>
        </p:nvGraphicFramePr>
        <p:xfrm>
          <a:off x="4110219" y="3086788"/>
          <a:ext cx="296859" cy="34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13" imgW="152202" imgH="177569" progId="Equation.3">
                  <p:embed/>
                </p:oleObj>
              </mc:Choice>
              <mc:Fallback>
                <p:oleObj name="Equation" r:id="rId13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219" y="3086788"/>
                        <a:ext cx="296859" cy="346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46" name="AutoShape 30"/>
          <p:cNvCxnSpPr>
            <a:cxnSpLocks noChangeShapeType="1"/>
          </p:cNvCxnSpPr>
          <p:nvPr/>
        </p:nvCxnSpPr>
        <p:spPr bwMode="auto">
          <a:xfrm rot="5400000" flipV="1">
            <a:off x="4276516" y="3286069"/>
            <a:ext cx="1374" cy="1771535"/>
          </a:xfrm>
          <a:prstGeom prst="curvedConnector3">
            <a:avLst>
              <a:gd name="adj1" fmla="val -379000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8" name="Object 1030"/>
          <p:cNvGraphicFramePr>
            <a:graphicFrameLocks noChangeAspect="1"/>
          </p:cNvGraphicFramePr>
          <p:nvPr/>
        </p:nvGraphicFramePr>
        <p:xfrm>
          <a:off x="6324295" y="4134041"/>
          <a:ext cx="180039" cy="21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15" imgW="114201" imgH="139579" progId="Equation.3">
                  <p:embed/>
                </p:oleObj>
              </mc:Choice>
              <mc:Fallback>
                <p:oleObj name="Equation" r:id="rId15" imgW="114201" imgH="139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295" y="4134041"/>
                        <a:ext cx="180039" cy="219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0E4-CD60-433A-BFB2-AA63DDAD5CF2}" type="datetime2">
              <a:rPr lang="en-US" smtClean="0"/>
              <a:pPr/>
              <a:t>Wednesday, 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854389" y="309283"/>
            <a:ext cx="7295042" cy="1092554"/>
          </a:xfrm>
        </p:spPr>
        <p:txBody>
          <a:bodyPr>
            <a:normAutofit fontScale="90000"/>
          </a:bodyPr>
          <a:lstStyle/>
          <a:p>
            <a:pPr indent="-908412">
              <a:lnSpc>
                <a:spcPct val="100000"/>
              </a:lnSpc>
              <a:defRPr/>
            </a:pPr>
            <a:r>
              <a:rPr lang="en-US" altLang="zh-TW" sz="2400" dirty="0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TW" sz="2400" dirty="0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2400" dirty="0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Proposition </a:t>
            </a:r>
            <a:r>
              <a:rPr lang="en-US" altLang="zh-TW" sz="240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4 :</a:t>
            </a:r>
            <a:r>
              <a:rPr lang="en-US" altLang="zh-TW" sz="2400" dirty="0">
                <a:ea typeface="Arial Unicode MS" pitchFamily="34" charset="-128"/>
                <a:cs typeface="Arial Unicode MS" pitchFamily="34" charset="-128"/>
              </a:rPr>
              <a:t> An edge</a:t>
            </a:r>
            <a:r>
              <a:rPr lang="en-US" altLang="zh-TW" sz="2400" i="1" dirty="0">
                <a:ea typeface="Arial Unicode MS" pitchFamily="34" charset="-128"/>
                <a:cs typeface="Arial Unicode MS" pitchFamily="34" charset="-128"/>
              </a:rPr>
              <a:t> e</a:t>
            </a:r>
            <a:r>
              <a:rPr lang="en-US" altLang="zh-TW" sz="2400" dirty="0">
                <a:ea typeface="Arial Unicode MS" pitchFamily="34" charset="-128"/>
                <a:cs typeface="Arial Unicode MS" pitchFamily="34" charset="-128"/>
              </a:rPr>
              <a:t> is a cut-edge if and only if </a:t>
            </a:r>
            <a:r>
              <a:rPr lang="en-US" altLang="zh-TW" sz="2400" i="1" dirty="0">
                <a:ea typeface="Arial Unicode MS" pitchFamily="34" charset="-128"/>
                <a:cs typeface="Arial Unicode MS" pitchFamily="34" charset="-128"/>
              </a:rPr>
              <a:t>e </a:t>
            </a:r>
            <a:r>
              <a:rPr lang="en-US" altLang="zh-TW" sz="2400" dirty="0">
                <a:ea typeface="Arial Unicode MS" pitchFamily="34" charset="-128"/>
                <a:cs typeface="Arial Unicode MS" pitchFamily="34" charset="-128"/>
              </a:rPr>
              <a:t>belongs to no</a:t>
            </a:r>
            <a:r>
              <a:rPr lang="en-US" altLang="zh-TW" sz="2400" i="1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400" dirty="0">
                <a:ea typeface="Arial Unicode MS" pitchFamily="34" charset="-128"/>
                <a:cs typeface="Arial Unicode MS" pitchFamily="34" charset="-128"/>
              </a:rPr>
              <a:t> cycles</a:t>
            </a:r>
            <a:r>
              <a:rPr lang="en-US" altLang="zh-TW" sz="2400" dirty="0">
                <a:ea typeface="新細明體" charset="-120"/>
              </a:rPr>
              <a:t>.</a:t>
            </a:r>
            <a:r>
              <a:rPr lang="en-US" altLang="zh-TW" sz="4000" dirty="0">
                <a:ea typeface="新細明體" charset="-120"/>
              </a:rPr>
              <a:t> </a:t>
            </a:r>
            <a:br>
              <a:rPr lang="en-US" altLang="zh-TW" sz="4000" dirty="0">
                <a:ea typeface="新細明體" charset="-120"/>
              </a:rPr>
            </a:br>
            <a:endParaRPr lang="en-US" altLang="zh-TW" sz="2400" dirty="0">
              <a:latin typeface="+mn-lt"/>
              <a:ea typeface="新細明體" charset="-120"/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088" y="1770733"/>
            <a:ext cx="7400867" cy="40367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24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 </a:t>
            </a:r>
            <a:r>
              <a:rPr lang="en-US" altLang="zh-TW" sz="2424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TW" sz="155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1/2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424" i="1" dirty="0">
                <a:ea typeface="新細明體" panose="02020500000000000000" pitchFamily="18" charset="-120"/>
              </a:rPr>
              <a:t>e= </a:t>
            </a:r>
            <a:r>
              <a:rPr lang="en-US" altLang="zh-TW" sz="2424" dirty="0">
                <a:ea typeface="新細明體" panose="02020500000000000000" pitchFamily="18" charset="-120"/>
              </a:rPr>
              <a:t>(</a:t>
            </a:r>
            <a:r>
              <a:rPr lang="en-US" altLang="zh-TW" sz="2424" i="1" dirty="0">
                <a:ea typeface="新細明體" panose="02020500000000000000" pitchFamily="18" charset="-120"/>
              </a:rPr>
              <a:t>x, y</a:t>
            </a:r>
            <a:r>
              <a:rPr lang="en-US" altLang="zh-TW" sz="2424" dirty="0">
                <a:ea typeface="新細明體" panose="02020500000000000000" pitchFamily="18" charset="-120"/>
              </a:rPr>
              <a:t>)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edge in a graph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G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H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the component containing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e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deletion of </a:t>
            </a:r>
            <a:r>
              <a:rPr lang="en-US" altLang="zh-TW" sz="2337" i="1" dirty="0">
                <a:ea typeface="新細明體" panose="02020500000000000000" pitchFamily="18" charset="-120"/>
              </a:rPr>
              <a:t>e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effects no other component, it suffices to prove that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H-e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if and only if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e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belongs to a cycle</a:t>
            </a:r>
            <a:r>
              <a:rPr lang="en-US" altLang="zh-TW" sz="2337" dirty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suppose that </a:t>
            </a:r>
            <a:r>
              <a:rPr lang="en-US" altLang="zh-TW" sz="2424" i="1" dirty="0">
                <a:ea typeface="新細明體" panose="02020500000000000000" pitchFamily="18" charset="-120"/>
              </a:rPr>
              <a:t>H-e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implies that </a:t>
            </a:r>
            <a:r>
              <a:rPr lang="en-US" altLang="zh-TW" sz="2337" i="1" dirty="0">
                <a:ea typeface="新細明體" panose="02020500000000000000" pitchFamily="18" charset="-120"/>
              </a:rPr>
              <a:t>H-e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an </a:t>
            </a:r>
            <a:r>
              <a:rPr lang="en-US" altLang="zh-TW" sz="2337" i="1" dirty="0" err="1" smtClean="0">
                <a:ea typeface="新細明體" panose="02020500000000000000" pitchFamily="18" charset="-120"/>
              </a:rPr>
              <a:t>x,y</a:t>
            </a:r>
            <a:r>
              <a:rPr lang="en-US" altLang="zh-TW" sz="2337" dirty="0" smtClean="0">
                <a:ea typeface="新細明體" panose="02020500000000000000" pitchFamily="18" charset="-120"/>
              </a:rPr>
              <a:t>-path</a:t>
            </a:r>
            <a:r>
              <a:rPr lang="en-US" altLang="zh-TW" sz="2337" dirty="0">
                <a:ea typeface="新細明體" panose="02020500000000000000" pitchFamily="18" charset="-120"/>
              </a:rPr>
              <a:t>,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path completes a cycle with </a:t>
            </a:r>
            <a:r>
              <a:rPr lang="en-US" altLang="zh-TW" sz="2337" i="1" dirty="0">
                <a:ea typeface="新細明體" panose="02020500000000000000" pitchFamily="18" charset="-120"/>
              </a:rPr>
              <a:t>e</a:t>
            </a:r>
            <a:r>
              <a:rPr lang="en-US" altLang="zh-TW" sz="2337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9691-04F7-430E-9FA8-067A6548349D}" type="datetime2">
              <a:rPr lang="en-US" smtClean="0"/>
              <a:pPr/>
              <a:t>Wednesday, 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1950</TotalTime>
  <Words>944</Words>
  <Application>Microsoft Office PowerPoint</Application>
  <PresentationFormat>On-screen Show (4:3)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Walk and Trail</vt:lpstr>
      <vt:lpstr>Connected and Disconnected</vt:lpstr>
      <vt:lpstr>Components</vt:lpstr>
      <vt:lpstr>Proposition 3: Every graph with n vertices and k edges has at least n-k components</vt:lpstr>
      <vt:lpstr>Proposition 3: Every graph with n vertices and k edges has at least n-k components</vt:lpstr>
      <vt:lpstr>Cut-edge, Cut-vertex</vt:lpstr>
      <vt:lpstr>Cut-edge, Cut-vertex</vt:lpstr>
      <vt:lpstr>Proposition 4: An edge e is a cut-edge if and only if e belongs to no  cycles</vt:lpstr>
      <vt:lpstr> Proposition 4 : An edge e is a cut-edge if and only if e belongs to no  cycles.  </vt:lpstr>
      <vt:lpstr>Proposition 4 : An edge e is a cut-edge if and only if e belongs to no  cycles. </vt:lpstr>
      <vt:lpstr>Maximal Path</vt:lpstr>
      <vt:lpstr>Proposition 5: A graph with at least two vertices  is bipartite if and only if it has no odd cycle. </vt:lpstr>
      <vt:lpstr>Lemma 5.1: Every closed odd walk contains an odd cycle</vt:lpstr>
      <vt:lpstr>Lemma 5.1: Every closed odd walk contains an odd cycle</vt:lpstr>
      <vt:lpstr>Lemma 5.1: Every closed odd walk contains an odd cycle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52</cp:revision>
  <cp:lastPrinted>2017-01-10T03:38:44Z</cp:lastPrinted>
  <dcterms:created xsi:type="dcterms:W3CDTF">2013-08-04T06:42:48Z</dcterms:created>
  <dcterms:modified xsi:type="dcterms:W3CDTF">2017-01-11T03:33:40Z</dcterms:modified>
</cp:coreProperties>
</file>