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03" r:id="rId2"/>
    <p:sldId id="306" r:id="rId3"/>
    <p:sldId id="305" r:id="rId4"/>
    <p:sldId id="307" r:id="rId5"/>
    <p:sldId id="322" r:id="rId6"/>
    <p:sldId id="323" r:id="rId7"/>
    <p:sldId id="324" r:id="rId8"/>
    <p:sldId id="325" r:id="rId9"/>
    <p:sldId id="326" r:id="rId10"/>
    <p:sldId id="308" r:id="rId11"/>
    <p:sldId id="309" r:id="rId12"/>
    <p:sldId id="310" r:id="rId13"/>
    <p:sldId id="311" r:id="rId14"/>
    <p:sldId id="312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7" r:id="rId23"/>
    <p:sldId id="328" r:id="rId24"/>
    <p:sldId id="329" r:id="rId25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20E143CB-5418-4B6F-B026-6CA9FC49540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092E6E1-D901-4BB2-95E9-EB8D3576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0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3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B46E-F75E-4B6B-937A-9655A66EFEF3}" type="datetime2">
              <a:rPr lang="en-US" smtClean="0"/>
              <a:pPr/>
              <a:t>Friday, January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76C-ABD7-4C8C-8825-87CCA10EC3D9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8B3-DDEE-40E2-8725-8FC9667DA58F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89D9-AC6A-4B19-8B96-0BE6BE386DB3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2A84-E076-44B9-B70D-397912F3D000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A668-97F0-4D28-953F-0A9BE851CA2E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895A-1C51-429A-82FB-F66FC4DB0C33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CBB3-0F78-45AF-B75A-2F43287B14B1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3BB-0C80-4CCC-93F0-354825D55A0A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DA2-7134-478A-8D22-17343B38D7C3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582E-3F8E-4242-9355-E35059E140C2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9DD5-3DCB-4C8E-B689-0D2747E3FFE1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DA6F9E-E38D-4A29-B270-7C1CB271E8DA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737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Proposition 5: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graph with at least two vertices 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is bipartite if and only if it has no odd cycle. </a:t>
            </a:r>
            <a:endParaRPr lang="zh-TW" altLang="en-US" sz="1299" dirty="0">
              <a:ea typeface="新細明體" panose="02020500000000000000" pitchFamily="18" charset="-120"/>
            </a:endParaRPr>
          </a:p>
        </p:txBody>
      </p:sp>
      <p:sp>
        <p:nvSpPr>
          <p:cNvPr id="737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50576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Examples:</a:t>
            </a:r>
          </a:p>
        </p:txBody>
      </p:sp>
      <p:sp>
        <p:nvSpPr>
          <p:cNvPr id="73735" name="Line 1036"/>
          <p:cNvSpPr>
            <a:spLocks noChangeShapeType="1"/>
          </p:cNvSpPr>
          <p:nvPr/>
        </p:nvSpPr>
        <p:spPr bwMode="auto">
          <a:xfrm>
            <a:off x="1635018" y="3029065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6" name="Line 1037"/>
          <p:cNvSpPr>
            <a:spLocks noChangeShapeType="1"/>
          </p:cNvSpPr>
          <p:nvPr/>
        </p:nvSpPr>
        <p:spPr bwMode="auto">
          <a:xfrm>
            <a:off x="1643264" y="3952627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7" name="Line 1038"/>
          <p:cNvSpPr>
            <a:spLocks noChangeShapeType="1"/>
          </p:cNvSpPr>
          <p:nvPr/>
        </p:nvSpPr>
        <p:spPr bwMode="auto">
          <a:xfrm>
            <a:off x="1635017" y="3029066"/>
            <a:ext cx="0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8" name="Line 1039"/>
          <p:cNvSpPr>
            <a:spLocks noChangeShapeType="1"/>
          </p:cNvSpPr>
          <p:nvPr/>
        </p:nvSpPr>
        <p:spPr bwMode="auto">
          <a:xfrm>
            <a:off x="2432140" y="3048306"/>
            <a:ext cx="0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9" name="Oval 1028"/>
          <p:cNvSpPr>
            <a:spLocks noChangeArrowheads="1"/>
          </p:cNvSpPr>
          <p:nvPr/>
        </p:nvSpPr>
        <p:spPr bwMode="auto">
          <a:xfrm>
            <a:off x="1547059" y="2952102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0" name="Oval 1029"/>
          <p:cNvSpPr>
            <a:spLocks noChangeArrowheads="1"/>
          </p:cNvSpPr>
          <p:nvPr/>
        </p:nvSpPr>
        <p:spPr bwMode="auto">
          <a:xfrm>
            <a:off x="2353801" y="2952102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1" name="Oval 1030"/>
          <p:cNvSpPr>
            <a:spLocks noChangeArrowheads="1"/>
          </p:cNvSpPr>
          <p:nvPr/>
        </p:nvSpPr>
        <p:spPr bwMode="auto">
          <a:xfrm>
            <a:off x="1547059" y="3857798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2" name="Oval 1031"/>
          <p:cNvSpPr>
            <a:spLocks noChangeArrowheads="1"/>
          </p:cNvSpPr>
          <p:nvPr/>
        </p:nvSpPr>
        <p:spPr bwMode="auto">
          <a:xfrm>
            <a:off x="2353801" y="3857798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3" name="Text Box 1040"/>
          <p:cNvSpPr txBox="1">
            <a:spLocks noChangeArrowheads="1"/>
          </p:cNvSpPr>
          <p:nvPr/>
        </p:nvSpPr>
        <p:spPr bwMode="auto">
          <a:xfrm>
            <a:off x="2467873" y="2629130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44" name="Text Box 1041"/>
          <p:cNvSpPr txBox="1">
            <a:spLocks noChangeArrowheads="1"/>
          </p:cNvSpPr>
          <p:nvPr/>
        </p:nvSpPr>
        <p:spPr bwMode="auto">
          <a:xfrm>
            <a:off x="1362896" y="2571408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45" name="Text Box 1042"/>
          <p:cNvSpPr txBox="1">
            <a:spLocks noChangeArrowheads="1"/>
          </p:cNvSpPr>
          <p:nvPr/>
        </p:nvSpPr>
        <p:spPr bwMode="auto">
          <a:xfrm>
            <a:off x="1248825" y="3772588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46" name="Text Box 1043"/>
          <p:cNvSpPr txBox="1">
            <a:spLocks noChangeArrowheads="1"/>
          </p:cNvSpPr>
          <p:nvPr/>
        </p:nvSpPr>
        <p:spPr bwMode="auto">
          <a:xfrm>
            <a:off x="2503605" y="3800075"/>
            <a:ext cx="366951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47" name="Text Box 1044"/>
          <p:cNvSpPr txBox="1">
            <a:spLocks noChangeArrowheads="1"/>
          </p:cNvSpPr>
          <p:nvPr/>
        </p:nvSpPr>
        <p:spPr bwMode="auto">
          <a:xfrm>
            <a:off x="1222713" y="4533978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48" name="Text Box 1045"/>
          <p:cNvSpPr txBox="1">
            <a:spLocks noChangeArrowheads="1"/>
          </p:cNvSpPr>
          <p:nvPr/>
        </p:nvSpPr>
        <p:spPr bwMode="auto">
          <a:xfrm>
            <a:off x="1266692" y="5486401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49" name="Text Box 1046"/>
          <p:cNvSpPr txBox="1">
            <a:spLocks noChangeArrowheads="1"/>
          </p:cNvSpPr>
          <p:nvPr/>
        </p:nvSpPr>
        <p:spPr bwMode="auto">
          <a:xfrm>
            <a:off x="2503605" y="4533978"/>
            <a:ext cx="366951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50" name="Text Box 1047"/>
          <p:cNvSpPr txBox="1">
            <a:spLocks noChangeArrowheads="1"/>
          </p:cNvSpPr>
          <p:nvPr/>
        </p:nvSpPr>
        <p:spPr bwMode="auto">
          <a:xfrm>
            <a:off x="2485739" y="5505642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51" name="Line 1048"/>
          <p:cNvSpPr>
            <a:spLocks noChangeShapeType="1"/>
          </p:cNvSpPr>
          <p:nvPr/>
        </p:nvSpPr>
        <p:spPr bwMode="auto">
          <a:xfrm>
            <a:off x="1635018" y="4800601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2" name="Line 1049"/>
          <p:cNvSpPr>
            <a:spLocks noChangeShapeType="1"/>
          </p:cNvSpPr>
          <p:nvPr/>
        </p:nvSpPr>
        <p:spPr bwMode="auto">
          <a:xfrm>
            <a:off x="1643264" y="5704922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3" name="Line 1050"/>
          <p:cNvSpPr>
            <a:spLocks noChangeShapeType="1"/>
          </p:cNvSpPr>
          <p:nvPr/>
        </p:nvSpPr>
        <p:spPr bwMode="auto">
          <a:xfrm>
            <a:off x="1635017" y="4829462"/>
            <a:ext cx="797122" cy="857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4" name="Line 1051"/>
          <p:cNvSpPr>
            <a:spLocks noChangeShapeType="1"/>
          </p:cNvSpPr>
          <p:nvPr/>
        </p:nvSpPr>
        <p:spPr bwMode="auto">
          <a:xfrm flipV="1">
            <a:off x="1626772" y="4790981"/>
            <a:ext cx="805368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5" name="Oval 1032"/>
          <p:cNvSpPr>
            <a:spLocks noChangeArrowheads="1"/>
          </p:cNvSpPr>
          <p:nvPr/>
        </p:nvSpPr>
        <p:spPr bwMode="auto">
          <a:xfrm>
            <a:off x="1547059" y="4715392"/>
            <a:ext cx="158050" cy="16079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6" name="Oval 1033"/>
          <p:cNvSpPr>
            <a:spLocks noChangeArrowheads="1"/>
          </p:cNvSpPr>
          <p:nvPr/>
        </p:nvSpPr>
        <p:spPr bwMode="auto">
          <a:xfrm>
            <a:off x="2353801" y="4715392"/>
            <a:ext cx="158051" cy="16079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7" name="Oval 1034"/>
          <p:cNvSpPr>
            <a:spLocks noChangeArrowheads="1"/>
          </p:cNvSpPr>
          <p:nvPr/>
        </p:nvSpPr>
        <p:spPr bwMode="auto">
          <a:xfrm>
            <a:off x="1547059" y="5619713"/>
            <a:ext cx="158050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8" name="Oval 1035"/>
          <p:cNvSpPr>
            <a:spLocks noChangeArrowheads="1"/>
          </p:cNvSpPr>
          <p:nvPr/>
        </p:nvSpPr>
        <p:spPr bwMode="auto">
          <a:xfrm>
            <a:off x="2353801" y="5619713"/>
            <a:ext cx="158051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9" name="Text Box 1052"/>
          <p:cNvSpPr txBox="1">
            <a:spLocks noChangeArrowheads="1"/>
          </p:cNvSpPr>
          <p:nvPr/>
        </p:nvSpPr>
        <p:spPr bwMode="auto">
          <a:xfrm>
            <a:off x="5028284" y="2362507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60" name="Text Box 1053"/>
          <p:cNvSpPr txBox="1">
            <a:spLocks noChangeArrowheads="1"/>
          </p:cNvSpPr>
          <p:nvPr/>
        </p:nvSpPr>
        <p:spPr bwMode="auto">
          <a:xfrm>
            <a:off x="7184638" y="2914995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61" name="Text Box 1054"/>
          <p:cNvSpPr txBox="1">
            <a:spLocks noChangeArrowheads="1"/>
          </p:cNvSpPr>
          <p:nvPr/>
        </p:nvSpPr>
        <p:spPr bwMode="auto">
          <a:xfrm>
            <a:off x="6307803" y="2362507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62" name="Text Box 1055"/>
          <p:cNvSpPr txBox="1">
            <a:spLocks noChangeArrowheads="1"/>
          </p:cNvSpPr>
          <p:nvPr/>
        </p:nvSpPr>
        <p:spPr bwMode="auto">
          <a:xfrm>
            <a:off x="6289936" y="3334171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63" name="Line 1056"/>
          <p:cNvSpPr>
            <a:spLocks noChangeShapeType="1"/>
          </p:cNvSpPr>
          <p:nvPr/>
        </p:nvSpPr>
        <p:spPr bwMode="auto">
          <a:xfrm>
            <a:off x="5440589" y="2629130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4" name="Line 1057"/>
          <p:cNvSpPr>
            <a:spLocks noChangeShapeType="1"/>
          </p:cNvSpPr>
          <p:nvPr/>
        </p:nvSpPr>
        <p:spPr bwMode="auto">
          <a:xfrm>
            <a:off x="5448835" y="3533451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5" name="Line 1058"/>
          <p:cNvSpPr>
            <a:spLocks noChangeShapeType="1"/>
          </p:cNvSpPr>
          <p:nvPr/>
        </p:nvSpPr>
        <p:spPr bwMode="auto">
          <a:xfrm>
            <a:off x="5440588" y="2657991"/>
            <a:ext cx="797122" cy="856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6" name="Line 1059"/>
          <p:cNvSpPr>
            <a:spLocks noChangeShapeType="1"/>
          </p:cNvSpPr>
          <p:nvPr/>
        </p:nvSpPr>
        <p:spPr bwMode="auto">
          <a:xfrm flipV="1">
            <a:off x="5430968" y="2619510"/>
            <a:ext cx="806742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7" name="Text Box 1064"/>
          <p:cNvSpPr txBox="1">
            <a:spLocks noChangeArrowheads="1"/>
          </p:cNvSpPr>
          <p:nvPr/>
        </p:nvSpPr>
        <p:spPr bwMode="auto">
          <a:xfrm>
            <a:off x="4423571" y="2886133"/>
            <a:ext cx="366952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F</a:t>
            </a:r>
          </a:p>
        </p:txBody>
      </p:sp>
      <p:sp>
        <p:nvSpPr>
          <p:cNvPr id="73768" name="Text Box 1066"/>
          <p:cNvSpPr txBox="1">
            <a:spLocks noChangeArrowheads="1"/>
          </p:cNvSpPr>
          <p:nvPr/>
        </p:nvSpPr>
        <p:spPr bwMode="auto">
          <a:xfrm>
            <a:off x="5054397" y="3380899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E</a:t>
            </a:r>
          </a:p>
        </p:txBody>
      </p:sp>
      <p:sp>
        <p:nvSpPr>
          <p:cNvPr id="73769" name="Line 1068"/>
          <p:cNvSpPr>
            <a:spLocks noChangeShapeType="1"/>
          </p:cNvSpPr>
          <p:nvPr/>
        </p:nvSpPr>
        <p:spPr bwMode="auto">
          <a:xfrm flipV="1">
            <a:off x="6245957" y="3057927"/>
            <a:ext cx="780630" cy="446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0" name="Line 1069"/>
          <p:cNvSpPr>
            <a:spLocks noChangeShapeType="1"/>
          </p:cNvSpPr>
          <p:nvPr/>
        </p:nvSpPr>
        <p:spPr bwMode="auto">
          <a:xfrm flipH="1" flipV="1">
            <a:off x="4764409" y="3067547"/>
            <a:ext cx="676180" cy="456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1" name="Line 1070"/>
          <p:cNvSpPr>
            <a:spLocks noChangeShapeType="1"/>
          </p:cNvSpPr>
          <p:nvPr/>
        </p:nvSpPr>
        <p:spPr bwMode="auto">
          <a:xfrm flipV="1">
            <a:off x="4808388" y="2619509"/>
            <a:ext cx="604713" cy="47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2" name="Line 1071"/>
          <p:cNvSpPr>
            <a:spLocks noChangeShapeType="1"/>
          </p:cNvSpPr>
          <p:nvPr/>
        </p:nvSpPr>
        <p:spPr bwMode="auto">
          <a:xfrm>
            <a:off x="6273444" y="2648371"/>
            <a:ext cx="744897" cy="438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3" name="Oval 1060"/>
          <p:cNvSpPr>
            <a:spLocks noChangeArrowheads="1"/>
          </p:cNvSpPr>
          <p:nvPr/>
        </p:nvSpPr>
        <p:spPr bwMode="auto">
          <a:xfrm>
            <a:off x="5352630" y="2542546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4" name="Oval 1061"/>
          <p:cNvSpPr>
            <a:spLocks noChangeArrowheads="1"/>
          </p:cNvSpPr>
          <p:nvPr/>
        </p:nvSpPr>
        <p:spPr bwMode="auto">
          <a:xfrm>
            <a:off x="6159373" y="2542546"/>
            <a:ext cx="156676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5" name="Oval 1062"/>
          <p:cNvSpPr>
            <a:spLocks noChangeArrowheads="1"/>
          </p:cNvSpPr>
          <p:nvPr/>
        </p:nvSpPr>
        <p:spPr bwMode="auto">
          <a:xfrm>
            <a:off x="5352630" y="3448242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6" name="Oval 1063"/>
          <p:cNvSpPr>
            <a:spLocks noChangeArrowheads="1"/>
          </p:cNvSpPr>
          <p:nvPr/>
        </p:nvSpPr>
        <p:spPr bwMode="auto">
          <a:xfrm>
            <a:off x="6159373" y="3448242"/>
            <a:ext cx="156676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7" name="Oval 1065"/>
          <p:cNvSpPr>
            <a:spLocks noChangeArrowheads="1"/>
          </p:cNvSpPr>
          <p:nvPr/>
        </p:nvSpPr>
        <p:spPr bwMode="auto">
          <a:xfrm>
            <a:off x="4703938" y="3019445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8" name="Oval 1067"/>
          <p:cNvSpPr>
            <a:spLocks noChangeArrowheads="1"/>
          </p:cNvSpPr>
          <p:nvPr/>
        </p:nvSpPr>
        <p:spPr bwMode="auto">
          <a:xfrm>
            <a:off x="6956495" y="2990584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9" name="Text Box 1072"/>
          <p:cNvSpPr txBox="1">
            <a:spLocks noChangeArrowheads="1"/>
          </p:cNvSpPr>
          <p:nvPr/>
        </p:nvSpPr>
        <p:spPr bwMode="auto">
          <a:xfrm>
            <a:off x="5054397" y="4172523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80" name="Text Box 1073"/>
          <p:cNvSpPr txBox="1">
            <a:spLocks noChangeArrowheads="1"/>
          </p:cNvSpPr>
          <p:nvPr/>
        </p:nvSpPr>
        <p:spPr bwMode="auto">
          <a:xfrm>
            <a:off x="5088755" y="4885811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81" name="Text Box 1074"/>
          <p:cNvSpPr txBox="1">
            <a:spLocks noChangeArrowheads="1"/>
          </p:cNvSpPr>
          <p:nvPr/>
        </p:nvSpPr>
        <p:spPr bwMode="auto">
          <a:xfrm>
            <a:off x="6333915" y="4172523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82" name="Text Box 1075"/>
          <p:cNvSpPr txBox="1">
            <a:spLocks noChangeArrowheads="1"/>
          </p:cNvSpPr>
          <p:nvPr/>
        </p:nvSpPr>
        <p:spPr bwMode="auto">
          <a:xfrm>
            <a:off x="6307803" y="4905052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83" name="Line 1076"/>
          <p:cNvSpPr>
            <a:spLocks noChangeShapeType="1"/>
          </p:cNvSpPr>
          <p:nvPr/>
        </p:nvSpPr>
        <p:spPr bwMode="auto">
          <a:xfrm>
            <a:off x="5466702" y="4439147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4" name="Line 1077"/>
          <p:cNvSpPr>
            <a:spLocks noChangeShapeType="1"/>
          </p:cNvSpPr>
          <p:nvPr/>
        </p:nvSpPr>
        <p:spPr bwMode="auto">
          <a:xfrm>
            <a:off x="5466702" y="5105706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5" name="Line 1078"/>
          <p:cNvSpPr>
            <a:spLocks noChangeShapeType="1"/>
          </p:cNvSpPr>
          <p:nvPr/>
        </p:nvSpPr>
        <p:spPr bwMode="auto">
          <a:xfrm>
            <a:off x="5466702" y="4466634"/>
            <a:ext cx="779255" cy="1381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6" name="Line 1079"/>
          <p:cNvSpPr>
            <a:spLocks noChangeShapeType="1"/>
          </p:cNvSpPr>
          <p:nvPr/>
        </p:nvSpPr>
        <p:spPr bwMode="auto">
          <a:xfrm flipV="1">
            <a:off x="5440589" y="4429527"/>
            <a:ext cx="823235" cy="1427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7" name="Text Box 1084"/>
          <p:cNvSpPr txBox="1">
            <a:spLocks noChangeArrowheads="1"/>
          </p:cNvSpPr>
          <p:nvPr/>
        </p:nvSpPr>
        <p:spPr bwMode="auto">
          <a:xfrm>
            <a:off x="5088755" y="5629333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E</a:t>
            </a:r>
          </a:p>
        </p:txBody>
      </p:sp>
      <p:sp>
        <p:nvSpPr>
          <p:cNvPr id="73788" name="Text Box 1085"/>
          <p:cNvSpPr txBox="1">
            <a:spLocks noChangeArrowheads="1"/>
          </p:cNvSpPr>
          <p:nvPr/>
        </p:nvSpPr>
        <p:spPr bwMode="auto">
          <a:xfrm>
            <a:off x="6307803" y="5648574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F</a:t>
            </a:r>
          </a:p>
        </p:txBody>
      </p:sp>
      <p:sp>
        <p:nvSpPr>
          <p:cNvPr id="73789" name="Line 1086"/>
          <p:cNvSpPr>
            <a:spLocks noChangeShapeType="1"/>
          </p:cNvSpPr>
          <p:nvPr/>
        </p:nvSpPr>
        <p:spPr bwMode="auto">
          <a:xfrm>
            <a:off x="5466702" y="5847855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0" name="Line 1089"/>
          <p:cNvSpPr>
            <a:spLocks noChangeShapeType="1"/>
          </p:cNvSpPr>
          <p:nvPr/>
        </p:nvSpPr>
        <p:spPr bwMode="auto">
          <a:xfrm>
            <a:off x="5457081" y="4429527"/>
            <a:ext cx="798497" cy="6665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1" name="Line 1090"/>
          <p:cNvSpPr>
            <a:spLocks noChangeShapeType="1"/>
          </p:cNvSpPr>
          <p:nvPr/>
        </p:nvSpPr>
        <p:spPr bwMode="auto">
          <a:xfrm flipV="1">
            <a:off x="5457081" y="4429526"/>
            <a:ext cx="798497" cy="676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2" name="Line 1091"/>
          <p:cNvSpPr>
            <a:spLocks noChangeShapeType="1"/>
          </p:cNvSpPr>
          <p:nvPr/>
        </p:nvSpPr>
        <p:spPr bwMode="auto">
          <a:xfrm flipV="1">
            <a:off x="5448835" y="5096086"/>
            <a:ext cx="797122" cy="7421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3" name="Oval 1080"/>
          <p:cNvSpPr>
            <a:spLocks noChangeArrowheads="1"/>
          </p:cNvSpPr>
          <p:nvPr/>
        </p:nvSpPr>
        <p:spPr bwMode="auto">
          <a:xfrm>
            <a:off x="5378743" y="4352564"/>
            <a:ext cx="158050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4" name="Oval 1081"/>
          <p:cNvSpPr>
            <a:spLocks noChangeArrowheads="1"/>
          </p:cNvSpPr>
          <p:nvPr/>
        </p:nvSpPr>
        <p:spPr bwMode="auto">
          <a:xfrm>
            <a:off x="6185486" y="4352564"/>
            <a:ext cx="158051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5" name="Oval 1082"/>
          <p:cNvSpPr>
            <a:spLocks noChangeArrowheads="1"/>
          </p:cNvSpPr>
          <p:nvPr/>
        </p:nvSpPr>
        <p:spPr bwMode="auto">
          <a:xfrm>
            <a:off x="5370497" y="5019122"/>
            <a:ext cx="156676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6" name="Oval 1083"/>
          <p:cNvSpPr>
            <a:spLocks noChangeArrowheads="1"/>
          </p:cNvSpPr>
          <p:nvPr/>
        </p:nvSpPr>
        <p:spPr bwMode="auto">
          <a:xfrm>
            <a:off x="6175865" y="5019122"/>
            <a:ext cx="158050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7" name="Oval 1087"/>
          <p:cNvSpPr>
            <a:spLocks noChangeArrowheads="1"/>
          </p:cNvSpPr>
          <p:nvPr/>
        </p:nvSpPr>
        <p:spPr bwMode="auto">
          <a:xfrm>
            <a:off x="5370497" y="5762645"/>
            <a:ext cx="156676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8" name="Oval 1088"/>
          <p:cNvSpPr>
            <a:spLocks noChangeArrowheads="1"/>
          </p:cNvSpPr>
          <p:nvPr/>
        </p:nvSpPr>
        <p:spPr bwMode="auto">
          <a:xfrm>
            <a:off x="6175865" y="5762645"/>
            <a:ext cx="158050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val="33529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ADA5CF1-02B8-4FB1-90A7-628862134516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843392" y="242047"/>
            <a:ext cx="7641379" cy="645459"/>
          </a:xfrm>
        </p:spPr>
        <p:txBody>
          <a:bodyPr>
            <a:normAutofit/>
          </a:bodyPr>
          <a:lstStyle/>
          <a:p>
            <a:pPr marL="1091193" indent="-1091193" algn="ctr"/>
            <a:r>
              <a:rPr lang="en-US" altLang="zh-TW" sz="2400" b="1" dirty="0" smtClean="0">
                <a:ea typeface="新細明體" panose="02020500000000000000" pitchFamily="18" charset="-120"/>
              </a:rPr>
              <a:t>Corollaries to Euler’s Theorem</a:t>
            </a:r>
            <a:endParaRPr lang="en-US" altLang="zh-TW" sz="2400" b="1" dirty="0">
              <a:ea typeface="新細明體" panose="02020500000000000000" pitchFamily="18" charset="-12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941" y="941295"/>
            <a:ext cx="8875059" cy="515531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Corollary 1.1: </a:t>
            </a:r>
            <a:r>
              <a:rPr lang="en-US" altLang="zh-TW" dirty="0" smtClean="0">
                <a:ea typeface="新細明體" panose="02020500000000000000" pitchFamily="18" charset="-120"/>
              </a:rPr>
              <a:t>Let G be a connected graph with exactly two vertices of odd degree, say u and v. Then G has an </a:t>
            </a:r>
            <a:r>
              <a:rPr lang="en-US" altLang="zh-TW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dirty="0" smtClean="0">
                <a:ea typeface="新細明體" panose="02020500000000000000" pitchFamily="18" charset="-120"/>
              </a:rPr>
              <a:t> trail that starts at u and ends at v. </a:t>
            </a:r>
          </a:p>
          <a:p>
            <a:pPr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Proof: </a:t>
            </a:r>
            <a:r>
              <a:rPr lang="en-US" altLang="zh-TW" dirty="0" smtClean="0">
                <a:ea typeface="新細明體" panose="02020500000000000000" pitchFamily="18" charset="-120"/>
              </a:rPr>
              <a:t>The proof is a variant of the proof for the Theorem. Left as an exercise.</a:t>
            </a:r>
          </a:p>
          <a:p>
            <a:pPr>
              <a:buNone/>
            </a:pPr>
            <a:endParaRPr lang="en-US" altLang="zh-TW" b="1" dirty="0" smtClean="0">
              <a:ea typeface="新細明體" panose="02020500000000000000" pitchFamily="18" charset="-120"/>
            </a:endParaRPr>
          </a:p>
          <a:p>
            <a:pPr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Corollary 1.2:</a:t>
            </a:r>
            <a:r>
              <a:rPr lang="en-US" altLang="zh-TW" dirty="0" smtClean="0">
                <a:ea typeface="新細明體" panose="02020500000000000000" pitchFamily="18" charset="-120"/>
              </a:rPr>
              <a:t> Every connected nontrivial even graph decomposes into cycles.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Proposition 6 : It is noted that every even nontrivial graph has a cycle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deletion of a cycle leaves an even graph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 this proposition follows by induction on the number of edges</a:t>
            </a:r>
            <a:endParaRPr lang="en-US" altLang="zh-TW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9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6C899A-C1FF-46D7-A99F-0EFF24CA97CC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03013"/>
            <a:ext cx="7154859" cy="83285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Degree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325" y="1542019"/>
            <a:ext cx="7222202" cy="282016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degree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vertex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a graph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d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v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number of edges incident to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except that each loop at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counts twice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 degree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(</a:t>
            </a:r>
            <a:r>
              <a:rPr lang="en-US" altLang="zh-TW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degree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 (</a:t>
            </a:r>
            <a:r>
              <a:rPr lang="en-US" altLang="zh-TW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8071" name="Text Box 4"/>
          <p:cNvSpPr txBox="1">
            <a:spLocks noChangeArrowheads="1"/>
          </p:cNvSpPr>
          <p:nvPr/>
        </p:nvSpPr>
        <p:spPr bwMode="auto">
          <a:xfrm>
            <a:off x="2735870" y="4654920"/>
            <a:ext cx="368325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A</a:t>
            </a:r>
          </a:p>
        </p:txBody>
      </p:sp>
      <p:sp>
        <p:nvSpPr>
          <p:cNvPr id="88072" name="Text Box 5"/>
          <p:cNvSpPr txBox="1">
            <a:spLocks noChangeArrowheads="1"/>
          </p:cNvSpPr>
          <p:nvPr/>
        </p:nvSpPr>
        <p:spPr bwMode="auto">
          <a:xfrm>
            <a:off x="4892224" y="5207408"/>
            <a:ext cx="368325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C</a:t>
            </a:r>
          </a:p>
        </p:txBody>
      </p:sp>
      <p:sp>
        <p:nvSpPr>
          <p:cNvPr id="88073" name="Text Box 6"/>
          <p:cNvSpPr txBox="1">
            <a:spLocks noChangeArrowheads="1"/>
          </p:cNvSpPr>
          <p:nvPr/>
        </p:nvSpPr>
        <p:spPr bwMode="auto">
          <a:xfrm>
            <a:off x="4015389" y="4654920"/>
            <a:ext cx="368325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B</a:t>
            </a:r>
          </a:p>
        </p:txBody>
      </p:sp>
      <p:sp>
        <p:nvSpPr>
          <p:cNvPr id="88074" name="Text Box 7"/>
          <p:cNvSpPr txBox="1">
            <a:spLocks noChangeArrowheads="1"/>
          </p:cNvSpPr>
          <p:nvPr/>
        </p:nvSpPr>
        <p:spPr bwMode="auto">
          <a:xfrm>
            <a:off x="3997522" y="5626584"/>
            <a:ext cx="368325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D</a:t>
            </a:r>
          </a:p>
        </p:txBody>
      </p:sp>
      <p:sp>
        <p:nvSpPr>
          <p:cNvPr id="88075" name="Line 8"/>
          <p:cNvSpPr>
            <a:spLocks noChangeShapeType="1"/>
          </p:cNvSpPr>
          <p:nvPr/>
        </p:nvSpPr>
        <p:spPr bwMode="auto">
          <a:xfrm>
            <a:off x="3148175" y="4921544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76" name="Line 9"/>
          <p:cNvSpPr>
            <a:spLocks noChangeShapeType="1"/>
          </p:cNvSpPr>
          <p:nvPr/>
        </p:nvSpPr>
        <p:spPr bwMode="auto">
          <a:xfrm>
            <a:off x="3156421" y="5825865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77" name="Line 10"/>
          <p:cNvSpPr>
            <a:spLocks noChangeShapeType="1"/>
          </p:cNvSpPr>
          <p:nvPr/>
        </p:nvSpPr>
        <p:spPr bwMode="auto">
          <a:xfrm>
            <a:off x="3148175" y="4950405"/>
            <a:ext cx="797122" cy="856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78" name="Line 11"/>
          <p:cNvSpPr>
            <a:spLocks noChangeShapeType="1"/>
          </p:cNvSpPr>
          <p:nvPr/>
        </p:nvSpPr>
        <p:spPr bwMode="auto">
          <a:xfrm flipV="1">
            <a:off x="3138555" y="4911923"/>
            <a:ext cx="806742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79" name="Text Box 12"/>
          <p:cNvSpPr txBox="1">
            <a:spLocks noChangeArrowheads="1"/>
          </p:cNvSpPr>
          <p:nvPr/>
        </p:nvSpPr>
        <p:spPr bwMode="auto">
          <a:xfrm>
            <a:off x="2131157" y="5178546"/>
            <a:ext cx="366952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F</a:t>
            </a:r>
          </a:p>
        </p:txBody>
      </p:sp>
      <p:sp>
        <p:nvSpPr>
          <p:cNvPr id="88080" name="Text Box 13"/>
          <p:cNvSpPr txBox="1">
            <a:spLocks noChangeArrowheads="1"/>
          </p:cNvSpPr>
          <p:nvPr/>
        </p:nvSpPr>
        <p:spPr bwMode="auto">
          <a:xfrm>
            <a:off x="2761983" y="5673312"/>
            <a:ext cx="368325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E</a:t>
            </a:r>
          </a:p>
        </p:txBody>
      </p:sp>
      <p:sp>
        <p:nvSpPr>
          <p:cNvPr id="88081" name="Line 14"/>
          <p:cNvSpPr>
            <a:spLocks noChangeShapeType="1"/>
          </p:cNvSpPr>
          <p:nvPr/>
        </p:nvSpPr>
        <p:spPr bwMode="auto">
          <a:xfrm flipV="1">
            <a:off x="3953543" y="5350341"/>
            <a:ext cx="780630" cy="446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82" name="Line 15"/>
          <p:cNvSpPr>
            <a:spLocks noChangeShapeType="1"/>
          </p:cNvSpPr>
          <p:nvPr/>
        </p:nvSpPr>
        <p:spPr bwMode="auto">
          <a:xfrm flipH="1" flipV="1">
            <a:off x="2471995" y="5359960"/>
            <a:ext cx="676180" cy="456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83" name="Line 16"/>
          <p:cNvSpPr>
            <a:spLocks noChangeShapeType="1"/>
          </p:cNvSpPr>
          <p:nvPr/>
        </p:nvSpPr>
        <p:spPr bwMode="auto">
          <a:xfrm flipV="1">
            <a:off x="2515975" y="4911923"/>
            <a:ext cx="604713" cy="47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84" name="Line 17"/>
          <p:cNvSpPr>
            <a:spLocks noChangeShapeType="1"/>
          </p:cNvSpPr>
          <p:nvPr/>
        </p:nvSpPr>
        <p:spPr bwMode="auto">
          <a:xfrm>
            <a:off x="3981030" y="4940784"/>
            <a:ext cx="744897" cy="438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85" name="Oval 18"/>
          <p:cNvSpPr>
            <a:spLocks noChangeArrowheads="1"/>
          </p:cNvSpPr>
          <p:nvPr/>
        </p:nvSpPr>
        <p:spPr bwMode="auto">
          <a:xfrm>
            <a:off x="3060217" y="4834960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86" name="Oval 19"/>
          <p:cNvSpPr>
            <a:spLocks noChangeArrowheads="1"/>
          </p:cNvSpPr>
          <p:nvPr/>
        </p:nvSpPr>
        <p:spPr bwMode="auto">
          <a:xfrm>
            <a:off x="3866960" y="4834960"/>
            <a:ext cx="156676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87" name="Oval 20"/>
          <p:cNvSpPr>
            <a:spLocks noChangeArrowheads="1"/>
          </p:cNvSpPr>
          <p:nvPr/>
        </p:nvSpPr>
        <p:spPr bwMode="auto">
          <a:xfrm>
            <a:off x="3060217" y="5740656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88" name="Oval 21"/>
          <p:cNvSpPr>
            <a:spLocks noChangeArrowheads="1"/>
          </p:cNvSpPr>
          <p:nvPr/>
        </p:nvSpPr>
        <p:spPr bwMode="auto">
          <a:xfrm>
            <a:off x="3866960" y="5740656"/>
            <a:ext cx="156676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89" name="Oval 22"/>
          <p:cNvSpPr>
            <a:spLocks noChangeArrowheads="1"/>
          </p:cNvSpPr>
          <p:nvPr/>
        </p:nvSpPr>
        <p:spPr bwMode="auto">
          <a:xfrm>
            <a:off x="2411524" y="5311859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90" name="Oval 23"/>
          <p:cNvSpPr>
            <a:spLocks noChangeArrowheads="1"/>
          </p:cNvSpPr>
          <p:nvPr/>
        </p:nvSpPr>
        <p:spPr bwMode="auto">
          <a:xfrm>
            <a:off x="4664082" y="5282997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91" name="Text Box 24"/>
          <p:cNvSpPr txBox="1">
            <a:spLocks noChangeArrowheads="1"/>
          </p:cNvSpPr>
          <p:nvPr/>
        </p:nvSpPr>
        <p:spPr bwMode="auto">
          <a:xfrm>
            <a:off x="5591767" y="5063101"/>
            <a:ext cx="235838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>
                <a:solidFill>
                  <a:schemeClr val="accent2"/>
                </a:solidFill>
              </a:rPr>
              <a:t>d</a:t>
            </a:r>
            <a:r>
              <a:rPr lang="en-US" altLang="zh-TW" sz="1731">
                <a:solidFill>
                  <a:schemeClr val="accent2"/>
                </a:solidFill>
              </a:rPr>
              <a:t>(</a:t>
            </a:r>
            <a:r>
              <a:rPr lang="en-US" altLang="zh-TW" sz="1731" i="1">
                <a:solidFill>
                  <a:schemeClr val="accent2"/>
                </a:solidFill>
              </a:rPr>
              <a:t>B</a:t>
            </a:r>
            <a:r>
              <a:rPr lang="en-US" altLang="zh-TW" sz="1731">
                <a:solidFill>
                  <a:schemeClr val="accent2"/>
                </a:solidFill>
              </a:rPr>
              <a:t>) = 3,  </a:t>
            </a:r>
            <a:r>
              <a:rPr lang="en-US" altLang="zh-TW" sz="1731" i="1">
                <a:solidFill>
                  <a:schemeClr val="accent2"/>
                </a:solidFill>
              </a:rPr>
              <a:t>d</a:t>
            </a:r>
            <a:r>
              <a:rPr lang="en-US" altLang="zh-TW" sz="1731">
                <a:solidFill>
                  <a:schemeClr val="accent2"/>
                </a:solidFill>
              </a:rPr>
              <a:t>(</a:t>
            </a:r>
            <a:r>
              <a:rPr lang="en-US" altLang="zh-TW" sz="1731" i="1">
                <a:solidFill>
                  <a:schemeClr val="accent2"/>
                </a:solidFill>
              </a:rPr>
              <a:t>C</a:t>
            </a:r>
            <a:r>
              <a:rPr lang="en-US" altLang="zh-TW" sz="1731">
                <a:solidFill>
                  <a:schemeClr val="accent2"/>
                </a:solidFill>
              </a:rPr>
              <a:t>) =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731">
                <a:solidFill>
                  <a:schemeClr val="accent2"/>
                </a:solidFill>
              </a:rPr>
              <a:t>Δ(</a:t>
            </a:r>
            <a:r>
              <a:rPr lang="en-US" altLang="zh-TW" sz="1731" i="1">
                <a:solidFill>
                  <a:schemeClr val="accent2"/>
                </a:solidFill>
              </a:rPr>
              <a:t>G</a:t>
            </a:r>
            <a:r>
              <a:rPr lang="en-US" altLang="zh-TW" sz="1731">
                <a:solidFill>
                  <a:schemeClr val="accent2"/>
                </a:solidFill>
              </a:rPr>
              <a:t>) = 3, δ(</a:t>
            </a:r>
            <a:r>
              <a:rPr lang="en-US" altLang="zh-TW" sz="1731" i="1">
                <a:solidFill>
                  <a:schemeClr val="accent2"/>
                </a:solidFill>
              </a:rPr>
              <a:t>G</a:t>
            </a:r>
            <a:r>
              <a:rPr lang="en-US" altLang="zh-TW" sz="1731">
                <a:solidFill>
                  <a:schemeClr val="accent2"/>
                </a:solidFill>
              </a:rPr>
              <a:t>) = 2</a:t>
            </a:r>
          </a:p>
        </p:txBody>
      </p:sp>
      <p:sp>
        <p:nvSpPr>
          <p:cNvPr id="88092" name="Text Box 25"/>
          <p:cNvSpPr txBox="1">
            <a:spLocks noChangeArrowheads="1"/>
          </p:cNvSpPr>
          <p:nvPr/>
        </p:nvSpPr>
        <p:spPr bwMode="auto">
          <a:xfrm>
            <a:off x="2077558" y="4498244"/>
            <a:ext cx="368325" cy="4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463" i="1" baseline="-16000">
                <a:solidFill>
                  <a:srgbClr val="FF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158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9ABF392-6DB9-4A8C-A332-732D5D61320F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909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Regular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890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5"/>
            <a:ext cx="7222202" cy="21261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is 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regular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 if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(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) =  (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is 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k-regular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 if the common degree is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neighborhood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of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 written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TW" i="1" baseline="-60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i="1" baseline="-6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or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is the set of vertices adjacent to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3538490" y="4421281"/>
            <a:ext cx="1895227" cy="1893853"/>
            <a:chOff x="683" y="2162"/>
            <a:chExt cx="1297" cy="1193"/>
          </a:xfrm>
        </p:grpSpPr>
        <p:sp>
          <p:nvSpPr>
            <p:cNvPr id="89097" name="Line 1034"/>
            <p:cNvSpPr>
              <a:spLocks noChangeShapeType="1"/>
            </p:cNvSpPr>
            <p:nvPr/>
          </p:nvSpPr>
          <p:spPr bwMode="auto">
            <a:xfrm flipH="1" flipV="1">
              <a:off x="1349" y="2545"/>
              <a:ext cx="157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098" name="Line 1035"/>
            <p:cNvSpPr>
              <a:spLocks noChangeShapeType="1"/>
            </p:cNvSpPr>
            <p:nvPr/>
          </p:nvSpPr>
          <p:spPr bwMode="auto">
            <a:xfrm flipH="1">
              <a:off x="1125" y="2531"/>
              <a:ext cx="169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099" name="Line 1036"/>
            <p:cNvSpPr>
              <a:spLocks noChangeShapeType="1"/>
            </p:cNvSpPr>
            <p:nvPr/>
          </p:nvSpPr>
          <p:spPr bwMode="auto">
            <a:xfrm>
              <a:off x="1046" y="2729"/>
              <a:ext cx="516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0" name="Line 1037"/>
            <p:cNvSpPr>
              <a:spLocks noChangeShapeType="1"/>
            </p:cNvSpPr>
            <p:nvPr/>
          </p:nvSpPr>
          <p:spPr bwMode="auto">
            <a:xfrm flipH="1">
              <a:off x="1152" y="2763"/>
              <a:ext cx="43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1" name="Line 1038"/>
            <p:cNvSpPr>
              <a:spLocks noChangeShapeType="1"/>
            </p:cNvSpPr>
            <p:nvPr/>
          </p:nvSpPr>
          <p:spPr bwMode="auto">
            <a:xfrm>
              <a:off x="1027" y="2757"/>
              <a:ext cx="457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2" name="Line 1039"/>
            <p:cNvSpPr>
              <a:spLocks noChangeShapeType="1"/>
            </p:cNvSpPr>
            <p:nvPr/>
          </p:nvSpPr>
          <p:spPr bwMode="auto">
            <a:xfrm flipH="1">
              <a:off x="1328" y="2264"/>
              <a:ext cx="1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3" name="Line 1040"/>
            <p:cNvSpPr>
              <a:spLocks noChangeShapeType="1"/>
            </p:cNvSpPr>
            <p:nvPr/>
          </p:nvSpPr>
          <p:spPr bwMode="auto">
            <a:xfrm>
              <a:off x="770" y="2656"/>
              <a:ext cx="19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4" name="Line 1041"/>
            <p:cNvSpPr>
              <a:spLocks noChangeShapeType="1"/>
            </p:cNvSpPr>
            <p:nvPr/>
          </p:nvSpPr>
          <p:spPr bwMode="auto">
            <a:xfrm flipV="1">
              <a:off x="973" y="3080"/>
              <a:ext cx="135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5" name="Line 1042"/>
            <p:cNvSpPr>
              <a:spLocks noChangeShapeType="1"/>
            </p:cNvSpPr>
            <p:nvPr/>
          </p:nvSpPr>
          <p:spPr bwMode="auto">
            <a:xfrm flipH="1" flipV="1">
              <a:off x="1554" y="3118"/>
              <a:ext cx="105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6" name="Line 1043"/>
            <p:cNvSpPr>
              <a:spLocks noChangeShapeType="1"/>
            </p:cNvSpPr>
            <p:nvPr/>
          </p:nvSpPr>
          <p:spPr bwMode="auto">
            <a:xfrm flipV="1">
              <a:off x="1651" y="2624"/>
              <a:ext cx="238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7" name="Line 1044"/>
            <p:cNvSpPr>
              <a:spLocks noChangeShapeType="1"/>
            </p:cNvSpPr>
            <p:nvPr/>
          </p:nvSpPr>
          <p:spPr bwMode="auto">
            <a:xfrm flipH="1">
              <a:off x="763" y="2224"/>
              <a:ext cx="511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8" name="Line 1045"/>
            <p:cNvSpPr>
              <a:spLocks noChangeShapeType="1"/>
            </p:cNvSpPr>
            <p:nvPr/>
          </p:nvSpPr>
          <p:spPr bwMode="auto">
            <a:xfrm>
              <a:off x="738" y="2678"/>
              <a:ext cx="18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9" name="Line 1046"/>
            <p:cNvSpPr>
              <a:spLocks noChangeShapeType="1"/>
            </p:cNvSpPr>
            <p:nvPr/>
          </p:nvSpPr>
          <p:spPr bwMode="auto">
            <a:xfrm>
              <a:off x="992" y="3299"/>
              <a:ext cx="644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10" name="Line 1047"/>
            <p:cNvSpPr>
              <a:spLocks noChangeShapeType="1"/>
            </p:cNvSpPr>
            <p:nvPr/>
          </p:nvSpPr>
          <p:spPr bwMode="auto">
            <a:xfrm flipH="1">
              <a:off x="1701" y="2663"/>
              <a:ext cx="221" cy="6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11" name="Line 1048"/>
            <p:cNvSpPr>
              <a:spLocks noChangeShapeType="1"/>
            </p:cNvSpPr>
            <p:nvPr/>
          </p:nvSpPr>
          <p:spPr bwMode="auto">
            <a:xfrm>
              <a:off x="1368" y="2234"/>
              <a:ext cx="521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12" name="Oval 1049"/>
            <p:cNvSpPr>
              <a:spLocks noChangeArrowheads="1"/>
            </p:cNvSpPr>
            <p:nvPr/>
          </p:nvSpPr>
          <p:spPr bwMode="auto">
            <a:xfrm>
              <a:off x="1274" y="216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3" name="Oval 1050"/>
            <p:cNvSpPr>
              <a:spLocks noChangeArrowheads="1"/>
            </p:cNvSpPr>
            <p:nvPr/>
          </p:nvSpPr>
          <p:spPr bwMode="auto">
            <a:xfrm>
              <a:off x="683" y="258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4" name="Oval 1051"/>
            <p:cNvSpPr>
              <a:spLocks noChangeArrowheads="1"/>
            </p:cNvSpPr>
            <p:nvPr/>
          </p:nvSpPr>
          <p:spPr bwMode="auto">
            <a:xfrm>
              <a:off x="1884" y="256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5" name="Oval 1052"/>
            <p:cNvSpPr>
              <a:spLocks noChangeArrowheads="1"/>
            </p:cNvSpPr>
            <p:nvPr/>
          </p:nvSpPr>
          <p:spPr bwMode="auto">
            <a:xfrm>
              <a:off x="1636" y="325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6" name="Oval 1053"/>
            <p:cNvSpPr>
              <a:spLocks noChangeArrowheads="1"/>
            </p:cNvSpPr>
            <p:nvPr/>
          </p:nvSpPr>
          <p:spPr bwMode="auto">
            <a:xfrm>
              <a:off x="902" y="323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7" name="Oval 1054"/>
            <p:cNvSpPr>
              <a:spLocks noChangeArrowheads="1"/>
            </p:cNvSpPr>
            <p:nvPr/>
          </p:nvSpPr>
          <p:spPr bwMode="auto">
            <a:xfrm>
              <a:off x="1474" y="302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8" name="Oval 1055"/>
            <p:cNvSpPr>
              <a:spLocks noChangeArrowheads="1"/>
            </p:cNvSpPr>
            <p:nvPr/>
          </p:nvSpPr>
          <p:spPr bwMode="auto">
            <a:xfrm>
              <a:off x="1068" y="301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9" name="Oval 1056"/>
            <p:cNvSpPr>
              <a:spLocks noChangeArrowheads="1"/>
            </p:cNvSpPr>
            <p:nvPr/>
          </p:nvSpPr>
          <p:spPr bwMode="auto">
            <a:xfrm>
              <a:off x="953" y="268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20" name="Oval 1057"/>
            <p:cNvSpPr>
              <a:spLocks noChangeArrowheads="1"/>
            </p:cNvSpPr>
            <p:nvPr/>
          </p:nvSpPr>
          <p:spPr bwMode="auto">
            <a:xfrm>
              <a:off x="1279" y="245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21" name="Oval 1058"/>
            <p:cNvSpPr>
              <a:spLocks noChangeArrowheads="1"/>
            </p:cNvSpPr>
            <p:nvPr/>
          </p:nvSpPr>
          <p:spPr bwMode="auto">
            <a:xfrm>
              <a:off x="1558" y="26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89096" name="Text Box 1059"/>
          <p:cNvSpPr txBox="1">
            <a:spLocks noChangeArrowheads="1"/>
          </p:cNvSpPr>
          <p:nvPr/>
        </p:nvSpPr>
        <p:spPr bwMode="auto">
          <a:xfrm>
            <a:off x="5575275" y="5038363"/>
            <a:ext cx="1640972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>
                <a:solidFill>
                  <a:srgbClr val="FF0000"/>
                </a:solidFill>
              </a:rPr>
              <a:t>3</a:t>
            </a:r>
            <a:r>
              <a:rPr lang="en-US" altLang="zh-TW" sz="2511" i="1">
                <a:solidFill>
                  <a:srgbClr val="FF0000"/>
                </a:solidFill>
              </a:rPr>
              <a:t>-regular</a:t>
            </a:r>
          </a:p>
        </p:txBody>
      </p:sp>
    </p:spTree>
    <p:extLst>
      <p:ext uri="{BB962C8B-B14F-4D97-AF65-F5344CB8AC3E}">
        <p14:creationId xmlns:p14="http://schemas.microsoft.com/office/powerpoint/2010/main" val="41714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012776-AC55-4652-A7C1-8E4B01D7D0D7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Order and size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order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written 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the number of vertices in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 graph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graph of order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size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a graph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written 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is the number of edges in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  <a:r>
              <a:rPr lang="en-US" altLang="zh-TW" b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&gt; 0, the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notation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indicates the set      {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1,…, n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}.</a:t>
            </a:r>
            <a:endParaRPr lang="en-US" altLang="zh-TW" i="1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3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7A73F30-9A1A-4919-8FC7-961681238763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228601"/>
            <a:ext cx="7352766" cy="1196787"/>
          </a:xfrm>
        </p:spPr>
        <p:txBody>
          <a:bodyPr>
            <a:normAutofit/>
          </a:bodyPr>
          <a:lstStyle/>
          <a:p>
            <a:pPr marL="278983" indent="-278983" fontAlgn="b"/>
            <a:r>
              <a:rPr lang="en-US" altLang="zh-TW" sz="2800" dirty="0" smtClean="0">
                <a:ea typeface="新細明體" panose="02020500000000000000" pitchFamily="18" charset="-120"/>
              </a:rPr>
              <a:t>Propositions Related to Degrees and Regularity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283" y="1640541"/>
            <a:ext cx="8511988" cy="42141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7: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If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is a simple graph in which every vertex has degree at least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k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contains a path of length at least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k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.  </a:t>
            </a:r>
            <a:r>
              <a:rPr lang="en-US" altLang="zh-TW" sz="2251" smtClean="0">
                <a:ea typeface="新細明體" panose="02020500000000000000" pitchFamily="18" charset="-120"/>
              </a:rPr>
              <a:t>If</a:t>
            </a:r>
            <a:r>
              <a:rPr lang="en-US" altLang="zh-TW" sz="2251" i="1" smtClean="0">
                <a:ea typeface="新細明體" panose="02020500000000000000" pitchFamily="18" charset="-120"/>
              </a:rPr>
              <a:t> </a:t>
            </a:r>
            <a:r>
              <a:rPr lang="en-US" altLang="zh-TW" sz="2251" i="1" smtClean="0">
                <a:ea typeface="新細明體" panose="02020500000000000000" pitchFamily="18" charset="-120"/>
              </a:rPr>
              <a:t>k </a:t>
            </a:r>
            <a:r>
              <a:rPr lang="en-US" altLang="zh-TW" sz="2251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251" i="1" smtClean="0">
                <a:ea typeface="新細明體" panose="02020500000000000000" pitchFamily="18" charset="-120"/>
              </a:rPr>
              <a:t>2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also contains a cycle of length at least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k+1.</a:t>
            </a:r>
          </a:p>
          <a:p>
            <a:pPr>
              <a:buNone/>
            </a:pPr>
            <a:r>
              <a:rPr lang="en-US" altLang="zh-TW" sz="24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8 :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k &gt; 0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then a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k-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regular bipartite graph has the same number of vertices in each partite set. </a:t>
            </a:r>
            <a:endParaRPr lang="en-US" altLang="zh-TW" sz="2400" dirty="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4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870CFBC-93D0-4F87-9739-6F8A12D4DFB1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895618" y="406808"/>
            <a:ext cx="7560292" cy="80536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8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remaining slides in this graph contain proofs of the results. </a:t>
            </a:r>
            <a:endParaRPr lang="en-US" altLang="zh-TW" sz="2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772" y="1682204"/>
            <a:ext cx="7446221" cy="4718596"/>
          </a:xfrm>
        </p:spPr>
        <p:txBody>
          <a:bodyPr/>
          <a:lstStyle/>
          <a:p>
            <a:pPr>
              <a:buNone/>
            </a:pPr>
            <a:r>
              <a:rPr lang="en-US" altLang="zh-TW" sz="2400" dirty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Lemma 5.1:</a:t>
            </a:r>
            <a:r>
              <a:rPr lang="en-US" altLang="zh-TW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Every closed odd walk contains an odd </a:t>
            </a:r>
            <a:r>
              <a:rPr lang="en-US" altLang="zh-TW" sz="24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cycle</a:t>
            </a:r>
          </a:p>
          <a:p>
            <a:pPr>
              <a:buNone/>
            </a:pPr>
            <a:endParaRPr lang="en-US" altLang="zh-TW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None/>
            </a:pPr>
            <a:r>
              <a:rPr lang="en-US" altLang="zh-TW" sz="2424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  <a:r>
              <a:rPr lang="en-US" altLang="zh-TW" sz="1558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1/3</a:t>
            </a:r>
            <a:endParaRPr lang="en-US" altLang="zh-TW" sz="1558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induction on the length </a:t>
            </a:r>
            <a:r>
              <a:rPr lang="en-US" altLang="zh-TW" sz="2251" i="1" dirty="0">
                <a:ea typeface="新細明體" panose="02020500000000000000" pitchFamily="18" charset="-120"/>
              </a:rPr>
              <a:t>l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closed odd walk 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.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24" i="1" dirty="0">
                <a:ea typeface="新細明體" panose="02020500000000000000" pitchFamily="18" charset="-120"/>
              </a:rPr>
              <a:t>l</a:t>
            </a:r>
            <a:r>
              <a:rPr lang="en-US" altLang="zh-TW" sz="2424" dirty="0">
                <a:ea typeface="新細明體" panose="02020500000000000000" pitchFamily="18" charset="-120"/>
              </a:rPr>
              <a:t>=1. 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closed walk of length </a:t>
            </a:r>
            <a:r>
              <a:rPr lang="en-US" altLang="zh-TW" sz="2424" dirty="0">
                <a:ea typeface="新細明體" panose="02020500000000000000" pitchFamily="18" charset="-120"/>
              </a:rPr>
              <a:t>1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traverses a cycle of length</a:t>
            </a:r>
            <a:r>
              <a:rPr lang="en-US" altLang="zh-TW" sz="2424" dirty="0">
                <a:ea typeface="新細明體" panose="02020500000000000000" pitchFamily="18" charset="-120"/>
              </a:rPr>
              <a:t> 1.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need to prove the claim holds if it holds for closed odd walks shorter than </a:t>
            </a:r>
            <a:r>
              <a:rPr lang="en-US" altLang="zh-TW" sz="2424" i="1" dirty="0">
                <a:ea typeface="新細明體" panose="02020500000000000000" pitchFamily="18" charset="-120"/>
              </a:rPr>
              <a:t>W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76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D289D7-8476-4131-975D-466469443FE6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895618" y="406808"/>
            <a:ext cx="7560292" cy="698169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Lemma 5.1: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closed odd walk contains an odd cycle</a:t>
            </a:r>
            <a:endParaRPr lang="en-US" altLang="zh-TW" sz="1299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56" y="1451313"/>
            <a:ext cx="7446221" cy="476899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78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1558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2/3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the claim holds for closed odd walks shorter than </a:t>
            </a:r>
            <a:r>
              <a:rPr lang="en-US" altLang="zh-TW" sz="2078" i="1">
                <a:ea typeface="新細明體" panose="02020500000000000000" pitchFamily="18" charset="-120"/>
              </a:rPr>
              <a:t>W</a:t>
            </a:r>
            <a:r>
              <a:rPr lang="en-US" altLang="zh-TW" sz="2078">
                <a:ea typeface="新細明體" panose="02020500000000000000" pitchFamily="18" charset="-120"/>
              </a:rPr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 i="1">
                <a:ea typeface="新細明體" panose="02020500000000000000" pitchFamily="18" charset="-120"/>
              </a:rPr>
              <a:t>W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repeated vertex (other than first = last), then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 i="1">
                <a:ea typeface="新細明體" panose="02020500000000000000" pitchFamily="18" charset="-120"/>
              </a:rPr>
              <a:t>W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itself forms a cycle of odd length.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 </a:t>
            </a:r>
            <a:r>
              <a:rPr lang="en-US" altLang="zh-TW" sz="1818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1818" i="1">
                <a:solidFill>
                  <a:srgbClr val="00B0F0"/>
                </a:solidFill>
                <a:ea typeface="新細明體" panose="02020500000000000000" pitchFamily="18" charset="-120"/>
              </a:rPr>
              <a:t>W</a:t>
            </a:r>
            <a:r>
              <a:rPr lang="en-US" altLang="zh-TW" sz="1818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18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repeated vertex )</a:t>
            </a:r>
          </a:p>
          <a:p>
            <a:pPr marL="1014232" lvl="1" indent="-328458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Need to prove: If repeated, 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includes a shorter closed odd walk. By induction, the theorem hold</a:t>
            </a:r>
            <a:endParaRPr lang="en-US" altLang="zh-TW" sz="2078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6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00B2A69-FCD7-48CD-960D-FEFDCF1611C0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895618" y="406808"/>
            <a:ext cx="7560292" cy="698169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Lemma 5.1: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closed odd walk contains an odd cycle</a:t>
            </a:r>
            <a:endParaRPr lang="en-US" altLang="zh-TW" sz="1299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56" y="1170946"/>
            <a:ext cx="7446221" cy="263050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78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1558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3/3</a:t>
            </a:r>
          </a:p>
          <a:p>
            <a:pPr marL="1014232" lvl="1" indent="-328458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repeated vertex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we view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starting at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break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into two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-walks</a:t>
            </a:r>
          </a:p>
          <a:p>
            <a:pPr marL="1414154" lvl="2" indent="-328458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W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odd length, one of these is odd and the other is even. (see the next page)</a:t>
            </a:r>
          </a:p>
          <a:p>
            <a:pPr marL="1414154" lvl="2" indent="-328458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odd one is shorter than </a:t>
            </a:r>
            <a:r>
              <a:rPr lang="en-US" altLang="zh-TW" sz="2078" i="1">
                <a:ea typeface="新細明體" panose="02020500000000000000" pitchFamily="18" charset="-120"/>
              </a:rPr>
              <a:t>W</a:t>
            </a:r>
            <a:r>
              <a:rPr lang="en-US" altLang="zh-TW" sz="2078">
                <a:ea typeface="新細明體" panose="02020500000000000000" pitchFamily="18" charset="-120"/>
              </a:rPr>
              <a:t>,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induction hypothesis, it contains an odd cycle, and this cycle appears in order in </a:t>
            </a:r>
            <a:r>
              <a:rPr lang="en-US" altLang="zh-TW" sz="2078" i="1">
                <a:ea typeface="新細明體" panose="02020500000000000000" pitchFamily="18" charset="-120"/>
              </a:rPr>
              <a:t>W</a:t>
            </a:r>
            <a:endParaRPr lang="en-US" altLang="zh-TW" sz="2078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2711" name="Text Box 57"/>
          <p:cNvSpPr txBox="1">
            <a:spLocks noChangeArrowheads="1"/>
          </p:cNvSpPr>
          <p:nvPr/>
        </p:nvSpPr>
        <p:spPr bwMode="auto">
          <a:xfrm>
            <a:off x="6893275" y="5387448"/>
            <a:ext cx="1017018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>
                <a:solidFill>
                  <a:srgbClr val="FF0000"/>
                </a:solidFill>
              </a:rPr>
              <a:t>Even</a:t>
            </a:r>
          </a:p>
        </p:txBody>
      </p:sp>
      <p:sp>
        <p:nvSpPr>
          <p:cNvPr id="72712" name="Oval 59"/>
          <p:cNvSpPr>
            <a:spLocks noChangeArrowheads="1"/>
          </p:cNvSpPr>
          <p:nvPr/>
        </p:nvSpPr>
        <p:spPr bwMode="auto">
          <a:xfrm>
            <a:off x="4800142" y="4410286"/>
            <a:ext cx="3191238" cy="1853996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3" name="Oval 60"/>
          <p:cNvSpPr>
            <a:spLocks noChangeArrowheads="1"/>
          </p:cNvSpPr>
          <p:nvPr/>
        </p:nvSpPr>
        <p:spPr bwMode="auto">
          <a:xfrm>
            <a:off x="1549808" y="4448768"/>
            <a:ext cx="3151381" cy="1853996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4" name="Oval 24"/>
          <p:cNvSpPr>
            <a:spLocks noChangeArrowheads="1"/>
          </p:cNvSpPr>
          <p:nvPr/>
        </p:nvSpPr>
        <p:spPr bwMode="auto">
          <a:xfrm>
            <a:off x="6872660" y="5171675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5" name="Oval 25"/>
          <p:cNvSpPr>
            <a:spLocks noChangeArrowheads="1"/>
          </p:cNvSpPr>
          <p:nvPr/>
        </p:nvSpPr>
        <p:spPr bwMode="auto">
          <a:xfrm>
            <a:off x="6277567" y="4766242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6" name="Oval 26"/>
          <p:cNvSpPr>
            <a:spLocks noChangeArrowheads="1"/>
          </p:cNvSpPr>
          <p:nvPr/>
        </p:nvSpPr>
        <p:spPr bwMode="auto">
          <a:xfrm>
            <a:off x="6288562" y="5654071"/>
            <a:ext cx="93456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7" name="Oval 27"/>
          <p:cNvSpPr>
            <a:spLocks noChangeArrowheads="1"/>
          </p:cNvSpPr>
          <p:nvPr/>
        </p:nvSpPr>
        <p:spPr bwMode="auto">
          <a:xfrm>
            <a:off x="5832278" y="5222526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8" name="Oval 28"/>
          <p:cNvSpPr>
            <a:spLocks noChangeArrowheads="1"/>
          </p:cNvSpPr>
          <p:nvPr/>
        </p:nvSpPr>
        <p:spPr bwMode="auto">
          <a:xfrm>
            <a:off x="5248179" y="481709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9" name="Oval 29"/>
          <p:cNvSpPr>
            <a:spLocks noChangeArrowheads="1"/>
          </p:cNvSpPr>
          <p:nvPr/>
        </p:nvSpPr>
        <p:spPr bwMode="auto">
          <a:xfrm>
            <a:off x="5237185" y="5731035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0" name="Oval 30"/>
          <p:cNvSpPr>
            <a:spLocks noChangeArrowheads="1"/>
          </p:cNvSpPr>
          <p:nvPr/>
        </p:nvSpPr>
        <p:spPr bwMode="auto">
          <a:xfrm>
            <a:off x="4698440" y="5285746"/>
            <a:ext cx="93456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1" name="Oval 31"/>
          <p:cNvSpPr>
            <a:spLocks noChangeArrowheads="1"/>
          </p:cNvSpPr>
          <p:nvPr/>
        </p:nvSpPr>
        <p:spPr bwMode="auto">
          <a:xfrm>
            <a:off x="4150075" y="5704922"/>
            <a:ext cx="93456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2" name="Oval 32"/>
          <p:cNvSpPr>
            <a:spLocks noChangeArrowheads="1"/>
          </p:cNvSpPr>
          <p:nvPr/>
        </p:nvSpPr>
        <p:spPr bwMode="auto">
          <a:xfrm>
            <a:off x="3670427" y="569255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3" name="Oval 33"/>
          <p:cNvSpPr>
            <a:spLocks noChangeArrowheads="1"/>
          </p:cNvSpPr>
          <p:nvPr/>
        </p:nvSpPr>
        <p:spPr bwMode="auto">
          <a:xfrm>
            <a:off x="4161070" y="4892682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4" name="Oval 34"/>
          <p:cNvSpPr>
            <a:spLocks noChangeArrowheads="1"/>
          </p:cNvSpPr>
          <p:nvPr/>
        </p:nvSpPr>
        <p:spPr bwMode="auto">
          <a:xfrm>
            <a:off x="3611331" y="4892682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5" name="Oval 35"/>
          <p:cNvSpPr>
            <a:spLocks noChangeArrowheads="1"/>
          </p:cNvSpPr>
          <p:nvPr/>
        </p:nvSpPr>
        <p:spPr bwMode="auto">
          <a:xfrm>
            <a:off x="2863685" y="488031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6" name="Oval 36"/>
          <p:cNvSpPr>
            <a:spLocks noChangeArrowheads="1"/>
          </p:cNvSpPr>
          <p:nvPr/>
        </p:nvSpPr>
        <p:spPr bwMode="auto">
          <a:xfrm>
            <a:off x="2326314" y="5731035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7" name="Oval 37"/>
          <p:cNvSpPr>
            <a:spLocks noChangeArrowheads="1"/>
          </p:cNvSpPr>
          <p:nvPr/>
        </p:nvSpPr>
        <p:spPr bwMode="auto">
          <a:xfrm>
            <a:off x="3027232" y="5718666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8" name="Line 38"/>
          <p:cNvSpPr>
            <a:spLocks noChangeShapeType="1"/>
          </p:cNvSpPr>
          <p:nvPr/>
        </p:nvSpPr>
        <p:spPr bwMode="auto">
          <a:xfrm flipH="1">
            <a:off x="2396407" y="4982015"/>
            <a:ext cx="478273" cy="799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29" name="Line 39"/>
          <p:cNvSpPr>
            <a:spLocks noChangeShapeType="1"/>
          </p:cNvSpPr>
          <p:nvPr/>
        </p:nvSpPr>
        <p:spPr bwMode="auto">
          <a:xfrm flipH="1">
            <a:off x="3097324" y="4991635"/>
            <a:ext cx="527750" cy="764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0" name="Line 40"/>
          <p:cNvSpPr>
            <a:spLocks noChangeShapeType="1"/>
          </p:cNvSpPr>
          <p:nvPr/>
        </p:nvSpPr>
        <p:spPr bwMode="auto">
          <a:xfrm flipH="1">
            <a:off x="4229788" y="5387448"/>
            <a:ext cx="481022" cy="343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1" name="Line 41"/>
          <p:cNvSpPr>
            <a:spLocks noChangeShapeType="1"/>
          </p:cNvSpPr>
          <p:nvPr/>
        </p:nvSpPr>
        <p:spPr bwMode="auto">
          <a:xfrm>
            <a:off x="3667679" y="4999881"/>
            <a:ext cx="37108" cy="692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2" name="Line 42"/>
          <p:cNvSpPr>
            <a:spLocks noChangeShapeType="1"/>
          </p:cNvSpPr>
          <p:nvPr/>
        </p:nvSpPr>
        <p:spPr bwMode="auto">
          <a:xfrm>
            <a:off x="4243531" y="4982015"/>
            <a:ext cx="454909" cy="3298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3" name="Line 43"/>
          <p:cNvSpPr>
            <a:spLocks noChangeShapeType="1"/>
          </p:cNvSpPr>
          <p:nvPr/>
        </p:nvSpPr>
        <p:spPr bwMode="auto">
          <a:xfrm>
            <a:off x="3763883" y="5755773"/>
            <a:ext cx="373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4" name="Line 44"/>
          <p:cNvSpPr>
            <a:spLocks noChangeShapeType="1"/>
          </p:cNvSpPr>
          <p:nvPr/>
        </p:nvSpPr>
        <p:spPr bwMode="auto">
          <a:xfrm flipV="1">
            <a:off x="3714406" y="4943534"/>
            <a:ext cx="435669" cy="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5" name="Line 45"/>
          <p:cNvSpPr>
            <a:spLocks noChangeShapeType="1"/>
          </p:cNvSpPr>
          <p:nvPr/>
        </p:nvSpPr>
        <p:spPr bwMode="auto">
          <a:xfrm flipV="1">
            <a:off x="2419770" y="5794255"/>
            <a:ext cx="607462" cy="26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6" name="Line 46"/>
          <p:cNvSpPr>
            <a:spLocks noChangeShapeType="1"/>
          </p:cNvSpPr>
          <p:nvPr/>
        </p:nvSpPr>
        <p:spPr bwMode="auto">
          <a:xfrm>
            <a:off x="2968136" y="4943533"/>
            <a:ext cx="6555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7" name="Line 47"/>
          <p:cNvSpPr>
            <a:spLocks noChangeShapeType="1"/>
          </p:cNvSpPr>
          <p:nvPr/>
        </p:nvSpPr>
        <p:spPr bwMode="auto">
          <a:xfrm flipV="1">
            <a:off x="4780901" y="4905051"/>
            <a:ext cx="467279" cy="406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8" name="Line 48"/>
          <p:cNvSpPr>
            <a:spLocks noChangeShapeType="1"/>
          </p:cNvSpPr>
          <p:nvPr/>
        </p:nvSpPr>
        <p:spPr bwMode="auto">
          <a:xfrm flipV="1">
            <a:off x="5318272" y="5324227"/>
            <a:ext cx="526375" cy="419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9" name="Line 49"/>
          <p:cNvSpPr>
            <a:spLocks noChangeShapeType="1"/>
          </p:cNvSpPr>
          <p:nvPr/>
        </p:nvSpPr>
        <p:spPr bwMode="auto">
          <a:xfrm flipV="1">
            <a:off x="6371023" y="5262382"/>
            <a:ext cx="508509" cy="4301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0" name="Line 50"/>
          <p:cNvSpPr>
            <a:spLocks noChangeShapeType="1"/>
          </p:cNvSpPr>
          <p:nvPr/>
        </p:nvSpPr>
        <p:spPr bwMode="auto">
          <a:xfrm flipV="1">
            <a:off x="5917488" y="4834959"/>
            <a:ext cx="355956" cy="393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1" name="Line 51"/>
          <p:cNvSpPr>
            <a:spLocks noChangeShapeType="1"/>
          </p:cNvSpPr>
          <p:nvPr/>
        </p:nvSpPr>
        <p:spPr bwMode="auto">
          <a:xfrm>
            <a:off x="4791896" y="5362709"/>
            <a:ext cx="468653" cy="393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2" name="Line 52"/>
          <p:cNvSpPr>
            <a:spLocks noChangeShapeType="1"/>
          </p:cNvSpPr>
          <p:nvPr/>
        </p:nvSpPr>
        <p:spPr bwMode="auto">
          <a:xfrm>
            <a:off x="5330641" y="4905051"/>
            <a:ext cx="514006" cy="3298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3" name="Line 53"/>
          <p:cNvSpPr>
            <a:spLocks noChangeShapeType="1"/>
          </p:cNvSpPr>
          <p:nvPr/>
        </p:nvSpPr>
        <p:spPr bwMode="auto">
          <a:xfrm>
            <a:off x="5917488" y="5322854"/>
            <a:ext cx="383443" cy="369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4" name="Line 54"/>
          <p:cNvSpPr>
            <a:spLocks noChangeShapeType="1"/>
          </p:cNvSpPr>
          <p:nvPr/>
        </p:nvSpPr>
        <p:spPr bwMode="auto">
          <a:xfrm>
            <a:off x="6361402" y="4843206"/>
            <a:ext cx="534622" cy="3545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5" name="Text Box 55"/>
          <p:cNvSpPr txBox="1">
            <a:spLocks noChangeArrowheads="1"/>
          </p:cNvSpPr>
          <p:nvPr/>
        </p:nvSpPr>
        <p:spPr bwMode="auto">
          <a:xfrm>
            <a:off x="4511529" y="4917421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v</a:t>
            </a:r>
          </a:p>
        </p:txBody>
      </p:sp>
      <p:sp>
        <p:nvSpPr>
          <p:cNvPr id="72746" name="Text Box 56"/>
          <p:cNvSpPr txBox="1">
            <a:spLocks noChangeArrowheads="1"/>
          </p:cNvSpPr>
          <p:nvPr/>
        </p:nvSpPr>
        <p:spPr bwMode="auto">
          <a:xfrm>
            <a:off x="1636391" y="5134568"/>
            <a:ext cx="79437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72747" name="Text Box 61"/>
          <p:cNvSpPr txBox="1">
            <a:spLocks noChangeArrowheads="1"/>
          </p:cNvSpPr>
          <p:nvPr/>
        </p:nvSpPr>
        <p:spPr bwMode="auto">
          <a:xfrm>
            <a:off x="3538490" y="4007601"/>
            <a:ext cx="3422128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117" baseline="-16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Odd = Odd + Even</a:t>
            </a:r>
          </a:p>
        </p:txBody>
      </p:sp>
    </p:spTree>
    <p:extLst>
      <p:ext uri="{BB962C8B-B14F-4D97-AF65-F5344CB8AC3E}">
        <p14:creationId xmlns:p14="http://schemas.microsoft.com/office/powerpoint/2010/main" val="3630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616752-C0BB-4F32-9FE7-CFC6A7DA2E45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7" y="393065"/>
            <a:ext cx="6874492" cy="915316"/>
          </a:xfrm>
          <a:noFill/>
        </p:spPr>
        <p:txBody>
          <a:bodyPr>
            <a:normAutofit fontScale="90000"/>
          </a:bodyPr>
          <a:lstStyle/>
          <a:p>
            <a:pPr marL="909786" indent="-909786"/>
            <a:r>
              <a:rPr lang="en-US" altLang="zh-TW" sz="2684" dirty="0" smtClean="0">
                <a:ea typeface="新細明體" panose="02020500000000000000" pitchFamily="18" charset="-120"/>
              </a:rPr>
              <a:t>Proposition 5: </a:t>
            </a:r>
            <a:r>
              <a:rPr lang="en-US" altLang="zh-TW" sz="2684" dirty="0">
                <a:ea typeface="新細明體" panose="02020500000000000000" pitchFamily="18" charset="-120"/>
              </a:rPr>
              <a:t>A </a:t>
            </a:r>
            <a:r>
              <a:rPr lang="en-US" altLang="zh-TW" sz="2684" dirty="0" smtClean="0">
                <a:ea typeface="新細明體" panose="02020500000000000000" pitchFamily="18" charset="-120"/>
              </a:rPr>
              <a:t>graph with least two vertices  </a:t>
            </a:r>
            <a:r>
              <a:rPr lang="en-US" altLang="zh-TW" sz="2684" dirty="0">
                <a:ea typeface="新細明體" panose="02020500000000000000" pitchFamily="18" charset="-120"/>
              </a:rPr>
              <a:t>is bipartite only if it has no odd cycle.</a:t>
            </a:r>
            <a:r>
              <a:rPr lang="en-US" altLang="zh-TW" sz="2684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576" y="1473303"/>
            <a:ext cx="7153485" cy="4032339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Proof</a:t>
            </a:r>
            <a:r>
              <a:rPr lang="en-US" altLang="zh-TW" sz="2424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 (necessity)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424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 bipartite graph.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walk alternates between the two sets of a bipartition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 every return to the original partite set happens after an even number of steps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</a:t>
            </a:r>
            <a:r>
              <a:rPr lang="en-US" altLang="zh-TW" sz="2424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has no odd cycle</a:t>
            </a:r>
          </a:p>
        </p:txBody>
      </p:sp>
    </p:spTree>
    <p:extLst>
      <p:ext uri="{BB962C8B-B14F-4D97-AF65-F5344CB8AC3E}">
        <p14:creationId xmlns:p14="http://schemas.microsoft.com/office/powerpoint/2010/main" val="42128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28EC38-EF32-42C4-BEFC-D3A70EB6DA9E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0879" y="443915"/>
            <a:ext cx="7804926" cy="73665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Proposition 5: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with at least two vertices is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bipartite 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it has no odd cycle</a:t>
            </a:r>
            <a:r>
              <a:rPr lang="en-US" altLang="zh-TW" sz="2684" dirty="0">
                <a:ea typeface="新細明體" panose="02020500000000000000" pitchFamily="18" charset="-120"/>
              </a:rPr>
              <a:t>. </a:t>
            </a:r>
            <a:endParaRPr lang="zh-TW" altLang="en-US" sz="1299" dirty="0">
              <a:ea typeface="新細明體" panose="02020500000000000000" pitchFamily="18" charset="-120"/>
            </a:endParaRPr>
          </a:p>
        </p:txBody>
      </p:sp>
      <p:sp>
        <p:nvSpPr>
          <p:cNvPr id="6155" name="Rectangle 3"/>
          <p:cNvSpPr>
            <a:spLocks noGrp="1" noChangeArrowheads="1"/>
          </p:cNvSpPr>
          <p:nvPr>
            <p:ph idx="1"/>
          </p:nvPr>
        </p:nvSpPr>
        <p:spPr>
          <a:xfrm>
            <a:off x="726573" y="1319376"/>
            <a:ext cx="7317032" cy="314176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5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</a:t>
            </a:r>
            <a:r>
              <a:rPr lang="en-US" altLang="zh-TW" sz="225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(sufficiency</a:t>
            </a:r>
            <a:r>
              <a:rPr lang="en-US" altLang="zh-TW" sz="1558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1/3</a:t>
            </a:r>
            <a:r>
              <a:rPr lang="en-US" altLang="zh-TW" sz="225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TW" sz="2078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078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 graph with no odd cycle. 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prove that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bipartite by constructing a bipartition of each nontrivial component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 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let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f </a:t>
            </a:r>
            <a:r>
              <a:rPr lang="en-US" altLang="zh-TW" sz="2078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i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be the minimum length of a  </a:t>
            </a:r>
            <a:r>
              <a:rPr lang="en-US" altLang="zh-TW" sz="2078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078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078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-path. Since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connected, 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f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is defined for each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.</a:t>
            </a:r>
          </a:p>
        </p:txBody>
      </p:sp>
      <p:grpSp>
        <p:nvGrpSpPr>
          <p:cNvPr id="6156" name="群組 17"/>
          <p:cNvGrpSpPr>
            <a:grpSpLocks/>
          </p:cNvGrpSpPr>
          <p:nvPr/>
        </p:nvGrpSpPr>
        <p:grpSpPr bwMode="auto">
          <a:xfrm>
            <a:off x="2988750" y="4517486"/>
            <a:ext cx="3133515" cy="1689074"/>
            <a:chOff x="3032125" y="5122863"/>
            <a:chExt cx="3619500" cy="1951037"/>
          </a:xfrm>
        </p:grpSpPr>
        <p:sp>
          <p:nvSpPr>
            <p:cNvPr id="6157" name="Oval 5"/>
            <p:cNvSpPr>
              <a:spLocks noChangeArrowheads="1"/>
            </p:cNvSpPr>
            <p:nvPr/>
          </p:nvSpPr>
          <p:spPr bwMode="auto">
            <a:xfrm>
              <a:off x="3295650" y="5976938"/>
              <a:ext cx="152400" cy="168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158" name="Oval 6"/>
            <p:cNvSpPr>
              <a:spLocks noChangeArrowheads="1"/>
            </p:cNvSpPr>
            <p:nvPr/>
          </p:nvSpPr>
          <p:spPr bwMode="auto">
            <a:xfrm>
              <a:off x="6149975" y="5491163"/>
              <a:ext cx="152400" cy="168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159" name="Oval 7"/>
            <p:cNvSpPr>
              <a:spLocks noChangeArrowheads="1"/>
            </p:cNvSpPr>
            <p:nvPr/>
          </p:nvSpPr>
          <p:spPr bwMode="auto">
            <a:xfrm>
              <a:off x="6180138" y="6481763"/>
              <a:ext cx="152400" cy="168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160" name="Line 8"/>
            <p:cNvSpPr>
              <a:spLocks noChangeShapeType="1"/>
            </p:cNvSpPr>
            <p:nvPr/>
          </p:nvSpPr>
          <p:spPr bwMode="auto">
            <a:xfrm>
              <a:off x="3448050" y="6061075"/>
              <a:ext cx="1528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cxnSp>
          <p:nvCxnSpPr>
            <p:cNvPr id="6161" name="AutoShape 9"/>
            <p:cNvCxnSpPr>
              <a:cxnSpLocks noChangeShapeType="1"/>
              <a:stCxn id="6160" idx="1"/>
              <a:endCxn id="6158" idx="2"/>
            </p:cNvCxnSpPr>
            <p:nvPr/>
          </p:nvCxnSpPr>
          <p:spPr bwMode="auto">
            <a:xfrm rot="5400000" flipH="1" flipV="1">
              <a:off x="5320506" y="5231607"/>
              <a:ext cx="485775" cy="1173162"/>
            </a:xfrm>
            <a:prstGeom prst="curvedConnector4">
              <a:avLst>
                <a:gd name="adj1" fmla="val -47060"/>
                <a:gd name="adj2" fmla="val 500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2" name="AutoShape 10"/>
            <p:cNvCxnSpPr>
              <a:cxnSpLocks noChangeShapeType="1"/>
              <a:stCxn id="6160" idx="1"/>
              <a:endCxn id="6159" idx="2"/>
            </p:cNvCxnSpPr>
            <p:nvPr/>
          </p:nvCxnSpPr>
          <p:spPr bwMode="auto">
            <a:xfrm rot="16200000" flipH="1">
              <a:off x="5326063" y="5711825"/>
              <a:ext cx="504825" cy="120332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146" name="Object 11"/>
            <p:cNvGraphicFramePr>
              <a:graphicFrameLocks noChangeAspect="1"/>
            </p:cNvGraphicFramePr>
            <p:nvPr/>
          </p:nvGraphicFramePr>
          <p:xfrm>
            <a:off x="3032125" y="5935663"/>
            <a:ext cx="2476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" name="Equation" r:id="rId3" imgW="126835" imgH="139518" progId="Equation.3">
                    <p:embed/>
                  </p:oleObj>
                </mc:Choice>
                <mc:Fallback>
                  <p:oleObj name="Equation" r:id="rId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125" y="5935663"/>
                          <a:ext cx="24765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12"/>
            <p:cNvGraphicFramePr>
              <a:graphicFrameLocks noChangeAspect="1"/>
            </p:cNvGraphicFramePr>
            <p:nvPr/>
          </p:nvGraphicFramePr>
          <p:xfrm>
            <a:off x="6373813" y="5416550"/>
            <a:ext cx="214312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9" name="Equation" r:id="rId5" imgW="114201" imgH="139579" progId="Equation.3">
                    <p:embed/>
                  </p:oleObj>
                </mc:Choice>
                <mc:Fallback>
                  <p:oleObj name="Equation" r:id="rId5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3813" y="5416550"/>
                          <a:ext cx="214312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13"/>
            <p:cNvGraphicFramePr>
              <a:graphicFrameLocks noChangeAspect="1"/>
            </p:cNvGraphicFramePr>
            <p:nvPr/>
          </p:nvGraphicFramePr>
          <p:xfrm>
            <a:off x="6389688" y="6403975"/>
            <a:ext cx="261937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name="Equation" r:id="rId7" imgW="139579" imgH="177646" progId="Equation.3">
                    <p:embed/>
                  </p:oleObj>
                </mc:Choice>
                <mc:Fallback>
                  <p:oleObj name="Equation" r:id="rId7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9688" y="6403975"/>
                          <a:ext cx="261937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14"/>
            <p:cNvGraphicFramePr>
              <a:graphicFrameLocks noChangeAspect="1"/>
            </p:cNvGraphicFramePr>
            <p:nvPr/>
          </p:nvGraphicFramePr>
          <p:xfrm>
            <a:off x="5108575" y="6597650"/>
            <a:ext cx="88106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1" name="Equation" r:id="rId9" imgW="469696" imgH="253890" progId="">
                    <p:embed/>
                  </p:oleObj>
                </mc:Choice>
                <mc:Fallback>
                  <p:oleObj name="Equation" r:id="rId9" imgW="469696" imgH="2538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8575" y="6597650"/>
                          <a:ext cx="881063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15"/>
            <p:cNvGraphicFramePr>
              <a:graphicFrameLocks noChangeAspect="1"/>
            </p:cNvGraphicFramePr>
            <p:nvPr/>
          </p:nvGraphicFramePr>
          <p:xfrm>
            <a:off x="5137150" y="5122863"/>
            <a:ext cx="78581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" name="Equation" r:id="rId11" imgW="418918" imgH="253890" progId="">
                    <p:embed/>
                  </p:oleObj>
                </mc:Choice>
                <mc:Fallback>
                  <p:oleObj name="Equation" r:id="rId11" imgW="418918" imgH="2538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150" y="5122863"/>
                          <a:ext cx="785813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39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14D5F41-C501-46D3-B123-784E3F07BD45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19177"/>
            <a:ext cx="7154859" cy="889203"/>
          </a:xfrm>
        </p:spPr>
        <p:txBody>
          <a:bodyPr>
            <a:normAutofit fontScale="90000"/>
          </a:bodyPr>
          <a:lstStyle/>
          <a:p>
            <a:pPr marL="727004" indent="-727004">
              <a:lnSpc>
                <a:spcPct val="70000"/>
              </a:lnSpc>
            </a:pPr>
            <a:r>
              <a:rPr lang="en-US" altLang="zh-TW" sz="2684" b="1" dirty="0" smtClean="0">
                <a:ea typeface="新細明體" panose="02020500000000000000" pitchFamily="18" charset="-120"/>
              </a:rPr>
              <a:t>Proposition 6:</a:t>
            </a:r>
            <a:r>
              <a:rPr lang="en-US" altLang="zh-TW" sz="2684" dirty="0" smtClean="0">
                <a:ea typeface="新細明體" panose="02020500000000000000" pitchFamily="18" charset="-120"/>
              </a:rPr>
              <a:t> </a:t>
            </a:r>
            <a:r>
              <a:rPr lang="en-US" altLang="zh-TW" sz="2684" dirty="0">
                <a:ea typeface="新細明體" panose="02020500000000000000" pitchFamily="18" charset="-120"/>
              </a:rPr>
              <a:t>If every vertex of graph </a:t>
            </a:r>
            <a:r>
              <a:rPr lang="en-US" altLang="zh-TW" sz="2684" i="1" dirty="0">
                <a:ea typeface="新細明體" panose="02020500000000000000" pitchFamily="18" charset="-120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</a:rPr>
              <a:t> has degree at least 2, then </a:t>
            </a:r>
            <a:r>
              <a:rPr lang="en-US" altLang="zh-TW" sz="2684" i="1" dirty="0">
                <a:ea typeface="新細明體" panose="02020500000000000000" pitchFamily="18" charset="-120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</a:rPr>
              <a:t> contains a cycle.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542" y="1278145"/>
            <a:ext cx="7710096" cy="355406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78" b="1">
                <a:ea typeface="新細明體" panose="02020500000000000000" pitchFamily="18" charset="-120"/>
              </a:rPr>
              <a:t>Proof: 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078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be a maximal path in </a:t>
            </a:r>
            <a:r>
              <a:rPr lang="en-US" altLang="zh-TW" sz="2078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let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an endpoint of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endParaRPr lang="en-US" altLang="zh-TW" sz="2078" b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cannot be extended, every neighbor of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must already be a vertex of 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has degree at least 2, it has a neighbor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 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via an edge not in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edge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uv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completes a cycle with the portion of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from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endParaRPr lang="en-US" altLang="zh-TW" sz="2078" b="1">
              <a:solidFill>
                <a:srgbClr val="FF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8855" name="Line 4"/>
          <p:cNvSpPr>
            <a:spLocks noChangeShapeType="1"/>
          </p:cNvSpPr>
          <p:nvPr/>
        </p:nvSpPr>
        <p:spPr bwMode="auto">
          <a:xfrm>
            <a:off x="1519572" y="5592226"/>
            <a:ext cx="526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56" name="Oval 5"/>
          <p:cNvSpPr>
            <a:spLocks noChangeArrowheads="1"/>
          </p:cNvSpPr>
          <p:nvPr/>
        </p:nvSpPr>
        <p:spPr bwMode="auto">
          <a:xfrm>
            <a:off x="1443983" y="5541375"/>
            <a:ext cx="87958" cy="975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57" name="Oval 6"/>
          <p:cNvSpPr>
            <a:spLocks noChangeArrowheads="1"/>
          </p:cNvSpPr>
          <p:nvPr/>
        </p:nvSpPr>
        <p:spPr bwMode="auto">
          <a:xfrm>
            <a:off x="2045947" y="5541375"/>
            <a:ext cx="87958" cy="975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58" name="Oval 7"/>
          <p:cNvSpPr>
            <a:spLocks noChangeArrowheads="1"/>
          </p:cNvSpPr>
          <p:nvPr/>
        </p:nvSpPr>
        <p:spPr bwMode="auto">
          <a:xfrm>
            <a:off x="2531093" y="5544123"/>
            <a:ext cx="87958" cy="989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59" name="Oval 8"/>
          <p:cNvSpPr>
            <a:spLocks noChangeArrowheads="1"/>
          </p:cNvSpPr>
          <p:nvPr/>
        </p:nvSpPr>
        <p:spPr bwMode="auto">
          <a:xfrm>
            <a:off x="2911787" y="5546872"/>
            <a:ext cx="86584" cy="989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60" name="Line 9"/>
          <p:cNvSpPr>
            <a:spLocks noChangeShapeType="1"/>
          </p:cNvSpPr>
          <p:nvPr/>
        </p:nvSpPr>
        <p:spPr bwMode="auto">
          <a:xfrm>
            <a:off x="2131157" y="5592226"/>
            <a:ext cx="397187" cy="274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61" name="Line 10"/>
          <p:cNvSpPr>
            <a:spLocks noChangeShapeType="1"/>
          </p:cNvSpPr>
          <p:nvPr/>
        </p:nvSpPr>
        <p:spPr bwMode="auto">
          <a:xfrm>
            <a:off x="2621800" y="5594975"/>
            <a:ext cx="287238" cy="27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62" name="Text Box 11"/>
          <p:cNvSpPr txBox="1">
            <a:spLocks noChangeArrowheads="1"/>
          </p:cNvSpPr>
          <p:nvPr/>
        </p:nvSpPr>
        <p:spPr bwMode="auto">
          <a:xfrm>
            <a:off x="2748240" y="5159306"/>
            <a:ext cx="391689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 baseline="-16000"/>
              <a:t>u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2177884" y="5207408"/>
            <a:ext cx="391690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 baseline="-16000"/>
              <a:t>P</a:t>
            </a:r>
          </a:p>
        </p:txBody>
      </p:sp>
      <p:sp>
        <p:nvSpPr>
          <p:cNvPr id="78864" name="Line 13"/>
          <p:cNvSpPr>
            <a:spLocks noChangeShapeType="1"/>
          </p:cNvSpPr>
          <p:nvPr/>
        </p:nvSpPr>
        <p:spPr bwMode="auto">
          <a:xfrm flipV="1">
            <a:off x="2991499" y="5293991"/>
            <a:ext cx="338090" cy="2762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65" name="Oval 14"/>
          <p:cNvSpPr>
            <a:spLocks noChangeArrowheads="1"/>
          </p:cNvSpPr>
          <p:nvPr/>
        </p:nvSpPr>
        <p:spPr bwMode="auto">
          <a:xfrm>
            <a:off x="3303476" y="5229398"/>
            <a:ext cx="86584" cy="989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66" name="Text Box 15"/>
          <p:cNvSpPr txBox="1">
            <a:spLocks noChangeArrowheads="1"/>
          </p:cNvSpPr>
          <p:nvPr/>
        </p:nvSpPr>
        <p:spPr bwMode="auto">
          <a:xfrm>
            <a:off x="3403804" y="5989412"/>
            <a:ext cx="1481548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Impossible</a:t>
            </a:r>
          </a:p>
        </p:txBody>
      </p:sp>
      <p:sp>
        <p:nvSpPr>
          <p:cNvPr id="78867" name="Freeform 17"/>
          <p:cNvSpPr>
            <a:spLocks/>
          </p:cNvSpPr>
          <p:nvPr/>
        </p:nvSpPr>
        <p:spPr bwMode="auto">
          <a:xfrm>
            <a:off x="6325669" y="4980640"/>
            <a:ext cx="503012" cy="313352"/>
          </a:xfrm>
          <a:custGeom>
            <a:avLst/>
            <a:gdLst>
              <a:gd name="T0" fmla="*/ 0 w 402"/>
              <a:gd name="T1" fmla="*/ 2147483647 h 228"/>
              <a:gd name="T2" fmla="*/ 2147483647 w 402"/>
              <a:gd name="T3" fmla="*/ 2147483647 h 228"/>
              <a:gd name="T4" fmla="*/ 2147483647 w 402"/>
              <a:gd name="T5" fmla="*/ 2147483647 h 228"/>
              <a:gd name="T6" fmla="*/ 2147483647 w 402"/>
              <a:gd name="T7" fmla="*/ 2147483647 h 228"/>
              <a:gd name="T8" fmla="*/ 2147483647 w 402"/>
              <a:gd name="T9" fmla="*/ 2147483647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228"/>
              <a:gd name="T17" fmla="*/ 402 w 402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228">
                <a:moveTo>
                  <a:pt x="0" y="228"/>
                </a:moveTo>
                <a:cubicBezTo>
                  <a:pt x="33" y="216"/>
                  <a:pt x="191" y="190"/>
                  <a:pt x="192" y="156"/>
                </a:cubicBezTo>
                <a:cubicBezTo>
                  <a:pt x="193" y="122"/>
                  <a:pt x="6" y="48"/>
                  <a:pt x="6" y="24"/>
                </a:cubicBezTo>
                <a:cubicBezTo>
                  <a:pt x="6" y="0"/>
                  <a:pt x="126" y="10"/>
                  <a:pt x="192" y="12"/>
                </a:cubicBezTo>
                <a:cubicBezTo>
                  <a:pt x="258" y="14"/>
                  <a:pt x="358" y="31"/>
                  <a:pt x="402" y="36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68" name="Line 18"/>
          <p:cNvSpPr>
            <a:spLocks noChangeShapeType="1"/>
          </p:cNvSpPr>
          <p:nvPr/>
        </p:nvSpPr>
        <p:spPr bwMode="auto">
          <a:xfrm>
            <a:off x="4998049" y="5671938"/>
            <a:ext cx="52637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69" name="Oval 19"/>
          <p:cNvSpPr>
            <a:spLocks noChangeArrowheads="1"/>
          </p:cNvSpPr>
          <p:nvPr/>
        </p:nvSpPr>
        <p:spPr bwMode="auto">
          <a:xfrm>
            <a:off x="4922460" y="5621087"/>
            <a:ext cx="87958" cy="975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70" name="Oval 20"/>
          <p:cNvSpPr>
            <a:spLocks noChangeArrowheads="1"/>
          </p:cNvSpPr>
          <p:nvPr/>
        </p:nvSpPr>
        <p:spPr bwMode="auto">
          <a:xfrm>
            <a:off x="5524424" y="5621087"/>
            <a:ext cx="87958" cy="975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71" name="Oval 21"/>
          <p:cNvSpPr>
            <a:spLocks noChangeArrowheads="1"/>
          </p:cNvSpPr>
          <p:nvPr/>
        </p:nvSpPr>
        <p:spPr bwMode="auto">
          <a:xfrm>
            <a:off x="6009569" y="5623835"/>
            <a:ext cx="87958" cy="989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72" name="Oval 22"/>
          <p:cNvSpPr>
            <a:spLocks noChangeArrowheads="1"/>
          </p:cNvSpPr>
          <p:nvPr/>
        </p:nvSpPr>
        <p:spPr bwMode="auto">
          <a:xfrm>
            <a:off x="6454858" y="5626584"/>
            <a:ext cx="87958" cy="989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73" name="Line 23"/>
          <p:cNvSpPr>
            <a:spLocks noChangeShapeType="1"/>
          </p:cNvSpPr>
          <p:nvPr/>
        </p:nvSpPr>
        <p:spPr bwMode="auto">
          <a:xfrm>
            <a:off x="5608259" y="5671938"/>
            <a:ext cx="398561" cy="274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74" name="Line 24"/>
          <p:cNvSpPr>
            <a:spLocks noChangeShapeType="1"/>
          </p:cNvSpPr>
          <p:nvPr/>
        </p:nvSpPr>
        <p:spPr bwMode="auto">
          <a:xfrm>
            <a:off x="6100276" y="5674687"/>
            <a:ext cx="351833" cy="27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75" name="Text Box 25"/>
          <p:cNvSpPr txBox="1">
            <a:spLocks noChangeArrowheads="1"/>
          </p:cNvSpPr>
          <p:nvPr/>
        </p:nvSpPr>
        <p:spPr bwMode="auto">
          <a:xfrm>
            <a:off x="5311400" y="5309110"/>
            <a:ext cx="391690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 baseline="-16000"/>
              <a:t>v</a:t>
            </a:r>
          </a:p>
        </p:txBody>
      </p:sp>
      <p:sp>
        <p:nvSpPr>
          <p:cNvPr id="78876" name="Text Box 26"/>
          <p:cNvSpPr txBox="1">
            <a:spLocks noChangeArrowheads="1"/>
          </p:cNvSpPr>
          <p:nvPr/>
        </p:nvSpPr>
        <p:spPr bwMode="auto">
          <a:xfrm>
            <a:off x="5620629" y="5744778"/>
            <a:ext cx="391689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 baseline="-16000"/>
              <a:t>P</a:t>
            </a:r>
          </a:p>
        </p:txBody>
      </p:sp>
      <p:sp>
        <p:nvSpPr>
          <p:cNvPr id="78877" name="Freeform 30"/>
          <p:cNvSpPr>
            <a:spLocks/>
          </p:cNvSpPr>
          <p:nvPr/>
        </p:nvSpPr>
        <p:spPr bwMode="auto">
          <a:xfrm>
            <a:off x="5558783" y="5241767"/>
            <a:ext cx="927686" cy="382069"/>
          </a:xfrm>
          <a:custGeom>
            <a:avLst/>
            <a:gdLst>
              <a:gd name="T0" fmla="*/ 2147483647 w 606"/>
              <a:gd name="T1" fmla="*/ 2147483647 h 241"/>
              <a:gd name="T2" fmla="*/ 2147483647 w 606"/>
              <a:gd name="T3" fmla="*/ 2147483647 h 241"/>
              <a:gd name="T4" fmla="*/ 2147483647 w 606"/>
              <a:gd name="T5" fmla="*/ 2147483647 h 241"/>
              <a:gd name="T6" fmla="*/ 2147483647 w 606"/>
              <a:gd name="T7" fmla="*/ 2147483647 h 241"/>
              <a:gd name="T8" fmla="*/ 0 w 606"/>
              <a:gd name="T9" fmla="*/ 2147483647 h 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241"/>
              <a:gd name="T17" fmla="*/ 606 w 606"/>
              <a:gd name="T18" fmla="*/ 241 h 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241">
                <a:moveTo>
                  <a:pt x="606" y="235"/>
                </a:moveTo>
                <a:cubicBezTo>
                  <a:pt x="586" y="204"/>
                  <a:pt x="544" y="87"/>
                  <a:pt x="486" y="49"/>
                </a:cubicBezTo>
                <a:cubicBezTo>
                  <a:pt x="428" y="11"/>
                  <a:pt x="326" y="0"/>
                  <a:pt x="258" y="7"/>
                </a:cubicBezTo>
                <a:cubicBezTo>
                  <a:pt x="190" y="14"/>
                  <a:pt x="121" y="52"/>
                  <a:pt x="78" y="91"/>
                </a:cubicBezTo>
                <a:cubicBezTo>
                  <a:pt x="35" y="130"/>
                  <a:pt x="16" y="210"/>
                  <a:pt x="0" y="2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78" name="Text Box 31"/>
          <p:cNvSpPr txBox="1">
            <a:spLocks noChangeArrowheads="1"/>
          </p:cNvSpPr>
          <p:nvPr/>
        </p:nvSpPr>
        <p:spPr bwMode="auto">
          <a:xfrm>
            <a:off x="6344910" y="5566113"/>
            <a:ext cx="391690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 baseline="-16000"/>
              <a:t>u</a:t>
            </a:r>
          </a:p>
        </p:txBody>
      </p:sp>
      <p:sp>
        <p:nvSpPr>
          <p:cNvPr id="78879" name="Freeform 32"/>
          <p:cNvSpPr>
            <a:spLocks/>
          </p:cNvSpPr>
          <p:nvPr/>
        </p:nvSpPr>
        <p:spPr bwMode="auto">
          <a:xfrm>
            <a:off x="3193529" y="5483652"/>
            <a:ext cx="251505" cy="610211"/>
          </a:xfrm>
          <a:custGeom>
            <a:avLst/>
            <a:gdLst>
              <a:gd name="T0" fmla="*/ 2147483647 w 183"/>
              <a:gd name="T1" fmla="*/ 0 h 444"/>
              <a:gd name="T2" fmla="*/ 2147483647 w 183"/>
              <a:gd name="T3" fmla="*/ 2147483647 h 444"/>
              <a:gd name="T4" fmla="*/ 2147483647 w 183"/>
              <a:gd name="T5" fmla="*/ 2147483647 h 444"/>
              <a:gd name="T6" fmla="*/ 2147483647 w 183"/>
              <a:gd name="T7" fmla="*/ 2147483647 h 444"/>
              <a:gd name="T8" fmla="*/ 2147483647 w 183"/>
              <a:gd name="T9" fmla="*/ 2147483647 h 444"/>
              <a:gd name="T10" fmla="*/ 2147483647 w 183"/>
              <a:gd name="T11" fmla="*/ 2147483647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3"/>
              <a:gd name="T19" fmla="*/ 0 h 444"/>
              <a:gd name="T20" fmla="*/ 183 w 183"/>
              <a:gd name="T21" fmla="*/ 444 h 4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3" h="444">
                <a:moveTo>
                  <a:pt x="35" y="0"/>
                </a:moveTo>
                <a:cubicBezTo>
                  <a:pt x="54" y="16"/>
                  <a:pt x="122" y="63"/>
                  <a:pt x="143" y="96"/>
                </a:cubicBezTo>
                <a:cubicBezTo>
                  <a:pt x="164" y="129"/>
                  <a:pt x="183" y="180"/>
                  <a:pt x="161" y="198"/>
                </a:cubicBezTo>
                <a:cubicBezTo>
                  <a:pt x="139" y="216"/>
                  <a:pt x="22" y="182"/>
                  <a:pt x="11" y="204"/>
                </a:cubicBezTo>
                <a:cubicBezTo>
                  <a:pt x="0" y="226"/>
                  <a:pt x="68" y="290"/>
                  <a:pt x="95" y="330"/>
                </a:cubicBezTo>
                <a:cubicBezTo>
                  <a:pt x="122" y="370"/>
                  <a:pt x="157" y="420"/>
                  <a:pt x="173" y="4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80" name="Text Box 33"/>
          <p:cNvSpPr txBox="1">
            <a:spLocks noChangeArrowheads="1"/>
          </p:cNvSpPr>
          <p:nvPr/>
        </p:nvSpPr>
        <p:spPr bwMode="auto">
          <a:xfrm>
            <a:off x="6894650" y="4922918"/>
            <a:ext cx="931808" cy="33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58"/>
              <a:t>Must</a:t>
            </a:r>
          </a:p>
        </p:txBody>
      </p:sp>
    </p:spTree>
    <p:extLst>
      <p:ext uri="{BB962C8B-B14F-4D97-AF65-F5344CB8AC3E}">
        <p14:creationId xmlns:p14="http://schemas.microsoft.com/office/powerpoint/2010/main" val="8038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9B5E8FE-5B61-420D-8370-61C4F9B8DAFC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765054" y="443915"/>
            <a:ext cx="7774691" cy="73665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ea typeface="新細明體" panose="02020500000000000000" pitchFamily="18" charset="-120"/>
              </a:rPr>
              <a:t>Proposition 5: </a:t>
            </a:r>
            <a:r>
              <a:rPr lang="en-US" altLang="zh-TW" sz="2684" dirty="0">
                <a:ea typeface="新細明體" panose="02020500000000000000" pitchFamily="18" charset="-120"/>
              </a:rPr>
              <a:t>A graph </a:t>
            </a:r>
            <a:r>
              <a:rPr lang="en-US" altLang="zh-TW" sz="2684" dirty="0" smtClean="0">
                <a:ea typeface="新細明體" panose="02020500000000000000" pitchFamily="18" charset="-120"/>
              </a:rPr>
              <a:t>with at least two vertices is </a:t>
            </a:r>
            <a:r>
              <a:rPr lang="en-US" altLang="zh-TW" sz="2684" dirty="0">
                <a:ea typeface="新細明體" panose="02020500000000000000" pitchFamily="18" charset="-120"/>
              </a:rPr>
              <a:t>bipartite if it has no odd cycle. </a:t>
            </a:r>
            <a:r>
              <a:rPr lang="en-US" altLang="zh-TW" sz="2684" dirty="0" smtClean="0">
                <a:ea typeface="新細明體" panose="02020500000000000000" pitchFamily="18" charset="-120"/>
              </a:rPr>
              <a:t/>
            </a:r>
            <a:br>
              <a:rPr lang="en-US" altLang="zh-TW" sz="2684" dirty="0" smtClean="0">
                <a:ea typeface="新細明體" panose="02020500000000000000" pitchFamily="18" charset="-120"/>
              </a:rPr>
            </a:br>
            <a:endParaRPr lang="zh-TW" altLang="en-US" sz="1299" dirty="0">
              <a:ea typeface="新細明體" panose="02020500000000000000" pitchFamily="18" charset="-120"/>
            </a:endParaRPr>
          </a:p>
        </p:txBody>
      </p:sp>
      <p:sp>
        <p:nvSpPr>
          <p:cNvPr id="7177" name="Rectangle 3"/>
          <p:cNvSpPr>
            <a:spLocks noGrp="1" noChangeArrowheads="1"/>
          </p:cNvSpPr>
          <p:nvPr>
            <p:ph idx="1"/>
          </p:nvPr>
        </p:nvSpPr>
        <p:spPr>
          <a:xfrm>
            <a:off x="726573" y="1203930"/>
            <a:ext cx="7317032" cy="2767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51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225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(sufficiency</a:t>
            </a:r>
            <a:r>
              <a:rPr lang="en-US" altLang="zh-TW" sz="1558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2/3</a:t>
            </a:r>
            <a:r>
              <a:rPr lang="en-US" altLang="zh-TW" sz="225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25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zh-TW" sz="2078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X=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):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is even} and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Y=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):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is odd}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edge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v, v’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within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(or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would create a closed odd walk using a shortest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u, 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-path, the edge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v, v’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within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(or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the reverse of a shortest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u, v’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-path.</a:t>
            </a:r>
          </a:p>
        </p:txBody>
      </p:sp>
      <p:grpSp>
        <p:nvGrpSpPr>
          <p:cNvPr id="7178" name="Group 4"/>
          <p:cNvGrpSpPr>
            <a:grpSpLocks/>
          </p:cNvGrpSpPr>
          <p:nvPr/>
        </p:nvGrpSpPr>
        <p:grpSpPr bwMode="auto">
          <a:xfrm>
            <a:off x="998694" y="4090062"/>
            <a:ext cx="3115649" cy="1144833"/>
            <a:chOff x="1121" y="1769"/>
            <a:chExt cx="2132" cy="721"/>
          </a:xfrm>
        </p:grpSpPr>
        <p:sp>
          <p:nvSpPr>
            <p:cNvPr id="7184" name="Oval 5"/>
            <p:cNvSpPr>
              <a:spLocks noChangeArrowheads="1"/>
            </p:cNvSpPr>
            <p:nvPr/>
          </p:nvSpPr>
          <p:spPr bwMode="auto">
            <a:xfrm>
              <a:off x="1271" y="2075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7185" name="Oval 6"/>
            <p:cNvSpPr>
              <a:spLocks noChangeArrowheads="1"/>
            </p:cNvSpPr>
            <p:nvPr/>
          </p:nvSpPr>
          <p:spPr bwMode="auto">
            <a:xfrm>
              <a:off x="2962" y="1810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7186" name="Oval 7"/>
            <p:cNvSpPr>
              <a:spLocks noChangeArrowheads="1"/>
            </p:cNvSpPr>
            <p:nvPr/>
          </p:nvSpPr>
          <p:spPr bwMode="auto">
            <a:xfrm>
              <a:off x="2980" y="2350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7187" name="Line 8"/>
            <p:cNvSpPr>
              <a:spLocks noChangeShapeType="1"/>
            </p:cNvSpPr>
            <p:nvPr/>
          </p:nvSpPr>
          <p:spPr bwMode="auto">
            <a:xfrm>
              <a:off x="1362" y="2121"/>
              <a:ext cx="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cxnSp>
          <p:nvCxnSpPr>
            <p:cNvPr id="7188" name="AutoShape 9"/>
            <p:cNvCxnSpPr>
              <a:cxnSpLocks noChangeShapeType="1"/>
              <a:stCxn id="7187" idx="1"/>
              <a:endCxn id="7185" idx="2"/>
            </p:cNvCxnSpPr>
            <p:nvPr/>
          </p:nvCxnSpPr>
          <p:spPr bwMode="auto">
            <a:xfrm rot="5400000" flipH="1" flipV="1">
              <a:off x="2482" y="1641"/>
              <a:ext cx="265" cy="695"/>
            </a:xfrm>
            <a:prstGeom prst="curvedConnector4">
              <a:avLst>
                <a:gd name="adj1" fmla="val 16977"/>
                <a:gd name="adj2" fmla="val 38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10"/>
            <p:cNvCxnSpPr>
              <a:cxnSpLocks noChangeShapeType="1"/>
              <a:stCxn id="7187" idx="1"/>
              <a:endCxn id="7186" idx="2"/>
            </p:cNvCxnSpPr>
            <p:nvPr/>
          </p:nvCxnSpPr>
          <p:spPr bwMode="auto">
            <a:xfrm rot="16200000" flipH="1">
              <a:off x="2486" y="1902"/>
              <a:ext cx="275" cy="7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7170" name="Object 11"/>
            <p:cNvGraphicFramePr>
              <a:graphicFrameLocks noChangeAspect="1"/>
            </p:cNvGraphicFramePr>
            <p:nvPr/>
          </p:nvGraphicFramePr>
          <p:xfrm>
            <a:off x="1121" y="2052"/>
            <a:ext cx="135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name="Equation" r:id="rId3" imgW="126835" imgH="139518" progId="Equation.3">
                    <p:embed/>
                  </p:oleObj>
                </mc:Choice>
                <mc:Fallback>
                  <p:oleObj name="Equation" r:id="rId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052"/>
                          <a:ext cx="135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12"/>
            <p:cNvGraphicFramePr>
              <a:graphicFrameLocks noChangeAspect="1"/>
            </p:cNvGraphicFramePr>
            <p:nvPr/>
          </p:nvGraphicFramePr>
          <p:xfrm>
            <a:off x="3100" y="1769"/>
            <a:ext cx="11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5" imgW="114201" imgH="139579" progId="Equation.3">
                    <p:embed/>
                  </p:oleObj>
                </mc:Choice>
                <mc:Fallback>
                  <p:oleObj name="Equation" r:id="rId5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0" y="1769"/>
                          <a:ext cx="117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13"/>
            <p:cNvGraphicFramePr>
              <a:graphicFrameLocks noChangeAspect="1"/>
            </p:cNvGraphicFramePr>
            <p:nvPr/>
          </p:nvGraphicFramePr>
          <p:xfrm>
            <a:off x="3110" y="2308"/>
            <a:ext cx="14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Equation" r:id="rId7" imgW="139579" imgH="177646" progId="Equation.3">
                    <p:embed/>
                  </p:oleObj>
                </mc:Choice>
                <mc:Fallback>
                  <p:oleObj name="Equation" r:id="rId7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2308"/>
                          <a:ext cx="143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9" name="Line 14"/>
          <p:cNvSpPr>
            <a:spLocks noChangeShapeType="1"/>
          </p:cNvSpPr>
          <p:nvPr/>
        </p:nvSpPr>
        <p:spPr bwMode="auto">
          <a:xfrm>
            <a:off x="3773504" y="4301712"/>
            <a:ext cx="0" cy="72428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180" name="Freeform 15"/>
          <p:cNvSpPr>
            <a:spLocks/>
          </p:cNvSpPr>
          <p:nvPr/>
        </p:nvSpPr>
        <p:spPr bwMode="auto">
          <a:xfrm>
            <a:off x="1295553" y="4073570"/>
            <a:ext cx="2490320" cy="390315"/>
          </a:xfrm>
          <a:custGeom>
            <a:avLst/>
            <a:gdLst>
              <a:gd name="T0" fmla="*/ 0 w 1812"/>
              <a:gd name="T1" fmla="*/ 2147483647 h 284"/>
              <a:gd name="T2" fmla="*/ 2147483647 w 1812"/>
              <a:gd name="T3" fmla="*/ 2147483647 h 284"/>
              <a:gd name="T4" fmla="*/ 2147483647 w 1812"/>
              <a:gd name="T5" fmla="*/ 2147483647 h 284"/>
              <a:gd name="T6" fmla="*/ 2147483647 w 1812"/>
              <a:gd name="T7" fmla="*/ 2147483647 h 284"/>
              <a:gd name="T8" fmla="*/ 2147483647 w 1812"/>
              <a:gd name="T9" fmla="*/ 2147483647 h 284"/>
              <a:gd name="T10" fmla="*/ 2147483647 w 1812"/>
              <a:gd name="T11" fmla="*/ 2147483647 h 284"/>
              <a:gd name="T12" fmla="*/ 2147483647 w 1812"/>
              <a:gd name="T13" fmla="*/ 2147483647 h 284"/>
              <a:gd name="T14" fmla="*/ 2147483647 w 1812"/>
              <a:gd name="T15" fmla="*/ 2147483647 h 284"/>
              <a:gd name="T16" fmla="*/ 2147483647 w 1812"/>
              <a:gd name="T17" fmla="*/ 0 h 2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12"/>
              <a:gd name="T28" fmla="*/ 0 h 284"/>
              <a:gd name="T29" fmla="*/ 1812 w 1812"/>
              <a:gd name="T30" fmla="*/ 284 h 2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12" h="284">
                <a:moveTo>
                  <a:pt x="0" y="276"/>
                </a:moveTo>
                <a:cubicBezTo>
                  <a:pt x="65" y="277"/>
                  <a:pt x="270" y="275"/>
                  <a:pt x="390" y="276"/>
                </a:cubicBezTo>
                <a:cubicBezTo>
                  <a:pt x="510" y="277"/>
                  <a:pt x="624" y="284"/>
                  <a:pt x="720" y="282"/>
                </a:cubicBezTo>
                <a:cubicBezTo>
                  <a:pt x="816" y="280"/>
                  <a:pt x="904" y="279"/>
                  <a:pt x="966" y="264"/>
                </a:cubicBezTo>
                <a:cubicBezTo>
                  <a:pt x="1028" y="249"/>
                  <a:pt x="1042" y="217"/>
                  <a:pt x="1092" y="192"/>
                </a:cubicBezTo>
                <a:cubicBezTo>
                  <a:pt x="1142" y="167"/>
                  <a:pt x="1192" y="140"/>
                  <a:pt x="1266" y="114"/>
                </a:cubicBezTo>
                <a:cubicBezTo>
                  <a:pt x="1340" y="88"/>
                  <a:pt x="1469" y="53"/>
                  <a:pt x="1536" y="36"/>
                </a:cubicBezTo>
                <a:cubicBezTo>
                  <a:pt x="1603" y="19"/>
                  <a:pt x="1622" y="18"/>
                  <a:pt x="1668" y="12"/>
                </a:cubicBezTo>
                <a:cubicBezTo>
                  <a:pt x="1714" y="6"/>
                  <a:pt x="1782" y="2"/>
                  <a:pt x="1812" y="0"/>
                </a:cubicBezTo>
              </a:path>
            </a:pathLst>
          </a:custGeom>
          <a:noFill/>
          <a:ln w="9525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181" name="Freeform 16"/>
          <p:cNvSpPr>
            <a:spLocks/>
          </p:cNvSpPr>
          <p:nvPr/>
        </p:nvSpPr>
        <p:spPr bwMode="auto">
          <a:xfrm>
            <a:off x="1353276" y="4823964"/>
            <a:ext cx="2416105" cy="402685"/>
          </a:xfrm>
          <a:custGeom>
            <a:avLst/>
            <a:gdLst>
              <a:gd name="T0" fmla="*/ 0 w 1758"/>
              <a:gd name="T1" fmla="*/ 2147483647 h 293"/>
              <a:gd name="T2" fmla="*/ 2147483647 w 1758"/>
              <a:gd name="T3" fmla="*/ 2147483647 h 293"/>
              <a:gd name="T4" fmla="*/ 2147483647 w 1758"/>
              <a:gd name="T5" fmla="*/ 2147483647 h 293"/>
              <a:gd name="T6" fmla="*/ 2147483647 w 1758"/>
              <a:gd name="T7" fmla="*/ 2147483647 h 293"/>
              <a:gd name="T8" fmla="*/ 2147483647 w 1758"/>
              <a:gd name="T9" fmla="*/ 2147483647 h 293"/>
              <a:gd name="T10" fmla="*/ 2147483647 w 1758"/>
              <a:gd name="T11" fmla="*/ 2147483647 h 293"/>
              <a:gd name="T12" fmla="*/ 2147483647 w 1758"/>
              <a:gd name="T13" fmla="*/ 2147483647 h 293"/>
              <a:gd name="T14" fmla="*/ 2147483647 w 1758"/>
              <a:gd name="T15" fmla="*/ 2147483647 h 293"/>
              <a:gd name="T16" fmla="*/ 2147483647 w 1758"/>
              <a:gd name="T17" fmla="*/ 2147483647 h 2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8"/>
              <a:gd name="T28" fmla="*/ 0 h 293"/>
              <a:gd name="T29" fmla="*/ 1758 w 1758"/>
              <a:gd name="T30" fmla="*/ 293 h 2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8" h="293">
                <a:moveTo>
                  <a:pt x="0" y="6"/>
                </a:moveTo>
                <a:cubicBezTo>
                  <a:pt x="65" y="7"/>
                  <a:pt x="270" y="5"/>
                  <a:pt x="390" y="6"/>
                </a:cubicBezTo>
                <a:cubicBezTo>
                  <a:pt x="510" y="7"/>
                  <a:pt x="640" y="10"/>
                  <a:pt x="720" y="12"/>
                </a:cubicBezTo>
                <a:cubicBezTo>
                  <a:pt x="800" y="14"/>
                  <a:pt x="809" y="0"/>
                  <a:pt x="870" y="18"/>
                </a:cubicBezTo>
                <a:cubicBezTo>
                  <a:pt x="931" y="36"/>
                  <a:pt x="1019" y="87"/>
                  <a:pt x="1086" y="120"/>
                </a:cubicBezTo>
                <a:cubicBezTo>
                  <a:pt x="1153" y="153"/>
                  <a:pt x="1211" y="193"/>
                  <a:pt x="1272" y="216"/>
                </a:cubicBezTo>
                <a:cubicBezTo>
                  <a:pt x="1333" y="239"/>
                  <a:pt x="1396" y="246"/>
                  <a:pt x="1452" y="258"/>
                </a:cubicBezTo>
                <a:cubicBezTo>
                  <a:pt x="1508" y="270"/>
                  <a:pt x="1557" y="283"/>
                  <a:pt x="1608" y="288"/>
                </a:cubicBezTo>
                <a:cubicBezTo>
                  <a:pt x="1659" y="293"/>
                  <a:pt x="1727" y="288"/>
                  <a:pt x="1758" y="288"/>
                </a:cubicBezTo>
              </a:path>
            </a:pathLst>
          </a:custGeom>
          <a:noFill/>
          <a:ln w="9525" cap="rnd">
            <a:solidFill>
              <a:srgbClr val="FF0000"/>
            </a:solidFill>
            <a:prstDash val="sys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182" name="Text Box 22"/>
          <p:cNvSpPr txBox="1">
            <a:spLocks noChangeArrowheads="1"/>
          </p:cNvSpPr>
          <p:nvPr/>
        </p:nvSpPr>
        <p:spPr bwMode="auto">
          <a:xfrm>
            <a:off x="4478544" y="4469382"/>
            <a:ext cx="3595296" cy="185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1731">
                <a:solidFill>
                  <a:schemeClr val="accent2"/>
                </a:solidFill>
              </a:rPr>
              <a:t>A closed odd walk using </a:t>
            </a:r>
          </a:p>
          <a:p>
            <a:pPr eaLnBrk="1" hangingPunct="1">
              <a:lnSpc>
                <a:spcPct val="110000"/>
              </a:lnSpc>
              <a:buFontTx/>
              <a:buAutoNum type="arabicParenR"/>
            </a:pPr>
            <a:r>
              <a:rPr lang="en-US" altLang="zh-TW" sz="1731">
                <a:solidFill>
                  <a:schemeClr val="accent2"/>
                </a:solidFill>
              </a:rPr>
              <a:t>a shortest </a:t>
            </a:r>
            <a:r>
              <a:rPr lang="en-US" altLang="zh-TW" sz="1731" i="1">
                <a:solidFill>
                  <a:schemeClr val="accent2"/>
                </a:solidFill>
              </a:rPr>
              <a:t>u, v</a:t>
            </a:r>
            <a:r>
              <a:rPr lang="en-US" altLang="zh-TW" sz="1731">
                <a:solidFill>
                  <a:schemeClr val="accent2"/>
                </a:solidFill>
              </a:rPr>
              <a:t>-path, </a:t>
            </a:r>
          </a:p>
          <a:p>
            <a:pPr eaLnBrk="1" hangingPunct="1">
              <a:lnSpc>
                <a:spcPct val="110000"/>
              </a:lnSpc>
              <a:buFontTx/>
              <a:buAutoNum type="arabicParenR"/>
            </a:pPr>
            <a:r>
              <a:rPr lang="en-US" altLang="zh-TW" sz="1731">
                <a:solidFill>
                  <a:schemeClr val="accent2"/>
                </a:solidFill>
              </a:rPr>
              <a:t>the edge </a:t>
            </a:r>
            <a:r>
              <a:rPr lang="en-US" altLang="zh-TW" sz="1731" i="1">
                <a:solidFill>
                  <a:schemeClr val="accent2"/>
                </a:solidFill>
              </a:rPr>
              <a:t>v, v’ </a:t>
            </a:r>
            <a:r>
              <a:rPr lang="en-US" altLang="zh-TW" sz="1731">
                <a:solidFill>
                  <a:schemeClr val="accent2"/>
                </a:solidFill>
              </a:rPr>
              <a:t>within </a:t>
            </a:r>
            <a:r>
              <a:rPr lang="en-US" altLang="zh-TW" sz="1731" i="1">
                <a:solidFill>
                  <a:schemeClr val="accent2"/>
                </a:solidFill>
              </a:rPr>
              <a:t>X </a:t>
            </a:r>
            <a:r>
              <a:rPr lang="en-US" altLang="zh-TW" sz="1731">
                <a:solidFill>
                  <a:schemeClr val="accent2"/>
                </a:solidFill>
              </a:rPr>
              <a:t>(or</a:t>
            </a:r>
            <a:r>
              <a:rPr lang="en-US" altLang="zh-TW" sz="1731" i="1">
                <a:solidFill>
                  <a:schemeClr val="accent2"/>
                </a:solidFill>
              </a:rPr>
              <a:t> Y</a:t>
            </a:r>
            <a:r>
              <a:rPr lang="en-US" altLang="zh-TW" sz="1731">
                <a:solidFill>
                  <a:schemeClr val="accent2"/>
                </a:solidFill>
              </a:rPr>
              <a:t>)</a:t>
            </a:r>
            <a:r>
              <a:rPr lang="en-US" altLang="zh-TW" sz="1731" i="1">
                <a:solidFill>
                  <a:schemeClr val="accent2"/>
                </a:solidFill>
              </a:rPr>
              <a:t> , </a:t>
            </a:r>
            <a:r>
              <a:rPr lang="en-US" altLang="zh-TW" sz="1731">
                <a:solidFill>
                  <a:schemeClr val="accent2"/>
                </a:solidFill>
              </a:rPr>
              <a:t>and </a:t>
            </a:r>
          </a:p>
          <a:p>
            <a:pPr eaLnBrk="1" hangingPunct="1">
              <a:lnSpc>
                <a:spcPct val="110000"/>
              </a:lnSpc>
              <a:buFontTx/>
              <a:buAutoNum type="arabicParenR"/>
            </a:pPr>
            <a:r>
              <a:rPr lang="en-US" altLang="zh-TW" sz="1731">
                <a:solidFill>
                  <a:schemeClr val="accent2"/>
                </a:solidFill>
              </a:rPr>
              <a:t>the reverse of a shortest </a:t>
            </a:r>
            <a:r>
              <a:rPr lang="en-US" altLang="zh-TW" sz="1731" i="1">
                <a:solidFill>
                  <a:schemeClr val="accent2"/>
                </a:solidFill>
              </a:rPr>
              <a:t>u, v’</a:t>
            </a:r>
            <a:r>
              <a:rPr lang="en-US" altLang="zh-TW" sz="1731">
                <a:solidFill>
                  <a:schemeClr val="accent2"/>
                </a:solidFill>
              </a:rPr>
              <a:t>-path.</a:t>
            </a:r>
            <a:r>
              <a:rPr lang="en-US" altLang="zh-TW" sz="1558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83" name="Line 23"/>
          <p:cNvSpPr>
            <a:spLocks noChangeShapeType="1"/>
          </p:cNvSpPr>
          <p:nvPr/>
        </p:nvSpPr>
        <p:spPr bwMode="auto">
          <a:xfrm flipH="1">
            <a:off x="3868334" y="4304460"/>
            <a:ext cx="16492" cy="67618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</p:spTree>
    <p:extLst>
      <p:ext uri="{BB962C8B-B14F-4D97-AF65-F5344CB8AC3E}">
        <p14:creationId xmlns:p14="http://schemas.microsoft.com/office/powerpoint/2010/main" val="33703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823DA3-81B3-438C-AB04-D010DF43532E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5054" y="443915"/>
            <a:ext cx="7774691" cy="73665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ea typeface="新細明體" panose="02020500000000000000" pitchFamily="18" charset="-120"/>
              </a:rPr>
              <a:t>Proposition 5: </a:t>
            </a:r>
            <a:r>
              <a:rPr lang="en-US" altLang="zh-TW" sz="2684" dirty="0">
                <a:ea typeface="新細明體" panose="02020500000000000000" pitchFamily="18" charset="-120"/>
              </a:rPr>
              <a:t>A graph </a:t>
            </a:r>
            <a:r>
              <a:rPr lang="en-US" altLang="zh-TW" sz="2684" dirty="0" smtClean="0">
                <a:ea typeface="新細明體" panose="02020500000000000000" pitchFamily="18" charset="-120"/>
              </a:rPr>
              <a:t>with at least two vertices is </a:t>
            </a:r>
            <a:r>
              <a:rPr lang="en-US" altLang="zh-TW" sz="2684" dirty="0">
                <a:ea typeface="新細明體" panose="02020500000000000000" pitchFamily="18" charset="-120"/>
              </a:rPr>
              <a:t>bipartite if it has no odd cycle. </a:t>
            </a:r>
            <a:endParaRPr lang="zh-TW" altLang="en-US" sz="1299" dirty="0">
              <a:ea typeface="新細明體" panose="02020500000000000000" pitchFamily="18" charset="-120"/>
            </a:endParaRPr>
          </a:p>
        </p:txBody>
      </p:sp>
      <p:sp>
        <p:nvSpPr>
          <p:cNvPr id="8201" name="Rectangle 3"/>
          <p:cNvSpPr>
            <a:spLocks noGrp="1" noChangeArrowheads="1"/>
          </p:cNvSpPr>
          <p:nvPr>
            <p:ph idx="1"/>
          </p:nvPr>
        </p:nvSpPr>
        <p:spPr>
          <a:xfrm>
            <a:off x="726573" y="1302883"/>
            <a:ext cx="7317032" cy="252880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51" dirty="0">
                <a:solidFill>
                  <a:srgbClr val="FF0000"/>
                </a:solidFill>
                <a:ea typeface="新細明體" panose="02020500000000000000" pitchFamily="18" charset="-120"/>
              </a:rPr>
              <a:t>Proof</a:t>
            </a:r>
            <a:r>
              <a:rPr lang="en-US" altLang="zh-TW" sz="225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(sufficiency</a:t>
            </a:r>
            <a:r>
              <a:rPr lang="en-US" altLang="zh-TW" sz="155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3/3</a:t>
            </a:r>
            <a:r>
              <a:rPr lang="en-US" altLang="zh-TW" sz="225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zh-TW" sz="2078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</a:t>
            </a:r>
            <a:r>
              <a:rPr lang="en-US" altLang="zh-TW" sz="2078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last lemma,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a walk must contain an odd cycle, which contradicts our hypothesis</a:t>
            </a: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</a:t>
            </a:r>
            <a:r>
              <a:rPr lang="en-US" altLang="zh-TW" sz="2078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TW" sz="2078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independent sets. Also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sz="2078" b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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Y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=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so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an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-bipartite graph</a:t>
            </a:r>
          </a:p>
        </p:txBody>
      </p:sp>
      <p:grpSp>
        <p:nvGrpSpPr>
          <p:cNvPr id="8202" name="Group 4"/>
          <p:cNvGrpSpPr>
            <a:grpSpLocks/>
          </p:cNvGrpSpPr>
          <p:nvPr/>
        </p:nvGrpSpPr>
        <p:grpSpPr bwMode="auto">
          <a:xfrm>
            <a:off x="1221338" y="4222000"/>
            <a:ext cx="3115649" cy="1144833"/>
            <a:chOff x="1121" y="1769"/>
            <a:chExt cx="2132" cy="721"/>
          </a:xfrm>
        </p:grpSpPr>
        <p:sp>
          <p:nvSpPr>
            <p:cNvPr id="8211" name="Oval 5"/>
            <p:cNvSpPr>
              <a:spLocks noChangeArrowheads="1"/>
            </p:cNvSpPr>
            <p:nvPr/>
          </p:nvSpPr>
          <p:spPr bwMode="auto">
            <a:xfrm>
              <a:off x="1271" y="2075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212" name="Oval 6"/>
            <p:cNvSpPr>
              <a:spLocks noChangeArrowheads="1"/>
            </p:cNvSpPr>
            <p:nvPr/>
          </p:nvSpPr>
          <p:spPr bwMode="auto">
            <a:xfrm>
              <a:off x="2962" y="1810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213" name="Oval 7"/>
            <p:cNvSpPr>
              <a:spLocks noChangeArrowheads="1"/>
            </p:cNvSpPr>
            <p:nvPr/>
          </p:nvSpPr>
          <p:spPr bwMode="auto">
            <a:xfrm>
              <a:off x="2980" y="2350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214" name="Line 8"/>
            <p:cNvSpPr>
              <a:spLocks noChangeShapeType="1"/>
            </p:cNvSpPr>
            <p:nvPr/>
          </p:nvSpPr>
          <p:spPr bwMode="auto">
            <a:xfrm>
              <a:off x="1362" y="2121"/>
              <a:ext cx="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cxnSp>
          <p:nvCxnSpPr>
            <p:cNvPr id="8215" name="AutoShape 9"/>
            <p:cNvCxnSpPr>
              <a:cxnSpLocks noChangeShapeType="1"/>
              <a:stCxn id="8214" idx="1"/>
              <a:endCxn id="8212" idx="2"/>
            </p:cNvCxnSpPr>
            <p:nvPr/>
          </p:nvCxnSpPr>
          <p:spPr bwMode="auto">
            <a:xfrm rot="5400000" flipH="1" flipV="1">
              <a:off x="2482" y="1641"/>
              <a:ext cx="265" cy="695"/>
            </a:xfrm>
            <a:prstGeom prst="curvedConnector4">
              <a:avLst>
                <a:gd name="adj1" fmla="val 16977"/>
                <a:gd name="adj2" fmla="val 38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6" name="AutoShape 10"/>
            <p:cNvCxnSpPr>
              <a:cxnSpLocks noChangeShapeType="1"/>
              <a:stCxn id="8214" idx="1"/>
              <a:endCxn id="8213" idx="2"/>
            </p:cNvCxnSpPr>
            <p:nvPr/>
          </p:nvCxnSpPr>
          <p:spPr bwMode="auto">
            <a:xfrm rot="16200000" flipH="1">
              <a:off x="2486" y="1902"/>
              <a:ext cx="275" cy="7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8194" name="Object 11"/>
            <p:cNvGraphicFramePr>
              <a:graphicFrameLocks noChangeAspect="1"/>
            </p:cNvGraphicFramePr>
            <p:nvPr/>
          </p:nvGraphicFramePr>
          <p:xfrm>
            <a:off x="1121" y="2052"/>
            <a:ext cx="135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Equation" r:id="rId3" imgW="126835" imgH="139518" progId="Equation.3">
                    <p:embed/>
                  </p:oleObj>
                </mc:Choice>
                <mc:Fallback>
                  <p:oleObj name="Equation" r:id="rId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052"/>
                          <a:ext cx="135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12"/>
            <p:cNvGraphicFramePr>
              <a:graphicFrameLocks noChangeAspect="1"/>
            </p:cNvGraphicFramePr>
            <p:nvPr/>
          </p:nvGraphicFramePr>
          <p:xfrm>
            <a:off x="3100" y="1769"/>
            <a:ext cx="11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Equation" r:id="rId5" imgW="114201" imgH="139579" progId="Equation.3">
                    <p:embed/>
                  </p:oleObj>
                </mc:Choice>
                <mc:Fallback>
                  <p:oleObj name="Equation" r:id="rId5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0" y="1769"/>
                          <a:ext cx="117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13"/>
            <p:cNvGraphicFramePr>
              <a:graphicFrameLocks noChangeAspect="1"/>
            </p:cNvGraphicFramePr>
            <p:nvPr/>
          </p:nvGraphicFramePr>
          <p:xfrm>
            <a:off x="3110" y="2308"/>
            <a:ext cx="14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name="Equation" r:id="rId7" imgW="139579" imgH="177646" progId="Equation.3">
                    <p:embed/>
                  </p:oleObj>
                </mc:Choice>
                <mc:Fallback>
                  <p:oleObj name="Equation" r:id="rId7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2308"/>
                          <a:ext cx="143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3" name="Line 14"/>
          <p:cNvSpPr>
            <a:spLocks noChangeShapeType="1"/>
          </p:cNvSpPr>
          <p:nvPr/>
        </p:nvSpPr>
        <p:spPr bwMode="auto">
          <a:xfrm>
            <a:off x="3996148" y="4433650"/>
            <a:ext cx="0" cy="72428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204" name="Freeform 15"/>
          <p:cNvSpPr>
            <a:spLocks/>
          </p:cNvSpPr>
          <p:nvPr/>
        </p:nvSpPr>
        <p:spPr bwMode="auto">
          <a:xfrm>
            <a:off x="1518197" y="4205507"/>
            <a:ext cx="2490320" cy="390315"/>
          </a:xfrm>
          <a:custGeom>
            <a:avLst/>
            <a:gdLst>
              <a:gd name="T0" fmla="*/ 0 w 1812"/>
              <a:gd name="T1" fmla="*/ 2147483647 h 284"/>
              <a:gd name="T2" fmla="*/ 2147483647 w 1812"/>
              <a:gd name="T3" fmla="*/ 2147483647 h 284"/>
              <a:gd name="T4" fmla="*/ 2147483647 w 1812"/>
              <a:gd name="T5" fmla="*/ 2147483647 h 284"/>
              <a:gd name="T6" fmla="*/ 2147483647 w 1812"/>
              <a:gd name="T7" fmla="*/ 2147483647 h 284"/>
              <a:gd name="T8" fmla="*/ 2147483647 w 1812"/>
              <a:gd name="T9" fmla="*/ 2147483647 h 284"/>
              <a:gd name="T10" fmla="*/ 2147483647 w 1812"/>
              <a:gd name="T11" fmla="*/ 2147483647 h 284"/>
              <a:gd name="T12" fmla="*/ 2147483647 w 1812"/>
              <a:gd name="T13" fmla="*/ 2147483647 h 284"/>
              <a:gd name="T14" fmla="*/ 2147483647 w 1812"/>
              <a:gd name="T15" fmla="*/ 2147483647 h 284"/>
              <a:gd name="T16" fmla="*/ 2147483647 w 1812"/>
              <a:gd name="T17" fmla="*/ 0 h 2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12"/>
              <a:gd name="T28" fmla="*/ 0 h 284"/>
              <a:gd name="T29" fmla="*/ 1812 w 1812"/>
              <a:gd name="T30" fmla="*/ 284 h 2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12" h="284">
                <a:moveTo>
                  <a:pt x="0" y="276"/>
                </a:moveTo>
                <a:cubicBezTo>
                  <a:pt x="65" y="277"/>
                  <a:pt x="270" y="275"/>
                  <a:pt x="390" y="276"/>
                </a:cubicBezTo>
                <a:cubicBezTo>
                  <a:pt x="510" y="277"/>
                  <a:pt x="624" y="284"/>
                  <a:pt x="720" y="282"/>
                </a:cubicBezTo>
                <a:cubicBezTo>
                  <a:pt x="816" y="280"/>
                  <a:pt x="904" y="279"/>
                  <a:pt x="966" y="264"/>
                </a:cubicBezTo>
                <a:cubicBezTo>
                  <a:pt x="1028" y="249"/>
                  <a:pt x="1042" y="217"/>
                  <a:pt x="1092" y="192"/>
                </a:cubicBezTo>
                <a:cubicBezTo>
                  <a:pt x="1142" y="167"/>
                  <a:pt x="1192" y="140"/>
                  <a:pt x="1266" y="114"/>
                </a:cubicBezTo>
                <a:cubicBezTo>
                  <a:pt x="1340" y="88"/>
                  <a:pt x="1469" y="53"/>
                  <a:pt x="1536" y="36"/>
                </a:cubicBezTo>
                <a:cubicBezTo>
                  <a:pt x="1603" y="19"/>
                  <a:pt x="1622" y="18"/>
                  <a:pt x="1668" y="12"/>
                </a:cubicBezTo>
                <a:cubicBezTo>
                  <a:pt x="1714" y="6"/>
                  <a:pt x="1782" y="2"/>
                  <a:pt x="1812" y="0"/>
                </a:cubicBezTo>
              </a:path>
            </a:pathLst>
          </a:custGeom>
          <a:noFill/>
          <a:ln w="9525" cap="rnd">
            <a:solidFill>
              <a:srgbClr val="FF0000"/>
            </a:solidFill>
            <a:prstDash val="sysDot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205" name="Freeform 16"/>
          <p:cNvSpPr>
            <a:spLocks/>
          </p:cNvSpPr>
          <p:nvPr/>
        </p:nvSpPr>
        <p:spPr bwMode="auto">
          <a:xfrm>
            <a:off x="1575920" y="4955902"/>
            <a:ext cx="2416105" cy="402685"/>
          </a:xfrm>
          <a:custGeom>
            <a:avLst/>
            <a:gdLst>
              <a:gd name="T0" fmla="*/ 0 w 1758"/>
              <a:gd name="T1" fmla="*/ 2147483647 h 293"/>
              <a:gd name="T2" fmla="*/ 2147483647 w 1758"/>
              <a:gd name="T3" fmla="*/ 2147483647 h 293"/>
              <a:gd name="T4" fmla="*/ 2147483647 w 1758"/>
              <a:gd name="T5" fmla="*/ 2147483647 h 293"/>
              <a:gd name="T6" fmla="*/ 2147483647 w 1758"/>
              <a:gd name="T7" fmla="*/ 2147483647 h 293"/>
              <a:gd name="T8" fmla="*/ 2147483647 w 1758"/>
              <a:gd name="T9" fmla="*/ 2147483647 h 293"/>
              <a:gd name="T10" fmla="*/ 2147483647 w 1758"/>
              <a:gd name="T11" fmla="*/ 2147483647 h 293"/>
              <a:gd name="T12" fmla="*/ 2147483647 w 1758"/>
              <a:gd name="T13" fmla="*/ 2147483647 h 293"/>
              <a:gd name="T14" fmla="*/ 2147483647 w 1758"/>
              <a:gd name="T15" fmla="*/ 2147483647 h 293"/>
              <a:gd name="T16" fmla="*/ 2147483647 w 1758"/>
              <a:gd name="T17" fmla="*/ 2147483647 h 2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8"/>
              <a:gd name="T28" fmla="*/ 0 h 293"/>
              <a:gd name="T29" fmla="*/ 1758 w 1758"/>
              <a:gd name="T30" fmla="*/ 293 h 2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8" h="293">
                <a:moveTo>
                  <a:pt x="0" y="6"/>
                </a:moveTo>
                <a:cubicBezTo>
                  <a:pt x="65" y="7"/>
                  <a:pt x="270" y="5"/>
                  <a:pt x="390" y="6"/>
                </a:cubicBezTo>
                <a:cubicBezTo>
                  <a:pt x="510" y="7"/>
                  <a:pt x="640" y="10"/>
                  <a:pt x="720" y="12"/>
                </a:cubicBezTo>
                <a:cubicBezTo>
                  <a:pt x="800" y="14"/>
                  <a:pt x="809" y="0"/>
                  <a:pt x="870" y="18"/>
                </a:cubicBezTo>
                <a:cubicBezTo>
                  <a:pt x="931" y="36"/>
                  <a:pt x="1019" y="87"/>
                  <a:pt x="1086" y="120"/>
                </a:cubicBezTo>
                <a:cubicBezTo>
                  <a:pt x="1153" y="153"/>
                  <a:pt x="1211" y="193"/>
                  <a:pt x="1272" y="216"/>
                </a:cubicBezTo>
                <a:cubicBezTo>
                  <a:pt x="1333" y="239"/>
                  <a:pt x="1396" y="246"/>
                  <a:pt x="1452" y="258"/>
                </a:cubicBezTo>
                <a:cubicBezTo>
                  <a:pt x="1508" y="270"/>
                  <a:pt x="1557" y="283"/>
                  <a:pt x="1608" y="288"/>
                </a:cubicBezTo>
                <a:cubicBezTo>
                  <a:pt x="1659" y="293"/>
                  <a:pt x="1727" y="288"/>
                  <a:pt x="1758" y="288"/>
                </a:cubicBezTo>
              </a:path>
            </a:pathLst>
          </a:custGeom>
          <a:noFill/>
          <a:ln w="9525" cap="rnd">
            <a:solidFill>
              <a:srgbClr val="FF0000"/>
            </a:solidFill>
            <a:prstDash val="sysDot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1650135" y="4263230"/>
            <a:ext cx="1467804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385" b="1"/>
              <a:t>Even (or Odd)</a:t>
            </a:r>
          </a:p>
        </p:txBody>
      </p:sp>
      <p:sp>
        <p:nvSpPr>
          <p:cNvPr id="8207" name="Text Box 18"/>
          <p:cNvSpPr txBox="1">
            <a:spLocks noChangeArrowheads="1"/>
          </p:cNvSpPr>
          <p:nvPr/>
        </p:nvSpPr>
        <p:spPr bwMode="auto">
          <a:xfrm>
            <a:off x="1658381" y="4980640"/>
            <a:ext cx="139359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385" b="1"/>
              <a:t>Even (or Odd)</a:t>
            </a:r>
          </a:p>
        </p:txBody>
      </p:sp>
      <p:sp>
        <p:nvSpPr>
          <p:cNvPr id="8208" name="Freeform 19"/>
          <p:cNvSpPr>
            <a:spLocks/>
          </p:cNvSpPr>
          <p:nvPr/>
        </p:nvSpPr>
        <p:spPr bwMode="auto">
          <a:xfrm>
            <a:off x="3101447" y="4476255"/>
            <a:ext cx="856220" cy="670682"/>
          </a:xfrm>
          <a:custGeom>
            <a:avLst/>
            <a:gdLst>
              <a:gd name="T0" fmla="*/ 0 w 623"/>
              <a:gd name="T1" fmla="*/ 2147483647 h 488"/>
              <a:gd name="T2" fmla="*/ 2147483647 w 623"/>
              <a:gd name="T3" fmla="*/ 2147483647 h 488"/>
              <a:gd name="T4" fmla="*/ 2147483647 w 623"/>
              <a:gd name="T5" fmla="*/ 2147483647 h 488"/>
              <a:gd name="T6" fmla="*/ 2147483647 w 623"/>
              <a:gd name="T7" fmla="*/ 2147483647 h 488"/>
              <a:gd name="T8" fmla="*/ 2147483647 w 623"/>
              <a:gd name="T9" fmla="*/ 2147483647 h 488"/>
              <a:gd name="T10" fmla="*/ 2147483647 w 623"/>
              <a:gd name="T11" fmla="*/ 2147483647 h 488"/>
              <a:gd name="T12" fmla="*/ 2147483647 w 623"/>
              <a:gd name="T13" fmla="*/ 2147483647 h 488"/>
              <a:gd name="T14" fmla="*/ 2147483647 w 623"/>
              <a:gd name="T15" fmla="*/ 2147483647 h 488"/>
              <a:gd name="T16" fmla="*/ 2147483647 w 623"/>
              <a:gd name="T17" fmla="*/ 2147483647 h 488"/>
              <a:gd name="T18" fmla="*/ 2147483647 w 623"/>
              <a:gd name="T19" fmla="*/ 2147483647 h 4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3"/>
              <a:gd name="T31" fmla="*/ 0 h 488"/>
              <a:gd name="T32" fmla="*/ 623 w 623"/>
              <a:gd name="T33" fmla="*/ 488 h 4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3" h="488">
                <a:moveTo>
                  <a:pt x="0" y="217"/>
                </a:moveTo>
                <a:cubicBezTo>
                  <a:pt x="37" y="197"/>
                  <a:pt x="158" y="132"/>
                  <a:pt x="222" y="97"/>
                </a:cubicBezTo>
                <a:cubicBezTo>
                  <a:pt x="286" y="62"/>
                  <a:pt x="323" y="14"/>
                  <a:pt x="384" y="7"/>
                </a:cubicBezTo>
                <a:cubicBezTo>
                  <a:pt x="445" y="0"/>
                  <a:pt x="553" y="5"/>
                  <a:pt x="588" y="55"/>
                </a:cubicBezTo>
                <a:cubicBezTo>
                  <a:pt x="623" y="105"/>
                  <a:pt x="598" y="239"/>
                  <a:pt x="594" y="307"/>
                </a:cubicBezTo>
                <a:cubicBezTo>
                  <a:pt x="590" y="375"/>
                  <a:pt x="607" y="438"/>
                  <a:pt x="564" y="463"/>
                </a:cubicBezTo>
                <a:cubicBezTo>
                  <a:pt x="521" y="488"/>
                  <a:pt x="392" y="463"/>
                  <a:pt x="336" y="457"/>
                </a:cubicBezTo>
                <a:cubicBezTo>
                  <a:pt x="280" y="451"/>
                  <a:pt x="264" y="438"/>
                  <a:pt x="228" y="427"/>
                </a:cubicBezTo>
                <a:cubicBezTo>
                  <a:pt x="192" y="416"/>
                  <a:pt x="154" y="411"/>
                  <a:pt x="120" y="391"/>
                </a:cubicBezTo>
                <a:cubicBezTo>
                  <a:pt x="86" y="371"/>
                  <a:pt x="44" y="325"/>
                  <a:pt x="24" y="307"/>
                </a:cubicBezTo>
              </a:path>
            </a:pathLst>
          </a:custGeom>
          <a:noFill/>
          <a:ln w="9525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209" name="Text Box 20"/>
          <p:cNvSpPr txBox="1">
            <a:spLocks noChangeArrowheads="1"/>
          </p:cNvSpPr>
          <p:nvPr/>
        </p:nvSpPr>
        <p:spPr bwMode="auto">
          <a:xfrm>
            <a:off x="3175662" y="4650797"/>
            <a:ext cx="841101" cy="2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58" b="1" baseline="-16000"/>
              <a:t>Odd Cycle</a:t>
            </a:r>
          </a:p>
        </p:txBody>
      </p:sp>
      <p:sp>
        <p:nvSpPr>
          <p:cNvPr id="8210" name="Text Box 21"/>
          <p:cNvSpPr txBox="1">
            <a:spLocks noChangeArrowheads="1"/>
          </p:cNvSpPr>
          <p:nvPr/>
        </p:nvSpPr>
        <p:spPr bwMode="auto">
          <a:xfrm>
            <a:off x="4734173" y="3834434"/>
            <a:ext cx="3595296" cy="23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1731">
                <a:solidFill>
                  <a:schemeClr val="accent2"/>
                </a:solidFill>
              </a:rPr>
              <a:t>Because: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31" i="1">
                <a:solidFill>
                  <a:schemeClr val="accent2"/>
                </a:solidFill>
              </a:rPr>
              <a:t>  even</a:t>
            </a:r>
            <a:r>
              <a:rPr lang="en-US" altLang="zh-TW" sz="1731">
                <a:solidFill>
                  <a:schemeClr val="accent2"/>
                </a:solidFill>
              </a:rPr>
              <a:t> (or </a:t>
            </a:r>
            <a:r>
              <a:rPr lang="en-US" altLang="zh-TW" sz="1731" i="1">
                <a:solidFill>
                  <a:schemeClr val="accent2"/>
                </a:solidFill>
              </a:rPr>
              <a:t>odd</a:t>
            </a:r>
            <a:r>
              <a:rPr lang="en-US" altLang="zh-TW" sz="1731">
                <a:solidFill>
                  <a:schemeClr val="accent2"/>
                </a:solidFill>
              </a:rPr>
              <a:t>) + </a:t>
            </a:r>
            <a:r>
              <a:rPr lang="en-US" altLang="zh-TW" sz="1731" i="1">
                <a:solidFill>
                  <a:schemeClr val="accent2"/>
                </a:solidFill>
              </a:rPr>
              <a:t>even</a:t>
            </a:r>
            <a:r>
              <a:rPr lang="en-US" altLang="zh-TW" sz="1731">
                <a:solidFill>
                  <a:schemeClr val="accent2"/>
                </a:solidFill>
              </a:rPr>
              <a:t> (or </a:t>
            </a:r>
            <a:r>
              <a:rPr lang="en-US" altLang="zh-TW" sz="1731" i="1">
                <a:solidFill>
                  <a:schemeClr val="accent2"/>
                </a:solidFill>
              </a:rPr>
              <a:t>odd</a:t>
            </a:r>
            <a:r>
              <a:rPr lang="en-US" altLang="zh-TW" sz="1731">
                <a:solidFill>
                  <a:schemeClr val="accent2"/>
                </a:solidFill>
              </a:rPr>
              <a:t>) = </a:t>
            </a:r>
            <a:r>
              <a:rPr lang="en-US" altLang="zh-TW" sz="1731" i="1">
                <a:solidFill>
                  <a:schemeClr val="accent2"/>
                </a:solidFill>
              </a:rPr>
              <a:t>even</a:t>
            </a:r>
            <a:r>
              <a:rPr lang="en-US" altLang="zh-TW" sz="1731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1731" i="1">
                <a:solidFill>
                  <a:schemeClr val="accent2"/>
                </a:solidFill>
              </a:rPr>
              <a:t>  even</a:t>
            </a:r>
            <a:r>
              <a:rPr lang="en-US" altLang="zh-TW" sz="1731">
                <a:solidFill>
                  <a:schemeClr val="accent2"/>
                </a:solidFill>
              </a:rPr>
              <a:t> + 1 = </a:t>
            </a:r>
            <a:r>
              <a:rPr lang="en-US" altLang="zh-TW" sz="1731" i="1">
                <a:solidFill>
                  <a:schemeClr val="accent2"/>
                </a:solidFill>
              </a:rPr>
              <a:t>odd</a:t>
            </a:r>
            <a:endParaRPr lang="en-US" altLang="zh-TW" sz="173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1731">
                <a:solidFill>
                  <a:schemeClr val="accent2"/>
                </a:solidFill>
                <a:sym typeface="Symbol" panose="05050102010706020507" pitchFamily="18" charset="2"/>
              </a:rPr>
              <a:t>  Since no odd cycles, </a:t>
            </a:r>
            <a:r>
              <a:rPr lang="en-US" altLang="zh-TW" sz="1731" i="1">
                <a:solidFill>
                  <a:schemeClr val="accent2"/>
                </a:solidFill>
                <a:sym typeface="Symbol" panose="05050102010706020507" pitchFamily="18" charset="2"/>
              </a:rPr>
              <a:t>vv</a:t>
            </a:r>
            <a:r>
              <a:rPr lang="en-US" altLang="zh-TW" sz="1731">
                <a:solidFill>
                  <a:schemeClr val="accent2"/>
                </a:solidFill>
                <a:sym typeface="Symbol" panose="05050102010706020507" pitchFamily="18" charset="2"/>
              </a:rPr>
              <a:t>’ doesn’t exist.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31">
                <a:solidFill>
                  <a:srgbClr val="FF0000"/>
                </a:solidFill>
                <a:sym typeface="Symbol" panose="05050102010706020507" pitchFamily="18" charset="2"/>
              </a:rPr>
              <a:t>We have: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1731" i="1">
                <a:solidFill>
                  <a:srgbClr val="FF0000"/>
                </a:solidFill>
              </a:rPr>
              <a:t>  X</a:t>
            </a:r>
            <a:r>
              <a:rPr lang="en-US" altLang="zh-TW" sz="1731">
                <a:solidFill>
                  <a:srgbClr val="FF0000"/>
                </a:solidFill>
              </a:rPr>
              <a:t> and </a:t>
            </a:r>
            <a:r>
              <a:rPr lang="en-US" altLang="zh-TW" sz="1731" i="1">
                <a:solidFill>
                  <a:srgbClr val="FF0000"/>
                </a:solidFill>
              </a:rPr>
              <a:t>Y</a:t>
            </a:r>
            <a:r>
              <a:rPr lang="en-US" altLang="zh-TW" sz="1731">
                <a:solidFill>
                  <a:srgbClr val="FF0000"/>
                </a:solidFill>
              </a:rPr>
              <a:t> are independent sets</a:t>
            </a:r>
            <a:endParaRPr lang="en-US" altLang="zh-TW" sz="1731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10000"/>
              </a:spcAft>
            </a:pPr>
            <a:endParaRPr lang="en-US" altLang="zh-TW" sz="173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7A73F30-9A1A-4919-8FC7-961681238763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59361"/>
            <a:ext cx="7352766" cy="1256155"/>
          </a:xfrm>
        </p:spPr>
        <p:txBody>
          <a:bodyPr>
            <a:normAutofit fontScale="90000"/>
          </a:bodyPr>
          <a:lstStyle/>
          <a:p>
            <a:pPr marL="278983" indent="-278983" fontAlgn="b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7: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If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a simple graph in which every vertex has degree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</a:t>
            </a:r>
            <a:r>
              <a:rPr lang="en-US" altLang="zh-TW" sz="2251" dirty="0">
                <a:ea typeface="新細明體" panose="02020500000000000000" pitchFamily="18" charset="-120"/>
              </a:rPr>
              <a:t>, then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contains a path of length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</a:t>
            </a:r>
            <a:r>
              <a:rPr lang="en-US" altLang="zh-TW" sz="2251" dirty="0">
                <a:ea typeface="新細明體" panose="02020500000000000000" pitchFamily="18" charset="-120"/>
              </a:rPr>
              <a:t>.  If</a:t>
            </a:r>
            <a:r>
              <a:rPr lang="en-US" altLang="zh-TW" sz="2251" i="1" dirty="0">
                <a:ea typeface="新細明體" panose="02020500000000000000" pitchFamily="18" charset="-120"/>
              </a:rPr>
              <a:t>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k </a:t>
            </a:r>
            <a:r>
              <a:rPr lang="en-US" altLang="zh-TW" sz="225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2</a:t>
            </a:r>
            <a:r>
              <a:rPr lang="en-US" altLang="zh-TW" sz="2251" dirty="0">
                <a:ea typeface="新細明體" panose="02020500000000000000" pitchFamily="18" charset="-120"/>
              </a:rPr>
              <a:t>, then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also contains a cycle of length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k+1</a:t>
            </a:r>
            <a:r>
              <a:rPr lang="en-US" altLang="zh-TW" sz="2251" dirty="0">
                <a:ea typeface="新細明體" panose="02020500000000000000" pitchFamily="18" charset="-120"/>
              </a:rPr>
              <a:t>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2159103"/>
            <a:ext cx="7154859" cy="369562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51" b="1">
                <a:solidFill>
                  <a:srgbClr val="FF0000"/>
                </a:solidFill>
                <a:ea typeface="新細明體" panose="02020500000000000000" pitchFamily="18" charset="-120"/>
              </a:rPr>
              <a:t>Proof: (1/2)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endpoint of a maximal path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i="1" smtClean="0">
                <a:ea typeface="新細明體" panose="02020500000000000000" pitchFamily="18" charset="-120"/>
              </a:rPr>
              <a:t>P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does not extend, every neighbor of </a:t>
            </a:r>
            <a:r>
              <a:rPr lang="en-US" altLang="zh-TW" i="1" smtClean="0">
                <a:ea typeface="新細明體" panose="02020500000000000000" pitchFamily="18" charset="-120"/>
              </a:rPr>
              <a:t>u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in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).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at least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neighbors and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simple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therefore has at least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other than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has length at least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  <a:endParaRPr lang="en-US" altLang="zh-TW" sz="1299">
              <a:solidFill>
                <a:schemeClr val="accent1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99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4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52C17C-C772-4670-936A-AD1B553D8326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59361"/>
            <a:ext cx="7352766" cy="1256155"/>
          </a:xfrm>
        </p:spPr>
        <p:txBody>
          <a:bodyPr>
            <a:normAutofit fontScale="90000"/>
          </a:bodyPr>
          <a:lstStyle/>
          <a:p>
            <a:pPr marL="278983" indent="-278983" fontAlgn="b"/>
            <a:r>
              <a:rPr lang="en-US" altLang="zh-TW" sz="2251" b="1" dirty="0" smtClean="0">
                <a:ea typeface="新細明體" panose="02020500000000000000" pitchFamily="18" charset="-120"/>
              </a:rPr>
              <a:t>Proposition 7 (continued):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If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a simple graph in which every vertex has degree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</a:t>
            </a:r>
            <a:r>
              <a:rPr lang="en-US" altLang="zh-TW" sz="2251" dirty="0">
                <a:ea typeface="新細明體" panose="02020500000000000000" pitchFamily="18" charset="-120"/>
              </a:rPr>
              <a:t>, then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contains a path of length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</a:t>
            </a:r>
            <a:r>
              <a:rPr lang="en-US" altLang="zh-TW" sz="2251" dirty="0">
                <a:ea typeface="新細明體" panose="02020500000000000000" pitchFamily="18" charset="-120"/>
              </a:rPr>
              <a:t>.  If</a:t>
            </a:r>
            <a:r>
              <a:rPr lang="en-US" altLang="zh-TW" sz="2251" i="1" dirty="0">
                <a:ea typeface="新細明體" panose="02020500000000000000" pitchFamily="18" charset="-120"/>
              </a:rPr>
              <a:t>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k </a:t>
            </a:r>
            <a:r>
              <a:rPr lang="en-US" altLang="zh-TW" sz="225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2</a:t>
            </a:r>
            <a:r>
              <a:rPr lang="en-US" altLang="zh-TW" sz="2251" dirty="0">
                <a:ea typeface="新細明體" panose="02020500000000000000" pitchFamily="18" charset="-120"/>
              </a:rPr>
              <a:t>, then G also contains a cycle of length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k+1</a:t>
            </a:r>
            <a:r>
              <a:rPr lang="en-US" altLang="zh-TW" sz="2251" dirty="0">
                <a:ea typeface="新細明體" panose="02020500000000000000" pitchFamily="18" charset="-120"/>
              </a:rPr>
              <a:t>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917218"/>
            <a:ext cx="7154859" cy="4483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51" b="1">
                <a:solidFill>
                  <a:srgbClr val="FF0000"/>
                </a:solidFill>
                <a:ea typeface="新細明體" panose="02020500000000000000" pitchFamily="18" charset="-120"/>
              </a:rPr>
              <a:t>Proof: (2/2)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k </a:t>
            </a:r>
            <a:r>
              <a:rPr lang="en-US" altLang="zh-TW" sz="2251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251" i="1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the edge from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its farthest neighbor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along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completes a sufficiently long cycle with the portion of </a:t>
            </a:r>
            <a:r>
              <a:rPr lang="en-US" altLang="zh-TW" i="1" smtClean="0">
                <a:ea typeface="新細明體" panose="02020500000000000000" pitchFamily="18" charset="-120"/>
              </a:rPr>
              <a:t>P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87047" name="Oval 5"/>
          <p:cNvSpPr>
            <a:spLocks noChangeArrowheads="1"/>
          </p:cNvSpPr>
          <p:nvPr/>
        </p:nvSpPr>
        <p:spPr bwMode="auto">
          <a:xfrm>
            <a:off x="4140455" y="4726386"/>
            <a:ext cx="116820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48" name="Oval 7"/>
          <p:cNvSpPr>
            <a:spLocks noChangeArrowheads="1"/>
          </p:cNvSpPr>
          <p:nvPr/>
        </p:nvSpPr>
        <p:spPr bwMode="auto">
          <a:xfrm>
            <a:off x="5204200" y="4726386"/>
            <a:ext cx="116820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6548313" y="4742878"/>
            <a:ext cx="116820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3520624" y="4777237"/>
            <a:ext cx="619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257275" y="4777237"/>
            <a:ext cx="4439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4830377" y="4777237"/>
            <a:ext cx="373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5333389" y="4777237"/>
            <a:ext cx="397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847396" y="4789607"/>
            <a:ext cx="696795" cy="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7055" name="Freeform 16"/>
          <p:cNvSpPr>
            <a:spLocks/>
          </p:cNvSpPr>
          <p:nvPr/>
        </p:nvSpPr>
        <p:spPr bwMode="auto">
          <a:xfrm>
            <a:off x="3473896" y="4573833"/>
            <a:ext cx="1263026" cy="193784"/>
          </a:xfrm>
          <a:custGeom>
            <a:avLst/>
            <a:gdLst>
              <a:gd name="T0" fmla="*/ 0 w 864"/>
              <a:gd name="T1" fmla="*/ 2147483647 h 152"/>
              <a:gd name="T2" fmla="*/ 2147483647 w 864"/>
              <a:gd name="T3" fmla="*/ 0 h 152"/>
              <a:gd name="T4" fmla="*/ 2147483647 w 864"/>
              <a:gd name="T5" fmla="*/ 2147483647 h 152"/>
              <a:gd name="T6" fmla="*/ 0 60000 65536"/>
              <a:gd name="T7" fmla="*/ 0 60000 65536"/>
              <a:gd name="T8" fmla="*/ 0 60000 65536"/>
              <a:gd name="T9" fmla="*/ 0 w 864"/>
              <a:gd name="T10" fmla="*/ 0 h 152"/>
              <a:gd name="T11" fmla="*/ 864 w 8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2">
                <a:moveTo>
                  <a:pt x="0" y="152"/>
                </a:moveTo>
                <a:cubicBezTo>
                  <a:pt x="112" y="76"/>
                  <a:pt x="224" y="0"/>
                  <a:pt x="368" y="0"/>
                </a:cubicBezTo>
                <a:cubicBezTo>
                  <a:pt x="512" y="0"/>
                  <a:pt x="688" y="76"/>
                  <a:pt x="864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56" name="Freeform 17"/>
          <p:cNvSpPr>
            <a:spLocks/>
          </p:cNvSpPr>
          <p:nvPr/>
        </p:nvSpPr>
        <p:spPr bwMode="auto">
          <a:xfrm>
            <a:off x="3473896" y="4290718"/>
            <a:ext cx="2303408" cy="481022"/>
          </a:xfrm>
          <a:custGeom>
            <a:avLst/>
            <a:gdLst>
              <a:gd name="T0" fmla="*/ 0 w 1576"/>
              <a:gd name="T1" fmla="*/ 2147483647 h 283"/>
              <a:gd name="T2" fmla="*/ 2147483647 w 1576"/>
              <a:gd name="T3" fmla="*/ 2147483647 h 283"/>
              <a:gd name="T4" fmla="*/ 2147483647 w 1576"/>
              <a:gd name="T5" fmla="*/ 2147483647 h 283"/>
              <a:gd name="T6" fmla="*/ 2147483647 w 1576"/>
              <a:gd name="T7" fmla="*/ 2147483647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1576"/>
              <a:gd name="T13" fmla="*/ 0 h 283"/>
              <a:gd name="T14" fmla="*/ 1576 w 1576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6" h="283">
                <a:moveTo>
                  <a:pt x="0" y="283"/>
                </a:moveTo>
                <a:cubicBezTo>
                  <a:pt x="182" y="176"/>
                  <a:pt x="364" y="70"/>
                  <a:pt x="568" y="35"/>
                </a:cubicBezTo>
                <a:cubicBezTo>
                  <a:pt x="772" y="0"/>
                  <a:pt x="1056" y="35"/>
                  <a:pt x="1224" y="75"/>
                </a:cubicBezTo>
                <a:cubicBezTo>
                  <a:pt x="1392" y="115"/>
                  <a:pt x="1484" y="195"/>
                  <a:pt x="1576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57" name="Text Box 18"/>
          <p:cNvSpPr txBox="1">
            <a:spLocks noChangeArrowheads="1"/>
          </p:cNvSpPr>
          <p:nvPr/>
        </p:nvSpPr>
        <p:spPr bwMode="auto">
          <a:xfrm>
            <a:off x="3073960" y="4593074"/>
            <a:ext cx="492017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="1" i="1" baseline="-16000"/>
              <a:t>u</a:t>
            </a:r>
          </a:p>
        </p:txBody>
      </p:sp>
      <p:sp>
        <p:nvSpPr>
          <p:cNvPr id="87058" name="Text Box 19"/>
          <p:cNvSpPr txBox="1">
            <a:spLocks noChangeArrowheads="1"/>
          </p:cNvSpPr>
          <p:nvPr/>
        </p:nvSpPr>
        <p:spPr bwMode="auto">
          <a:xfrm>
            <a:off x="5835027" y="4430901"/>
            <a:ext cx="490642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="1" i="1" baseline="-16000"/>
              <a:t>v</a:t>
            </a:r>
          </a:p>
        </p:txBody>
      </p:sp>
      <p:sp>
        <p:nvSpPr>
          <p:cNvPr id="87059" name="Text Box 21"/>
          <p:cNvSpPr txBox="1">
            <a:spLocks noChangeArrowheads="1"/>
          </p:cNvSpPr>
          <p:nvPr/>
        </p:nvSpPr>
        <p:spPr bwMode="auto">
          <a:xfrm>
            <a:off x="2276838" y="4222000"/>
            <a:ext cx="1459558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/>
              <a:t> </a:t>
            </a:r>
            <a:r>
              <a:rPr lang="en-US" altLang="zh-TW" sz="2511">
                <a:solidFill>
                  <a:schemeClr val="accent2"/>
                </a:solidFill>
              </a:rPr>
              <a:t>d(</a:t>
            </a:r>
            <a:r>
              <a:rPr lang="en-US" altLang="zh-TW" sz="2511" i="1">
                <a:solidFill>
                  <a:schemeClr val="accent2"/>
                </a:solidFill>
              </a:rPr>
              <a:t>u</a:t>
            </a:r>
            <a:r>
              <a:rPr lang="en-US" altLang="zh-TW" sz="2511">
                <a:solidFill>
                  <a:schemeClr val="accent2"/>
                </a:solidFill>
              </a:rPr>
              <a:t>) </a:t>
            </a:r>
            <a:r>
              <a:rPr lang="en-US" altLang="zh-TW" sz="2511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TW" sz="2511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</a:p>
        </p:txBody>
      </p:sp>
      <p:sp>
        <p:nvSpPr>
          <p:cNvPr id="87060" name="AutoShape 22"/>
          <p:cNvSpPr>
            <a:spLocks/>
          </p:cNvSpPr>
          <p:nvPr/>
        </p:nvSpPr>
        <p:spPr bwMode="auto">
          <a:xfrm rot="-5400000">
            <a:off x="4903218" y="3525205"/>
            <a:ext cx="181414" cy="3347913"/>
          </a:xfrm>
          <a:prstGeom prst="leftBrace">
            <a:avLst>
              <a:gd name="adj1" fmla="val 782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61" name="Text Box 23"/>
          <p:cNvSpPr txBox="1">
            <a:spLocks noChangeArrowheads="1"/>
          </p:cNvSpPr>
          <p:nvPr/>
        </p:nvSpPr>
        <p:spPr bwMode="auto">
          <a:xfrm>
            <a:off x="3686919" y="5392945"/>
            <a:ext cx="2836656" cy="79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78">
                <a:solidFill>
                  <a:schemeClr val="accent2"/>
                </a:solidFill>
              </a:rPr>
              <a:t>At least </a:t>
            </a:r>
            <a:r>
              <a:rPr lang="en-US" altLang="zh-TW" sz="2078" i="1">
                <a:solidFill>
                  <a:schemeClr val="accent2"/>
                </a:solidFill>
              </a:rPr>
              <a:t>k+1 </a:t>
            </a:r>
            <a:r>
              <a:rPr lang="en-US" altLang="zh-TW" sz="2078">
                <a:solidFill>
                  <a:schemeClr val="accent2"/>
                </a:solidFill>
              </a:rPr>
              <a:t>vertices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>
                <a:solidFill>
                  <a:schemeClr val="accent2"/>
                </a:solidFill>
              </a:rPr>
              <a:t>Length </a:t>
            </a:r>
            <a:r>
              <a:rPr lang="en-US" altLang="zh-TW" sz="2078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TW" sz="2078">
                <a:solidFill>
                  <a:schemeClr val="accent2"/>
                </a:solidFill>
              </a:rPr>
              <a:t> </a:t>
            </a:r>
            <a:r>
              <a:rPr lang="en-US" altLang="zh-TW" sz="2078" i="1">
                <a:solidFill>
                  <a:schemeClr val="accent2"/>
                </a:solidFill>
              </a:rPr>
              <a:t>k</a:t>
            </a:r>
          </a:p>
        </p:txBody>
      </p:sp>
      <p:sp>
        <p:nvSpPr>
          <p:cNvPr id="87062" name="Oval 4"/>
          <p:cNvSpPr>
            <a:spLocks noChangeArrowheads="1"/>
          </p:cNvSpPr>
          <p:nvPr/>
        </p:nvSpPr>
        <p:spPr bwMode="auto">
          <a:xfrm>
            <a:off x="3403804" y="4726386"/>
            <a:ext cx="116820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63" name="Oval 6"/>
          <p:cNvSpPr>
            <a:spLocks noChangeArrowheads="1"/>
          </p:cNvSpPr>
          <p:nvPr/>
        </p:nvSpPr>
        <p:spPr bwMode="auto">
          <a:xfrm>
            <a:off x="4701189" y="4726386"/>
            <a:ext cx="118194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64" name="Oval 8"/>
          <p:cNvSpPr>
            <a:spLocks noChangeArrowheads="1"/>
          </p:cNvSpPr>
          <p:nvPr/>
        </p:nvSpPr>
        <p:spPr bwMode="auto">
          <a:xfrm>
            <a:off x="5730577" y="4726386"/>
            <a:ext cx="116819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val="12584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66CDAF-C07F-4ED6-848E-4F3907AFD442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659"/>
            <a:ext cx="9144000" cy="1066495"/>
          </a:xfrm>
        </p:spPr>
        <p:txBody>
          <a:bodyPr>
            <a:normAutofit/>
          </a:bodyPr>
          <a:lstStyle/>
          <a:p>
            <a:pPr marL="460391" indent="-460391"/>
            <a:r>
              <a:rPr lang="en-US" altLang="zh-TW" sz="251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8 :</a:t>
            </a:r>
            <a:r>
              <a:rPr lang="en-US" altLang="zh-TW" sz="2511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511" dirty="0">
                <a:ea typeface="新細明體" panose="02020500000000000000" pitchFamily="18" charset="-120"/>
              </a:rPr>
              <a:t>If </a:t>
            </a:r>
            <a:r>
              <a:rPr lang="en-US" altLang="zh-TW" sz="2511" i="1" dirty="0">
                <a:ea typeface="新細明體" panose="02020500000000000000" pitchFamily="18" charset="-120"/>
              </a:rPr>
              <a:t>k&gt;0</a:t>
            </a:r>
            <a:r>
              <a:rPr lang="en-US" altLang="zh-TW" sz="2511" dirty="0">
                <a:ea typeface="新細明體" panose="02020500000000000000" pitchFamily="18" charset="-120"/>
              </a:rPr>
              <a:t>, then a </a:t>
            </a:r>
            <a:r>
              <a:rPr lang="en-US" altLang="zh-TW" sz="2511" i="1" dirty="0">
                <a:ea typeface="新細明體" panose="02020500000000000000" pitchFamily="18" charset="-120"/>
              </a:rPr>
              <a:t>k-</a:t>
            </a:r>
            <a:r>
              <a:rPr lang="en-US" altLang="zh-TW" sz="2511" dirty="0">
                <a:ea typeface="新細明體" panose="02020500000000000000" pitchFamily="18" charset="-120"/>
              </a:rPr>
              <a:t>regular bipartite graph has the same number of vertices in each partite set.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9518"/>
            <a:ext cx="9144000" cy="259528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an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bipartite graph.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Counting the edges according to their endpoints in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yields </a:t>
            </a:r>
            <a:r>
              <a:rPr lang="en-US" altLang="zh-TW" b="1" i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e </a:t>
            </a:r>
            <a:r>
              <a:rPr lang="en-US" altLang="zh-TW" b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(</a:t>
            </a:r>
            <a:r>
              <a:rPr lang="en-US" altLang="zh-TW" b="1" i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G </a:t>
            </a:r>
            <a:r>
              <a:rPr lang="en-US" altLang="zh-TW" b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) </a:t>
            </a:r>
            <a:r>
              <a:rPr lang="en-US" altLang="zh-TW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=</a:t>
            </a:r>
            <a:r>
              <a:rPr lang="en-US" altLang="zh-TW" i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 </a:t>
            </a:r>
            <a:r>
              <a:rPr lang="en-US" altLang="zh-TW" b="1" i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k </a:t>
            </a:r>
            <a:r>
              <a:rPr lang="en-US" altLang="zh-TW" b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|</a:t>
            </a:r>
            <a:r>
              <a:rPr lang="en-US" altLang="zh-TW" b="1" i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X </a:t>
            </a:r>
            <a:r>
              <a:rPr lang="en-US" altLang="zh-TW" b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|</a:t>
            </a:r>
            <a:r>
              <a:rPr lang="en-US" altLang="zh-TW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symmetry, e (G) = k |Y| , and the result follows.</a:t>
            </a:r>
          </a:p>
          <a:p>
            <a:pPr eaLnBrk="1" hangingPunct="1"/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2167" name="Oval 4"/>
          <p:cNvSpPr>
            <a:spLocks noChangeArrowheads="1"/>
          </p:cNvSpPr>
          <p:nvPr/>
        </p:nvSpPr>
        <p:spPr bwMode="auto">
          <a:xfrm>
            <a:off x="3789997" y="4378676"/>
            <a:ext cx="606087" cy="149254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2168" name="Oval 5"/>
          <p:cNvSpPr>
            <a:spLocks noChangeArrowheads="1"/>
          </p:cNvSpPr>
          <p:nvPr/>
        </p:nvSpPr>
        <p:spPr bwMode="auto">
          <a:xfrm>
            <a:off x="4981556" y="4378676"/>
            <a:ext cx="552488" cy="153789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511"/>
          </a:p>
        </p:txBody>
      </p:sp>
      <p:sp>
        <p:nvSpPr>
          <p:cNvPr id="92169" name="Line 6"/>
          <p:cNvSpPr>
            <a:spLocks noChangeShapeType="1"/>
          </p:cNvSpPr>
          <p:nvPr/>
        </p:nvSpPr>
        <p:spPr bwMode="auto">
          <a:xfrm flipV="1">
            <a:off x="4244905" y="4744252"/>
            <a:ext cx="920814" cy="208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2170" name="Line 7"/>
          <p:cNvSpPr>
            <a:spLocks noChangeShapeType="1"/>
          </p:cNvSpPr>
          <p:nvPr/>
        </p:nvSpPr>
        <p:spPr bwMode="auto">
          <a:xfrm>
            <a:off x="4233910" y="4980641"/>
            <a:ext cx="918065" cy="305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2171" name="Line 8"/>
          <p:cNvSpPr>
            <a:spLocks noChangeShapeType="1"/>
          </p:cNvSpPr>
          <p:nvPr/>
        </p:nvSpPr>
        <p:spPr bwMode="auto">
          <a:xfrm>
            <a:off x="4239408" y="4966897"/>
            <a:ext cx="962044" cy="46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2172" name="Oval 9"/>
          <p:cNvSpPr>
            <a:spLocks noChangeArrowheads="1"/>
          </p:cNvSpPr>
          <p:nvPr/>
        </p:nvSpPr>
        <p:spPr bwMode="auto">
          <a:xfrm>
            <a:off x="4187182" y="4925666"/>
            <a:ext cx="76964" cy="769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2907665" y="4593074"/>
            <a:ext cx="886454" cy="5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385"/>
              <a:t> </a:t>
            </a:r>
            <a:r>
              <a:rPr lang="en-US" altLang="zh-TW" sz="1558" i="1"/>
              <a:t>d</a:t>
            </a:r>
            <a:r>
              <a:rPr lang="en-US" altLang="zh-TW" sz="1558"/>
              <a:t> (</a:t>
            </a:r>
            <a:r>
              <a:rPr lang="en-US" altLang="zh-TW" sz="1558" i="1"/>
              <a:t>x</a:t>
            </a:r>
            <a:r>
              <a:rPr lang="en-US" altLang="zh-TW" sz="1558"/>
              <a:t>) = </a:t>
            </a:r>
            <a:r>
              <a:rPr lang="en-US" altLang="zh-TW" sz="1558" i="1"/>
              <a:t>k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3954918" y="4720889"/>
            <a:ext cx="288613" cy="33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58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878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A4DFB93-B625-4166-A653-D03B459348EE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"/>
            <a:ext cx="7886700" cy="1008528"/>
          </a:xfrm>
        </p:spPr>
        <p:txBody>
          <a:bodyPr/>
          <a:lstStyle/>
          <a:p>
            <a:pPr algn="ctr"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dirty="0" smtClean="0">
                <a:ea typeface="新細明體" panose="02020500000000000000" pitchFamily="18" charset="-120"/>
              </a:rPr>
              <a:t> Circuits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0918"/>
            <a:ext cx="9144000" cy="5244353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Some Definitions: 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is </a:t>
            </a:r>
            <a:r>
              <a:rPr lang="en-US" altLang="zh-TW" b="1" i="1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it has a closed trail containing all edges. For convenience, a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consisting of trivial components is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regarded as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call a closed trail a 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circuit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when we do not specify the first vertex but keep the list in cyclic order.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circuit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</a:t>
            </a:r>
            <a:r>
              <a:rPr lang="en-US" altLang="zh-TW" b="1" i="1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trail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 is a circuit or trail containing all the edges.  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even 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a graph with vertex degrees all even. 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vertex is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odd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 when its degree is odd [even].</a:t>
            </a:r>
            <a:r>
              <a:rPr lang="en-US" altLang="zh-TW" sz="1905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endParaRPr lang="en-US" altLang="zh-TW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0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31259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 (Euler – 1735):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 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it has at most one nontrivial component and its vertices all have even degree.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506071"/>
            <a:ext cx="8794375" cy="467089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Seven Bridges of </a:t>
            </a:r>
            <a:r>
              <a:rPr lang="en-US" sz="2400" dirty="0" err="1" smtClean="0"/>
              <a:t>Königsberg</a:t>
            </a:r>
            <a:r>
              <a:rPr lang="en-US" sz="2400" dirty="0" smtClean="0"/>
              <a:t> is a historically notable problem in mathematics. Its negative resolution by Leonhard Euler in 1735 laid the foundations of graph theory and prefigured the idea of topology.</a:t>
            </a:r>
          </a:p>
          <a:p>
            <a:endParaRPr lang="en-US" sz="2400" dirty="0" smtClean="0"/>
          </a:p>
          <a:p>
            <a:r>
              <a:rPr lang="en-US" sz="2400" dirty="0" smtClean="0"/>
              <a:t>The city of </a:t>
            </a:r>
            <a:r>
              <a:rPr lang="en-US" sz="2400" dirty="0" err="1" smtClean="0"/>
              <a:t>Königsberg</a:t>
            </a:r>
            <a:r>
              <a:rPr lang="en-US" sz="2400" dirty="0" smtClean="0"/>
              <a:t> in Prussia (now Kaliningrad, Russia) was set on both sides of the </a:t>
            </a:r>
            <a:r>
              <a:rPr lang="en-US" sz="2400" dirty="0" err="1" smtClean="0"/>
              <a:t>Pregel</a:t>
            </a:r>
            <a:r>
              <a:rPr lang="en-US" sz="2400" dirty="0" smtClean="0"/>
              <a:t> River, and included two large islands which were connected to each other and the mainland by seven bridges.</a:t>
            </a:r>
          </a:p>
          <a:p>
            <a:endParaRPr lang="en-US" sz="2400" dirty="0" smtClean="0"/>
          </a:p>
          <a:p>
            <a:r>
              <a:rPr lang="en-US" sz="2400" dirty="0" smtClean="0"/>
              <a:t>The problem was to find a walk through the city that would cross each bridge once and only once.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6876-7D03-4DBE-A266-67AD177FF10B}" type="datetime2">
              <a:rPr lang="en-US" smtClean="0"/>
              <a:pPr/>
              <a:t>Friday, January 13, 2017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4307F0D-3D2B-4A71-82C6-BD1FD8760343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2" y="0"/>
            <a:ext cx="7792557" cy="1223682"/>
          </a:xfrm>
        </p:spPr>
        <p:txBody>
          <a:bodyPr/>
          <a:lstStyle/>
          <a:p>
            <a:pPr marL="460391" indent="-460391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 (Euler – 1735):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A graph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if and only if it has at most one nontrivial component and its vertices all have even degree.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212" y="1352360"/>
            <a:ext cx="7153485" cy="33479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TW" sz="2251" b="1" dirty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251" b="1" dirty="0">
                <a:ea typeface="新細明體" panose="02020500000000000000" pitchFamily="18" charset="-120"/>
              </a:rPr>
              <a:t>  </a:t>
            </a:r>
            <a:r>
              <a:rPr lang="en-US" altLang="zh-TW" sz="2251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251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Necessity</a:t>
            </a:r>
            <a:r>
              <a:rPr lang="en-US" altLang="zh-TW" sz="225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</a:t>
            </a:r>
            <a:r>
              <a:rPr lang="en-US" altLang="zh-TW" sz="2251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has an </a:t>
            </a:r>
            <a:r>
              <a:rPr lang="en-US" altLang="zh-TW" sz="225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circuit </a:t>
            </a:r>
            <a:r>
              <a:rPr lang="en-US" altLang="zh-TW" sz="2251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endParaRPr lang="en-US" altLang="zh-TW" sz="225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passage of </a:t>
            </a:r>
            <a:r>
              <a:rPr lang="en-US" altLang="zh-TW" sz="2251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through a vertex uses two incident edges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the first edge is paired with the last at the first vertex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every vertex has even degree</a:t>
            </a:r>
          </a:p>
        </p:txBody>
      </p:sp>
      <p:sp>
        <p:nvSpPr>
          <p:cNvPr id="79879" name="橢圓 6"/>
          <p:cNvSpPr>
            <a:spLocks noChangeArrowheads="1"/>
          </p:cNvSpPr>
          <p:nvPr/>
        </p:nvSpPr>
        <p:spPr bwMode="auto">
          <a:xfrm>
            <a:off x="4965064" y="5541375"/>
            <a:ext cx="222644" cy="20615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cxnSp>
        <p:nvCxnSpPr>
          <p:cNvPr id="79880" name="直線單箭頭接點 8"/>
          <p:cNvCxnSpPr>
            <a:cxnSpLocks noChangeShapeType="1"/>
            <a:stCxn id="79879" idx="7"/>
          </p:cNvCxnSpPr>
          <p:nvPr/>
        </p:nvCxnSpPr>
        <p:spPr bwMode="auto">
          <a:xfrm rot="5400000" flipH="1" flipV="1">
            <a:off x="5308651" y="4933912"/>
            <a:ext cx="483771" cy="791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881" name="直線單箭頭接點 10"/>
          <p:cNvCxnSpPr>
            <a:cxnSpLocks noChangeShapeType="1"/>
          </p:cNvCxnSpPr>
          <p:nvPr/>
        </p:nvCxnSpPr>
        <p:spPr bwMode="auto">
          <a:xfrm flipV="1">
            <a:off x="4222916" y="5676061"/>
            <a:ext cx="750394" cy="343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882" name="直線接點 12"/>
          <p:cNvCxnSpPr>
            <a:cxnSpLocks noChangeShapeType="1"/>
          </p:cNvCxnSpPr>
          <p:nvPr/>
        </p:nvCxnSpPr>
        <p:spPr bwMode="auto">
          <a:xfrm rot="16200000" flipH="1">
            <a:off x="5158847" y="5726911"/>
            <a:ext cx="329844" cy="32159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83" name="直線接點 15"/>
          <p:cNvCxnSpPr>
            <a:cxnSpLocks noChangeShapeType="1"/>
          </p:cNvCxnSpPr>
          <p:nvPr/>
        </p:nvCxnSpPr>
        <p:spPr bwMode="auto">
          <a:xfrm rot="16200000" flipH="1">
            <a:off x="4672328" y="5240392"/>
            <a:ext cx="329844" cy="32159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84" name="直線接點 17"/>
          <p:cNvCxnSpPr>
            <a:cxnSpLocks noChangeShapeType="1"/>
          </p:cNvCxnSpPr>
          <p:nvPr/>
        </p:nvCxnSpPr>
        <p:spPr bwMode="auto">
          <a:xfrm>
            <a:off x="5195954" y="5665066"/>
            <a:ext cx="626703" cy="140184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79885" name="直線接點 18"/>
          <p:cNvCxnSpPr>
            <a:cxnSpLocks noChangeShapeType="1"/>
          </p:cNvCxnSpPr>
          <p:nvPr/>
        </p:nvCxnSpPr>
        <p:spPr bwMode="auto">
          <a:xfrm>
            <a:off x="4330115" y="5467160"/>
            <a:ext cx="626703" cy="140184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79886" name="文字方塊 19"/>
          <p:cNvSpPr txBox="1">
            <a:spLocks noChangeArrowheads="1"/>
          </p:cNvSpPr>
          <p:nvPr/>
        </p:nvSpPr>
        <p:spPr bwMode="auto">
          <a:xfrm>
            <a:off x="3851841" y="5219777"/>
            <a:ext cx="445289" cy="86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/>
              <a:t>In</a:t>
            </a:r>
            <a:endParaRPr lang="zh-TW" altLang="en-US" sz="2511"/>
          </a:p>
        </p:txBody>
      </p:sp>
      <p:sp>
        <p:nvSpPr>
          <p:cNvPr id="79887" name="文字方塊 20"/>
          <p:cNvSpPr txBox="1">
            <a:spLocks noChangeArrowheads="1"/>
          </p:cNvSpPr>
          <p:nvPr/>
        </p:nvSpPr>
        <p:spPr bwMode="auto">
          <a:xfrm>
            <a:off x="5896873" y="5656820"/>
            <a:ext cx="1014269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/>
              <a:t>Out</a:t>
            </a:r>
            <a:endParaRPr lang="zh-TW" altLang="en-US" sz="2511"/>
          </a:p>
        </p:txBody>
      </p:sp>
      <p:sp>
        <p:nvSpPr>
          <p:cNvPr id="79888" name="文字方塊 21"/>
          <p:cNvSpPr txBox="1">
            <a:spLocks noChangeArrowheads="1"/>
          </p:cNvSpPr>
          <p:nvPr/>
        </p:nvSpPr>
        <p:spPr bwMode="auto">
          <a:xfrm>
            <a:off x="5979333" y="4914672"/>
            <a:ext cx="214398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>
                <a:solidFill>
                  <a:srgbClr val="FF0000"/>
                </a:solidFill>
              </a:rPr>
              <a:t>Start (The 1</a:t>
            </a:r>
            <a:r>
              <a:rPr lang="en-US" altLang="zh-TW" sz="2511" baseline="30000">
                <a:solidFill>
                  <a:srgbClr val="FF0000"/>
                </a:solidFill>
              </a:rPr>
              <a:t>st</a:t>
            </a:r>
            <a:r>
              <a:rPr lang="en-US" altLang="zh-TW" sz="2511">
                <a:solidFill>
                  <a:srgbClr val="FF0000"/>
                </a:solidFill>
              </a:rPr>
              <a:t>)</a:t>
            </a:r>
            <a:endParaRPr lang="zh-TW" altLang="en-US" sz="2511">
              <a:solidFill>
                <a:srgbClr val="FF0000"/>
              </a:solidFill>
            </a:endParaRPr>
          </a:p>
        </p:txBody>
      </p:sp>
      <p:sp>
        <p:nvSpPr>
          <p:cNvPr id="79889" name="文字方塊 22"/>
          <p:cNvSpPr txBox="1">
            <a:spLocks noChangeArrowheads="1"/>
          </p:cNvSpPr>
          <p:nvPr/>
        </p:nvSpPr>
        <p:spPr bwMode="auto">
          <a:xfrm>
            <a:off x="3126185" y="6027894"/>
            <a:ext cx="2061523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511">
                <a:solidFill>
                  <a:srgbClr val="FF0000"/>
                </a:solidFill>
              </a:rPr>
              <a:t>End (The last)</a:t>
            </a:r>
            <a:endParaRPr lang="zh-TW" altLang="en-US" sz="251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0368E-A0AE-4AA6-8AE4-C5B4B275055A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2" y="610212"/>
            <a:ext cx="7792557" cy="1054126"/>
          </a:xfrm>
        </p:spPr>
        <p:txBody>
          <a:bodyPr/>
          <a:lstStyle/>
          <a:p>
            <a:pPr marL="460391" indent="-460391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 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A graph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if and only if it has at most one nontrivial component and its vertices all have even degree.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212" y="1616235"/>
            <a:ext cx="7153485" cy="188010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TW" sz="2424" b="1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424" b="1">
                <a:ea typeface="新細明體" panose="02020500000000000000" pitchFamily="18" charset="-120"/>
              </a:rPr>
              <a:t>  </a:t>
            </a:r>
            <a:r>
              <a:rPr lang="en-US" altLang="zh-TW" sz="2424" b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424" i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Necessity</a:t>
            </a:r>
            <a:r>
              <a:rPr lang="en-US" altLang="zh-TW" sz="2424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Also, two edges can be in the same trail only when they lie in the same component, so there is at most one nontrivial component.</a:t>
            </a:r>
            <a:endParaRPr lang="en-US" altLang="zh-TW" sz="2424" b="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903" name="橢圓 6"/>
          <p:cNvSpPr>
            <a:spLocks noChangeArrowheads="1"/>
          </p:cNvSpPr>
          <p:nvPr/>
        </p:nvSpPr>
        <p:spPr bwMode="auto">
          <a:xfrm>
            <a:off x="1798565" y="3892157"/>
            <a:ext cx="1706941" cy="1822386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0904" name="橢圓 7"/>
          <p:cNvSpPr>
            <a:spLocks noChangeArrowheads="1"/>
          </p:cNvSpPr>
          <p:nvPr/>
        </p:nvSpPr>
        <p:spPr bwMode="auto">
          <a:xfrm>
            <a:off x="4016764" y="3875664"/>
            <a:ext cx="2416105" cy="1542019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0905" name="文字方塊 10"/>
          <p:cNvSpPr txBox="1">
            <a:spLocks noChangeArrowheads="1"/>
          </p:cNvSpPr>
          <p:nvPr/>
        </p:nvSpPr>
        <p:spPr bwMode="auto">
          <a:xfrm>
            <a:off x="1773826" y="4568335"/>
            <a:ext cx="1649218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78"/>
              <a:t>Component 1</a:t>
            </a:r>
            <a:endParaRPr lang="zh-TW" altLang="en-US" sz="2078"/>
          </a:p>
        </p:txBody>
      </p:sp>
      <p:sp>
        <p:nvSpPr>
          <p:cNvPr id="80906" name="文字方塊 11"/>
          <p:cNvSpPr txBox="1">
            <a:spLocks noChangeArrowheads="1"/>
          </p:cNvSpPr>
          <p:nvPr/>
        </p:nvSpPr>
        <p:spPr bwMode="auto">
          <a:xfrm>
            <a:off x="4470298" y="4477628"/>
            <a:ext cx="1649218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78"/>
              <a:t>Component 2</a:t>
            </a:r>
            <a:endParaRPr lang="zh-TW" altLang="en-US" sz="2078"/>
          </a:p>
        </p:txBody>
      </p:sp>
      <p:sp>
        <p:nvSpPr>
          <p:cNvPr id="80907" name="文字方塊 12"/>
          <p:cNvSpPr txBox="1">
            <a:spLocks noChangeArrowheads="1"/>
          </p:cNvSpPr>
          <p:nvPr/>
        </p:nvSpPr>
        <p:spPr bwMode="auto">
          <a:xfrm>
            <a:off x="3629197" y="5467160"/>
            <a:ext cx="3982863" cy="86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>
                <a:latin typeface="Arial Narrow" panose="020B0606020202030204" pitchFamily="34" charset="0"/>
              </a:rPr>
              <a:t>If more than one components, can’t  walk across the graph</a:t>
            </a:r>
            <a:endParaRPr lang="zh-TW" altLang="en-US" sz="251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4D4D221-C017-488F-A362-3BBD350FB447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>
          <a:xfrm>
            <a:off x="831023" y="610211"/>
            <a:ext cx="7749953" cy="1030762"/>
          </a:xfrm>
        </p:spPr>
        <p:txBody>
          <a:bodyPr/>
          <a:lstStyle/>
          <a:p>
            <a:pPr marL="364190" indent="-364190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 (continued):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</a:t>
            </a:r>
            <a:r>
              <a:rPr lang="en-US" altLang="zh-TW" sz="225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</a:t>
            </a:r>
            <a:r>
              <a:rPr lang="en-US" altLang="zh-TW" sz="225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and only if it has at most one nontrivial component and its vertices all have even degree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962571"/>
            <a:ext cx="7154859" cy="386329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2424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424" i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 </a:t>
            </a:r>
            <a:r>
              <a:rPr lang="en-US" altLang="zh-TW" sz="173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1/3</a:t>
            </a:r>
            <a:r>
              <a:rPr lang="en-US" altLang="zh-TW" sz="2424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Assuming that the condition holds, we obtain an Eulerian circuit using induction on the number of edges, </a:t>
            </a:r>
            <a:r>
              <a:rPr lang="en-US" altLang="zh-TW" sz="2424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endParaRPr lang="en-US" altLang="zh-TW" sz="2424" b="1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Basis step: </a:t>
            </a:r>
            <a:r>
              <a:rPr lang="en-US" altLang="zh-TW" sz="2424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altLang="zh-TW" sz="2424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0. A closed trail consisting of one vertex suffices                                   </a:t>
            </a:r>
            <a:r>
              <a:rPr lang="en-US" altLang="zh-TW" smtClean="0">
                <a:ea typeface="新細明體" panose="02020500000000000000" pitchFamily="18" charset="-120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6768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874F6D-2C73-4C08-9BBE-DA472634B2AB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64" y="201706"/>
            <a:ext cx="7688107" cy="95474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 (continued):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A graph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if and only if it has at most one nontrivial component and its vertices all have even degree.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833" y="1285017"/>
            <a:ext cx="7154859" cy="5155182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TW" sz="2078" dirty="0">
                <a:solidFill>
                  <a:srgbClr val="FF0000"/>
                </a:solidFill>
                <a:ea typeface="新細明體" panose="02020500000000000000" pitchFamily="18" charset="-120"/>
              </a:rPr>
              <a:t>Proof: (</a:t>
            </a:r>
            <a:r>
              <a:rPr lang="en-US" altLang="zh-TW" sz="2078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  <a:r>
              <a:rPr lang="en-US" altLang="zh-TW" sz="2078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558" dirty="0">
                <a:solidFill>
                  <a:srgbClr val="FF0000"/>
                </a:solidFill>
                <a:ea typeface="新細明體" panose="02020500000000000000" pitchFamily="18" charset="-120"/>
              </a:rPr>
              <a:t>2/3</a:t>
            </a:r>
            <a:r>
              <a:rPr lang="en-US" altLang="zh-TW" sz="2078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Induction step</a:t>
            </a:r>
            <a:r>
              <a:rPr lang="en-US" altLang="zh-TW" sz="2078" dirty="0">
                <a:ea typeface="新細明體" panose="02020500000000000000" pitchFamily="18" charset="-120"/>
              </a:rPr>
              <a:t>: </a:t>
            </a:r>
            <a:r>
              <a:rPr lang="en-US" altLang="zh-TW" sz="2078" i="1" dirty="0">
                <a:ea typeface="新細明體" panose="02020500000000000000" pitchFamily="18" charset="-120"/>
              </a:rPr>
              <a:t>m&gt;0</a:t>
            </a:r>
            <a:r>
              <a:rPr lang="en-US" altLang="zh-TW" sz="2078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even degrees, each vertex in the nontrivial component of </a:t>
            </a:r>
            <a:r>
              <a:rPr lang="en-US" altLang="zh-TW" sz="2078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degree at least </a:t>
            </a:r>
            <a:r>
              <a:rPr lang="en-US" altLang="zh-TW" sz="2078" dirty="0">
                <a:ea typeface="新細明體" panose="02020500000000000000" pitchFamily="18" charset="-120"/>
              </a:rPr>
              <a:t>2.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TW" sz="2078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nontrivial component has a cycle </a:t>
            </a:r>
            <a:r>
              <a:rPr lang="en-US" altLang="zh-TW" sz="2078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(Proposition 6)</a:t>
            </a:r>
            <a:endParaRPr lang="en-US" altLang="zh-TW" sz="2078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 be the graph obtained from </a:t>
            </a:r>
            <a:r>
              <a:rPr lang="en-US" altLang="zh-TW" sz="2078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deleting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</a:rPr>
              <a:t>E</a:t>
            </a:r>
            <a:r>
              <a:rPr lang="en-US" altLang="zh-TW" sz="2078" dirty="0">
                <a:ea typeface="新細明體" panose="02020500000000000000" pitchFamily="18" charset="-120"/>
              </a:rPr>
              <a:t>(</a:t>
            </a:r>
            <a:r>
              <a:rPr lang="en-US" altLang="zh-TW" sz="2078" i="1" dirty="0">
                <a:ea typeface="新細明體" panose="02020500000000000000" pitchFamily="18" charset="-120"/>
              </a:rPr>
              <a:t>C</a:t>
            </a:r>
            <a:r>
              <a:rPr lang="en-US" altLang="zh-TW" sz="2078" dirty="0">
                <a:ea typeface="新細明體" panose="02020500000000000000" pitchFamily="18" charset="-120"/>
              </a:rPr>
              <a:t>).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1991" b="1" dirty="0">
                <a:ea typeface="新細明體" panose="02020500000000000000" pitchFamily="18" charset="-120"/>
              </a:rPr>
              <a:t> </a:t>
            </a:r>
            <a:r>
              <a:rPr lang="en-US" altLang="zh-TW" sz="1991" i="1" dirty="0">
                <a:ea typeface="新細明體" panose="02020500000000000000" pitchFamily="18" charset="-120"/>
              </a:rPr>
              <a:t>C</a:t>
            </a:r>
            <a:r>
              <a:rPr lang="en-US" altLang="zh-TW" sz="1991" dirty="0">
                <a:ea typeface="新細明體" panose="02020500000000000000" pitchFamily="18" charset="-120"/>
              </a:rPr>
              <a:t>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</a:t>
            </a:r>
            <a:r>
              <a:rPr lang="en-US" altLang="zh-TW" sz="1991" b="1" dirty="0">
                <a:ea typeface="新細明體" panose="02020500000000000000" pitchFamily="18" charset="-120"/>
              </a:rPr>
              <a:t> </a:t>
            </a:r>
            <a:r>
              <a:rPr lang="en-US" altLang="zh-TW" sz="1991" dirty="0">
                <a:ea typeface="新細明體" panose="02020500000000000000" pitchFamily="18" charset="-120"/>
              </a:rPr>
              <a:t>0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sz="1991" dirty="0">
                <a:ea typeface="新細明體" panose="02020500000000000000" pitchFamily="18" charset="-120"/>
              </a:rPr>
              <a:t> 2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at each vertex, each component of </a:t>
            </a:r>
            <a:r>
              <a:rPr lang="en-US" altLang="zh-TW" sz="1991" i="1" dirty="0">
                <a:ea typeface="新細明體" panose="02020500000000000000" pitchFamily="18" charset="-120"/>
              </a:rPr>
              <a:t>G</a:t>
            </a:r>
            <a:r>
              <a:rPr lang="en-US" altLang="zh-TW" sz="1991" dirty="0">
                <a:ea typeface="新細明體" panose="02020500000000000000" pitchFamily="18" charset="-120"/>
              </a:rPr>
              <a:t>’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also an even graph</a:t>
            </a:r>
            <a:r>
              <a:rPr lang="en-US" altLang="zh-TW" sz="1991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each component is also connected and has fewer than</a:t>
            </a:r>
            <a:r>
              <a:rPr lang="en-US" altLang="zh-TW" sz="1991" dirty="0">
                <a:ea typeface="新細明體" panose="02020500000000000000" pitchFamily="18" charset="-120"/>
              </a:rPr>
              <a:t> </a:t>
            </a:r>
            <a:r>
              <a:rPr lang="en-US" altLang="zh-TW" sz="1991" i="1" dirty="0">
                <a:ea typeface="新細明體" panose="02020500000000000000" pitchFamily="18" charset="-120"/>
              </a:rPr>
              <a:t>m </a:t>
            </a:r>
            <a:r>
              <a:rPr lang="en-US" altLang="zh-TW" sz="1991" dirty="0">
                <a:ea typeface="新細明體" panose="02020500000000000000" pitchFamily="18" charset="-120"/>
              </a:rPr>
              <a:t>edges,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can apply the induction hypothesis to conclude that each component of </a:t>
            </a:r>
            <a:r>
              <a:rPr lang="en-US" altLang="zh-TW" sz="1991" i="1" dirty="0">
                <a:ea typeface="新細明體" panose="02020500000000000000" pitchFamily="18" charset="-120"/>
              </a:rPr>
              <a:t>G</a:t>
            </a:r>
            <a:r>
              <a:rPr lang="en-US" altLang="zh-TW" sz="1991" dirty="0">
                <a:ea typeface="新細明體" panose="02020500000000000000" pitchFamily="18" charset="-120"/>
              </a:rPr>
              <a:t>’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an </a:t>
            </a:r>
            <a:r>
              <a:rPr lang="en-US" altLang="zh-TW" sz="199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circuit.</a:t>
            </a:r>
            <a:r>
              <a:rPr lang="en-US" altLang="zh-TW" sz="1991" dirty="0">
                <a:ea typeface="新細明體" panose="02020500000000000000" pitchFamily="18" charset="-120"/>
              </a:rPr>
              <a:t>      </a:t>
            </a:r>
            <a:r>
              <a:rPr lang="en-US" altLang="zh-TW" sz="2078" dirty="0">
                <a:ea typeface="新細明體" panose="02020500000000000000" pitchFamily="18" charset="-120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4925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0A5C41-CF13-4616-90C6-E186289584A5}" type="datetime2">
              <a:rPr lang="en-US" altLang="zh-TW" sz="1299" smtClean="0"/>
              <a:pPr eaLnBrk="1" hangingPunct="1"/>
              <a:t>Friday, January 13, 2017</a:t>
            </a:fld>
            <a:endParaRPr lang="en-US" altLang="zh-TW" sz="1299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64" y="380696"/>
            <a:ext cx="7688107" cy="1080238"/>
          </a:xfrm>
        </p:spPr>
        <p:txBody>
          <a:bodyPr/>
          <a:lstStyle/>
          <a:p>
            <a:pPr algn="l" eaLnBrk="1" hangingPunct="1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A graph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if and only if it has at most one nontrivial component and its vertices all have even degree.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24153"/>
            <a:ext cx="7154859" cy="454497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Proof: (</a:t>
            </a:r>
            <a:r>
              <a:rPr lang="en-US" altLang="zh-TW" sz="2424" i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  <a:r>
              <a:rPr lang="en-US" altLang="zh-TW" sz="2424" i="1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731" i="1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731">
                <a:solidFill>
                  <a:srgbClr val="FF0000"/>
                </a:solidFill>
                <a:ea typeface="新細明體" panose="02020500000000000000" pitchFamily="18" charset="-120"/>
              </a:rPr>
              <a:t>/3</a:t>
            </a: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Induction step: </a:t>
            </a:r>
            <a:r>
              <a:rPr lang="en-US" altLang="zh-TW" sz="2424" i="1">
                <a:ea typeface="新細明體" panose="02020500000000000000" pitchFamily="18" charset="-120"/>
              </a:rPr>
              <a:t>m&gt;0</a:t>
            </a:r>
            <a:r>
              <a:rPr lang="en-US" altLang="zh-TW" sz="2424">
                <a:ea typeface="新細明體" panose="02020500000000000000" pitchFamily="18" charset="-120"/>
              </a:rPr>
              <a:t>. (continued)</a:t>
            </a:r>
          </a:p>
          <a:p>
            <a:pPr lvl="1" eaLnBrk="1" hangingPunct="1"/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combine these into an Eulerian circuit of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,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traverse </a:t>
            </a:r>
            <a:r>
              <a:rPr lang="en-US" altLang="zh-TW" sz="2337" i="1">
                <a:ea typeface="新細明體" panose="02020500000000000000" pitchFamily="18" charset="-120"/>
              </a:rPr>
              <a:t>C</a:t>
            </a:r>
            <a:r>
              <a:rPr lang="en-US" altLang="zh-TW" sz="2337">
                <a:ea typeface="新細明體" panose="02020500000000000000" pitchFamily="18" charset="-120"/>
              </a:rPr>
              <a:t>,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when a component of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’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entered for the first time we detour along an Eulerian circuit of that component</a:t>
            </a:r>
            <a:r>
              <a:rPr lang="en-US" altLang="zh-TW" sz="2337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circuit ends at the vertex where we began the detour. When we complete the traversal of </a:t>
            </a:r>
            <a:r>
              <a:rPr lang="en-US" altLang="zh-TW" sz="2337" i="1">
                <a:ea typeface="新細明體" panose="02020500000000000000" pitchFamily="18" charset="-120"/>
              </a:rPr>
              <a:t>C</a:t>
            </a:r>
            <a:r>
              <a:rPr lang="en-US" altLang="zh-TW" sz="2337">
                <a:ea typeface="新細明體" panose="02020500000000000000" pitchFamily="18" charset="-120"/>
              </a:rPr>
              <a:t>,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completed an Eulerian circuit of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5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1962</TotalTime>
  <Words>2101</Words>
  <Application>Microsoft Office PowerPoint</Application>
  <PresentationFormat>On-screen Show (4:3)</PresentationFormat>
  <Paragraphs>216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Proposition 5: A graph with at least two vertices  is bipartite if and only if it has no odd cycle. </vt:lpstr>
      <vt:lpstr>Proposition 6: If every vertex of graph G has degree at least 2, then G contains a cycle. </vt:lpstr>
      <vt:lpstr>Eulerian Circuits</vt:lpstr>
      <vt:lpstr>Theorem 1 (Euler – 1735): A graph G is Eulerian if and only if it has at most one nontrivial component and its vertices all have even degree. </vt:lpstr>
      <vt:lpstr>Theorem 1 (Euler – 1735): A graph G is Eulerian if and only if it has at most one nontrivial component and its vertices all have even degree. </vt:lpstr>
      <vt:lpstr>Theorem 1 : A graph G is Eulerian if and only if it has at most one nontrivial component and its vertices all have even degree. </vt:lpstr>
      <vt:lpstr>Theorem 1 (continued): A graph G  is Eulerian if and only if it has at most one nontrivial component and its vertices all have even degree </vt:lpstr>
      <vt:lpstr>Theorem 1 (continued): A graph G is Eulerian if and only if it has at most one nontrivial component and its vertices all have even degree. </vt:lpstr>
      <vt:lpstr>Theorem 1: A graph G is Eulerian if and only if it has at most one nontrivial component and its vertices all have even degree. </vt:lpstr>
      <vt:lpstr>Corollaries to Euler’s Theorem</vt:lpstr>
      <vt:lpstr>Degree</vt:lpstr>
      <vt:lpstr>Regular </vt:lpstr>
      <vt:lpstr>Order and size </vt:lpstr>
      <vt:lpstr>Propositions Related to Degrees and Regularity</vt:lpstr>
      <vt:lpstr>The remaining slides in this graph contain proofs of the results. </vt:lpstr>
      <vt:lpstr>Lemma 5.1: Every closed odd walk contains an odd cycle</vt:lpstr>
      <vt:lpstr>Lemma 5.1: Every closed odd walk contains an odd cycle</vt:lpstr>
      <vt:lpstr>Proposition 5: A graph with least two vertices  is bipartite only if it has no odd cycle.  </vt:lpstr>
      <vt:lpstr>Proposition 5: A graph with at least two vertices is bipartite if it has no odd cycle. </vt:lpstr>
      <vt:lpstr>Proposition 5: A graph with at least two vertices is bipartite if it has no odd cycle.  </vt:lpstr>
      <vt:lpstr>Proposition 5: A graph with at least two vertices is bipartite if it has no odd cycle. </vt:lpstr>
      <vt:lpstr>Proposition 7: If G is a simple graph in which every vertex has degree at least k, then G contains a path of length at least k.  If k  2, then G also contains a cycle of length at least k+1. </vt:lpstr>
      <vt:lpstr>Proposition 7 (continued): If G is a simple graph in which every vertex has degree at least k, then G contains a path of length at least k.  If k  2, then G also contains a cycle of length at least k+1. </vt:lpstr>
      <vt:lpstr>Proposition 8 : If k&gt;0, then a k-regular bipartite graph has the same number of vertices in each partite set.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56</cp:revision>
  <cp:lastPrinted>2017-01-10T03:38:44Z</cp:lastPrinted>
  <dcterms:created xsi:type="dcterms:W3CDTF">2013-08-04T06:42:48Z</dcterms:created>
  <dcterms:modified xsi:type="dcterms:W3CDTF">2017-01-13T10:11:33Z</dcterms:modified>
</cp:coreProperties>
</file>