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76" r:id="rId10"/>
    <p:sldId id="369" r:id="rId11"/>
    <p:sldId id="370" r:id="rId12"/>
    <p:sldId id="375" r:id="rId13"/>
    <p:sldId id="363" r:id="rId14"/>
    <p:sldId id="364" r:id="rId15"/>
    <p:sldId id="365" r:id="rId16"/>
    <p:sldId id="366" r:id="rId17"/>
    <p:sldId id="367" r:id="rId18"/>
    <p:sldId id="377" r:id="rId19"/>
    <p:sldId id="371" r:id="rId20"/>
    <p:sldId id="372" r:id="rId2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94643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E4D7390B-509F-403E-AEC8-40C3EA2A0F6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FF2A634-1070-44EE-861A-4933C03C0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0716-25DB-416C-B05C-1613EE531046}" type="datetime2">
              <a:rPr lang="en-US" smtClean="0"/>
              <a:pPr/>
              <a:t>Monday, January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3D55-D5EE-4576-B67E-BCC3988E022E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EDA6-1C53-49A8-A75F-4751A3AED7DA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E75-0F4A-41BF-AE2A-4A1E557CB985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629A-1F15-498F-8639-353A037E920B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3CB-5B57-4B1D-B788-BA733D6A7870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5E6-68B2-4DFD-BB78-2687CE33DEA9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4B4E-9914-4111-A8C2-7D0A935B146A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28F7-BEDA-44A5-9D37-C61218C63DDD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F5D6-1A2B-4D0E-B21D-7F5681177C26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7244-930D-4C69-9DF1-13C8D3E9B4C5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1CF-4677-4769-9865-5B6E72A35D24}" type="datetime2">
              <a:rPr lang="en-US" smtClean="0"/>
              <a:pPr/>
              <a:t>Monday, January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Degree sequence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1895226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 Sequence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is the list of vertex degrees, usually written in non-increasing order</a:t>
            </a:r>
            <a:r>
              <a:rPr lang="en-US" altLang="zh-TW" smtClean="0">
                <a:ea typeface="新細明體" panose="02020500000000000000" pitchFamily="18" charset="-120"/>
              </a:rPr>
              <a:t>, as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i="1" smtClean="0">
                <a:ea typeface="新細明體" panose="02020500000000000000" pitchFamily="18" charset="-120"/>
              </a:rPr>
              <a:t>….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 n</a:t>
            </a:r>
            <a:r>
              <a:rPr lang="en-US" altLang="zh-TW" b="1" i="1" smtClean="0">
                <a:ea typeface="新細明體" panose="02020500000000000000" pitchFamily="18" charset="-120"/>
              </a:rPr>
              <a:t> 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527" name="Oval 5"/>
          <p:cNvSpPr>
            <a:spLocks noChangeArrowheads="1"/>
          </p:cNvSpPr>
          <p:nvPr/>
        </p:nvSpPr>
        <p:spPr bwMode="auto">
          <a:xfrm>
            <a:off x="2955767" y="4105181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28" name="Oval 6"/>
          <p:cNvSpPr>
            <a:spLocks noChangeArrowheads="1"/>
          </p:cNvSpPr>
          <p:nvPr/>
        </p:nvSpPr>
        <p:spPr bwMode="auto">
          <a:xfrm>
            <a:off x="2271341" y="4674161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29" name="Oval 7"/>
          <p:cNvSpPr>
            <a:spLocks noChangeArrowheads="1"/>
          </p:cNvSpPr>
          <p:nvPr/>
        </p:nvSpPr>
        <p:spPr bwMode="auto">
          <a:xfrm>
            <a:off x="3844970" y="4852826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0" name="Oval 8"/>
          <p:cNvSpPr>
            <a:spLocks noChangeArrowheads="1"/>
          </p:cNvSpPr>
          <p:nvPr/>
        </p:nvSpPr>
        <p:spPr bwMode="auto">
          <a:xfrm>
            <a:off x="2899418" y="5718666"/>
            <a:ext cx="87958" cy="1003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1" name="Line 9"/>
          <p:cNvSpPr>
            <a:spLocks noChangeShapeType="1"/>
          </p:cNvSpPr>
          <p:nvPr/>
        </p:nvSpPr>
        <p:spPr bwMode="auto">
          <a:xfrm>
            <a:off x="2360673" y="4731883"/>
            <a:ext cx="1484297" cy="175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32" name="Line 10"/>
          <p:cNvSpPr>
            <a:spLocks noChangeShapeType="1"/>
          </p:cNvSpPr>
          <p:nvPr/>
        </p:nvSpPr>
        <p:spPr bwMode="auto">
          <a:xfrm flipV="1">
            <a:off x="2972258" y="4943533"/>
            <a:ext cx="893327" cy="795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33" name="Line 11"/>
          <p:cNvSpPr>
            <a:spLocks noChangeShapeType="1"/>
          </p:cNvSpPr>
          <p:nvPr/>
        </p:nvSpPr>
        <p:spPr bwMode="auto">
          <a:xfrm>
            <a:off x="3034104" y="4180769"/>
            <a:ext cx="824609" cy="681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34" name="Freeform 20"/>
          <p:cNvSpPr>
            <a:spLocks/>
          </p:cNvSpPr>
          <p:nvPr/>
        </p:nvSpPr>
        <p:spPr bwMode="auto">
          <a:xfrm>
            <a:off x="2318068" y="4777237"/>
            <a:ext cx="585473" cy="979911"/>
          </a:xfrm>
          <a:custGeom>
            <a:avLst/>
            <a:gdLst>
              <a:gd name="T0" fmla="*/ 0 w 612"/>
              <a:gd name="T1" fmla="*/ 0 h 792"/>
              <a:gd name="T2" fmla="*/ 2147483647 w 612"/>
              <a:gd name="T3" fmla="*/ 2147483647 h 792"/>
              <a:gd name="T4" fmla="*/ 2147483647 w 612"/>
              <a:gd name="T5" fmla="*/ 2147483647 h 792"/>
              <a:gd name="T6" fmla="*/ 2147483647 w 612"/>
              <a:gd name="T7" fmla="*/ 2147483647 h 79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792"/>
              <a:gd name="T14" fmla="*/ 612 w 612"/>
              <a:gd name="T15" fmla="*/ 792 h 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792">
                <a:moveTo>
                  <a:pt x="0" y="0"/>
                </a:moveTo>
                <a:cubicBezTo>
                  <a:pt x="21" y="89"/>
                  <a:pt x="37" y="178"/>
                  <a:pt x="96" y="282"/>
                </a:cubicBezTo>
                <a:cubicBezTo>
                  <a:pt x="155" y="386"/>
                  <a:pt x="268" y="539"/>
                  <a:pt x="354" y="624"/>
                </a:cubicBezTo>
                <a:cubicBezTo>
                  <a:pt x="440" y="709"/>
                  <a:pt x="558" y="757"/>
                  <a:pt x="612" y="7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5" name="Freeform 21"/>
          <p:cNvSpPr>
            <a:spLocks/>
          </p:cNvSpPr>
          <p:nvPr/>
        </p:nvSpPr>
        <p:spPr bwMode="auto">
          <a:xfrm>
            <a:off x="2331812" y="4147785"/>
            <a:ext cx="623954" cy="530499"/>
          </a:xfrm>
          <a:custGeom>
            <a:avLst/>
            <a:gdLst>
              <a:gd name="T0" fmla="*/ 0 w 648"/>
              <a:gd name="T1" fmla="*/ 2147483647 h 444"/>
              <a:gd name="T2" fmla="*/ 2147483647 w 648"/>
              <a:gd name="T3" fmla="*/ 2147483647 h 444"/>
              <a:gd name="T4" fmla="*/ 2147483647 w 648"/>
              <a:gd name="T5" fmla="*/ 2147483647 h 444"/>
              <a:gd name="T6" fmla="*/ 2147483647 w 648"/>
              <a:gd name="T7" fmla="*/ 0 h 444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444"/>
              <a:gd name="T14" fmla="*/ 648 w 648"/>
              <a:gd name="T15" fmla="*/ 444 h 4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444">
                <a:moveTo>
                  <a:pt x="0" y="444"/>
                </a:moveTo>
                <a:cubicBezTo>
                  <a:pt x="22" y="408"/>
                  <a:pt x="75" y="290"/>
                  <a:pt x="132" y="228"/>
                </a:cubicBezTo>
                <a:cubicBezTo>
                  <a:pt x="189" y="166"/>
                  <a:pt x="256" y="110"/>
                  <a:pt x="342" y="72"/>
                </a:cubicBezTo>
                <a:cubicBezTo>
                  <a:pt x="428" y="34"/>
                  <a:pt x="584" y="15"/>
                  <a:pt x="6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6" name="Freeform 22"/>
          <p:cNvSpPr>
            <a:spLocks/>
          </p:cNvSpPr>
          <p:nvPr/>
        </p:nvSpPr>
        <p:spPr bwMode="auto">
          <a:xfrm>
            <a:off x="2355176" y="4201385"/>
            <a:ext cx="617082" cy="504386"/>
          </a:xfrm>
          <a:custGeom>
            <a:avLst/>
            <a:gdLst>
              <a:gd name="T0" fmla="*/ 0 w 648"/>
              <a:gd name="T1" fmla="*/ 2147483647 h 432"/>
              <a:gd name="T2" fmla="*/ 2147483647 w 648"/>
              <a:gd name="T3" fmla="*/ 2147483647 h 432"/>
              <a:gd name="T4" fmla="*/ 2147483647 w 648"/>
              <a:gd name="T5" fmla="*/ 2147483647 h 432"/>
              <a:gd name="T6" fmla="*/ 2147483647 w 64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432"/>
              <a:gd name="T14" fmla="*/ 648 w 64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432">
                <a:moveTo>
                  <a:pt x="0" y="432"/>
                </a:moveTo>
                <a:cubicBezTo>
                  <a:pt x="40" y="420"/>
                  <a:pt x="156" y="400"/>
                  <a:pt x="240" y="360"/>
                </a:cubicBezTo>
                <a:cubicBezTo>
                  <a:pt x="324" y="320"/>
                  <a:pt x="436" y="252"/>
                  <a:pt x="504" y="192"/>
                </a:cubicBezTo>
                <a:cubicBezTo>
                  <a:pt x="572" y="132"/>
                  <a:pt x="618" y="40"/>
                  <a:pt x="6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7" name="Text Box 23"/>
          <p:cNvSpPr txBox="1">
            <a:spLocks noChangeArrowheads="1"/>
          </p:cNvSpPr>
          <p:nvPr/>
        </p:nvSpPr>
        <p:spPr bwMode="auto">
          <a:xfrm>
            <a:off x="2976382" y="5757148"/>
            <a:ext cx="34908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07538" name="Text Box 24"/>
          <p:cNvSpPr txBox="1">
            <a:spLocks noChangeArrowheads="1"/>
          </p:cNvSpPr>
          <p:nvPr/>
        </p:nvSpPr>
        <p:spPr bwMode="auto">
          <a:xfrm>
            <a:off x="4022260" y="4720889"/>
            <a:ext cx="347711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7539" name="Text Box 25"/>
          <p:cNvSpPr txBox="1">
            <a:spLocks noChangeArrowheads="1"/>
          </p:cNvSpPr>
          <p:nvPr/>
        </p:nvSpPr>
        <p:spPr bwMode="auto">
          <a:xfrm>
            <a:off x="2844444" y="3694250"/>
            <a:ext cx="347710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7540" name="Text Box 26"/>
          <p:cNvSpPr txBox="1">
            <a:spLocks noChangeArrowheads="1"/>
          </p:cNvSpPr>
          <p:nvPr/>
        </p:nvSpPr>
        <p:spPr bwMode="auto">
          <a:xfrm>
            <a:off x="1937374" y="4575208"/>
            <a:ext cx="347710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7541" name="Line 27"/>
          <p:cNvSpPr>
            <a:spLocks noChangeShapeType="1"/>
          </p:cNvSpPr>
          <p:nvPr/>
        </p:nvSpPr>
        <p:spPr bwMode="auto">
          <a:xfrm flipV="1">
            <a:off x="3035479" y="4079067"/>
            <a:ext cx="843850" cy="728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42" name="Oval 28"/>
          <p:cNvSpPr>
            <a:spLocks noChangeArrowheads="1"/>
          </p:cNvSpPr>
          <p:nvPr/>
        </p:nvSpPr>
        <p:spPr bwMode="auto">
          <a:xfrm>
            <a:off x="3832601" y="4024094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43" name="Text Box 29"/>
          <p:cNvSpPr txBox="1">
            <a:spLocks noChangeArrowheads="1"/>
          </p:cNvSpPr>
          <p:nvPr/>
        </p:nvSpPr>
        <p:spPr bwMode="auto">
          <a:xfrm>
            <a:off x="3989276" y="3813819"/>
            <a:ext cx="34908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544" name="Text Box 30"/>
          <p:cNvSpPr txBox="1">
            <a:spLocks noChangeArrowheads="1"/>
          </p:cNvSpPr>
          <p:nvPr/>
        </p:nvSpPr>
        <p:spPr bwMode="auto">
          <a:xfrm>
            <a:off x="4791896" y="3991109"/>
            <a:ext cx="2952101" cy="89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Degree sequence</a:t>
            </a:r>
            <a:r>
              <a:rPr lang="en-US" altLang="zh-TW" sz="2078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w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x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y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z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v</a:t>
            </a:r>
            <a:r>
              <a:rPr lang="en-US" altLang="zh-TW" sz="2078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anose="02020500000000000000" pitchFamily="18" charset="-120"/>
              </a:rPr>
              <a:t>2-</a:t>
            </a:r>
            <a:r>
              <a:rPr lang="en-US" altLang="zh-TW" dirty="0" smtClean="0">
                <a:ea typeface="新細明體" panose="02020500000000000000" pitchFamily="18" charset="-120"/>
              </a:rPr>
              <a:t>switch</a:t>
            </a:r>
          </a:p>
        </p:txBody>
      </p:sp>
      <p:sp>
        <p:nvSpPr>
          <p:cNvPr id="22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1676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2-switch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the replacement of a pair of edges </a:t>
            </a:r>
            <a:r>
              <a:rPr lang="en-US" altLang="zh-TW" b="1" i="1" smtClean="0">
                <a:ea typeface="新細明體" panose="02020500000000000000" pitchFamily="18" charset="-120"/>
              </a:rPr>
              <a:t>xy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zw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simple graph by the edges </a:t>
            </a:r>
            <a:r>
              <a:rPr lang="en-US" altLang="zh-TW" b="1" i="1" smtClean="0">
                <a:ea typeface="新細明體" panose="02020500000000000000" pitchFamily="18" charset="-120"/>
              </a:rPr>
              <a:t>yz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wx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that </a:t>
            </a:r>
            <a:r>
              <a:rPr lang="en-US" altLang="zh-TW" b="1" i="1" smtClean="0">
                <a:ea typeface="新細明體" panose="02020500000000000000" pitchFamily="18" charset="-120"/>
              </a:rPr>
              <a:t>yz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wx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did not appear in the graph originally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2543" name="Oval 6"/>
          <p:cNvSpPr>
            <a:spLocks noChangeArrowheads="1"/>
          </p:cNvSpPr>
          <p:nvPr/>
        </p:nvSpPr>
        <p:spPr bwMode="auto">
          <a:xfrm>
            <a:off x="2495360" y="4112052"/>
            <a:ext cx="13468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4" name="Oval 7"/>
          <p:cNvSpPr>
            <a:spLocks noChangeArrowheads="1"/>
          </p:cNvSpPr>
          <p:nvPr/>
        </p:nvSpPr>
        <p:spPr bwMode="auto">
          <a:xfrm>
            <a:off x="2495360" y="4998508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5" name="Oval 8"/>
          <p:cNvSpPr>
            <a:spLocks noChangeArrowheads="1"/>
          </p:cNvSpPr>
          <p:nvPr/>
        </p:nvSpPr>
        <p:spPr bwMode="auto">
          <a:xfrm>
            <a:off x="3365322" y="4999881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6" name="Oval 9"/>
          <p:cNvSpPr>
            <a:spLocks noChangeArrowheads="1"/>
          </p:cNvSpPr>
          <p:nvPr/>
        </p:nvSpPr>
        <p:spPr bwMode="auto">
          <a:xfrm>
            <a:off x="3365322" y="4098308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47" name="Line 10"/>
          <p:cNvSpPr>
            <a:spLocks noChangeShapeType="1"/>
          </p:cNvSpPr>
          <p:nvPr/>
        </p:nvSpPr>
        <p:spPr bwMode="auto">
          <a:xfrm>
            <a:off x="2562702" y="4257733"/>
            <a:ext cx="0" cy="7421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48" name="Line 11"/>
          <p:cNvSpPr>
            <a:spLocks noChangeShapeType="1"/>
          </p:cNvSpPr>
          <p:nvPr/>
        </p:nvSpPr>
        <p:spPr bwMode="auto">
          <a:xfrm>
            <a:off x="3431291" y="4242616"/>
            <a:ext cx="0" cy="7861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49" name="Line 12"/>
          <p:cNvSpPr>
            <a:spLocks noChangeShapeType="1"/>
          </p:cNvSpPr>
          <p:nvPr/>
        </p:nvSpPr>
        <p:spPr bwMode="auto">
          <a:xfrm>
            <a:off x="2630046" y="4186267"/>
            <a:ext cx="74902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0" name="Line 13"/>
          <p:cNvSpPr>
            <a:spLocks noChangeShapeType="1"/>
          </p:cNvSpPr>
          <p:nvPr/>
        </p:nvSpPr>
        <p:spPr bwMode="auto">
          <a:xfrm>
            <a:off x="2630046" y="5071347"/>
            <a:ext cx="74902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1" name="Oval 15"/>
          <p:cNvSpPr>
            <a:spLocks noChangeArrowheads="1"/>
          </p:cNvSpPr>
          <p:nvPr/>
        </p:nvSpPr>
        <p:spPr bwMode="auto">
          <a:xfrm rot="-5400000">
            <a:off x="5388364" y="5091963"/>
            <a:ext cx="145681" cy="131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2" name="Oval 16"/>
          <p:cNvSpPr>
            <a:spLocks noChangeArrowheads="1"/>
          </p:cNvSpPr>
          <p:nvPr/>
        </p:nvSpPr>
        <p:spPr bwMode="auto">
          <a:xfrm rot="-5400000">
            <a:off x="6204039" y="5091276"/>
            <a:ext cx="145681" cy="133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3" name="Oval 17"/>
          <p:cNvSpPr>
            <a:spLocks noChangeArrowheads="1"/>
          </p:cNvSpPr>
          <p:nvPr/>
        </p:nvSpPr>
        <p:spPr bwMode="auto">
          <a:xfrm rot="-5400000">
            <a:off x="6205414" y="4145724"/>
            <a:ext cx="145681" cy="1333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4" name="Oval 18"/>
          <p:cNvSpPr>
            <a:spLocks noChangeArrowheads="1"/>
          </p:cNvSpPr>
          <p:nvPr/>
        </p:nvSpPr>
        <p:spPr bwMode="auto">
          <a:xfrm rot="-5400000">
            <a:off x="5376681" y="4145724"/>
            <a:ext cx="145681" cy="133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2555" name="Line 19"/>
          <p:cNvSpPr>
            <a:spLocks noChangeShapeType="1"/>
          </p:cNvSpPr>
          <p:nvPr/>
        </p:nvSpPr>
        <p:spPr bwMode="auto">
          <a:xfrm rot="-5400000">
            <a:off x="5868699" y="4816406"/>
            <a:ext cx="0" cy="683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6" name="Line 20"/>
          <p:cNvSpPr>
            <a:spLocks noChangeShapeType="1"/>
          </p:cNvSpPr>
          <p:nvPr/>
        </p:nvSpPr>
        <p:spPr bwMode="auto">
          <a:xfrm rot="-5400000">
            <a:off x="5863201" y="3866731"/>
            <a:ext cx="0" cy="6940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7" name="Line 21"/>
          <p:cNvSpPr>
            <a:spLocks noChangeShapeType="1"/>
          </p:cNvSpPr>
          <p:nvPr/>
        </p:nvSpPr>
        <p:spPr bwMode="auto">
          <a:xfrm rot="-5400000">
            <a:off x="5063330" y="4684468"/>
            <a:ext cx="80124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2558" name="Line 22"/>
          <p:cNvSpPr>
            <a:spLocks noChangeShapeType="1"/>
          </p:cNvSpPr>
          <p:nvPr/>
        </p:nvSpPr>
        <p:spPr bwMode="auto">
          <a:xfrm rot="5400000" flipH="1">
            <a:off x="5875571" y="4683094"/>
            <a:ext cx="801245" cy="274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3454656" y="5163430"/>
          <a:ext cx="233639" cy="23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656" y="5163430"/>
                        <a:ext cx="233639" cy="232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"/>
          <p:cNvGraphicFramePr>
            <a:graphicFrameLocks noChangeAspect="1"/>
          </p:cNvGraphicFramePr>
          <p:nvPr/>
        </p:nvGraphicFramePr>
        <p:xfrm>
          <a:off x="2357925" y="5166178"/>
          <a:ext cx="214398" cy="25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925" y="5166178"/>
                        <a:ext cx="214398" cy="257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2378539" y="3867417"/>
          <a:ext cx="181414" cy="23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539" y="3867417"/>
                        <a:ext cx="181414" cy="230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3425794" y="3820690"/>
          <a:ext cx="224019" cy="24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9" imgW="126725" imgH="126725" progId="Equation.3">
                  <p:embed/>
                </p:oleObj>
              </mc:Choice>
              <mc:Fallback>
                <p:oleObj name="Equation" r:id="rId9" imgW="126725" imgH="126725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794" y="3820690"/>
                        <a:ext cx="224019" cy="243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5244057" y="3874291"/>
          <a:ext cx="181414" cy="23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057" y="3874291"/>
                        <a:ext cx="181414" cy="232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5"/>
          <p:cNvGraphicFramePr>
            <a:graphicFrameLocks noChangeAspect="1"/>
          </p:cNvGraphicFramePr>
          <p:nvPr/>
        </p:nvGraphicFramePr>
        <p:xfrm>
          <a:off x="6292685" y="3828936"/>
          <a:ext cx="222644" cy="24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12" imgW="126725" imgH="126725" progId="Equation.3">
                  <p:embed/>
                </p:oleObj>
              </mc:Choice>
              <mc:Fallback>
                <p:oleObj name="Equation" r:id="rId12" imgW="126725" imgH="126725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685" y="3828936"/>
                        <a:ext cx="222644" cy="243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6294060" y="5243142"/>
          <a:ext cx="233639" cy="23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13" imgW="152334" imgH="139639" progId="Equation.3">
                  <p:embed/>
                </p:oleObj>
              </mc:Choice>
              <mc:Fallback>
                <p:oleObj name="Equation" r:id="rId13" imgW="152334" imgH="139639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060" y="5243142"/>
                        <a:ext cx="233639" cy="233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7"/>
          <p:cNvGraphicFramePr>
            <a:graphicFrameLocks noChangeAspect="1"/>
          </p:cNvGraphicFramePr>
          <p:nvPr/>
        </p:nvGraphicFramePr>
        <p:xfrm>
          <a:off x="5197330" y="5247264"/>
          <a:ext cx="215772" cy="25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14" imgW="126835" imgH="139518" progId="Equation.3">
                  <p:embed/>
                </p:oleObj>
              </mc:Choice>
              <mc:Fallback>
                <p:oleObj name="Equation" r:id="rId14" imgW="126835" imgH="139518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330" y="5247264"/>
                        <a:ext cx="215772" cy="2570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3898570" y="4649423"/>
            <a:ext cx="11626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610211"/>
            <a:ext cx="7154859" cy="1157202"/>
          </a:xfrm>
        </p:spPr>
        <p:txBody>
          <a:bodyPr>
            <a:normAutofit/>
          </a:bodyPr>
          <a:lstStyle/>
          <a:p>
            <a:pPr marL="364190" indent="-364190"/>
            <a:r>
              <a:rPr lang="en-US" altLang="zh-TW" sz="28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Graphs with the Same Degree Sequence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124634"/>
            <a:ext cx="7154859" cy="37651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dirty="0" smtClean="0">
                <a:ea typeface="新細明體" panose="02020500000000000000" pitchFamily="18" charset="-120"/>
              </a:rPr>
              <a:t>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i="1" dirty="0" smtClean="0">
                <a:ea typeface="新細明體" panose="02020500000000000000" pitchFamily="18" charset="-120"/>
              </a:rPr>
              <a:t>(v)=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H</a:t>
            </a:r>
            <a:r>
              <a:rPr lang="en-US" altLang="zh-TW" i="1" dirty="0" smtClean="0">
                <a:ea typeface="新細明體" panose="02020500000000000000" pitchFamily="18" charset="-120"/>
              </a:rPr>
              <a:t>(v) </a:t>
            </a:r>
            <a:r>
              <a:rPr lang="en-US" altLang="zh-TW" dirty="0" smtClean="0">
                <a:ea typeface="新細明體" panose="02020500000000000000" pitchFamily="18" charset="-120"/>
              </a:rPr>
              <a:t>for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every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into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54582"/>
            <a:ext cx="7154859" cy="1617609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For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</a:rPr>
              <a:t>&gt;1, an integer list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</a:rPr>
              <a:t> of size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</a:rPr>
              <a:t> is graphic if and only if </a:t>
            </a:r>
            <a:r>
              <a:rPr lang="en-US" altLang="zh-TW" sz="2078" i="1" dirty="0">
                <a:ea typeface="新細明體" panose="02020500000000000000" pitchFamily="18" charset="-120"/>
              </a:rPr>
              <a:t>d’</a:t>
            </a:r>
            <a:r>
              <a:rPr lang="en-US" altLang="zh-TW" sz="2078" dirty="0">
                <a:ea typeface="新細明體" panose="02020500000000000000" pitchFamily="18" charset="-120"/>
              </a:rPr>
              <a:t> is graphic, where </a:t>
            </a:r>
            <a:r>
              <a:rPr lang="en-US" altLang="zh-TW" sz="2078" i="1" dirty="0">
                <a:ea typeface="新細明體" panose="02020500000000000000" pitchFamily="18" charset="-120"/>
              </a:rPr>
              <a:t>d’</a:t>
            </a:r>
            <a:r>
              <a:rPr lang="en-US" altLang="zh-TW" sz="2078" dirty="0">
                <a:ea typeface="新細明體" panose="02020500000000000000" pitchFamily="18" charset="-120"/>
              </a:rPr>
              <a:t> is obtained from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78" dirty="0">
                <a:ea typeface="新細明體" panose="02020500000000000000" pitchFamily="18" charset="-120"/>
              </a:rPr>
              <a:t>=0.</a:t>
            </a:r>
            <a:r>
              <a:rPr lang="en-US" altLang="zh-TW" sz="2251" b="1" dirty="0">
                <a:ea typeface="新細明體" panose="02020500000000000000" pitchFamily="18" charset="-120"/>
              </a:rPr>
              <a:t>   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586" y="1848500"/>
            <a:ext cx="7361012" cy="200792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078" b="1">
                <a:ea typeface="新細明體" panose="02020500000000000000" pitchFamily="18" charset="-120"/>
              </a:rPr>
              <a:t>Proof: </a:t>
            </a:r>
            <a:r>
              <a:rPr lang="en-US" altLang="zh-TW" sz="1558">
                <a:ea typeface="新細明體" panose="02020500000000000000" pitchFamily="18" charset="-120"/>
              </a:rPr>
              <a:t>1/6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n </a:t>
            </a:r>
            <a:r>
              <a:rPr lang="en-US" altLang="zh-TW" sz="2078">
                <a:ea typeface="新細明體" panose="02020500000000000000" pitchFamily="18" charset="-120"/>
              </a:rPr>
              <a:t>=1,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statement is trivial.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n </a:t>
            </a:r>
            <a:r>
              <a:rPr lang="en-US" altLang="zh-TW" sz="2078">
                <a:ea typeface="新細明體" panose="02020500000000000000" pitchFamily="18" charset="-120"/>
              </a:rPr>
              <a:t>&gt;1, </a:t>
            </a:r>
            <a:r>
              <a:rPr lang="en-US" altLang="zh-TW" sz="2078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first prove that the condition is sufficient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1096690" lvl="1">
              <a:lnSpc>
                <a:spcPct val="100000"/>
              </a:lnSpc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 </a:t>
            </a:r>
            <a:r>
              <a:rPr lang="en-US" altLang="zh-TW" sz="2078" i="1">
                <a:ea typeface="新細明體" panose="02020500000000000000" pitchFamily="18" charset="-120"/>
              </a:rPr>
              <a:t>d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d</a:t>
            </a:r>
            <a:r>
              <a:rPr lang="en-US" altLang="zh-TW" sz="2078" i="1" baseline="-25000">
                <a:ea typeface="新細明體" panose="02020500000000000000" pitchFamily="18" charset="-120"/>
              </a:rPr>
              <a:t>1</a:t>
            </a:r>
            <a:r>
              <a:rPr lang="en-US" altLang="zh-TW" sz="2078">
                <a:ea typeface="新細明體" panose="02020500000000000000" pitchFamily="18" charset="-120"/>
                <a:sym typeface="Symbol" panose="05050102010706020507" pitchFamily="18" charset="2"/>
              </a:rPr>
              <a:t>…..</a:t>
            </a:r>
            <a:r>
              <a:rPr lang="en-US" altLang="zh-TW" sz="2078" i="1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 simple graph </a:t>
            </a:r>
            <a:r>
              <a:rPr lang="en-US" altLang="zh-TW" sz="2078" i="1">
                <a:ea typeface="新細明體" panose="02020500000000000000" pitchFamily="18" charset="-120"/>
              </a:rPr>
              <a:t>G’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degree sequence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d’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1188354" y="4030966"/>
            <a:ext cx="3982863" cy="201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have:</a:t>
            </a:r>
            <a:r>
              <a:rPr lang="en-US" altLang="zh-TW" sz="2078"/>
              <a:t> 1) </a:t>
            </a:r>
            <a:r>
              <a:rPr lang="en-US" altLang="zh-TW" sz="2078" i="1"/>
              <a:t>d </a:t>
            </a:r>
            <a:r>
              <a:rPr lang="en-US" altLang="zh-TW" sz="2078"/>
              <a:t>= 3</a:t>
            </a:r>
            <a:r>
              <a:rPr lang="en-US" altLang="zh-TW" sz="2078">
                <a:solidFill>
                  <a:srgbClr val="FF0000"/>
                </a:solidFill>
              </a:rPr>
              <a:t>333</a:t>
            </a:r>
            <a:r>
              <a:rPr lang="en-US" altLang="zh-TW" sz="2078"/>
              <a:t>3221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sz="2078" i="1" baseline="-25000">
                <a:sym typeface="Symbol" panose="05050102010706020507" pitchFamily="18" charset="2"/>
              </a:rPr>
              <a:t>                        </a:t>
            </a:r>
            <a:r>
              <a:rPr lang="en-US" altLang="zh-TW" sz="2078">
                <a:sym typeface="Symbol" panose="05050102010706020507" pitchFamily="18" charset="2"/>
              </a:rPr>
              <a:t>2) </a:t>
            </a:r>
            <a:r>
              <a:rPr lang="en-US" altLang="zh-TW" sz="2078" i="1"/>
              <a:t>G’</a:t>
            </a:r>
            <a:r>
              <a:rPr lang="en-US" altLang="zh-TW" sz="2078"/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078"/>
              <a:t> </a:t>
            </a:r>
            <a:r>
              <a:rPr lang="en-US" altLang="zh-TW" sz="2078" i="1"/>
              <a:t>d’ = 2223221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078" i="1"/>
          </a:p>
          <a:p>
            <a:pPr eaLnBrk="1" hangingPunct="1">
              <a:spcBef>
                <a:spcPct val="20000"/>
              </a:spcBef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show</a:t>
            </a:r>
            <a:r>
              <a:rPr lang="en-US" altLang="zh-TW" sz="2424"/>
              <a:t>: </a:t>
            </a:r>
            <a:r>
              <a:rPr lang="en-US" altLang="zh-TW" sz="2424" i="1"/>
              <a:t>d</a:t>
            </a:r>
            <a:r>
              <a:rPr lang="en-US" altLang="zh-TW" sz="2424"/>
              <a:t> 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graphic</a:t>
            </a:r>
            <a:endParaRPr lang="zh-TW" altLang="en-US" sz="2511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6596417" y="4360810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7197006" y="4374553"/>
            <a:ext cx="133312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7209376" y="5012251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6568930" y="5012251"/>
            <a:ext cx="133311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6595041" y="5607344"/>
            <a:ext cx="133312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398" name="Oval 12"/>
          <p:cNvSpPr>
            <a:spLocks noChangeArrowheads="1"/>
          </p:cNvSpPr>
          <p:nvPr/>
        </p:nvSpPr>
        <p:spPr bwMode="auto">
          <a:xfrm>
            <a:off x="7210750" y="5622462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399" name="Oval 13"/>
          <p:cNvSpPr>
            <a:spLocks noChangeArrowheads="1"/>
          </p:cNvSpPr>
          <p:nvPr/>
        </p:nvSpPr>
        <p:spPr bwMode="auto">
          <a:xfrm>
            <a:off x="5961467" y="5005378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>
            <a:off x="6715984" y="4417157"/>
            <a:ext cx="48239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>
            <a:off x="7262975" y="4518859"/>
            <a:ext cx="0" cy="493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6702240" y="5086465"/>
            <a:ext cx="5222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6715984" y="5695301"/>
            <a:ext cx="49476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6093405" y="5078219"/>
            <a:ext cx="47827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5583521" y="4279723"/>
            <a:ext cx="667933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/>
              <a:t>G’</a:t>
            </a:r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 flipV="1">
            <a:off x="6061794" y="4469383"/>
            <a:ext cx="535996" cy="5359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6061794" y="5129070"/>
            <a:ext cx="527750" cy="503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54582"/>
            <a:ext cx="7154859" cy="1617609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For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</a:rPr>
              <a:t>&gt;1, an integer list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</a:rPr>
              <a:t> of size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</a:rPr>
              <a:t> is graphic if and only if </a:t>
            </a:r>
            <a:r>
              <a:rPr lang="en-US" altLang="zh-TW" sz="2078" i="1" dirty="0">
                <a:ea typeface="新細明體" panose="02020500000000000000" pitchFamily="18" charset="-120"/>
              </a:rPr>
              <a:t>d’</a:t>
            </a:r>
            <a:r>
              <a:rPr lang="en-US" altLang="zh-TW" sz="2078" dirty="0">
                <a:ea typeface="新細明體" panose="02020500000000000000" pitchFamily="18" charset="-120"/>
              </a:rPr>
              <a:t> is graphic, where </a:t>
            </a:r>
            <a:r>
              <a:rPr lang="en-US" altLang="zh-TW" sz="2078" i="1" dirty="0">
                <a:ea typeface="新細明體" panose="02020500000000000000" pitchFamily="18" charset="-120"/>
              </a:rPr>
              <a:t>d’</a:t>
            </a:r>
            <a:r>
              <a:rPr lang="en-US" altLang="zh-TW" sz="2078" dirty="0">
                <a:ea typeface="新細明體" panose="02020500000000000000" pitchFamily="18" charset="-120"/>
              </a:rPr>
              <a:t> is obtained from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78" dirty="0">
                <a:ea typeface="新細明體" panose="02020500000000000000" pitchFamily="18" charset="-120"/>
              </a:rPr>
              <a:t>=0.</a:t>
            </a:r>
            <a:r>
              <a:rPr lang="en-US" altLang="zh-TW" sz="2251" b="1" dirty="0">
                <a:ea typeface="新細明體" panose="02020500000000000000" pitchFamily="18" charset="-120"/>
              </a:rPr>
              <a:t>   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600" y="2151529"/>
            <a:ext cx="8906399" cy="212722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078" b="1" dirty="0">
                <a:ea typeface="新細明體" panose="02020500000000000000" pitchFamily="18" charset="-120"/>
              </a:rPr>
              <a:t>Proof:</a:t>
            </a:r>
            <a:r>
              <a:rPr lang="en-US" altLang="zh-TW" sz="2078" dirty="0">
                <a:ea typeface="新細明體" panose="02020500000000000000" pitchFamily="18" charset="-120"/>
              </a:rPr>
              <a:t> 2/6</a:t>
            </a:r>
            <a:endParaRPr lang="en-US" altLang="zh-TW" sz="2078" b="1" dirty="0">
              <a:ea typeface="新細明體" panose="02020500000000000000" pitchFamily="18" charset="-120"/>
            </a:endParaRPr>
          </a:p>
          <a:p>
            <a:pPr marL="1096690" lvl="1">
              <a:lnSpc>
                <a:spcPct val="10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add a new vertex adjacent to vertices in </a:t>
            </a:r>
            <a:r>
              <a:rPr lang="en-US" altLang="zh-TW" sz="2078" i="1" dirty="0">
                <a:ea typeface="新細明體" panose="02020500000000000000" pitchFamily="18" charset="-120"/>
              </a:rPr>
              <a:t>G’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078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degrees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baseline="-16000" dirty="0">
                <a:ea typeface="新細明體" panose="02020500000000000000" pitchFamily="18" charset="-120"/>
              </a:rPr>
              <a:t>2</a:t>
            </a:r>
            <a:r>
              <a:rPr lang="en-US" altLang="zh-TW" sz="2078" dirty="0">
                <a:ea typeface="新細明體" panose="02020500000000000000" pitchFamily="18" charset="-120"/>
              </a:rPr>
              <a:t>-1,…..,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baseline="-16000" dirty="0">
                <a:ea typeface="新細明體" panose="02020500000000000000" pitchFamily="18" charset="-120"/>
                <a:sym typeface="Symbol" panose="05050102010706020507" pitchFamily="18" charset="2"/>
              </a:rPr>
              <a:t>+1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-1</a:t>
            </a:r>
            <a:r>
              <a:rPr lang="en-US" altLang="zh-TW" sz="2078" i="1" dirty="0">
                <a:ea typeface="新細明體" panose="02020500000000000000" pitchFamily="18" charset="-120"/>
              </a:rPr>
              <a:t>.</a:t>
            </a:r>
            <a:endParaRPr lang="en-US" altLang="zh-TW" sz="2078" b="1" dirty="0">
              <a:ea typeface="新細明體" panose="02020500000000000000" pitchFamily="18" charset="-120"/>
            </a:endParaRPr>
          </a:p>
          <a:p>
            <a:pPr marL="1096690" lvl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the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largest elements of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(one copy of</a:t>
            </a:r>
            <a:r>
              <a:rPr lang="en-US" altLang="zh-TW" sz="2078" dirty="0">
                <a:ea typeface="新細明體" panose="02020500000000000000" pitchFamily="18" charset="-120"/>
              </a:rPr>
              <a:t>)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itself</a:t>
            </a:r>
            <a:r>
              <a:rPr lang="en-US" altLang="zh-TW" sz="2078" dirty="0">
                <a:ea typeface="新細明體" panose="02020500000000000000" pitchFamily="18" charset="-120"/>
              </a:rPr>
              <a:t>, </a:t>
            </a:r>
          </a:p>
          <a:p>
            <a:pPr marL="1096690" lvl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 </a:t>
            </a:r>
            <a:r>
              <a:rPr lang="en-US" altLang="zh-TW" sz="2078" dirty="0">
                <a:ea typeface="新細明體" panose="02020500000000000000" pitchFamily="18" charset="-120"/>
              </a:rPr>
              <a:t>: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i="1" baseline="-16000" dirty="0">
                <a:ea typeface="新細明體" panose="02020500000000000000" pitchFamily="18" charset="-120"/>
              </a:rPr>
              <a:t>2</a:t>
            </a:r>
            <a:r>
              <a:rPr lang="en-US" altLang="zh-TW" sz="2078" dirty="0">
                <a:ea typeface="新細明體" panose="02020500000000000000" pitchFamily="18" charset="-120"/>
              </a:rPr>
              <a:t>-1,…..,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i="1" baseline="-16000" dirty="0">
                <a:ea typeface="新細明體" panose="02020500000000000000" pitchFamily="18" charset="-120"/>
                <a:sym typeface="Symbol" panose="05050102010706020507" pitchFamily="18" charset="2"/>
              </a:rPr>
              <a:t>+1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-1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not be the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largest numbers in </a:t>
            </a:r>
            <a:r>
              <a:rPr lang="en-US" altLang="zh-TW" sz="2078" i="1" dirty="0">
                <a:ea typeface="新細明體" panose="02020500000000000000" pitchFamily="18" charset="-120"/>
              </a:rPr>
              <a:t>d’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example in previous page</a:t>
            </a:r>
            <a:r>
              <a:rPr lang="en-US" altLang="zh-TW" sz="2078" dirty="0">
                <a:ea typeface="新細明體" panose="02020500000000000000" pitchFamily="18" charset="-120"/>
              </a:rPr>
              <a:t>)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2663031" y="4715392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3263620" y="4729135"/>
            <a:ext cx="133312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3275990" y="5366833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2635544" y="5366833"/>
            <a:ext cx="133311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2661655" y="5961925"/>
            <a:ext cx="133312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21" name="Oval 10"/>
          <p:cNvSpPr>
            <a:spLocks noChangeArrowheads="1"/>
          </p:cNvSpPr>
          <p:nvPr/>
        </p:nvSpPr>
        <p:spPr bwMode="auto">
          <a:xfrm>
            <a:off x="3277364" y="5977044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22" name="Oval 11"/>
          <p:cNvSpPr>
            <a:spLocks noChangeArrowheads="1"/>
          </p:cNvSpPr>
          <p:nvPr/>
        </p:nvSpPr>
        <p:spPr bwMode="auto">
          <a:xfrm>
            <a:off x="2028082" y="5359960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2782598" y="4771739"/>
            <a:ext cx="48239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>
            <a:off x="3329589" y="4873441"/>
            <a:ext cx="0" cy="4933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2768854" y="5441047"/>
            <a:ext cx="5222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2782598" y="6049883"/>
            <a:ext cx="49476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>
            <a:off x="2160019" y="5432801"/>
            <a:ext cx="47827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28" name="Text Box 17"/>
          <p:cNvSpPr txBox="1">
            <a:spLocks noChangeArrowheads="1"/>
          </p:cNvSpPr>
          <p:nvPr/>
        </p:nvSpPr>
        <p:spPr bwMode="auto">
          <a:xfrm>
            <a:off x="1336784" y="4551844"/>
            <a:ext cx="667933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 i="1">
                <a:solidFill>
                  <a:schemeClr val="accent2"/>
                </a:solidFill>
              </a:rPr>
              <a:t>G’</a:t>
            </a: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V="1">
            <a:off x="2128408" y="4823965"/>
            <a:ext cx="535996" cy="5359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>
            <a:off x="2128408" y="5483652"/>
            <a:ext cx="527750" cy="503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 flipH="1" flipV="1">
            <a:off x="3390060" y="4840457"/>
            <a:ext cx="684426" cy="50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32" name="Line 22"/>
          <p:cNvSpPr>
            <a:spLocks noChangeShapeType="1"/>
          </p:cNvSpPr>
          <p:nvPr/>
        </p:nvSpPr>
        <p:spPr bwMode="auto">
          <a:xfrm flipH="1">
            <a:off x="3398306" y="5409437"/>
            <a:ext cx="643195" cy="3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33" name="Line 23"/>
          <p:cNvSpPr>
            <a:spLocks noChangeShapeType="1"/>
          </p:cNvSpPr>
          <p:nvPr/>
        </p:nvSpPr>
        <p:spPr bwMode="auto">
          <a:xfrm flipH="1">
            <a:off x="2804588" y="5467160"/>
            <a:ext cx="1294636" cy="52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7434" name="Oval 20"/>
          <p:cNvSpPr>
            <a:spLocks noChangeArrowheads="1"/>
          </p:cNvSpPr>
          <p:nvPr/>
        </p:nvSpPr>
        <p:spPr bwMode="auto">
          <a:xfrm>
            <a:off x="4055245" y="5302238"/>
            <a:ext cx="199281" cy="20340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7435" name="AutoShape 25"/>
          <p:cNvSpPr>
            <a:spLocks noChangeArrowheads="1"/>
          </p:cNvSpPr>
          <p:nvPr/>
        </p:nvSpPr>
        <p:spPr bwMode="auto">
          <a:xfrm>
            <a:off x="3794119" y="5788757"/>
            <a:ext cx="1459558" cy="709164"/>
          </a:xfrm>
          <a:prstGeom prst="wedgeRoundRectCallout">
            <a:avLst>
              <a:gd name="adj1" fmla="val -23486"/>
              <a:gd name="adj2" fmla="val -8444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/>
              <a:t>New added vertex</a:t>
            </a:r>
          </a:p>
        </p:txBody>
      </p:sp>
      <p:sp>
        <p:nvSpPr>
          <p:cNvPr id="17436" name="文字方塊 27"/>
          <p:cNvSpPr txBox="1">
            <a:spLocks noChangeArrowheads="1"/>
          </p:cNvSpPr>
          <p:nvPr/>
        </p:nvSpPr>
        <p:spPr bwMode="auto">
          <a:xfrm>
            <a:off x="4915587" y="4428153"/>
            <a:ext cx="3034562" cy="73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 i="1"/>
              <a:t>d</a:t>
            </a:r>
            <a:r>
              <a:rPr lang="en-US" altLang="zh-TW" sz="2078"/>
              <a:t> : </a:t>
            </a:r>
            <a:r>
              <a:rPr lang="en-US" altLang="zh-TW" sz="2078" i="1"/>
              <a:t>d</a:t>
            </a:r>
            <a:r>
              <a:rPr lang="en-US" altLang="zh-TW" sz="2078" i="1" baseline="-25000"/>
              <a:t>1,</a:t>
            </a:r>
            <a:r>
              <a:rPr lang="en-US" altLang="zh-TW" sz="2078" i="1"/>
              <a:t>d</a:t>
            </a:r>
            <a:r>
              <a:rPr lang="en-US" altLang="zh-TW" sz="2078" i="1" baseline="-25000"/>
              <a:t>2,</a:t>
            </a:r>
            <a:r>
              <a:rPr lang="en-US" altLang="zh-TW" sz="2078">
                <a:sym typeface="Symbol" panose="05050102010706020507" pitchFamily="18" charset="2"/>
              </a:rPr>
              <a:t>… </a:t>
            </a:r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zh-TW" sz="2078" i="1"/>
              <a:t>d’</a:t>
            </a:r>
            <a:r>
              <a:rPr lang="en-US" altLang="zh-TW" sz="2078"/>
              <a:t> : </a:t>
            </a:r>
            <a:r>
              <a:rPr lang="en-US" altLang="zh-TW" sz="2078" i="1"/>
              <a:t>d</a:t>
            </a:r>
            <a:r>
              <a:rPr lang="en-US" altLang="zh-TW" sz="2078" i="1" baseline="-16000"/>
              <a:t>2</a:t>
            </a:r>
            <a:r>
              <a:rPr lang="en-US" altLang="zh-TW" sz="2078"/>
              <a:t>-1,…..,</a:t>
            </a:r>
            <a:r>
              <a:rPr lang="en-US" altLang="zh-TW" sz="2078" i="1"/>
              <a:t>d</a:t>
            </a:r>
            <a:r>
              <a:rPr lang="en-US" altLang="zh-TW" sz="2078" i="1" baseline="-16000">
                <a:sym typeface="Symbol" panose="05050102010706020507" pitchFamily="18" charset="2"/>
              </a:rPr>
              <a:t>+1</a:t>
            </a:r>
            <a:r>
              <a:rPr lang="en-US" altLang="zh-TW" sz="2078">
                <a:sym typeface="Symbol" panose="05050102010706020507" pitchFamily="18" charset="2"/>
              </a:rPr>
              <a:t>-1</a:t>
            </a:r>
            <a:r>
              <a:rPr lang="en-US" altLang="zh-TW" sz="2078"/>
              <a:t>,</a:t>
            </a:r>
            <a:r>
              <a:rPr lang="en-US" altLang="zh-TW" sz="2078">
                <a:sym typeface="Symbol" panose="05050102010706020507" pitchFamily="18" charset="2"/>
              </a:rPr>
              <a:t>… </a:t>
            </a:r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n</a:t>
            </a:r>
            <a:endParaRPr lang="zh-TW" altLang="en-US" sz="2078" i="1" baseline="-25000">
              <a:sym typeface="Symbol" panose="05050102010706020507" pitchFamily="18" charset="2"/>
            </a:endParaRPr>
          </a:p>
        </p:txBody>
      </p:sp>
      <p:sp>
        <p:nvSpPr>
          <p:cNvPr id="17437" name="AutoShape 25"/>
          <p:cNvSpPr>
            <a:spLocks noChangeArrowheads="1"/>
          </p:cNvSpPr>
          <p:nvPr/>
        </p:nvSpPr>
        <p:spPr bwMode="auto">
          <a:xfrm>
            <a:off x="5550536" y="5425929"/>
            <a:ext cx="2440843" cy="709164"/>
          </a:xfrm>
          <a:prstGeom prst="wedgeRoundRectCallout">
            <a:avLst>
              <a:gd name="adj1" fmla="val -25852"/>
              <a:gd name="adj2" fmla="val -80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/>
              <a:t>May not be the </a:t>
            </a:r>
            <a:r>
              <a:rPr lang="en-US" altLang="zh-TW" sz="2078">
                <a:sym typeface="Symbol" panose="05050102010706020507" pitchFamily="18" charset="2"/>
              </a:rPr>
              <a:t></a:t>
            </a:r>
            <a:r>
              <a:rPr lang="en-US" altLang="zh-TW" sz="2078"/>
              <a:t> largest numbers </a:t>
            </a:r>
          </a:p>
        </p:txBody>
      </p:sp>
      <p:cxnSp>
        <p:nvCxnSpPr>
          <p:cNvPr id="17438" name="直線接點 30"/>
          <p:cNvCxnSpPr>
            <a:cxnSpLocks noChangeShapeType="1"/>
          </p:cNvCxnSpPr>
          <p:nvPr/>
        </p:nvCxnSpPr>
        <p:spPr bwMode="auto">
          <a:xfrm flipV="1">
            <a:off x="5393860" y="5170300"/>
            <a:ext cx="159974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85738"/>
            <a:ext cx="8686799" cy="1495144"/>
          </a:xfrm>
        </p:spPr>
        <p:txBody>
          <a:bodyPr>
            <a:normAutofit fontScale="90000"/>
          </a:bodyPr>
          <a:lstStyle/>
          <a:p>
            <a:pPr marL="364190" indent="-364190"/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=0.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 </a:t>
            </a:r>
            <a:endParaRPr lang="en-US" altLang="zh-TW" sz="2251" b="1" i="1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96035"/>
            <a:ext cx="9143999" cy="190541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To prove necessity</a:t>
            </a:r>
            <a:r>
              <a:rPr lang="en-US" altLang="zh-TW" sz="2078" dirty="0">
                <a:ea typeface="新細明體" panose="02020500000000000000" pitchFamily="18" charset="-120"/>
              </a:rPr>
              <a:t>, 3/6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simple graph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realizing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</a:rPr>
              <a:t> ,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produce a simple graph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G’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realizing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d’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905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vertex of degree </a:t>
            </a:r>
            <a:r>
              <a:rPr lang="en-US" altLang="zh-TW" sz="2078" b="1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,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let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S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set of </a:t>
            </a:r>
            <a:r>
              <a:rPr lang="en-US" altLang="zh-TW" sz="2078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vertices in </a:t>
            </a:r>
            <a:r>
              <a:rPr lang="en-US" altLang="zh-TW" sz="2078" b="1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the “desired degrees</a:t>
            </a:r>
            <a:r>
              <a:rPr lang="en-US" altLang="zh-TW" sz="2078" dirty="0">
                <a:ea typeface="新細明體" panose="02020500000000000000" pitchFamily="18" charset="-120"/>
              </a:rPr>
              <a:t>” 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78" dirty="0">
                <a:ea typeface="新細明體" panose="02020500000000000000" pitchFamily="18" charset="-120"/>
              </a:rPr>
              <a:t>,…..,</a:t>
            </a:r>
            <a:r>
              <a:rPr lang="en-US" altLang="zh-TW" sz="2078" i="1" dirty="0">
                <a:ea typeface="新細明體" panose="02020500000000000000" pitchFamily="18" charset="-120"/>
              </a:rPr>
              <a:t>d</a:t>
            </a:r>
            <a:r>
              <a:rPr lang="en-US" altLang="zh-TW" sz="2078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+1</a:t>
            </a:r>
            <a:endParaRPr lang="en-US" altLang="zh-TW" sz="2078" dirty="0">
              <a:ea typeface="新細明體" panose="02020500000000000000" pitchFamily="18" charset="-120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文字方塊 7"/>
          <p:cNvSpPr txBox="1">
            <a:spLocks noChangeArrowheads="1"/>
          </p:cNvSpPr>
          <p:nvPr/>
        </p:nvSpPr>
        <p:spPr bwMode="auto">
          <a:xfrm>
            <a:off x="2771604" y="4807472"/>
            <a:ext cx="3653019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 i="1"/>
              <a:t>d</a:t>
            </a:r>
            <a:r>
              <a:rPr lang="en-US" altLang="zh-TW" sz="2078"/>
              <a:t> : </a:t>
            </a:r>
            <a:r>
              <a:rPr lang="en-US" altLang="zh-TW" sz="2078" i="1"/>
              <a:t>d</a:t>
            </a:r>
            <a:r>
              <a:rPr lang="en-US" altLang="zh-TW" sz="2078" i="1" baseline="-25000"/>
              <a:t>1, </a:t>
            </a:r>
            <a:r>
              <a:rPr lang="en-US" altLang="zh-TW" sz="2078" i="1"/>
              <a:t>d</a:t>
            </a:r>
            <a:r>
              <a:rPr lang="en-US" altLang="zh-TW" sz="2078" i="1" baseline="-25000"/>
              <a:t>2, </a:t>
            </a:r>
            <a:r>
              <a:rPr lang="en-US" altLang="zh-TW" sz="2078">
                <a:sym typeface="Symbol" panose="05050102010706020507" pitchFamily="18" charset="2"/>
              </a:rPr>
              <a:t>…</a:t>
            </a:r>
            <a:r>
              <a:rPr lang="en-US" altLang="zh-TW" sz="2078" i="1"/>
              <a:t>d</a:t>
            </a:r>
            <a:r>
              <a:rPr lang="en-US" altLang="zh-TW" sz="2078" i="1" baseline="-16000">
                <a:sym typeface="Symbol" panose="05050102010706020507" pitchFamily="18" charset="2"/>
              </a:rPr>
              <a:t>, </a:t>
            </a:r>
            <a:r>
              <a:rPr lang="en-US" altLang="zh-TW" sz="2078" i="1"/>
              <a:t>d</a:t>
            </a:r>
            <a:r>
              <a:rPr lang="en-US" altLang="zh-TW" sz="2078" i="1" baseline="-16000">
                <a:sym typeface="Symbol" panose="05050102010706020507" pitchFamily="18" charset="2"/>
              </a:rPr>
              <a:t>+1</a:t>
            </a:r>
            <a:r>
              <a:rPr lang="en-US" altLang="zh-TW" sz="2078" i="1" baseline="-25000"/>
              <a:t>,</a:t>
            </a:r>
            <a:r>
              <a:rPr lang="en-US" altLang="zh-TW" sz="2078">
                <a:sym typeface="Symbol" panose="05050102010706020507" pitchFamily="18" charset="2"/>
              </a:rPr>
              <a:t>…  </a:t>
            </a:r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8441" name="AutoShape 25"/>
          <p:cNvSpPr>
            <a:spLocks noChangeArrowheads="1"/>
          </p:cNvSpPr>
          <p:nvPr/>
        </p:nvSpPr>
        <p:spPr bwMode="auto">
          <a:xfrm>
            <a:off x="3538490" y="5392945"/>
            <a:ext cx="1723433" cy="461781"/>
          </a:xfrm>
          <a:prstGeom prst="wedgeRoundRectCallout">
            <a:avLst>
              <a:gd name="adj1" fmla="val -29667"/>
              <a:gd name="adj2" fmla="val -8095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>
                <a:sym typeface="Symbol" panose="05050102010706020507" pitchFamily="18" charset="2"/>
              </a:rPr>
              <a:t>S:  vertices</a:t>
            </a:r>
            <a:endParaRPr lang="en-US" altLang="zh-TW" sz="2078"/>
          </a:p>
        </p:txBody>
      </p:sp>
      <p:cxnSp>
        <p:nvCxnSpPr>
          <p:cNvPr id="18442" name="直線接點 11"/>
          <p:cNvCxnSpPr>
            <a:cxnSpLocks noChangeShapeType="1"/>
          </p:cNvCxnSpPr>
          <p:nvPr/>
        </p:nvCxnSpPr>
        <p:spPr bwMode="auto">
          <a:xfrm>
            <a:off x="3480767" y="5228023"/>
            <a:ext cx="1345488" cy="1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25"/>
          <p:cNvSpPr>
            <a:spLocks noChangeArrowheads="1"/>
          </p:cNvSpPr>
          <p:nvPr/>
        </p:nvSpPr>
        <p:spPr bwMode="auto">
          <a:xfrm>
            <a:off x="2144901" y="5417683"/>
            <a:ext cx="1096730" cy="461781"/>
          </a:xfrm>
          <a:prstGeom prst="wedgeRoundRectCallout">
            <a:avLst>
              <a:gd name="adj1" fmla="val 47833"/>
              <a:gd name="adj2" fmla="val -9702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1</a:t>
            </a:r>
            <a:r>
              <a:rPr lang="en-US" altLang="zh-TW" sz="2078">
                <a:sym typeface="Symbol" panose="05050102010706020507" pitchFamily="18" charset="2"/>
              </a:rPr>
              <a:t>=</a:t>
            </a:r>
            <a:endParaRPr lang="en-US" altLang="zh-TW" sz="2078"/>
          </a:p>
        </p:txBody>
      </p:sp>
      <p:sp>
        <p:nvSpPr>
          <p:cNvPr id="18444" name="文字方塊 18"/>
          <p:cNvSpPr txBox="1">
            <a:spLocks noChangeArrowheads="1"/>
          </p:cNvSpPr>
          <p:nvPr/>
        </p:nvSpPr>
        <p:spPr bwMode="auto">
          <a:xfrm>
            <a:off x="3101447" y="4213754"/>
            <a:ext cx="37107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w</a:t>
            </a:r>
            <a:endParaRPr lang="zh-TW" altLang="en-US" sz="2511" i="1">
              <a:solidFill>
                <a:srgbClr val="FF0000"/>
              </a:solidFill>
            </a:endParaRPr>
          </a:p>
        </p:txBody>
      </p:sp>
      <p:cxnSp>
        <p:nvCxnSpPr>
          <p:cNvPr id="18445" name="直線單箭頭接點 20"/>
          <p:cNvCxnSpPr>
            <a:cxnSpLocks noChangeShapeType="1"/>
          </p:cNvCxnSpPr>
          <p:nvPr/>
        </p:nvCxnSpPr>
        <p:spPr bwMode="auto">
          <a:xfrm rot="5400000">
            <a:off x="3188032" y="4708520"/>
            <a:ext cx="193783" cy="4123"/>
          </a:xfrm>
          <a:prstGeom prst="straightConnector1">
            <a:avLst/>
          </a:prstGeom>
          <a:noFill/>
          <a:ln w="1905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3999" cy="1518415"/>
          </a:xfrm>
        </p:spPr>
        <p:txBody>
          <a:bodyPr>
            <a:normAutofit/>
          </a:bodyPr>
          <a:lstStyle/>
          <a:p>
            <a:pPr marL="278983" indent="-278983"/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=0.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 </a:t>
            </a:r>
            <a:endParaRPr lang="en-US" altLang="zh-TW" sz="2251" b="1" dirty="0">
              <a:ea typeface="新細明體" panose="02020500000000000000" pitchFamily="18" charset="-120"/>
            </a:endParaRPr>
          </a:p>
        </p:txBody>
      </p:sp>
      <p:sp>
        <p:nvSpPr>
          <p:cNvPr id="194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3340" y="1586753"/>
            <a:ext cx="7212582" cy="82110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164" dirty="0">
                <a:ea typeface="新細明體" panose="02020500000000000000" pitchFamily="18" charset="-120"/>
              </a:rPr>
              <a:t>Proof: </a:t>
            </a:r>
            <a:r>
              <a:rPr lang="en-US" altLang="zh-TW" sz="2078" b="1" i="1" dirty="0">
                <a:solidFill>
                  <a:schemeClr val="accent1"/>
                </a:solidFill>
                <a:ea typeface="新細明體" panose="02020500000000000000" pitchFamily="18" charset="-120"/>
              </a:rPr>
              <a:t>continue</a:t>
            </a:r>
            <a:r>
              <a:rPr lang="en-US" altLang="zh-TW" sz="2078" b="1" dirty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ea typeface="新細明體" panose="02020500000000000000" pitchFamily="18" charset="-120"/>
              </a:rPr>
              <a:t>4/6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</a:rPr>
              <a:t>(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)=</a:t>
            </a:r>
            <a:r>
              <a:rPr lang="en-US" altLang="zh-TW" sz="2078" i="1" dirty="0">
                <a:ea typeface="新細明體" panose="02020500000000000000" pitchFamily="18" charset="-120"/>
              </a:rPr>
              <a:t>S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we delete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obtain </a:t>
            </a:r>
            <a:r>
              <a:rPr lang="en-US" altLang="zh-TW" sz="2078" i="1" dirty="0">
                <a:ea typeface="新細明體" panose="02020500000000000000" pitchFamily="18" charset="-120"/>
              </a:rPr>
              <a:t>G’</a:t>
            </a:r>
            <a:r>
              <a:rPr lang="en-US" altLang="zh-TW" sz="2078" dirty="0">
                <a:ea typeface="新細明體" panose="02020500000000000000" pitchFamily="18" charset="-120"/>
              </a:rPr>
              <a:t>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164" dirty="0">
              <a:ea typeface="新細明體" panose="02020500000000000000" pitchFamily="18" charset="-120"/>
            </a:endParaRPr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文字方塊 7"/>
          <p:cNvSpPr txBox="1">
            <a:spLocks noChangeArrowheads="1"/>
          </p:cNvSpPr>
          <p:nvPr/>
        </p:nvSpPr>
        <p:spPr bwMode="auto">
          <a:xfrm>
            <a:off x="2614928" y="2919117"/>
            <a:ext cx="3653019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 i="1"/>
              <a:t>d</a:t>
            </a:r>
            <a:r>
              <a:rPr lang="en-US" altLang="zh-TW" sz="2078"/>
              <a:t> : </a:t>
            </a:r>
            <a:r>
              <a:rPr lang="en-US" altLang="zh-TW" sz="2078" i="1"/>
              <a:t>d</a:t>
            </a:r>
            <a:r>
              <a:rPr lang="en-US" altLang="zh-TW" sz="2078" i="1" baseline="-25000"/>
              <a:t>1, </a:t>
            </a:r>
            <a:r>
              <a:rPr lang="en-US" altLang="zh-TW" sz="2078" i="1"/>
              <a:t>d</a:t>
            </a:r>
            <a:r>
              <a:rPr lang="en-US" altLang="zh-TW" sz="2078" i="1" baseline="-25000"/>
              <a:t>2, </a:t>
            </a:r>
            <a:r>
              <a:rPr lang="en-US" altLang="zh-TW" sz="2078">
                <a:sym typeface="Symbol" panose="05050102010706020507" pitchFamily="18" charset="2"/>
              </a:rPr>
              <a:t>…</a:t>
            </a:r>
            <a:r>
              <a:rPr lang="en-US" altLang="zh-TW" sz="2078" i="1"/>
              <a:t>d</a:t>
            </a:r>
            <a:r>
              <a:rPr lang="en-US" altLang="zh-TW" sz="2078" i="1" baseline="-16000">
                <a:sym typeface="Symbol" panose="05050102010706020507" pitchFamily="18" charset="2"/>
              </a:rPr>
              <a:t>, </a:t>
            </a:r>
            <a:r>
              <a:rPr lang="en-US" altLang="zh-TW" sz="2078" i="1"/>
              <a:t>d</a:t>
            </a:r>
            <a:r>
              <a:rPr lang="en-US" altLang="zh-TW" sz="2078" i="1" baseline="-16000">
                <a:sym typeface="Symbol" panose="05050102010706020507" pitchFamily="18" charset="2"/>
              </a:rPr>
              <a:t>+1</a:t>
            </a:r>
            <a:r>
              <a:rPr lang="en-US" altLang="zh-TW" sz="2078" i="1" baseline="-25000"/>
              <a:t>,</a:t>
            </a:r>
            <a:r>
              <a:rPr lang="en-US" altLang="zh-TW" sz="2078">
                <a:sym typeface="Symbol" panose="05050102010706020507" pitchFamily="18" charset="2"/>
              </a:rPr>
              <a:t>…  </a:t>
            </a:r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9465" name="AutoShape 25"/>
          <p:cNvSpPr>
            <a:spLocks noChangeArrowheads="1"/>
          </p:cNvSpPr>
          <p:nvPr/>
        </p:nvSpPr>
        <p:spPr bwMode="auto">
          <a:xfrm>
            <a:off x="3381814" y="3669512"/>
            <a:ext cx="3389144" cy="849347"/>
          </a:xfrm>
          <a:prstGeom prst="wedgeRoundRectCallout">
            <a:avLst>
              <a:gd name="adj1" fmla="val -27616"/>
              <a:gd name="adj2" fmla="val -767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Font typeface="Symbol" panose="05050102010706020507" pitchFamily="18" charset="2"/>
              <a:buChar char="D"/>
            </a:pPr>
            <a:r>
              <a:rPr lang="en-US" altLang="zh-TW" sz="2078">
                <a:sym typeface="Symbol" panose="05050102010706020507" pitchFamily="18" charset="2"/>
              </a:rPr>
              <a:t>Vertices,  </a:t>
            </a:r>
            <a:r>
              <a:rPr lang="en-US" altLang="zh-TW" sz="2078" i="1"/>
              <a:t>N</a:t>
            </a:r>
            <a:r>
              <a:rPr lang="en-US" altLang="zh-TW" sz="2078"/>
              <a:t>(</a:t>
            </a:r>
            <a:r>
              <a:rPr lang="en-US" altLang="zh-TW" sz="2078" i="1"/>
              <a:t>w</a:t>
            </a:r>
            <a:r>
              <a:rPr lang="en-US" altLang="zh-TW" sz="2078"/>
              <a:t>)=</a:t>
            </a:r>
            <a:r>
              <a:rPr lang="en-US" altLang="zh-TW" sz="2078" i="1"/>
              <a:t>S</a:t>
            </a:r>
          </a:p>
          <a:p>
            <a:pPr algn="ctr" eaLnBrk="1" hangingPunct="1"/>
            <a:r>
              <a:rPr lang="en-US" altLang="zh-TW" sz="2078" i="1"/>
              <a:t>i.e. </a:t>
            </a:r>
            <a:r>
              <a:rPr lang="en-US" altLang="zh-TW" sz="2078"/>
              <a:t>They are connected to </a:t>
            </a:r>
            <a:r>
              <a:rPr lang="en-US" altLang="zh-TW" sz="2078" i="1"/>
              <a:t>w</a:t>
            </a:r>
            <a:endParaRPr lang="en-US" altLang="zh-TW" sz="2078"/>
          </a:p>
        </p:txBody>
      </p:sp>
      <p:cxnSp>
        <p:nvCxnSpPr>
          <p:cNvPr id="19466" name="直線接點 9"/>
          <p:cNvCxnSpPr>
            <a:cxnSpLocks noChangeShapeType="1"/>
          </p:cNvCxnSpPr>
          <p:nvPr/>
        </p:nvCxnSpPr>
        <p:spPr bwMode="auto">
          <a:xfrm>
            <a:off x="3324092" y="3339668"/>
            <a:ext cx="1246535" cy="1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25"/>
          <p:cNvSpPr>
            <a:spLocks noChangeArrowheads="1"/>
          </p:cNvSpPr>
          <p:nvPr/>
        </p:nvSpPr>
        <p:spPr bwMode="auto">
          <a:xfrm>
            <a:off x="1988225" y="3529328"/>
            <a:ext cx="1096730" cy="461781"/>
          </a:xfrm>
          <a:prstGeom prst="wedgeRoundRectCallout">
            <a:avLst>
              <a:gd name="adj1" fmla="val 47833"/>
              <a:gd name="adj2" fmla="val -9702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1</a:t>
            </a:r>
            <a:r>
              <a:rPr lang="en-US" altLang="zh-TW" sz="2078">
                <a:sym typeface="Symbol" panose="05050102010706020507" pitchFamily="18" charset="2"/>
              </a:rPr>
              <a:t>=</a:t>
            </a:r>
            <a:endParaRPr lang="en-US" altLang="zh-TW" sz="2078"/>
          </a:p>
        </p:txBody>
      </p:sp>
      <p:sp>
        <p:nvSpPr>
          <p:cNvPr id="19468" name="文字方塊 11"/>
          <p:cNvSpPr txBox="1">
            <a:spLocks noChangeArrowheads="1"/>
          </p:cNvSpPr>
          <p:nvPr/>
        </p:nvSpPr>
        <p:spPr bwMode="auto">
          <a:xfrm>
            <a:off x="2944772" y="2325399"/>
            <a:ext cx="37107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w</a:t>
            </a:r>
            <a:endParaRPr lang="zh-TW" altLang="en-US" sz="2511" i="1">
              <a:solidFill>
                <a:srgbClr val="FF0000"/>
              </a:solidFill>
            </a:endParaRPr>
          </a:p>
        </p:txBody>
      </p:sp>
      <p:cxnSp>
        <p:nvCxnSpPr>
          <p:cNvPr id="19469" name="直線單箭頭接點 12"/>
          <p:cNvCxnSpPr>
            <a:cxnSpLocks noChangeShapeType="1"/>
          </p:cNvCxnSpPr>
          <p:nvPr/>
        </p:nvCxnSpPr>
        <p:spPr bwMode="auto">
          <a:xfrm rot="5400000">
            <a:off x="3031356" y="2820165"/>
            <a:ext cx="193783" cy="412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文字方塊 14"/>
          <p:cNvSpPr txBox="1">
            <a:spLocks noChangeArrowheads="1"/>
          </p:cNvSpPr>
          <p:nvPr/>
        </p:nvSpPr>
        <p:spPr bwMode="auto">
          <a:xfrm>
            <a:off x="2540713" y="4931164"/>
            <a:ext cx="3034562" cy="73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/>
              <a:t>Delete</a:t>
            </a:r>
            <a:r>
              <a:rPr lang="en-US" altLang="zh-TW" sz="2078" i="1"/>
              <a:t> </a:t>
            </a:r>
            <a:r>
              <a:rPr lang="en-US" altLang="zh-TW" sz="2078" i="1">
                <a:solidFill>
                  <a:srgbClr val="FF0000"/>
                </a:solidFill>
              </a:rPr>
              <a:t>w</a:t>
            </a:r>
            <a:r>
              <a:rPr lang="en-US" altLang="zh-TW" sz="2078" i="1"/>
              <a:t> </a:t>
            </a:r>
            <a:r>
              <a:rPr lang="en-US" altLang="zh-TW" sz="2078"/>
              <a:t>than we have</a:t>
            </a:r>
            <a:endParaRPr lang="en-US" altLang="zh-TW" sz="2078" baseline="-2500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078" i="1"/>
              <a:t>d’</a:t>
            </a:r>
            <a:r>
              <a:rPr lang="en-US" altLang="zh-TW" sz="2078"/>
              <a:t> : </a:t>
            </a:r>
            <a:r>
              <a:rPr lang="en-US" altLang="zh-TW" sz="2078" i="1"/>
              <a:t>d</a:t>
            </a:r>
            <a:r>
              <a:rPr lang="en-US" altLang="zh-TW" sz="2078" i="1" baseline="-16000"/>
              <a:t>2</a:t>
            </a:r>
            <a:r>
              <a:rPr lang="en-US" altLang="zh-TW" sz="2078"/>
              <a:t>-1,…..,</a:t>
            </a:r>
            <a:r>
              <a:rPr lang="en-US" altLang="zh-TW" sz="2078" i="1"/>
              <a:t>d</a:t>
            </a:r>
            <a:r>
              <a:rPr lang="en-US" altLang="zh-TW" sz="2078" i="1" baseline="-16000">
                <a:sym typeface="Symbol" panose="05050102010706020507" pitchFamily="18" charset="2"/>
              </a:rPr>
              <a:t>+1</a:t>
            </a:r>
            <a:r>
              <a:rPr lang="en-US" altLang="zh-TW" sz="2078">
                <a:sym typeface="Symbol" panose="05050102010706020507" pitchFamily="18" charset="2"/>
              </a:rPr>
              <a:t>-1</a:t>
            </a:r>
            <a:r>
              <a:rPr lang="en-US" altLang="zh-TW" sz="2078" i="1" baseline="-25000"/>
              <a:t>,</a:t>
            </a:r>
            <a:r>
              <a:rPr lang="en-US" altLang="zh-TW" sz="2078">
                <a:sym typeface="Symbol" panose="05050102010706020507" pitchFamily="18" charset="2"/>
              </a:rPr>
              <a:t>… </a:t>
            </a:r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n</a:t>
            </a:r>
            <a:endParaRPr lang="zh-TW" altLang="en-US" sz="251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1195684"/>
          </a:xfrm>
        </p:spPr>
        <p:txBody>
          <a:bodyPr>
            <a:normAutofit fontScale="90000"/>
          </a:bodyPr>
          <a:lstStyle/>
          <a:p>
            <a:pPr marL="278983" indent="-278983"/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=0.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 </a:t>
            </a:r>
            <a:endParaRPr lang="en-US" altLang="zh-TW" sz="2251" b="1" dirty="0">
              <a:ea typeface="新細明體" panose="02020500000000000000" pitchFamily="18" charset="-120"/>
            </a:endParaRPr>
          </a:p>
        </p:txBody>
      </p:sp>
      <p:sp>
        <p:nvSpPr>
          <p:cNvPr id="204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4812" y="1465729"/>
            <a:ext cx="8969188" cy="2649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164" dirty="0">
                <a:ea typeface="新細明體" panose="02020500000000000000" pitchFamily="18" charset="-120"/>
              </a:rPr>
              <a:t>Proof: </a:t>
            </a:r>
            <a:r>
              <a:rPr lang="en-US" altLang="zh-TW" sz="2078" b="1" i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  <a:r>
              <a:rPr lang="en-US" altLang="zh-TW" sz="2078" b="1" dirty="0">
                <a:ea typeface="新細明體" panose="02020500000000000000" pitchFamily="18" charset="-120"/>
              </a:rPr>
              <a:t>  </a:t>
            </a:r>
            <a:r>
              <a:rPr lang="en-US" altLang="zh-TW" sz="1731" dirty="0">
                <a:ea typeface="新細明體" panose="02020500000000000000" pitchFamily="18" charset="-120"/>
              </a:rPr>
              <a:t>5/6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vertex of </a:t>
            </a:r>
            <a:r>
              <a:rPr lang="en-US" altLang="zh-TW" sz="1818" i="1" dirty="0">
                <a:ea typeface="新細明體" panose="02020500000000000000" pitchFamily="18" charset="-120"/>
              </a:rPr>
              <a:t>S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missing from </a:t>
            </a:r>
            <a:r>
              <a:rPr lang="en-US" altLang="zh-TW" sz="1818" i="1" dirty="0">
                <a:ea typeface="新細明體" panose="02020500000000000000" pitchFamily="18" charset="-120"/>
              </a:rPr>
              <a:t>N</a:t>
            </a:r>
            <a:r>
              <a:rPr lang="en-US" altLang="zh-TW" sz="1818" dirty="0">
                <a:ea typeface="新細明體" panose="02020500000000000000" pitchFamily="18" charset="-120"/>
              </a:rPr>
              <a:t>(</a:t>
            </a:r>
            <a:r>
              <a:rPr lang="en-US" altLang="zh-TW" sz="1818" i="1" dirty="0">
                <a:ea typeface="新細明體" panose="02020500000000000000" pitchFamily="18" charset="-120"/>
              </a:rPr>
              <a:t>w</a:t>
            </a:r>
            <a:r>
              <a:rPr lang="en-US" altLang="zh-TW" sz="1818" dirty="0">
                <a:ea typeface="新細明體" panose="02020500000000000000" pitchFamily="18" charset="-120"/>
              </a:rPr>
              <a:t>).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case, we modify </a:t>
            </a:r>
            <a:r>
              <a:rPr lang="en-US" altLang="zh-TW" sz="1818" i="1" dirty="0">
                <a:ea typeface="新細明體" panose="02020500000000000000" pitchFamily="18" charset="-120"/>
              </a:rPr>
              <a:t>G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increase </a:t>
            </a:r>
            <a:r>
              <a:rPr lang="en-US" altLang="zh-TW" sz="1818" dirty="0">
                <a:ea typeface="新細明體" panose="02020500000000000000" pitchFamily="18" charset="-120"/>
              </a:rPr>
              <a:t>|</a:t>
            </a:r>
            <a:r>
              <a:rPr lang="en-US" altLang="zh-TW" sz="1818" i="1" dirty="0">
                <a:ea typeface="新細明體" panose="02020500000000000000" pitchFamily="18" charset="-120"/>
              </a:rPr>
              <a:t>N</a:t>
            </a:r>
            <a:r>
              <a:rPr lang="en-US" altLang="zh-TW" sz="1818" dirty="0">
                <a:ea typeface="新細明體" panose="02020500000000000000" pitchFamily="18" charset="-120"/>
              </a:rPr>
              <a:t>(</a:t>
            </a:r>
            <a:r>
              <a:rPr lang="en-US" altLang="zh-TW" sz="1818" i="1" dirty="0">
                <a:ea typeface="新細明體" panose="02020500000000000000" pitchFamily="18" charset="-120"/>
              </a:rPr>
              <a:t>w</a:t>
            </a:r>
            <a:r>
              <a:rPr lang="en-US" altLang="zh-TW" sz="1818" dirty="0">
                <a:ea typeface="新細明體" panose="02020500000000000000" pitchFamily="18" charset="-120"/>
              </a:rPr>
              <a:t>)</a:t>
            </a:r>
            <a:r>
              <a:rPr lang="en-US" altLang="zh-TW" sz="1818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1818" i="1" dirty="0">
                <a:ea typeface="新細明體" panose="02020500000000000000" pitchFamily="18" charset="-120"/>
              </a:rPr>
              <a:t>S</a:t>
            </a:r>
            <a:r>
              <a:rPr lang="en-US" altLang="zh-TW" sz="1818" dirty="0">
                <a:ea typeface="新細明體" panose="02020500000000000000" pitchFamily="18" charset="-120"/>
              </a:rPr>
              <a:t>|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without changing any vertex degree.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1818" dirty="0">
                <a:ea typeface="新細明體" panose="02020500000000000000" pitchFamily="18" charset="-120"/>
              </a:rPr>
              <a:t> |</a:t>
            </a:r>
            <a:r>
              <a:rPr lang="en-US" altLang="zh-TW" sz="1818" i="1" dirty="0">
                <a:ea typeface="新細明體" panose="02020500000000000000" pitchFamily="18" charset="-120"/>
              </a:rPr>
              <a:t>N</a:t>
            </a:r>
            <a:r>
              <a:rPr lang="en-US" altLang="zh-TW" sz="1818" dirty="0">
                <a:ea typeface="新細明體" panose="02020500000000000000" pitchFamily="18" charset="-120"/>
              </a:rPr>
              <a:t>(</a:t>
            </a:r>
            <a:r>
              <a:rPr lang="en-US" altLang="zh-TW" sz="1818" i="1" dirty="0">
                <a:ea typeface="新細明體" panose="02020500000000000000" pitchFamily="18" charset="-120"/>
              </a:rPr>
              <a:t>w</a:t>
            </a:r>
            <a:r>
              <a:rPr lang="en-US" altLang="zh-TW" sz="1818" dirty="0">
                <a:ea typeface="新細明體" panose="02020500000000000000" pitchFamily="18" charset="-120"/>
              </a:rPr>
              <a:t>)</a:t>
            </a:r>
            <a:r>
              <a:rPr lang="en-US" altLang="zh-TW" sz="1818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1818" i="1" dirty="0">
                <a:ea typeface="新細明體" panose="02020500000000000000" pitchFamily="18" charset="-120"/>
              </a:rPr>
              <a:t>S</a:t>
            </a:r>
            <a:r>
              <a:rPr lang="en-US" altLang="zh-TW" sz="1818" dirty="0">
                <a:ea typeface="新細明體" panose="02020500000000000000" pitchFamily="18" charset="-120"/>
              </a:rPr>
              <a:t>|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increase at most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times, repeating this converts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i="1" dirty="0">
                <a:ea typeface="新細明體" panose="02020500000000000000" pitchFamily="18" charset="-120"/>
              </a:rPr>
              <a:t>G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another graph </a:t>
            </a:r>
            <a:r>
              <a:rPr lang="en-US" altLang="zh-TW" sz="1818" i="1" dirty="0">
                <a:ea typeface="新細明體" panose="02020500000000000000" pitchFamily="18" charset="-120"/>
              </a:rPr>
              <a:t>G*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 realizes </a:t>
            </a:r>
            <a:r>
              <a:rPr lang="en-US" altLang="zh-TW" sz="1818" i="1" dirty="0">
                <a:ea typeface="新細明體" panose="02020500000000000000" pitchFamily="18" charset="-120"/>
              </a:rPr>
              <a:t>d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has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i="1" dirty="0">
                <a:ea typeface="新細明體" panose="02020500000000000000" pitchFamily="18" charset="-120"/>
              </a:rPr>
              <a:t>S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neighborhood of </a:t>
            </a:r>
            <a:r>
              <a:rPr lang="en-US" altLang="zh-TW" sz="1818" i="1" dirty="0">
                <a:ea typeface="新細明體" panose="02020500000000000000" pitchFamily="18" charset="-120"/>
              </a:rPr>
              <a:t>w</a:t>
            </a:r>
            <a:r>
              <a:rPr lang="en-US" altLang="zh-TW" sz="1818" dirty="0">
                <a:ea typeface="新細明體" panose="02020500000000000000" pitchFamily="18" charset="-120"/>
              </a:rPr>
              <a:t>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 sz="1818" i="1" dirty="0">
                <a:ea typeface="新細明體" panose="02020500000000000000" pitchFamily="18" charset="-120"/>
              </a:rPr>
              <a:t>G*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then delete </a:t>
            </a:r>
            <a:r>
              <a:rPr lang="en-US" altLang="zh-TW" sz="1818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to obtain the desired graph </a:t>
            </a:r>
            <a:r>
              <a:rPr lang="en-US" altLang="zh-TW" sz="1818" i="1" dirty="0">
                <a:ea typeface="新細明體" panose="02020500000000000000" pitchFamily="18" charset="-120"/>
              </a:rPr>
              <a:t>G’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realizing</a:t>
            </a:r>
            <a:r>
              <a:rPr lang="en-US" altLang="zh-TW" sz="1818" dirty="0">
                <a:ea typeface="新細明體" panose="02020500000000000000" pitchFamily="18" charset="-120"/>
              </a:rPr>
              <a:t> </a:t>
            </a:r>
            <a:r>
              <a:rPr lang="en-US" altLang="zh-TW" sz="1818" i="1" dirty="0">
                <a:ea typeface="新細明體" panose="02020500000000000000" pitchFamily="18" charset="-120"/>
              </a:rPr>
              <a:t>d’</a:t>
            </a:r>
            <a:r>
              <a:rPr lang="en-US" altLang="zh-TW" sz="1818" dirty="0">
                <a:ea typeface="新細明體" panose="02020500000000000000" pitchFamily="18" charset="-120"/>
              </a:rPr>
              <a:t>.</a:t>
            </a:r>
            <a:endParaRPr lang="en-US" altLang="zh-TW" sz="1905" i="1" dirty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164" dirty="0">
              <a:ea typeface="新細明體" panose="02020500000000000000" pitchFamily="18" charset="-120"/>
            </a:endParaRPr>
          </a:p>
        </p:txBody>
      </p:sp>
      <p:graphicFrame>
        <p:nvGraphicFramePr>
          <p:cNvPr id="20482" name="Object 102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92680" y="5142814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680" y="5142814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字方塊 8"/>
          <p:cNvSpPr txBox="1">
            <a:spLocks noChangeArrowheads="1"/>
          </p:cNvSpPr>
          <p:nvPr/>
        </p:nvSpPr>
        <p:spPr bwMode="auto">
          <a:xfrm>
            <a:off x="2293330" y="4741503"/>
            <a:ext cx="3653019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78" b="1" i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078" b="1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zh-TW" sz="2078" b="1" i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078" b="1" i="1" baseline="-2500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altLang="zh-TW" sz="2078" b="1" i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078" b="1" i="1" baseline="-2500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altLang="zh-TW" sz="2078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TW" sz="2078" b="1" i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078" b="1" i="1" baseline="-16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, </a:t>
            </a:r>
            <a:r>
              <a:rPr lang="en-US" altLang="zh-TW" sz="2078" b="1" i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078" b="1" i="1" baseline="-16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+1</a:t>
            </a:r>
            <a:r>
              <a:rPr lang="en-US" altLang="zh-TW" sz="2078" b="1" i="1" baseline="-250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TW" sz="2078" b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…  </a:t>
            </a:r>
            <a:r>
              <a:rPr lang="en-US" altLang="zh-TW" sz="2078" b="1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078" b="1" i="1" baseline="-250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20490" name="AutoShape 25"/>
          <p:cNvSpPr>
            <a:spLocks noChangeArrowheads="1"/>
          </p:cNvSpPr>
          <p:nvPr/>
        </p:nvSpPr>
        <p:spPr bwMode="auto">
          <a:xfrm>
            <a:off x="3060216" y="5376452"/>
            <a:ext cx="4189015" cy="1220422"/>
          </a:xfrm>
          <a:prstGeom prst="wedgeRoundRectCallout">
            <a:avLst>
              <a:gd name="adj1" fmla="val -28838"/>
              <a:gd name="adj2" fmla="val -6655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Font typeface="Symbol" panose="05050102010706020507" pitchFamily="18" charset="2"/>
              <a:buChar char="D"/>
            </a:pPr>
            <a:r>
              <a:rPr lang="en-US" altLang="zh-TW" sz="1731">
                <a:sym typeface="Symbol" panose="05050102010706020507" pitchFamily="18" charset="2"/>
              </a:rPr>
              <a:t>Vertices,  </a:t>
            </a:r>
            <a:r>
              <a:rPr lang="en-US" altLang="zh-TW" sz="1731" i="1"/>
              <a:t>N</a:t>
            </a:r>
            <a:r>
              <a:rPr lang="en-US" altLang="zh-TW" sz="1731"/>
              <a:t>(</a:t>
            </a:r>
            <a:r>
              <a:rPr lang="en-US" altLang="zh-TW" sz="1731" i="1"/>
              <a:t>w</a:t>
            </a:r>
            <a:r>
              <a:rPr lang="en-US" altLang="zh-TW" sz="1731"/>
              <a:t>)</a:t>
            </a:r>
            <a:r>
              <a:rPr lang="en-US" altLang="zh-TW" sz="1731">
                <a:sym typeface="Symbol" panose="05050102010706020507" pitchFamily="18" charset="2"/>
              </a:rPr>
              <a:t></a:t>
            </a:r>
            <a:r>
              <a:rPr lang="en-US" altLang="zh-TW" sz="1731" i="1"/>
              <a:t>S</a:t>
            </a:r>
          </a:p>
          <a:p>
            <a:pPr algn="ctr" eaLnBrk="1" hangingPunct="1"/>
            <a:r>
              <a:rPr lang="en-US" altLang="zh-TW" sz="1731" i="1"/>
              <a:t>i.e. </a:t>
            </a:r>
            <a:r>
              <a:rPr lang="en-US" altLang="zh-TW" sz="1731"/>
              <a:t>Some vertices are not connected to </a:t>
            </a:r>
            <a:r>
              <a:rPr lang="en-US" altLang="zh-TW" sz="1731" i="1"/>
              <a:t>w.</a:t>
            </a:r>
          </a:p>
          <a:p>
            <a:pPr algn="ctr" eaLnBrk="1" hangingPunct="1"/>
            <a:r>
              <a:rPr lang="en-US" altLang="zh-TW" sz="1731"/>
              <a:t>- We make them become connected to </a:t>
            </a:r>
            <a:r>
              <a:rPr lang="en-US" altLang="zh-TW" sz="1731" i="1"/>
              <a:t>w </a:t>
            </a:r>
            <a:r>
              <a:rPr lang="en-US" altLang="zh-TW" sz="1731"/>
              <a:t>without changing</a:t>
            </a:r>
            <a:r>
              <a:rPr lang="en-US" altLang="zh-TW" sz="1731" i="1"/>
              <a:t> </a:t>
            </a:r>
            <a:r>
              <a:rPr lang="en-US" altLang="zh-TW" sz="1731"/>
              <a:t>their degree.</a:t>
            </a:r>
          </a:p>
        </p:txBody>
      </p:sp>
      <p:cxnSp>
        <p:nvCxnSpPr>
          <p:cNvPr id="20491" name="直線接點 10"/>
          <p:cNvCxnSpPr>
            <a:cxnSpLocks noChangeShapeType="1"/>
          </p:cNvCxnSpPr>
          <p:nvPr/>
        </p:nvCxnSpPr>
        <p:spPr bwMode="auto">
          <a:xfrm flipV="1">
            <a:off x="3167415" y="5153809"/>
            <a:ext cx="1401836" cy="82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AutoShape 25"/>
          <p:cNvSpPr>
            <a:spLocks noChangeArrowheads="1"/>
          </p:cNvSpPr>
          <p:nvPr/>
        </p:nvSpPr>
        <p:spPr bwMode="auto">
          <a:xfrm>
            <a:off x="1666627" y="5351714"/>
            <a:ext cx="1096730" cy="461781"/>
          </a:xfrm>
          <a:prstGeom prst="wedgeRoundRectCallout">
            <a:avLst>
              <a:gd name="adj1" fmla="val 47833"/>
              <a:gd name="adj2" fmla="val -9702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 i="1">
                <a:sym typeface="Symbol" panose="05050102010706020507" pitchFamily="18" charset="2"/>
              </a:rPr>
              <a:t>d</a:t>
            </a:r>
            <a:r>
              <a:rPr lang="en-US" altLang="zh-TW" sz="2078" i="1" baseline="-25000">
                <a:sym typeface="Symbol" panose="05050102010706020507" pitchFamily="18" charset="2"/>
              </a:rPr>
              <a:t>1</a:t>
            </a:r>
            <a:r>
              <a:rPr lang="en-US" altLang="zh-TW" sz="2078">
                <a:sym typeface="Symbol" panose="05050102010706020507" pitchFamily="18" charset="2"/>
              </a:rPr>
              <a:t>=</a:t>
            </a:r>
            <a:endParaRPr lang="en-US" altLang="zh-TW" sz="2078"/>
          </a:p>
        </p:txBody>
      </p:sp>
      <p:sp>
        <p:nvSpPr>
          <p:cNvPr id="20493" name="文字方塊 12"/>
          <p:cNvSpPr txBox="1">
            <a:spLocks noChangeArrowheads="1"/>
          </p:cNvSpPr>
          <p:nvPr/>
        </p:nvSpPr>
        <p:spPr bwMode="auto">
          <a:xfrm>
            <a:off x="2631420" y="4147785"/>
            <a:ext cx="37107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w</a:t>
            </a:r>
            <a:endParaRPr lang="zh-TW" altLang="en-US" sz="2511" i="1">
              <a:solidFill>
                <a:srgbClr val="FF0000"/>
              </a:solidFill>
            </a:endParaRPr>
          </a:p>
        </p:txBody>
      </p:sp>
      <p:cxnSp>
        <p:nvCxnSpPr>
          <p:cNvPr id="20494" name="直線單箭頭接點 13"/>
          <p:cNvCxnSpPr>
            <a:cxnSpLocks noChangeShapeType="1"/>
            <a:stCxn id="20493" idx="2"/>
          </p:cNvCxnSpPr>
          <p:nvPr/>
        </p:nvCxnSpPr>
        <p:spPr bwMode="auto">
          <a:xfrm flipH="1">
            <a:off x="2812835" y="4626506"/>
            <a:ext cx="4122" cy="1644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82635" cy="1492624"/>
          </a:xfrm>
        </p:spPr>
        <p:txBody>
          <a:bodyPr>
            <a:normAutofit/>
          </a:bodyPr>
          <a:lstStyle/>
          <a:p>
            <a:pPr marL="278983" indent="-278983"/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=0.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 </a:t>
            </a:r>
            <a:endParaRPr lang="en-US" altLang="zh-TW" sz="2251" b="1" dirty="0">
              <a:ea typeface="新細明體" panose="02020500000000000000" pitchFamily="18" charset="-120"/>
            </a:endParaRPr>
          </a:p>
        </p:txBody>
      </p:sp>
      <p:sp>
        <p:nvSpPr>
          <p:cNvPr id="2151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7882" y="1667435"/>
            <a:ext cx="8081683" cy="252982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64" dirty="0">
                <a:ea typeface="新細明體" panose="02020500000000000000" pitchFamily="18" charset="-120"/>
              </a:rPr>
              <a:t>Proof: </a:t>
            </a:r>
            <a:r>
              <a:rPr lang="en-US" altLang="zh-TW" sz="1731" b="1" i="1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 </a:t>
            </a:r>
            <a:r>
              <a:rPr lang="en-US" altLang="zh-TW" sz="1731" dirty="0">
                <a:ea typeface="新細明體" panose="02020500000000000000" pitchFamily="18" charset="-120"/>
              </a:rPr>
              <a:t>6/6</a:t>
            </a:r>
            <a:endParaRPr lang="en-US" altLang="zh-TW" sz="2164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find the modification when </a:t>
            </a:r>
            <a:r>
              <a:rPr lang="en-US" altLang="zh-TW" sz="1905" i="1" dirty="0">
                <a:ea typeface="新細明體" panose="02020500000000000000" pitchFamily="18" charset="-120"/>
              </a:rPr>
              <a:t>N</a:t>
            </a:r>
            <a:r>
              <a:rPr lang="en-US" altLang="zh-TW" sz="1905" dirty="0">
                <a:ea typeface="新細明體" panose="02020500000000000000" pitchFamily="18" charset="-120"/>
              </a:rPr>
              <a:t>(</a:t>
            </a:r>
            <a:r>
              <a:rPr lang="en-US" altLang="zh-TW" sz="1905" i="1" dirty="0">
                <a:ea typeface="新細明體" panose="02020500000000000000" pitchFamily="18" charset="-120"/>
              </a:rPr>
              <a:t>w</a:t>
            </a:r>
            <a:r>
              <a:rPr lang="en-US" altLang="zh-TW" sz="1905" dirty="0">
                <a:ea typeface="新細明體" panose="02020500000000000000" pitchFamily="18" charset="-120"/>
              </a:rPr>
              <a:t>)</a:t>
            </a:r>
            <a:r>
              <a:rPr lang="en-US" altLang="zh-TW" sz="1905" i="1" dirty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sz="1905" i="1" dirty="0">
                <a:ea typeface="新細明體" panose="02020500000000000000" pitchFamily="18" charset="-120"/>
              </a:rPr>
              <a:t>S</a:t>
            </a:r>
            <a:r>
              <a:rPr lang="en-US" altLang="zh-TW" sz="1905" dirty="0">
                <a:ea typeface="新細明體" panose="02020500000000000000" pitchFamily="18" charset="-120"/>
              </a:rPr>
              <a:t> ,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choose 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x</a:t>
            </a:r>
            <a:r>
              <a:rPr lang="en-US" altLang="zh-TW" sz="1905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905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z</a:t>
            </a:r>
            <a:r>
              <a:rPr lang="en-US" altLang="zh-TW" sz="1905" dirty="0" err="1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S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that </a:t>
            </a:r>
            <a:r>
              <a:rPr lang="en-US" altLang="zh-TW" sz="1905" i="1" dirty="0">
                <a:ea typeface="新細明體" panose="02020500000000000000" pitchFamily="18" charset="-120"/>
              </a:rPr>
              <a:t>w z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connected and </a:t>
            </a:r>
            <a:r>
              <a:rPr lang="en-US" altLang="zh-TW" sz="1905" i="1" dirty="0">
                <a:ea typeface="新細明體" panose="02020500000000000000" pitchFamily="18" charset="-120"/>
              </a:rPr>
              <a:t>w </a:t>
            </a:r>
            <a:r>
              <a:rPr lang="en-US" altLang="zh-TW" sz="1905" i="1" dirty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not</a:t>
            </a:r>
            <a:r>
              <a:rPr lang="en-US" altLang="zh-TW" sz="1905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.</a:t>
            </a:r>
          </a:p>
          <a:p>
            <a:pPr lvl="2" eaLnBrk="1" hangingPunct="1"/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want to add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wx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delete 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wz</a:t>
            </a:r>
            <a:r>
              <a:rPr lang="en-US" altLang="zh-TW" sz="1905" dirty="0">
                <a:ea typeface="新細明體" panose="02020500000000000000" pitchFamily="18" charset="-120"/>
              </a:rPr>
              <a:t>,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we must preserve vertex degrees. Since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i="1" dirty="0">
                <a:ea typeface="新細明體" panose="02020500000000000000" pitchFamily="18" charset="-120"/>
              </a:rPr>
              <a:t>d</a:t>
            </a:r>
            <a:r>
              <a:rPr lang="en-US" altLang="zh-TW" sz="1905" dirty="0">
                <a:ea typeface="新細明體" panose="02020500000000000000" pitchFamily="18" charset="-120"/>
              </a:rPr>
              <a:t>(</a:t>
            </a:r>
            <a:r>
              <a:rPr lang="en-US" altLang="zh-TW" sz="1905" i="1" dirty="0">
                <a:ea typeface="新細明體" panose="02020500000000000000" pitchFamily="18" charset="-120"/>
              </a:rPr>
              <a:t>x</a:t>
            </a:r>
            <a:r>
              <a:rPr lang="en-US" altLang="zh-TW" sz="1905" dirty="0" smtClean="0">
                <a:ea typeface="新細明體" panose="02020500000000000000" pitchFamily="18" charset="-120"/>
              </a:rPr>
              <a:t>)&gt;=</a:t>
            </a:r>
            <a:r>
              <a:rPr lang="en-US" altLang="zh-TW" sz="1905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1905" dirty="0" smtClean="0">
                <a:ea typeface="新細明體" panose="02020500000000000000" pitchFamily="18" charset="-120"/>
              </a:rPr>
              <a:t>(</a:t>
            </a:r>
            <a:r>
              <a:rPr lang="en-US" altLang="zh-TW" sz="1905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1905" dirty="0">
                <a:ea typeface="新細明體" panose="02020500000000000000" pitchFamily="18" charset="-120"/>
              </a:rPr>
              <a:t>)</a:t>
            </a:r>
            <a:r>
              <a:rPr lang="en-US" altLang="zh-TW" sz="1905" i="1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already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i="1" dirty="0">
                <a:ea typeface="新細明體" panose="02020500000000000000" pitchFamily="18" charset="-120"/>
              </a:rPr>
              <a:t>w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neighbor of </a:t>
            </a:r>
            <a:r>
              <a:rPr lang="en-US" altLang="zh-TW" sz="1905" i="1" dirty="0">
                <a:ea typeface="新細明體" panose="02020500000000000000" pitchFamily="18" charset="-120"/>
              </a:rPr>
              <a:t>z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not </a:t>
            </a:r>
            <a:r>
              <a:rPr lang="en-US" altLang="zh-TW" sz="1905" i="1" dirty="0">
                <a:ea typeface="新細明體" panose="02020500000000000000" pitchFamily="18" charset="-120"/>
              </a:rPr>
              <a:t>x</a:t>
            </a:r>
            <a:r>
              <a:rPr lang="en-US" altLang="zh-TW" sz="1905" dirty="0">
                <a:ea typeface="新細明體" panose="02020500000000000000" pitchFamily="18" charset="-120"/>
              </a:rPr>
              <a:t>,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must be a vertex </a:t>
            </a:r>
            <a:r>
              <a:rPr lang="en-US" altLang="zh-TW" sz="1905" i="1" dirty="0">
                <a:ea typeface="新細明體" panose="02020500000000000000" pitchFamily="18" charset="-120"/>
              </a:rPr>
              <a:t>y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adjacent to </a:t>
            </a:r>
            <a:r>
              <a:rPr lang="en-US" altLang="zh-TW" sz="1905" i="1" dirty="0">
                <a:ea typeface="新細明體" panose="02020500000000000000" pitchFamily="18" charset="-120"/>
              </a:rPr>
              <a:t>x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 not to</a:t>
            </a:r>
            <a:r>
              <a:rPr lang="en-US" altLang="zh-TW" sz="1905" dirty="0">
                <a:ea typeface="新細明體" panose="02020500000000000000" pitchFamily="18" charset="-120"/>
              </a:rPr>
              <a:t> </a:t>
            </a:r>
            <a:r>
              <a:rPr lang="en-US" altLang="zh-TW" sz="1905" i="1" dirty="0">
                <a:ea typeface="新細明體" panose="02020500000000000000" pitchFamily="18" charset="-120"/>
              </a:rPr>
              <a:t>z</a:t>
            </a:r>
            <a:r>
              <a:rPr lang="en-US" altLang="zh-TW" sz="1905" dirty="0">
                <a:ea typeface="新細明體" panose="02020500000000000000" pitchFamily="18" charset="-120"/>
              </a:rPr>
              <a:t>.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Now we delete </a:t>
            </a:r>
            <a:r>
              <a:rPr lang="en-US" altLang="zh-TW" sz="1905" dirty="0">
                <a:ea typeface="新細明體" panose="02020500000000000000" pitchFamily="18" charset="-120"/>
              </a:rPr>
              <a:t>{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wz,xy</a:t>
            </a:r>
            <a:r>
              <a:rPr lang="en-US" altLang="zh-TW" sz="1905" dirty="0">
                <a:ea typeface="新細明體" panose="02020500000000000000" pitchFamily="18" charset="-120"/>
              </a:rPr>
              <a:t>}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add </a:t>
            </a:r>
            <a:r>
              <a:rPr lang="en-US" altLang="zh-TW" sz="1905" dirty="0">
                <a:ea typeface="新細明體" panose="02020500000000000000" pitchFamily="18" charset="-120"/>
              </a:rPr>
              <a:t>{</a:t>
            </a:r>
            <a:r>
              <a:rPr lang="en-US" altLang="zh-TW" sz="1905" i="1" dirty="0" err="1">
                <a:ea typeface="新細明體" panose="02020500000000000000" pitchFamily="18" charset="-120"/>
              </a:rPr>
              <a:t>wx,yz</a:t>
            </a:r>
            <a:r>
              <a:rPr lang="en-US" altLang="zh-TW" sz="1905" dirty="0">
                <a:ea typeface="新細明體" panose="02020500000000000000" pitchFamily="18" charset="-120"/>
              </a:rPr>
              <a:t>} </a:t>
            </a:r>
            <a:r>
              <a:rPr lang="en-US" altLang="zh-TW" sz="1905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increase </a:t>
            </a:r>
            <a:r>
              <a:rPr lang="en-US" altLang="zh-TW" sz="1905" dirty="0">
                <a:ea typeface="新細明體" panose="02020500000000000000" pitchFamily="18" charset="-120"/>
              </a:rPr>
              <a:t>|</a:t>
            </a:r>
            <a:r>
              <a:rPr lang="en-US" altLang="zh-TW" sz="1905" i="1" dirty="0">
                <a:ea typeface="新細明體" panose="02020500000000000000" pitchFamily="18" charset="-120"/>
              </a:rPr>
              <a:t>N</a:t>
            </a:r>
            <a:r>
              <a:rPr lang="en-US" altLang="zh-TW" sz="1905" dirty="0">
                <a:ea typeface="新細明體" panose="02020500000000000000" pitchFamily="18" charset="-120"/>
              </a:rPr>
              <a:t>(</a:t>
            </a:r>
            <a:r>
              <a:rPr lang="en-US" altLang="zh-TW" sz="1905" i="1" dirty="0">
                <a:ea typeface="新細明體" panose="02020500000000000000" pitchFamily="18" charset="-120"/>
              </a:rPr>
              <a:t>w</a:t>
            </a:r>
            <a:r>
              <a:rPr lang="en-US" altLang="zh-TW" sz="1905" dirty="0">
                <a:ea typeface="新細明體" panose="02020500000000000000" pitchFamily="18" charset="-120"/>
              </a:rPr>
              <a:t>)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1905" i="1" dirty="0">
                <a:ea typeface="新細明體" panose="02020500000000000000" pitchFamily="18" charset="-120"/>
              </a:rPr>
              <a:t>S</a:t>
            </a:r>
            <a:r>
              <a:rPr lang="en-US" altLang="zh-TW" sz="1905" dirty="0">
                <a:ea typeface="新細明體" panose="02020500000000000000" pitchFamily="18" charset="-120"/>
              </a:rPr>
              <a:t>| .</a:t>
            </a:r>
            <a:endParaRPr lang="en-US" altLang="zh-TW" sz="1905" i="1" dirty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164" dirty="0">
              <a:ea typeface="新細明體" panose="02020500000000000000" pitchFamily="18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78" y="3320427"/>
                        <a:ext cx="115445" cy="217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橢圓 7"/>
          <p:cNvSpPr/>
          <p:nvPr/>
        </p:nvSpPr>
        <p:spPr bwMode="auto">
          <a:xfrm>
            <a:off x="1493459" y="4650796"/>
            <a:ext cx="428797" cy="4287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1512" name="文字方塊 8"/>
          <p:cNvSpPr txBox="1">
            <a:spLocks noChangeArrowheads="1"/>
          </p:cNvSpPr>
          <p:nvPr/>
        </p:nvSpPr>
        <p:spPr bwMode="auto">
          <a:xfrm>
            <a:off x="1542936" y="4617812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w</a:t>
            </a:r>
            <a:endParaRPr lang="zh-TW" altLang="en-US" sz="2511" i="1"/>
          </a:p>
        </p:txBody>
      </p:sp>
      <p:sp>
        <p:nvSpPr>
          <p:cNvPr id="21513" name="橢圓 9"/>
          <p:cNvSpPr>
            <a:spLocks noChangeArrowheads="1"/>
          </p:cNvSpPr>
          <p:nvPr/>
        </p:nvSpPr>
        <p:spPr bwMode="auto">
          <a:xfrm>
            <a:off x="2540713" y="4395167"/>
            <a:ext cx="428797" cy="42879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1514" name="文字方塊 10"/>
          <p:cNvSpPr txBox="1">
            <a:spLocks noChangeArrowheads="1"/>
          </p:cNvSpPr>
          <p:nvPr/>
        </p:nvSpPr>
        <p:spPr bwMode="auto">
          <a:xfrm>
            <a:off x="2623174" y="4345691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z</a:t>
            </a:r>
            <a:endParaRPr lang="zh-TW" altLang="en-US" sz="2511" i="1"/>
          </a:p>
        </p:txBody>
      </p:sp>
      <p:sp>
        <p:nvSpPr>
          <p:cNvPr id="21515" name="橢圓 11"/>
          <p:cNvSpPr>
            <a:spLocks noChangeArrowheads="1"/>
          </p:cNvSpPr>
          <p:nvPr/>
        </p:nvSpPr>
        <p:spPr bwMode="auto">
          <a:xfrm>
            <a:off x="2499482" y="5129070"/>
            <a:ext cx="428797" cy="42879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1516" name="文字方塊 12"/>
          <p:cNvSpPr txBox="1">
            <a:spLocks noChangeArrowheads="1"/>
          </p:cNvSpPr>
          <p:nvPr/>
        </p:nvSpPr>
        <p:spPr bwMode="auto">
          <a:xfrm>
            <a:off x="2548959" y="5096086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x</a:t>
            </a:r>
            <a:endParaRPr lang="zh-TW" altLang="en-US" sz="2511" i="1"/>
          </a:p>
        </p:txBody>
      </p:sp>
      <p:cxnSp>
        <p:nvCxnSpPr>
          <p:cNvPr id="21517" name="直線接點 14"/>
          <p:cNvCxnSpPr>
            <a:cxnSpLocks noChangeShapeType="1"/>
            <a:stCxn id="8" idx="6"/>
            <a:endCxn id="21513" idx="2"/>
          </p:cNvCxnSpPr>
          <p:nvPr/>
        </p:nvCxnSpPr>
        <p:spPr bwMode="auto">
          <a:xfrm flipV="1">
            <a:off x="1922256" y="4609566"/>
            <a:ext cx="618457" cy="25562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橢圓 20"/>
          <p:cNvSpPr/>
          <p:nvPr/>
        </p:nvSpPr>
        <p:spPr bwMode="auto">
          <a:xfrm>
            <a:off x="3365322" y="4807472"/>
            <a:ext cx="428797" cy="4287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>
              <a:solidFill>
                <a:srgbClr val="FF0000"/>
              </a:solidFill>
            </a:endParaRPr>
          </a:p>
        </p:txBody>
      </p:sp>
      <p:sp>
        <p:nvSpPr>
          <p:cNvPr id="21519" name="文字方塊 21"/>
          <p:cNvSpPr txBox="1">
            <a:spLocks noChangeArrowheads="1"/>
          </p:cNvSpPr>
          <p:nvPr/>
        </p:nvSpPr>
        <p:spPr bwMode="auto">
          <a:xfrm>
            <a:off x="3439537" y="4716766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y</a:t>
            </a:r>
            <a:endParaRPr lang="zh-TW" altLang="en-US" sz="2511" i="1">
              <a:solidFill>
                <a:srgbClr val="FF0000"/>
              </a:solidFill>
            </a:endParaRPr>
          </a:p>
        </p:txBody>
      </p:sp>
      <p:cxnSp>
        <p:nvCxnSpPr>
          <p:cNvPr id="21520" name="直線接點 22"/>
          <p:cNvCxnSpPr>
            <a:cxnSpLocks noChangeShapeType="1"/>
            <a:endCxn id="21" idx="2"/>
          </p:cNvCxnSpPr>
          <p:nvPr/>
        </p:nvCxnSpPr>
        <p:spPr bwMode="auto">
          <a:xfrm flipV="1">
            <a:off x="2911787" y="5021870"/>
            <a:ext cx="453535" cy="24738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文字方塊 24"/>
          <p:cNvSpPr txBox="1">
            <a:spLocks noChangeArrowheads="1"/>
          </p:cNvSpPr>
          <p:nvPr/>
        </p:nvSpPr>
        <p:spPr bwMode="auto">
          <a:xfrm>
            <a:off x="2961264" y="5797003"/>
            <a:ext cx="1830632" cy="3586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731"/>
              <a:t>This </a:t>
            </a:r>
            <a:r>
              <a:rPr lang="en-US" altLang="zh-TW" sz="1731" i="1"/>
              <a:t>y</a:t>
            </a:r>
            <a:r>
              <a:rPr lang="en-US" altLang="zh-TW" sz="1731"/>
              <a:t> must exist.</a:t>
            </a:r>
            <a:endParaRPr lang="zh-TW" altLang="en-US" sz="1731"/>
          </a:p>
        </p:txBody>
      </p:sp>
      <p:cxnSp>
        <p:nvCxnSpPr>
          <p:cNvPr id="27" name="直線單箭頭接點 26"/>
          <p:cNvCxnSpPr/>
          <p:nvPr/>
        </p:nvCxnSpPr>
        <p:spPr bwMode="auto">
          <a:xfrm rot="5400000" flipH="1" flipV="1">
            <a:off x="3225138" y="5475406"/>
            <a:ext cx="511258" cy="9895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 bwMode="auto">
          <a:xfrm>
            <a:off x="5360876" y="4560089"/>
            <a:ext cx="428797" cy="4287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1524" name="文字方塊 28"/>
          <p:cNvSpPr txBox="1">
            <a:spLocks noChangeArrowheads="1"/>
          </p:cNvSpPr>
          <p:nvPr/>
        </p:nvSpPr>
        <p:spPr bwMode="auto">
          <a:xfrm>
            <a:off x="5410353" y="4527105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w</a:t>
            </a:r>
            <a:endParaRPr lang="zh-TW" altLang="en-US" sz="2511" i="1"/>
          </a:p>
        </p:txBody>
      </p:sp>
      <p:sp>
        <p:nvSpPr>
          <p:cNvPr id="21525" name="橢圓 29"/>
          <p:cNvSpPr>
            <a:spLocks noChangeArrowheads="1"/>
          </p:cNvSpPr>
          <p:nvPr/>
        </p:nvSpPr>
        <p:spPr bwMode="auto">
          <a:xfrm>
            <a:off x="6408130" y="4304460"/>
            <a:ext cx="428797" cy="42879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1526" name="文字方塊 30"/>
          <p:cNvSpPr txBox="1">
            <a:spLocks noChangeArrowheads="1"/>
          </p:cNvSpPr>
          <p:nvPr/>
        </p:nvSpPr>
        <p:spPr bwMode="auto">
          <a:xfrm>
            <a:off x="6498838" y="4246738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z</a:t>
            </a:r>
            <a:endParaRPr lang="zh-TW" altLang="en-US" sz="2511" i="1"/>
          </a:p>
        </p:txBody>
      </p:sp>
      <p:sp>
        <p:nvSpPr>
          <p:cNvPr id="21527" name="橢圓 31"/>
          <p:cNvSpPr>
            <a:spLocks noChangeArrowheads="1"/>
          </p:cNvSpPr>
          <p:nvPr/>
        </p:nvSpPr>
        <p:spPr bwMode="auto">
          <a:xfrm>
            <a:off x="6366899" y="5038363"/>
            <a:ext cx="428797" cy="42879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1528" name="文字方塊 32"/>
          <p:cNvSpPr txBox="1">
            <a:spLocks noChangeArrowheads="1"/>
          </p:cNvSpPr>
          <p:nvPr/>
        </p:nvSpPr>
        <p:spPr bwMode="auto">
          <a:xfrm>
            <a:off x="6416377" y="5005379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x</a:t>
            </a:r>
            <a:endParaRPr lang="zh-TW" altLang="en-US" sz="2511" i="1"/>
          </a:p>
        </p:txBody>
      </p:sp>
      <p:cxnSp>
        <p:nvCxnSpPr>
          <p:cNvPr id="21529" name="直線接點 33"/>
          <p:cNvCxnSpPr>
            <a:cxnSpLocks noChangeShapeType="1"/>
            <a:stCxn id="28" idx="5"/>
            <a:endCxn id="21527" idx="2"/>
          </p:cNvCxnSpPr>
          <p:nvPr/>
        </p:nvCxnSpPr>
        <p:spPr bwMode="auto">
          <a:xfrm rot="16200000" flipH="1">
            <a:off x="5883129" y="4768991"/>
            <a:ext cx="327095" cy="6404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橢圓 34"/>
          <p:cNvSpPr/>
          <p:nvPr/>
        </p:nvSpPr>
        <p:spPr bwMode="auto">
          <a:xfrm>
            <a:off x="7232739" y="4716765"/>
            <a:ext cx="428797" cy="42879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>
              <a:solidFill>
                <a:srgbClr val="FF0000"/>
              </a:solidFill>
            </a:endParaRPr>
          </a:p>
        </p:txBody>
      </p:sp>
      <p:sp>
        <p:nvSpPr>
          <p:cNvPr id="21531" name="文字方塊 35"/>
          <p:cNvSpPr txBox="1">
            <a:spLocks noChangeArrowheads="1"/>
          </p:cNvSpPr>
          <p:nvPr/>
        </p:nvSpPr>
        <p:spPr bwMode="auto">
          <a:xfrm>
            <a:off x="7306955" y="4634305"/>
            <a:ext cx="305105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y</a:t>
            </a:r>
            <a:endParaRPr lang="zh-TW" altLang="en-US" sz="2511" i="1">
              <a:solidFill>
                <a:srgbClr val="FF0000"/>
              </a:solidFill>
            </a:endParaRPr>
          </a:p>
        </p:txBody>
      </p:sp>
      <p:cxnSp>
        <p:nvCxnSpPr>
          <p:cNvPr id="21532" name="直線接點 36"/>
          <p:cNvCxnSpPr>
            <a:cxnSpLocks noChangeShapeType="1"/>
            <a:stCxn id="21525" idx="5"/>
            <a:endCxn id="35" idx="2"/>
          </p:cNvCxnSpPr>
          <p:nvPr/>
        </p:nvCxnSpPr>
        <p:spPr bwMode="auto">
          <a:xfrm rot="16200000" flipH="1">
            <a:off x="6872660" y="4571085"/>
            <a:ext cx="261126" cy="45903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3" name="文字方塊 40"/>
          <p:cNvSpPr txBox="1">
            <a:spLocks noChangeArrowheads="1"/>
          </p:cNvSpPr>
          <p:nvPr/>
        </p:nvSpPr>
        <p:spPr bwMode="auto">
          <a:xfrm>
            <a:off x="4379591" y="4510613"/>
            <a:ext cx="544242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511">
                <a:sym typeface="Symbol" panose="05050102010706020507" pitchFamily="18" charset="2"/>
              </a:rPr>
              <a:t></a:t>
            </a:r>
            <a:endParaRPr lang="zh-TW" altLang="en-US" sz="2511"/>
          </a:p>
        </p:txBody>
      </p:sp>
      <p:sp>
        <p:nvSpPr>
          <p:cNvPr id="21534" name="文字方塊 41"/>
          <p:cNvSpPr txBox="1">
            <a:spLocks noChangeArrowheads="1"/>
          </p:cNvSpPr>
          <p:nvPr/>
        </p:nvSpPr>
        <p:spPr bwMode="auto">
          <a:xfrm>
            <a:off x="5674228" y="5747527"/>
            <a:ext cx="2358382" cy="3586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731"/>
              <a:t>It becomes connected </a:t>
            </a:r>
            <a:r>
              <a:rPr lang="en-US" altLang="zh-TW" sz="1731" i="1"/>
              <a:t>w</a:t>
            </a:r>
            <a:endParaRPr lang="zh-TW" altLang="en-US" sz="1731" i="1"/>
          </a:p>
        </p:txBody>
      </p:sp>
      <p:cxnSp>
        <p:nvCxnSpPr>
          <p:cNvPr id="43" name="直線單箭頭接點 42"/>
          <p:cNvCxnSpPr/>
          <p:nvPr/>
        </p:nvCxnSpPr>
        <p:spPr bwMode="auto">
          <a:xfrm rot="5400000" flipH="1" flipV="1">
            <a:off x="6404007" y="5594974"/>
            <a:ext cx="230891" cy="412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610211"/>
            <a:ext cx="7154859" cy="1157202"/>
          </a:xfrm>
        </p:spPr>
        <p:txBody>
          <a:bodyPr>
            <a:normAutofit fontScale="90000"/>
          </a:bodyPr>
          <a:lstStyle/>
          <a:p>
            <a:pPr marL="364190" indent="-364190"/>
            <a:r>
              <a:rPr lang="en-US" altLang="zh-TW" sz="2078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If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and </a:t>
            </a:r>
            <a:r>
              <a:rPr lang="en-US" altLang="zh-TW" sz="2078" i="1" dirty="0">
                <a:ea typeface="新細明體" panose="02020500000000000000" pitchFamily="18" charset="-120"/>
              </a:rPr>
              <a:t>H</a:t>
            </a:r>
            <a:r>
              <a:rPr lang="en-US" altLang="zh-TW" sz="2078" dirty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sz="2078" i="1" dirty="0">
                <a:ea typeface="新細明體" panose="02020500000000000000" pitchFamily="18" charset="-120"/>
              </a:rPr>
              <a:t>V</a:t>
            </a:r>
            <a:r>
              <a:rPr lang="en-US" altLang="zh-TW" sz="2078" dirty="0">
                <a:ea typeface="新細明體" panose="02020500000000000000" pitchFamily="18" charset="-120"/>
              </a:rPr>
              <a:t>, then 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78" i="1" baseline="-25000" dirty="0" err="1">
                <a:ea typeface="新細明體" panose="02020500000000000000" pitchFamily="18" charset="-120"/>
              </a:rPr>
              <a:t>G</a:t>
            </a:r>
            <a:r>
              <a:rPr lang="en-US" altLang="zh-TW" sz="2078" i="1" dirty="0">
                <a:ea typeface="新細明體" panose="02020500000000000000" pitchFamily="18" charset="-120"/>
              </a:rPr>
              <a:t>(v)=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d</a:t>
            </a:r>
            <a:r>
              <a:rPr lang="en-US" altLang="zh-TW" sz="2078" i="1" baseline="-25000" dirty="0" err="1">
                <a:ea typeface="新細明體" panose="02020500000000000000" pitchFamily="18" charset="-120"/>
              </a:rPr>
              <a:t>H</a:t>
            </a:r>
            <a:r>
              <a:rPr lang="en-US" altLang="zh-TW" sz="2078" i="1" dirty="0">
                <a:ea typeface="新細明體" panose="02020500000000000000" pitchFamily="18" charset="-120"/>
              </a:rPr>
              <a:t>(v) </a:t>
            </a:r>
            <a:r>
              <a:rPr lang="en-US" altLang="zh-TW" sz="2078" dirty="0">
                <a:ea typeface="新細明體" panose="02020500000000000000" pitchFamily="18" charset="-120"/>
              </a:rPr>
              <a:t>for</a:t>
            </a:r>
            <a:r>
              <a:rPr lang="en-US" altLang="zh-TW" sz="2078" i="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every 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v</a:t>
            </a:r>
            <a:r>
              <a:rPr lang="en-US" altLang="zh-TW" sz="2078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V</a:t>
            </a:r>
            <a:r>
              <a:rPr lang="en-US" altLang="zh-TW" sz="2078" dirty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sz="2078" i="1" dirty="0">
                <a:ea typeface="新細明體" panose="02020500000000000000" pitchFamily="18" charset="-120"/>
              </a:rPr>
              <a:t>G</a:t>
            </a:r>
            <a:r>
              <a:rPr lang="en-US" altLang="zh-TW" sz="2078" dirty="0">
                <a:ea typeface="新細明體" panose="02020500000000000000" pitchFamily="18" charset="-120"/>
              </a:rPr>
              <a:t> into </a:t>
            </a:r>
            <a:r>
              <a:rPr lang="en-US" altLang="zh-TW" sz="2078" i="1" dirty="0">
                <a:ea typeface="新細明體" panose="02020500000000000000" pitchFamily="18" charset="-120"/>
              </a:rPr>
              <a:t>H</a:t>
            </a:r>
            <a:r>
              <a:rPr lang="en-US" altLang="zh-TW" sz="2078" dirty="0">
                <a:ea typeface="新細明體" panose="02020500000000000000" pitchFamily="18" charset="-120"/>
              </a:rPr>
              <a:t>.    </a:t>
            </a:r>
            <a:r>
              <a:rPr lang="en-US" altLang="zh-TW" sz="1558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858120"/>
            <a:ext cx="7154859" cy="359529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(1/3)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2-switch preserves vertex degrees, so the condition is sufficient.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when 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G</a:t>
            </a:r>
            <a:r>
              <a:rPr lang="en-US" altLang="zh-TW" sz="2424" i="1" dirty="0">
                <a:ea typeface="新細明體" panose="02020500000000000000" pitchFamily="18" charset="-120"/>
              </a:rPr>
              <a:t>(v)=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H</a:t>
            </a:r>
            <a:r>
              <a:rPr lang="en-US" altLang="zh-TW" sz="2424" i="1" dirty="0">
                <a:ea typeface="新細明體" panose="02020500000000000000" pitchFamily="18" charset="-120"/>
              </a:rPr>
              <a:t>(v)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 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v</a:t>
            </a:r>
            <a:r>
              <a:rPr lang="en-US" altLang="zh-TW" sz="2424" dirty="0" err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V</a:t>
            </a:r>
            <a:r>
              <a:rPr lang="en-US" altLang="zh-TW" sz="2424" dirty="0">
                <a:ea typeface="新細明體" panose="02020500000000000000" pitchFamily="18" charset="-120"/>
              </a:rPr>
              <a:t> ,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obtain an appropriate sequence of 2-switches by induction on the number of vertices</a:t>
            </a:r>
            <a:r>
              <a:rPr lang="en-US" altLang="zh-TW" sz="2424" dirty="0">
                <a:ea typeface="新細明體" panose="02020500000000000000" pitchFamily="18" charset="-120"/>
              </a:rPr>
              <a:t>,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&lt;3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for each </a:t>
            </a:r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choice of </a:t>
            </a:r>
            <a:r>
              <a:rPr lang="en-US" altLang="zh-TW" sz="2424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sz="2424" i="1" dirty="0">
                <a:ea typeface="新細明體" panose="02020500000000000000" pitchFamily="18" charset="-120"/>
              </a:rPr>
              <a:t>,…..,</a:t>
            </a:r>
            <a:r>
              <a:rPr lang="en-US" altLang="zh-TW" sz="2424" i="1" dirty="0" err="1">
                <a:ea typeface="新細明體" panose="02020500000000000000" pitchFamily="18" charset="-120"/>
              </a:rPr>
              <a:t>d</a:t>
            </a:r>
            <a:r>
              <a:rPr lang="en-US" altLang="zh-TW" sz="2424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at most one simple graph with </a:t>
            </a:r>
            <a:r>
              <a:rPr lang="en-US" altLang="zh-TW" sz="2424" i="1" dirty="0">
                <a:ea typeface="新細明體" panose="02020500000000000000" pitchFamily="18" charset="-120"/>
              </a:rPr>
              <a:t>d(v</a:t>
            </a:r>
            <a:r>
              <a:rPr lang="en-US" altLang="zh-TW" sz="2424" i="1" baseline="-14000" dirty="0">
                <a:ea typeface="新細明體" panose="02020500000000000000" pitchFamily="18" charset="-120"/>
              </a:rPr>
              <a:t>i</a:t>
            </a:r>
            <a:r>
              <a:rPr lang="en-US" altLang="zh-TW" sz="2424" i="1" dirty="0">
                <a:ea typeface="新細明體" panose="02020500000000000000" pitchFamily="18" charset="-120"/>
              </a:rPr>
              <a:t>)=d</a:t>
            </a:r>
            <a:r>
              <a:rPr lang="en-US" altLang="zh-TW" sz="2424" i="1" baseline="-25000" dirty="0">
                <a:ea typeface="新細明體" panose="02020500000000000000" pitchFamily="18" charset="-120"/>
              </a:rPr>
              <a:t>i</a:t>
            </a:r>
            <a:r>
              <a:rPr lang="en-US" altLang="zh-TW" sz="2424" i="1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we can use </a:t>
            </a:r>
            <a:r>
              <a:rPr lang="en-US" altLang="zh-TW" sz="2424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24" dirty="0" smtClean="0">
                <a:ea typeface="新細明體" panose="02020500000000000000" pitchFamily="18" charset="-120"/>
              </a:rPr>
              <a:t>=2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basis step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01706"/>
            <a:ext cx="9144000" cy="1371599"/>
          </a:xfrm>
        </p:spPr>
        <p:txBody>
          <a:bodyPr>
            <a:normAutofit fontScale="90000"/>
          </a:bodyPr>
          <a:lstStyle/>
          <a:p>
            <a:pPr marL="364190" indent="-364190"/>
            <a:r>
              <a:rPr lang="en-US" altLang="zh-TW" sz="28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800" i="1" baseline="-25000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(v)=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800" i="1" baseline="-25000" dirty="0" err="1" smtClean="0">
                <a:ea typeface="新細明體" panose="02020500000000000000" pitchFamily="18" charset="-120"/>
              </a:rPr>
              <a:t>H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(v)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for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every 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8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into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. </a:t>
            </a:r>
            <a:endParaRPr lang="en-US" altLang="zh-TW" sz="2251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1146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9833" y="1896035"/>
            <a:ext cx="7154859" cy="4423221"/>
          </a:xfrm>
        </p:spPr>
        <p:txBody>
          <a:bodyPr/>
          <a:lstStyle/>
          <a:p>
            <a:pPr marL="365563" indent="-365563">
              <a:buNone/>
            </a:pPr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(2/3)</a:t>
            </a:r>
          </a:p>
          <a:p>
            <a:pPr marL="365563" indent="-365563"/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i="1">
                <a:ea typeface="新細明體" panose="02020500000000000000" pitchFamily="18" charset="-120"/>
              </a:rPr>
              <a:t>n</a:t>
            </a:r>
            <a:r>
              <a:rPr lang="en-US" altLang="zh-TW" sz="2251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251" i="1" smtClean="0">
                <a:ea typeface="新細明體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sz="2251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let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vertex of maximum degree</a:t>
            </a:r>
            <a:r>
              <a:rPr lang="en-US" altLang="zh-TW" sz="2251" dirty="0">
                <a:ea typeface="新細明體" panose="02020500000000000000" pitchFamily="18" charset="-120"/>
              </a:rPr>
              <a:t>,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 </a:t>
            </a:r>
          </a:p>
          <a:p>
            <a:pPr marL="365563" indent="-365563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S</a:t>
            </a:r>
            <a:r>
              <a:rPr lang="en-US" altLang="zh-TW" sz="2251" b="1" dirty="0">
                <a:ea typeface="新細明體" panose="02020500000000000000" pitchFamily="18" charset="-120"/>
              </a:rPr>
              <a:t>={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251" b="1" dirty="0">
                <a:ea typeface="新細明體" panose="02020500000000000000" pitchFamily="18" charset="-120"/>
              </a:rPr>
              <a:t>,…..,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251" b="1" dirty="0">
                <a:ea typeface="新細明體" panose="02020500000000000000" pitchFamily="18" charset="-120"/>
              </a:rPr>
              <a:t>}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fixed set of vertices with the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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highest degrees other than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</a:p>
          <a:p>
            <a:pPr marL="365563" indent="-365563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ome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of 2-switches transforms </a:t>
            </a:r>
            <a:r>
              <a:rPr lang="en-US" altLang="zh-TW" sz="2251" i="1" dirty="0">
                <a:ea typeface="新細明體" panose="02020500000000000000" pitchFamily="18" charset="-120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graph </a:t>
            </a:r>
            <a:r>
              <a:rPr lang="en-US" altLang="zh-TW" sz="2251" i="1" dirty="0">
                <a:ea typeface="新細明體" panose="02020500000000000000" pitchFamily="18" charset="-120"/>
              </a:rPr>
              <a:t>G*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i="1" baseline="-25000" dirty="0">
                <a:ea typeface="新細明體" panose="02020500000000000000" pitchFamily="18" charset="-120"/>
              </a:rPr>
              <a:t>G*</a:t>
            </a:r>
            <a:r>
              <a:rPr lang="en-US" altLang="zh-TW" sz="2251" dirty="0">
                <a:ea typeface="新細明體" panose="02020500000000000000" pitchFamily="18" charset="-120"/>
              </a:rPr>
              <a:t>(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)</a:t>
            </a:r>
            <a:r>
              <a:rPr lang="en-US" altLang="zh-TW" sz="2251" i="1" dirty="0">
                <a:ea typeface="新細明體" panose="02020500000000000000" pitchFamily="18" charset="-120"/>
              </a:rPr>
              <a:t>=S</a:t>
            </a:r>
            <a:r>
              <a:rPr lang="en-US" altLang="zh-TW" sz="2251" dirty="0">
                <a:ea typeface="新細明體" panose="02020500000000000000" pitchFamily="18" charset="-120"/>
              </a:rPr>
              <a:t>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some such sequence transforms </a:t>
            </a:r>
            <a:r>
              <a:rPr lang="en-US" altLang="zh-TW" sz="2251" i="1" dirty="0">
                <a:ea typeface="新細明體" panose="02020500000000000000" pitchFamily="18" charset="-120"/>
              </a:rPr>
              <a:t>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graph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H*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i="1" baseline="-25000" dirty="0">
                <a:ea typeface="新細明體" panose="02020500000000000000" pitchFamily="18" charset="-120"/>
              </a:rPr>
              <a:t>H*</a:t>
            </a:r>
            <a:r>
              <a:rPr lang="en-US" altLang="zh-TW" sz="2251" dirty="0">
                <a:ea typeface="新細明體" panose="02020500000000000000" pitchFamily="18" charset="-120"/>
              </a:rPr>
              <a:t>(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)</a:t>
            </a:r>
            <a:r>
              <a:rPr lang="en-US" altLang="zh-TW" sz="2251" i="1" dirty="0">
                <a:ea typeface="新細明體" panose="02020500000000000000" pitchFamily="18" charset="-120"/>
              </a:rPr>
              <a:t>=S</a:t>
            </a:r>
            <a:endParaRPr lang="en-US" altLang="zh-TW" sz="2251" dirty="0">
              <a:ea typeface="新細明體" panose="02020500000000000000" pitchFamily="18" charset="-120"/>
            </a:endParaRPr>
          </a:p>
          <a:p>
            <a:pPr marL="365563" indent="-365563"/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N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G*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w</a:t>
            </a:r>
            <a:r>
              <a:rPr lang="en-US" altLang="zh-TW" sz="2251" b="1" dirty="0">
                <a:ea typeface="新細明體" panose="02020500000000000000" pitchFamily="18" charset="-120"/>
              </a:rPr>
              <a:t>)</a:t>
            </a:r>
            <a:r>
              <a:rPr lang="en-US" altLang="zh-TW" sz="2251" b="1" i="1" dirty="0">
                <a:ea typeface="新細明體" panose="02020500000000000000" pitchFamily="18" charset="-120"/>
              </a:rPr>
              <a:t>=N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H*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w</a:t>
            </a:r>
            <a:r>
              <a:rPr lang="en-US" altLang="zh-TW" sz="2251" b="1" dirty="0">
                <a:ea typeface="新細明體" panose="02020500000000000000" pitchFamily="18" charset="-120"/>
              </a:rPr>
              <a:t>)</a:t>
            </a:r>
            <a:r>
              <a:rPr lang="en-US" altLang="zh-TW" sz="2251" dirty="0">
                <a:ea typeface="新細明體" panose="02020500000000000000" pitchFamily="18" charset="-120"/>
              </a:rPr>
              <a:t>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deleting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i="1" dirty="0">
                <a:ea typeface="新細明體" panose="02020500000000000000" pitchFamily="18" charset="-120"/>
              </a:rPr>
              <a:t>w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leaves simple graphs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G’=G*-w</a:t>
            </a:r>
            <a:r>
              <a:rPr lang="en-US" altLang="zh-TW" sz="2251" b="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H’=H*-w</a:t>
            </a:r>
            <a:r>
              <a:rPr lang="en-US" altLang="zh-TW" sz="2251" b="1" dirty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b="1" i="1" baseline="-25000" dirty="0" err="1">
                <a:ea typeface="新細明體" panose="02020500000000000000" pitchFamily="18" charset="-120"/>
              </a:rPr>
              <a:t>G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’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dirty="0">
                <a:ea typeface="新細明體" panose="02020500000000000000" pitchFamily="18" charset="-120"/>
              </a:rPr>
              <a:t>)</a:t>
            </a:r>
            <a:r>
              <a:rPr lang="en-US" altLang="zh-TW" sz="2251" b="1" i="1" dirty="0">
                <a:ea typeface="新細明體" panose="02020500000000000000" pitchFamily="18" charset="-120"/>
              </a:rPr>
              <a:t>=</a:t>
            </a:r>
            <a:r>
              <a:rPr lang="en-US" altLang="zh-TW" sz="2251" b="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b="1" i="1" baseline="-25000" dirty="0" err="1">
                <a:ea typeface="新細明體" panose="02020500000000000000" pitchFamily="18" charset="-120"/>
              </a:rPr>
              <a:t>H</a:t>
            </a:r>
            <a:r>
              <a:rPr lang="en-US" altLang="zh-TW" sz="2251" b="1" i="1" baseline="-25000" dirty="0">
                <a:ea typeface="新細明體" panose="02020500000000000000" pitchFamily="18" charset="-120"/>
              </a:rPr>
              <a:t>’</a:t>
            </a:r>
            <a:r>
              <a:rPr lang="en-US" altLang="zh-TW" sz="2251" b="1" dirty="0">
                <a:ea typeface="新細明體" panose="02020500000000000000" pitchFamily="18" charset="-120"/>
              </a:rPr>
              <a:t>(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r>
              <a:rPr lang="en-US" altLang="zh-TW" sz="2251" b="1" dirty="0">
                <a:ea typeface="新細明體" panose="02020500000000000000" pitchFamily="18" charset="-120"/>
              </a:rPr>
              <a:t>)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vertex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251" b="1" i="1" dirty="0">
                <a:ea typeface="新細明體" panose="02020500000000000000" pitchFamily="18" charset="-120"/>
              </a:rPr>
              <a:t>v</a:t>
            </a:r>
            <a:endParaRPr lang="en-US" altLang="zh-TW" sz="2251" b="1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443916"/>
            <a:ext cx="7520780" cy="1080238"/>
          </a:xfrm>
        </p:spPr>
        <p:txBody>
          <a:bodyPr>
            <a:noAutofit/>
          </a:bodyPr>
          <a:lstStyle/>
          <a:p>
            <a:pPr marL="364190" indent="-364190"/>
            <a:r>
              <a:rPr lang="en-US" altLang="zh-TW" sz="2800" b="1" dirty="0" smtClean="0">
                <a:ea typeface="新細明體" panose="02020500000000000000" pitchFamily="18" charset="-120"/>
              </a:rPr>
              <a:t>Proposition 13: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b="1" dirty="0">
                <a:ea typeface="新細明體" panose="02020500000000000000" pitchFamily="18" charset="-120"/>
              </a:rPr>
              <a:t>The nonnegative integers </a:t>
            </a:r>
            <a:r>
              <a:rPr lang="en-US" altLang="zh-TW" sz="2800" b="1" i="1" dirty="0">
                <a:ea typeface="新細明體" panose="02020500000000000000" pitchFamily="18" charset="-120"/>
              </a:rPr>
              <a:t>d</a:t>
            </a:r>
            <a:r>
              <a:rPr lang="en-US" altLang="zh-TW" sz="2800" b="1" i="1" baseline="-25000" dirty="0">
                <a:ea typeface="新細明體" panose="02020500000000000000" pitchFamily="18" charset="-120"/>
              </a:rPr>
              <a:t>1 </a:t>
            </a:r>
            <a:r>
              <a:rPr lang="en-US" altLang="zh-TW" sz="2800" b="1" dirty="0">
                <a:ea typeface="新細明體" panose="02020500000000000000" pitchFamily="18" charset="-120"/>
              </a:rPr>
              <a:t>,…, </a:t>
            </a:r>
            <a:r>
              <a:rPr lang="en-US" altLang="zh-TW" sz="2800" b="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800" b="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800" b="1" dirty="0">
                <a:ea typeface="新細明體" panose="02020500000000000000" pitchFamily="18" charset="-120"/>
              </a:rPr>
              <a:t> are the vertex degrees of some graph if and only if </a:t>
            </a:r>
            <a:r>
              <a:rPr lang="en-US" altLang="zh-TW" sz="2800" b="1" dirty="0">
                <a:ea typeface="新細明體" panose="02020500000000000000" pitchFamily="18" charset="-120"/>
                <a:sym typeface="Symbol" panose="05050102010706020507" pitchFamily="18" charset="2"/>
              </a:rPr>
              <a:t></a:t>
            </a:r>
            <a:r>
              <a:rPr lang="en-US" altLang="zh-TW" sz="2800" b="1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800" b="1" i="1" baseline="-16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b="1" dirty="0">
                <a:ea typeface="新細明體" panose="02020500000000000000" pitchFamily="18" charset="-120"/>
                <a:sym typeface="Symbol" panose="05050102010706020507" pitchFamily="18" charset="2"/>
              </a:rPr>
              <a:t> is even. 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844" y="1634783"/>
            <a:ext cx="7154859" cy="461093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251" b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Proof</a:t>
            </a:r>
            <a:r>
              <a:rPr lang="en-US" altLang="zh-TW" sz="225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:</a:t>
            </a:r>
            <a:r>
              <a:rPr lang="en-US" altLang="zh-TW" sz="225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5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Necessity</a:t>
            </a:r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endParaRPr lang="en-US" altLang="zh-TW" sz="225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 some graph 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these numbers as its vertex degrees, the degree-sum formula implies that 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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251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= 2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is even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9" y="242047"/>
            <a:ext cx="8162364" cy="1559859"/>
          </a:xfrm>
        </p:spPr>
        <p:txBody>
          <a:bodyPr>
            <a:normAutofit/>
          </a:bodyPr>
          <a:lstStyle/>
          <a:p>
            <a:pPr marL="364190" indent="-364190"/>
            <a:r>
              <a:rPr lang="en-US" altLang="zh-TW" sz="2400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15: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are two simple graphs with vertex set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G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(v)=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H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(v)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for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every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there is a sequence of 2-switches that transforms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into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251" dirty="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837329"/>
            <a:ext cx="7154859" cy="3092824"/>
          </a:xfrm>
        </p:spPr>
        <p:txBody>
          <a:bodyPr>
            <a:normAutofit/>
          </a:bodyPr>
          <a:lstStyle/>
          <a:p>
            <a:pPr marL="461764" indent="-461764">
              <a:buNone/>
            </a:pPr>
            <a:r>
              <a:rPr lang="en-US" altLang="zh-TW" sz="216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(3/3):</a:t>
            </a:r>
          </a:p>
          <a:p>
            <a:pPr marL="461764" indent="-461764"/>
            <a:r>
              <a:rPr lang="en-US" altLang="zh-TW" sz="216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induction hypothesis, some sequence of 2-switches transforms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G’</a:t>
            </a:r>
            <a:r>
              <a:rPr lang="en-US" altLang="zh-TW" sz="2164" dirty="0">
                <a:ea typeface="新細明體" panose="02020500000000000000" pitchFamily="18" charset="-120"/>
              </a:rPr>
              <a:t> to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H’</a:t>
            </a:r>
            <a:r>
              <a:rPr lang="en-US" altLang="zh-TW" sz="2164" i="1" dirty="0">
                <a:ea typeface="新細明體" panose="02020500000000000000" pitchFamily="18" charset="-120"/>
              </a:rPr>
              <a:t>. 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these do not involve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w</a:t>
            </a:r>
            <a:r>
              <a:rPr lang="en-US" altLang="zh-TW" sz="2164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w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the same neighbors in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applying this sequence transforms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dirty="0">
                <a:ea typeface="新細明體" panose="02020500000000000000" pitchFamily="18" charset="-120"/>
              </a:rPr>
              <a:t> to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i="1" dirty="0">
                <a:ea typeface="新細明體" panose="02020500000000000000" pitchFamily="18" charset="-120"/>
              </a:rPr>
              <a:t>.</a:t>
            </a:r>
          </a:p>
          <a:p>
            <a:pPr marL="461764" indent="-461764"/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we can transform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</a:t>
            </a:r>
            <a:r>
              <a:rPr lang="en-US" altLang="zh-TW" sz="2164" i="1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i="1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transforming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</a:t>
            </a:r>
            <a:r>
              <a:rPr lang="en-US" altLang="zh-TW" sz="2164" i="1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i="1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G*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i="1" dirty="0">
                <a:ea typeface="新細明體" panose="02020500000000000000" pitchFamily="18" charset="-120"/>
              </a:rPr>
              <a:t>,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(in reverse order) the transformation of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164" dirty="0">
                <a:ea typeface="新細明體" panose="02020500000000000000" pitchFamily="18" charset="-120"/>
              </a:rPr>
              <a:t> </a:t>
            </a:r>
            <a:r>
              <a:rPr lang="en-US" altLang="zh-TW" sz="2164" b="1" i="1" dirty="0">
                <a:ea typeface="新細明體" panose="02020500000000000000" pitchFamily="18" charset="-120"/>
              </a:rPr>
              <a:t>H*</a:t>
            </a:r>
            <a:r>
              <a:rPr lang="en-US" altLang="zh-TW" sz="2164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638224"/>
            <a:ext cx="7337647" cy="477723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78" b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Proof</a:t>
            </a: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: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Sufficiency</a:t>
            </a:r>
            <a:endParaRPr lang="en-US" altLang="zh-TW" sz="1731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Suppose that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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even.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construct a graph with vertex set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,…,</a:t>
            </a:r>
            <a:r>
              <a:rPr lang="en-US" altLang="zh-TW" sz="2078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all </a:t>
            </a:r>
            <a:r>
              <a:rPr lang="en-US" altLang="zh-TW" sz="2078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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even, the number of odd values is even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First form an arbitrary pairing of the vertices in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{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: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is odd}.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each resulting pair, form an edge having these two vertices as its endpoints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remaining degree needed at each vertex is even and nonnegative; satisfy this for each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placing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/2]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loops at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109574" name="Rectangle 1028"/>
          <p:cNvSpPr>
            <a:spLocks noChangeArrowheads="1"/>
          </p:cNvSpPr>
          <p:nvPr/>
        </p:nvSpPr>
        <p:spPr bwMode="auto">
          <a:xfrm>
            <a:off x="1002817" y="551115"/>
            <a:ext cx="7154859" cy="10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420688" indent="-420688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51" dirty="0" smtClean="0"/>
              <a:t>Proposition 13: </a:t>
            </a:r>
            <a:r>
              <a:rPr lang="en-US" altLang="zh-TW" sz="2251" dirty="0"/>
              <a:t>The nonnegative integers </a:t>
            </a:r>
            <a:r>
              <a:rPr lang="en-US" altLang="zh-TW" sz="2251" i="1" dirty="0"/>
              <a:t>d</a:t>
            </a:r>
            <a:r>
              <a:rPr lang="en-US" altLang="zh-TW" sz="2251" i="1" baseline="-25000" dirty="0"/>
              <a:t>1 </a:t>
            </a:r>
            <a:r>
              <a:rPr lang="en-US" altLang="zh-TW" sz="2251" dirty="0"/>
              <a:t>,…, </a:t>
            </a:r>
            <a:r>
              <a:rPr lang="en-US" altLang="zh-TW" sz="2251" i="1" dirty="0" err="1"/>
              <a:t>d</a:t>
            </a:r>
            <a:r>
              <a:rPr lang="en-US" altLang="zh-TW" sz="2251" i="1" baseline="-25000" dirty="0" err="1"/>
              <a:t>n</a:t>
            </a:r>
            <a:r>
              <a:rPr lang="en-US" altLang="zh-TW" sz="2251" dirty="0"/>
              <a:t> are the vertex degrees of some graph if and only if </a:t>
            </a:r>
            <a:r>
              <a:rPr lang="en-US" altLang="zh-TW" sz="2251" dirty="0">
                <a:sym typeface="Symbol" panose="05050102010706020507" pitchFamily="18" charset="2"/>
              </a:rPr>
              <a:t></a:t>
            </a:r>
            <a:r>
              <a:rPr lang="en-US" altLang="zh-TW" sz="2251" i="1" dirty="0">
                <a:sym typeface="Symbol" panose="05050102010706020507" pitchFamily="18" charset="2"/>
              </a:rPr>
              <a:t>d</a:t>
            </a:r>
            <a:r>
              <a:rPr lang="en-US" altLang="zh-TW" sz="2251" i="1" baseline="-16000" dirty="0">
                <a:sym typeface="Symbol" panose="05050102010706020507" pitchFamily="18" charset="2"/>
              </a:rPr>
              <a:t>i</a:t>
            </a:r>
            <a:r>
              <a:rPr lang="en-US" altLang="zh-TW" sz="2251" dirty="0">
                <a:sym typeface="Symbol" panose="05050102010706020507" pitchFamily="18" charset="2"/>
              </a:rPr>
              <a:t> is even. </a:t>
            </a:r>
            <a:endParaRPr lang="en-US" altLang="zh-TW" sz="1299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Graphic Sequence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01445"/>
            <a:ext cx="7154859" cy="4395167"/>
          </a:xfrm>
        </p:spPr>
        <p:txBody>
          <a:bodyPr/>
          <a:lstStyle/>
          <a:p>
            <a:pPr eaLnBrk="1" hangingPunct="1"/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684" i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graphic sequence</a:t>
            </a:r>
            <a:r>
              <a:rPr lang="en-US" altLang="zh-TW" sz="2684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list of nonnegative numbers that is the degree sequence of some </a:t>
            </a:r>
            <a:r>
              <a:rPr lang="en-US" altLang="zh-TW" sz="2684" b="1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graph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endParaRPr lang="en-US" altLang="zh-TW" sz="2684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68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graph “realizes” </a:t>
            </a:r>
            <a:r>
              <a:rPr lang="en-US" altLang="zh-TW" sz="2684" i="1" dirty="0">
                <a:ea typeface="新細明體" panose="02020500000000000000" pitchFamily="18" charset="-120"/>
              </a:rPr>
              <a:t>d.</a:t>
            </a:r>
            <a:endParaRPr lang="en-US" altLang="zh-TW" sz="2684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means: A simple graph with degree sequence </a:t>
            </a:r>
            <a:r>
              <a:rPr lang="en-US" altLang="zh-TW" sz="2684" i="1" dirty="0">
                <a:ea typeface="新細明體" panose="02020500000000000000" pitchFamily="18" charset="-120"/>
              </a:rPr>
              <a:t>d</a:t>
            </a:r>
            <a:r>
              <a:rPr lang="en-US" altLang="zh-TW" sz="2684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42020"/>
            <a:ext cx="7154859" cy="3347913"/>
          </a:xfrm>
        </p:spPr>
        <p:txBody>
          <a:bodyPr/>
          <a:lstStyle/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lists </a:t>
            </a:r>
            <a:r>
              <a:rPr lang="en-US" altLang="zh-TW" sz="2078" dirty="0">
                <a:ea typeface="新細明體" panose="02020500000000000000" pitchFamily="18" charset="-120"/>
              </a:rPr>
              <a:t>(2, 2, 1, 1)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078" dirty="0">
                <a:ea typeface="新細明體" panose="02020500000000000000" pitchFamily="18" charset="-120"/>
              </a:rPr>
              <a:t> (1, 0, 1)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graphic. The 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</a:t>
            </a:r>
            <a:r>
              <a:rPr lang="en-US" altLang="zh-TW" sz="2078" i="1" dirty="0">
                <a:ea typeface="新細明體" panose="02020500000000000000" pitchFamily="18" charset="-120"/>
              </a:rPr>
              <a:t>K</a:t>
            </a:r>
            <a:r>
              <a:rPr lang="en-US" altLang="zh-TW" sz="2078" i="1" baseline="-16000" dirty="0">
                <a:ea typeface="新細明體" panose="02020500000000000000" pitchFamily="18" charset="-120"/>
              </a:rPr>
              <a:t>2</a:t>
            </a:r>
            <a:r>
              <a:rPr lang="en-US" altLang="zh-TW" sz="2078" dirty="0">
                <a:ea typeface="新細明體" panose="02020500000000000000" pitchFamily="18" charset="-120"/>
              </a:rPr>
              <a:t>+</a:t>
            </a:r>
            <a:r>
              <a:rPr lang="en-US" altLang="zh-TW" sz="2078" i="1" dirty="0">
                <a:ea typeface="新細明體" panose="02020500000000000000" pitchFamily="18" charset="-120"/>
              </a:rPr>
              <a:t>K</a:t>
            </a:r>
            <a:r>
              <a:rPr lang="en-US" altLang="zh-TW" sz="2078" i="1" baseline="-16000" dirty="0">
                <a:ea typeface="新細明體" panose="02020500000000000000" pitchFamily="18" charset="-120"/>
              </a:rPr>
              <a:t>1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realizes</a:t>
            </a:r>
            <a:r>
              <a:rPr lang="en-US" altLang="zh-TW" sz="2078" dirty="0">
                <a:ea typeface="新細明體" panose="02020500000000000000" pitchFamily="18" charset="-120"/>
              </a:rPr>
              <a:t> 1, 0, 1.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a new vertex adjacent to vertices of degrees </a:t>
            </a:r>
            <a:r>
              <a:rPr lang="en-US" altLang="zh-TW" sz="2078" dirty="0">
                <a:ea typeface="新細明體" panose="02020500000000000000" pitchFamily="18" charset="-120"/>
              </a:rPr>
              <a:t>1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078" dirty="0">
                <a:ea typeface="新細明體" panose="02020500000000000000" pitchFamily="18" charset="-120"/>
              </a:rPr>
              <a:t> 0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 a graph with degree sequence 2, 2, 1, 1, as shown below.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if a graph realizing 2, 2, 1, 1 has a vertex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neighbors of degrees 2 and 1, then deleting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 a graph with degrees </a:t>
            </a:r>
            <a:r>
              <a:rPr lang="en-US" altLang="zh-TW" sz="2078" dirty="0">
                <a:ea typeface="新細明體" panose="02020500000000000000" pitchFamily="18" charset="-120"/>
              </a:rPr>
              <a:t>1, 0, 1. </a:t>
            </a:r>
            <a:endParaRPr lang="en-US" altLang="zh-TW" sz="2078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344" name="Oval 5"/>
          <p:cNvSpPr>
            <a:spLocks noChangeArrowheads="1"/>
          </p:cNvSpPr>
          <p:nvPr/>
        </p:nvSpPr>
        <p:spPr bwMode="auto">
          <a:xfrm>
            <a:off x="3615454" y="5284372"/>
            <a:ext cx="147056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45" name="Oval 6"/>
          <p:cNvSpPr>
            <a:spLocks noChangeArrowheads="1"/>
          </p:cNvSpPr>
          <p:nvPr/>
        </p:nvSpPr>
        <p:spPr bwMode="auto">
          <a:xfrm>
            <a:off x="3615454" y="6023771"/>
            <a:ext cx="147056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3682797" y="5443797"/>
            <a:ext cx="0" cy="57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47" name="Oval 8"/>
          <p:cNvSpPr>
            <a:spLocks noChangeArrowheads="1"/>
          </p:cNvSpPr>
          <p:nvPr/>
        </p:nvSpPr>
        <p:spPr bwMode="auto">
          <a:xfrm>
            <a:off x="4376843" y="6038889"/>
            <a:ext cx="147056" cy="1580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5018664" y="5792881"/>
            <a:ext cx="601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49" name="Oval 10"/>
          <p:cNvSpPr>
            <a:spLocks noChangeArrowheads="1"/>
          </p:cNvSpPr>
          <p:nvPr/>
        </p:nvSpPr>
        <p:spPr bwMode="auto">
          <a:xfrm>
            <a:off x="5913365" y="5190916"/>
            <a:ext cx="147056" cy="158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0" name="Oval 11"/>
          <p:cNvSpPr>
            <a:spLocks noChangeArrowheads="1"/>
          </p:cNvSpPr>
          <p:nvPr/>
        </p:nvSpPr>
        <p:spPr bwMode="auto">
          <a:xfrm>
            <a:off x="5925734" y="6018274"/>
            <a:ext cx="148430" cy="158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1" name="Oval 12"/>
          <p:cNvSpPr>
            <a:spLocks noChangeArrowheads="1"/>
          </p:cNvSpPr>
          <p:nvPr/>
        </p:nvSpPr>
        <p:spPr bwMode="auto">
          <a:xfrm>
            <a:off x="6820435" y="5190916"/>
            <a:ext cx="147056" cy="158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2" name="Oval 13"/>
          <p:cNvSpPr>
            <a:spLocks noChangeArrowheads="1"/>
          </p:cNvSpPr>
          <p:nvPr/>
        </p:nvSpPr>
        <p:spPr bwMode="auto">
          <a:xfrm>
            <a:off x="6821809" y="6003156"/>
            <a:ext cx="147055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5993077" y="5351714"/>
            <a:ext cx="0" cy="666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54" name="Line 15"/>
          <p:cNvSpPr>
            <a:spLocks noChangeShapeType="1"/>
          </p:cNvSpPr>
          <p:nvPr/>
        </p:nvSpPr>
        <p:spPr bwMode="auto">
          <a:xfrm>
            <a:off x="6060420" y="5263756"/>
            <a:ext cx="77513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>
            <a:off x="6901521" y="5336597"/>
            <a:ext cx="0" cy="66655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7016967" y="5181295"/>
          <a:ext cx="221270" cy="2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967" y="5181295"/>
                        <a:ext cx="221270" cy="218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文字方塊 19"/>
          <p:cNvSpPr txBox="1">
            <a:spLocks noChangeArrowheads="1"/>
          </p:cNvSpPr>
          <p:nvPr/>
        </p:nvSpPr>
        <p:spPr bwMode="auto">
          <a:xfrm>
            <a:off x="3126186" y="5623836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K</a:t>
            </a:r>
            <a:r>
              <a:rPr lang="en-US" altLang="zh-TW" sz="2511" baseline="-25000"/>
              <a:t>2</a:t>
            </a:r>
            <a:endParaRPr lang="zh-TW" altLang="en-US" sz="2511" baseline="-25000"/>
          </a:p>
        </p:txBody>
      </p:sp>
      <p:sp>
        <p:nvSpPr>
          <p:cNvPr id="14357" name="文字方塊 20"/>
          <p:cNvSpPr txBox="1">
            <a:spLocks noChangeArrowheads="1"/>
          </p:cNvSpPr>
          <p:nvPr/>
        </p:nvSpPr>
        <p:spPr bwMode="auto">
          <a:xfrm>
            <a:off x="4536267" y="5895957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K</a:t>
            </a:r>
            <a:r>
              <a:rPr lang="en-US" altLang="zh-TW" sz="2511" baseline="-25000"/>
              <a:t>1</a:t>
            </a:r>
            <a:endParaRPr lang="zh-TW" altLang="en-US" sz="2511" baseline="-25000"/>
          </a:p>
        </p:txBody>
      </p:sp>
      <p:sp>
        <p:nvSpPr>
          <p:cNvPr id="14358" name="文字方塊 21"/>
          <p:cNvSpPr txBox="1">
            <a:spLocks noChangeArrowheads="1"/>
          </p:cNvSpPr>
          <p:nvPr/>
        </p:nvSpPr>
        <p:spPr bwMode="auto">
          <a:xfrm>
            <a:off x="3695166" y="5178547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59" name="文字方塊 22"/>
          <p:cNvSpPr txBox="1">
            <a:spLocks noChangeArrowheads="1"/>
          </p:cNvSpPr>
          <p:nvPr/>
        </p:nvSpPr>
        <p:spPr bwMode="auto">
          <a:xfrm>
            <a:off x="3744642" y="5879465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0" name="文字方塊 23"/>
          <p:cNvSpPr txBox="1">
            <a:spLocks noChangeArrowheads="1"/>
          </p:cNvSpPr>
          <p:nvPr/>
        </p:nvSpPr>
        <p:spPr bwMode="auto">
          <a:xfrm>
            <a:off x="4255900" y="5615590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0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1" name="文字方塊 24"/>
          <p:cNvSpPr txBox="1">
            <a:spLocks noChangeArrowheads="1"/>
          </p:cNvSpPr>
          <p:nvPr/>
        </p:nvSpPr>
        <p:spPr bwMode="auto">
          <a:xfrm>
            <a:off x="5624751" y="5887711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2" name="文字方塊 25"/>
          <p:cNvSpPr txBox="1">
            <a:spLocks noChangeArrowheads="1"/>
          </p:cNvSpPr>
          <p:nvPr/>
        </p:nvSpPr>
        <p:spPr bwMode="auto">
          <a:xfrm>
            <a:off x="6556560" y="5879465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3" name="文字方塊 26"/>
          <p:cNvSpPr txBox="1">
            <a:spLocks noChangeArrowheads="1"/>
          </p:cNvSpPr>
          <p:nvPr/>
        </p:nvSpPr>
        <p:spPr bwMode="auto">
          <a:xfrm>
            <a:off x="5558783" y="5054855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2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4" name="文字方塊 27"/>
          <p:cNvSpPr txBox="1">
            <a:spLocks noChangeArrowheads="1"/>
          </p:cNvSpPr>
          <p:nvPr/>
        </p:nvSpPr>
        <p:spPr bwMode="auto">
          <a:xfrm>
            <a:off x="6927634" y="4774488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2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5" name="橢圓 28"/>
          <p:cNvSpPr>
            <a:spLocks noChangeArrowheads="1"/>
          </p:cNvSpPr>
          <p:nvPr/>
        </p:nvSpPr>
        <p:spPr bwMode="auto">
          <a:xfrm>
            <a:off x="3126186" y="5170300"/>
            <a:ext cx="997777" cy="1302883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66" name="橢圓 29"/>
          <p:cNvSpPr>
            <a:spLocks noChangeArrowheads="1"/>
          </p:cNvSpPr>
          <p:nvPr/>
        </p:nvSpPr>
        <p:spPr bwMode="auto">
          <a:xfrm>
            <a:off x="4181685" y="5632081"/>
            <a:ext cx="824609" cy="874086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1504911"/>
          </a:xfrm>
        </p:spPr>
        <p:txBody>
          <a:bodyPr/>
          <a:lstStyle/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to test 33333221, we seek a realization with a vertex 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degree 3 having three neighbors of degree 3.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24" dirty="0">
              <a:ea typeface="新細明體" panose="02020500000000000000" pitchFamily="18" charset="-120"/>
            </a:endParaRPr>
          </a:p>
        </p:txBody>
      </p:sp>
      <p:sp>
        <p:nvSpPr>
          <p:cNvPr id="111623" name="Text Box 18"/>
          <p:cNvSpPr txBox="1">
            <a:spLocks noChangeArrowheads="1"/>
          </p:cNvSpPr>
          <p:nvPr/>
        </p:nvSpPr>
        <p:spPr bwMode="auto">
          <a:xfrm>
            <a:off x="3703412" y="3620035"/>
            <a:ext cx="293560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3</a:t>
            </a:r>
            <a:r>
              <a:rPr lang="en-US" altLang="zh-TW" sz="2511"/>
              <a:t> </a:t>
            </a:r>
            <a:r>
              <a:rPr lang="en-US" altLang="zh-TW" sz="2511" u="sng"/>
              <a:t>3 3 3</a:t>
            </a:r>
            <a:r>
              <a:rPr lang="en-US" altLang="zh-TW" sz="2511"/>
              <a:t> 3 2 2 1</a:t>
            </a:r>
          </a:p>
        </p:txBody>
      </p:sp>
      <p:sp>
        <p:nvSpPr>
          <p:cNvPr id="111624" name="Text Box 19"/>
          <p:cNvSpPr txBox="1">
            <a:spLocks noChangeArrowheads="1"/>
          </p:cNvSpPr>
          <p:nvPr/>
        </p:nvSpPr>
        <p:spPr bwMode="auto">
          <a:xfrm>
            <a:off x="3662181" y="5030117"/>
            <a:ext cx="293560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/>
              <a:t>   </a:t>
            </a:r>
            <a:r>
              <a:rPr lang="en-US" altLang="zh-TW" sz="2511" u="sng"/>
              <a:t>2 2 2</a:t>
            </a:r>
            <a:r>
              <a:rPr lang="en-US" altLang="zh-TW" sz="2511"/>
              <a:t> 3 2 2 1</a:t>
            </a:r>
          </a:p>
        </p:txBody>
      </p:sp>
      <p:sp>
        <p:nvSpPr>
          <p:cNvPr id="111625" name="AutoShape 20"/>
          <p:cNvSpPr>
            <a:spLocks noChangeArrowheads="1"/>
          </p:cNvSpPr>
          <p:nvPr/>
        </p:nvSpPr>
        <p:spPr bwMode="auto">
          <a:xfrm>
            <a:off x="2153146" y="3966371"/>
            <a:ext cx="1286390" cy="634949"/>
          </a:xfrm>
          <a:prstGeom prst="wedgeRectCallout">
            <a:avLst>
              <a:gd name="adj1" fmla="val 76176"/>
              <a:gd name="adj2" fmla="val -450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731"/>
              <a:t>Delete this Vertex</a:t>
            </a:r>
          </a:p>
        </p:txBody>
      </p:sp>
      <p:sp>
        <p:nvSpPr>
          <p:cNvPr id="111626" name="AutoShape 21"/>
          <p:cNvSpPr>
            <a:spLocks noChangeArrowheads="1"/>
          </p:cNvSpPr>
          <p:nvPr/>
        </p:nvSpPr>
        <p:spPr bwMode="auto">
          <a:xfrm>
            <a:off x="1848041" y="4873441"/>
            <a:ext cx="1830632" cy="626703"/>
          </a:xfrm>
          <a:prstGeom prst="wedgeRectCallout">
            <a:avLst>
              <a:gd name="adj1" fmla="val 62088"/>
              <a:gd name="adj2" fmla="val 129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731"/>
              <a:t>A new</a:t>
            </a:r>
          </a:p>
          <a:p>
            <a:pPr algn="ctr" eaLnBrk="1" hangingPunct="1"/>
            <a:r>
              <a:rPr lang="en-US" altLang="zh-TW" sz="1731"/>
              <a:t>degree sequence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381381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exists if and only if 2223221 is graphic. </a:t>
            </a:r>
            <a:r>
              <a:rPr lang="en-US" altLang="zh-TW" sz="155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next page)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reorder this and test 3222221. 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continue deleting and reordering until we can tell whether the remaining list is realizable. 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 is, then we insert vertices with the desired neighbors to walk back to a realization of the original list. 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realization is not unique.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next theorem implies that this recursive test works.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78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86521"/>
            <a:ext cx="7154859" cy="92218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817" y="1752296"/>
            <a:ext cx="7146613" cy="14980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  3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333</a:t>
            </a:r>
            <a:r>
              <a:rPr lang="en-US" altLang="zh-TW" smtClean="0">
                <a:ea typeface="新細明體" panose="02020500000000000000" pitchFamily="18" charset="-120"/>
              </a:rPr>
              <a:t>3221          3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222</a:t>
            </a:r>
            <a:r>
              <a:rPr lang="en-US" altLang="zh-TW" smtClean="0">
                <a:ea typeface="新細明體" panose="02020500000000000000" pitchFamily="18" charset="-120"/>
              </a:rPr>
              <a:t>221            2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21</a:t>
            </a:r>
            <a:r>
              <a:rPr lang="en-US" altLang="zh-TW" smtClean="0">
                <a:ea typeface="新細明體" panose="02020500000000000000" pitchFamily="18" charset="-120"/>
              </a:rPr>
              <a:t>111             11100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    2223221            111221              10111 </a:t>
            </a:r>
          </a:p>
        </p:txBody>
      </p:sp>
      <p:sp>
        <p:nvSpPr>
          <p:cNvPr id="15373" name="Line 4"/>
          <p:cNvSpPr>
            <a:spLocks noChangeShapeType="1"/>
          </p:cNvSpPr>
          <p:nvPr/>
        </p:nvSpPr>
        <p:spPr bwMode="auto">
          <a:xfrm flipV="1">
            <a:off x="2712507" y="2102755"/>
            <a:ext cx="549739" cy="931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4" name="Line 5"/>
          <p:cNvSpPr>
            <a:spLocks noChangeShapeType="1"/>
          </p:cNvSpPr>
          <p:nvPr/>
        </p:nvSpPr>
        <p:spPr bwMode="auto">
          <a:xfrm flipV="1">
            <a:off x="4624225" y="2116497"/>
            <a:ext cx="747646" cy="963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5" name="Line 6"/>
          <p:cNvSpPr>
            <a:spLocks noChangeShapeType="1"/>
          </p:cNvSpPr>
          <p:nvPr/>
        </p:nvSpPr>
        <p:spPr bwMode="auto">
          <a:xfrm flipV="1">
            <a:off x="6544191" y="2098632"/>
            <a:ext cx="641820" cy="1022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6" name="Oval 21"/>
          <p:cNvSpPr>
            <a:spLocks noChangeArrowheads="1"/>
          </p:cNvSpPr>
          <p:nvPr/>
        </p:nvSpPr>
        <p:spPr bwMode="auto">
          <a:xfrm>
            <a:off x="894243" y="4418532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2562703" y="4572460"/>
          <a:ext cx="233639" cy="23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703" y="4572460"/>
                        <a:ext cx="233639" cy="233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818654" y="4555967"/>
          <a:ext cx="170419" cy="22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5" imgW="114201" imgH="139579" progId="Equation.3">
                  <p:embed/>
                </p:oleObj>
              </mc:Choice>
              <mc:Fallback>
                <p:oleObj name="Equation" r:id="rId5" imgW="114201" imgH="139579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54" y="4555967"/>
                        <a:ext cx="170419" cy="2267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7" name="Group 76"/>
          <p:cNvGrpSpPr>
            <a:grpSpLocks/>
          </p:cNvGrpSpPr>
          <p:nvPr/>
        </p:nvGrpSpPr>
        <p:grpSpPr bwMode="auto">
          <a:xfrm>
            <a:off x="1390383" y="3698374"/>
            <a:ext cx="1283642" cy="1474676"/>
            <a:chOff x="747" y="2691"/>
            <a:chExt cx="934" cy="1073"/>
          </a:xfrm>
        </p:grpSpPr>
        <p:sp>
          <p:nvSpPr>
            <p:cNvPr id="15416" name="Oval 15"/>
            <p:cNvSpPr>
              <a:spLocks noChangeArrowheads="1"/>
            </p:cNvSpPr>
            <p:nvPr/>
          </p:nvSpPr>
          <p:spPr bwMode="auto">
            <a:xfrm>
              <a:off x="767" y="2741"/>
              <a:ext cx="98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7" name="Oval 16"/>
            <p:cNvSpPr>
              <a:spLocks noChangeArrowheads="1"/>
            </p:cNvSpPr>
            <p:nvPr/>
          </p:nvSpPr>
          <p:spPr bwMode="auto">
            <a:xfrm>
              <a:off x="1204" y="2751"/>
              <a:ext cx="9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8" name="Oval 17"/>
            <p:cNvSpPr>
              <a:spLocks noChangeArrowheads="1"/>
            </p:cNvSpPr>
            <p:nvPr/>
          </p:nvSpPr>
          <p:spPr bwMode="auto">
            <a:xfrm>
              <a:off x="1213" y="3215"/>
              <a:ext cx="98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9" name="Oval 18"/>
            <p:cNvSpPr>
              <a:spLocks noChangeArrowheads="1"/>
            </p:cNvSpPr>
            <p:nvPr/>
          </p:nvSpPr>
          <p:spPr bwMode="auto">
            <a:xfrm>
              <a:off x="747" y="3215"/>
              <a:ext cx="9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0" name="Oval 19"/>
            <p:cNvSpPr>
              <a:spLocks noChangeArrowheads="1"/>
            </p:cNvSpPr>
            <p:nvPr/>
          </p:nvSpPr>
          <p:spPr bwMode="auto">
            <a:xfrm>
              <a:off x="766" y="3648"/>
              <a:ext cx="97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1" name="Oval 20"/>
            <p:cNvSpPr>
              <a:spLocks noChangeArrowheads="1"/>
            </p:cNvSpPr>
            <p:nvPr/>
          </p:nvSpPr>
          <p:spPr bwMode="auto">
            <a:xfrm>
              <a:off x="1214" y="3659"/>
              <a:ext cx="98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2" name="Oval 22"/>
            <p:cNvSpPr>
              <a:spLocks noChangeArrowheads="1"/>
            </p:cNvSpPr>
            <p:nvPr/>
          </p:nvSpPr>
          <p:spPr bwMode="auto">
            <a:xfrm>
              <a:off x="1583" y="3204"/>
              <a:ext cx="98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3" name="Line 23"/>
            <p:cNvSpPr>
              <a:spLocks noChangeShapeType="1"/>
            </p:cNvSpPr>
            <p:nvPr/>
          </p:nvSpPr>
          <p:spPr bwMode="auto">
            <a:xfrm>
              <a:off x="854" y="278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4" name="Line 24"/>
            <p:cNvSpPr>
              <a:spLocks noChangeShapeType="1"/>
            </p:cNvSpPr>
            <p:nvPr/>
          </p:nvSpPr>
          <p:spPr bwMode="auto">
            <a:xfrm>
              <a:off x="1252" y="2856"/>
              <a:ext cx="0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5" name="Line 25"/>
            <p:cNvSpPr>
              <a:spLocks noChangeShapeType="1"/>
            </p:cNvSpPr>
            <p:nvPr/>
          </p:nvSpPr>
          <p:spPr bwMode="auto">
            <a:xfrm>
              <a:off x="844" y="3269"/>
              <a:ext cx="3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6" name="Line 26"/>
            <p:cNvSpPr>
              <a:spLocks noChangeShapeType="1"/>
            </p:cNvSpPr>
            <p:nvPr/>
          </p:nvSpPr>
          <p:spPr bwMode="auto">
            <a:xfrm>
              <a:off x="854" y="37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15367" name="Object 5"/>
            <p:cNvGraphicFramePr>
              <a:graphicFrameLocks noChangeAspect="1"/>
            </p:cNvGraphicFramePr>
            <p:nvPr/>
          </p:nvGraphicFramePr>
          <p:xfrm>
            <a:off x="1346" y="2691"/>
            <a:ext cx="14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4" name="Equation" r:id="rId7" imgW="126835" imgH="139518" progId="Equation.3">
                    <p:embed/>
                  </p:oleObj>
                </mc:Choice>
                <mc:Fallback>
                  <p:oleObj name="Equation" r:id="rId7" imgW="126835" imgH="139518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691"/>
                          <a:ext cx="140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7" name="Line 30"/>
            <p:cNvSpPr>
              <a:spLocks noChangeShapeType="1"/>
            </p:cNvSpPr>
            <p:nvPr/>
          </p:nvSpPr>
          <p:spPr bwMode="auto">
            <a:xfrm>
              <a:off x="1301" y="3269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8" name="Line 31"/>
            <p:cNvSpPr>
              <a:spLocks noChangeShapeType="1"/>
            </p:cNvSpPr>
            <p:nvPr/>
          </p:nvSpPr>
          <p:spPr bwMode="auto">
            <a:xfrm>
              <a:off x="1301" y="2825"/>
              <a:ext cx="301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9" name="Line 32"/>
            <p:cNvSpPr>
              <a:spLocks noChangeShapeType="1"/>
            </p:cNvSpPr>
            <p:nvPr/>
          </p:nvSpPr>
          <p:spPr bwMode="auto">
            <a:xfrm flipH="1">
              <a:off x="844" y="3310"/>
              <a:ext cx="749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5378" name="Line 33"/>
          <p:cNvSpPr>
            <a:spLocks noChangeShapeType="1"/>
          </p:cNvSpPr>
          <p:nvPr/>
        </p:nvSpPr>
        <p:spPr bwMode="auto">
          <a:xfrm>
            <a:off x="1030304" y="4492747"/>
            <a:ext cx="36145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9" name="Line 34"/>
          <p:cNvSpPr>
            <a:spLocks noChangeShapeType="1"/>
          </p:cNvSpPr>
          <p:nvPr/>
        </p:nvSpPr>
        <p:spPr bwMode="auto">
          <a:xfrm flipV="1">
            <a:off x="962961" y="3896279"/>
            <a:ext cx="454910" cy="53737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80" name="Line 35"/>
          <p:cNvSpPr>
            <a:spLocks noChangeShapeType="1"/>
          </p:cNvSpPr>
          <p:nvPr/>
        </p:nvSpPr>
        <p:spPr bwMode="auto">
          <a:xfrm>
            <a:off x="990447" y="4562838"/>
            <a:ext cx="439792" cy="4659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81" name="Oval 37"/>
          <p:cNvSpPr>
            <a:spLocks noChangeArrowheads="1"/>
          </p:cNvSpPr>
          <p:nvPr/>
        </p:nvSpPr>
        <p:spPr bwMode="auto">
          <a:xfrm>
            <a:off x="3747391" y="3746475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2" name="Oval 38"/>
          <p:cNvSpPr>
            <a:spLocks noChangeArrowheads="1"/>
          </p:cNvSpPr>
          <p:nvPr/>
        </p:nvSpPr>
        <p:spPr bwMode="auto">
          <a:xfrm>
            <a:off x="4347982" y="3760218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3" name="Oval 39"/>
          <p:cNvSpPr>
            <a:spLocks noChangeArrowheads="1"/>
          </p:cNvSpPr>
          <p:nvPr/>
        </p:nvSpPr>
        <p:spPr bwMode="auto">
          <a:xfrm>
            <a:off x="4361726" y="4397916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4" name="Oval 40"/>
          <p:cNvSpPr>
            <a:spLocks noChangeArrowheads="1"/>
          </p:cNvSpPr>
          <p:nvPr/>
        </p:nvSpPr>
        <p:spPr bwMode="auto">
          <a:xfrm>
            <a:off x="3719904" y="4397916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5" name="Oval 41"/>
          <p:cNvSpPr>
            <a:spLocks noChangeArrowheads="1"/>
          </p:cNvSpPr>
          <p:nvPr/>
        </p:nvSpPr>
        <p:spPr bwMode="auto">
          <a:xfrm>
            <a:off x="3746017" y="4993010"/>
            <a:ext cx="13468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6" name="Oval 42"/>
          <p:cNvSpPr>
            <a:spLocks noChangeArrowheads="1"/>
          </p:cNvSpPr>
          <p:nvPr/>
        </p:nvSpPr>
        <p:spPr bwMode="auto">
          <a:xfrm>
            <a:off x="4363100" y="5008127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7" name="Oval 43"/>
          <p:cNvSpPr>
            <a:spLocks noChangeArrowheads="1"/>
          </p:cNvSpPr>
          <p:nvPr/>
        </p:nvSpPr>
        <p:spPr bwMode="auto">
          <a:xfrm>
            <a:off x="3223765" y="4397916"/>
            <a:ext cx="134686" cy="1443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8" name="Line 44"/>
          <p:cNvSpPr>
            <a:spLocks noChangeShapeType="1"/>
          </p:cNvSpPr>
          <p:nvPr/>
        </p:nvSpPr>
        <p:spPr bwMode="auto">
          <a:xfrm>
            <a:off x="3866960" y="3802824"/>
            <a:ext cx="4823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89" name="Line 45"/>
          <p:cNvSpPr>
            <a:spLocks noChangeShapeType="1"/>
          </p:cNvSpPr>
          <p:nvPr/>
        </p:nvSpPr>
        <p:spPr bwMode="auto">
          <a:xfrm>
            <a:off x="4415324" y="3904525"/>
            <a:ext cx="0" cy="493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0" name="Line 46"/>
          <p:cNvSpPr>
            <a:spLocks noChangeShapeType="1"/>
          </p:cNvSpPr>
          <p:nvPr/>
        </p:nvSpPr>
        <p:spPr bwMode="auto">
          <a:xfrm>
            <a:off x="3854590" y="4472131"/>
            <a:ext cx="52087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1" name="Line 47"/>
          <p:cNvSpPr>
            <a:spLocks noChangeShapeType="1"/>
          </p:cNvSpPr>
          <p:nvPr/>
        </p:nvSpPr>
        <p:spPr bwMode="auto">
          <a:xfrm>
            <a:off x="3866960" y="5080968"/>
            <a:ext cx="49613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544513" y="3677758"/>
          <a:ext cx="192409" cy="22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Equation" r:id="rId9" imgW="126835" imgH="139518" progId="Equation.3">
                  <p:embed/>
                </p:oleObj>
              </mc:Choice>
              <mc:Fallback>
                <p:oleObj name="Equation" r:id="rId9" imgW="126835" imgH="139518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513" y="3677758"/>
                        <a:ext cx="192409" cy="229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3148175" y="4535351"/>
          <a:ext cx="170419" cy="226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10" imgW="114201" imgH="139579" progId="Equation.3">
                  <p:embed/>
                </p:oleObj>
              </mc:Choice>
              <mc:Fallback>
                <p:oleObj name="Equation" r:id="rId10" imgW="114201" imgH="139579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175" y="4535351"/>
                        <a:ext cx="170419" cy="226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Line 50"/>
          <p:cNvSpPr>
            <a:spLocks noChangeShapeType="1"/>
          </p:cNvSpPr>
          <p:nvPr/>
        </p:nvSpPr>
        <p:spPr bwMode="auto">
          <a:xfrm>
            <a:off x="3359825" y="4472131"/>
            <a:ext cx="3614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3" name="Line 51"/>
          <p:cNvSpPr>
            <a:spLocks noChangeShapeType="1"/>
          </p:cNvSpPr>
          <p:nvPr/>
        </p:nvSpPr>
        <p:spPr bwMode="auto">
          <a:xfrm flipV="1">
            <a:off x="3292482" y="3875664"/>
            <a:ext cx="454909" cy="5373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4" name="Line 52"/>
          <p:cNvSpPr>
            <a:spLocks noChangeShapeType="1"/>
          </p:cNvSpPr>
          <p:nvPr/>
        </p:nvSpPr>
        <p:spPr bwMode="auto">
          <a:xfrm>
            <a:off x="3319969" y="4542223"/>
            <a:ext cx="441165" cy="46590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5" name="Line 53"/>
          <p:cNvSpPr>
            <a:spLocks noChangeShapeType="1"/>
          </p:cNvSpPr>
          <p:nvPr/>
        </p:nvSpPr>
        <p:spPr bwMode="auto">
          <a:xfrm flipH="1" flipV="1">
            <a:off x="2812834" y="4477628"/>
            <a:ext cx="300983" cy="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6" name="Oval 55"/>
          <p:cNvSpPr>
            <a:spLocks noChangeArrowheads="1"/>
          </p:cNvSpPr>
          <p:nvPr/>
        </p:nvSpPr>
        <p:spPr bwMode="auto">
          <a:xfrm>
            <a:off x="5650865" y="3769840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97" name="Oval 56"/>
          <p:cNvSpPr>
            <a:spLocks noChangeArrowheads="1"/>
          </p:cNvSpPr>
          <p:nvPr/>
        </p:nvSpPr>
        <p:spPr bwMode="auto">
          <a:xfrm>
            <a:off x="6251455" y="3783583"/>
            <a:ext cx="134686" cy="14430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98" name="Oval 57"/>
          <p:cNvSpPr>
            <a:spLocks noChangeArrowheads="1"/>
          </p:cNvSpPr>
          <p:nvPr/>
        </p:nvSpPr>
        <p:spPr bwMode="auto">
          <a:xfrm>
            <a:off x="6265198" y="4421281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99" name="Oval 58"/>
          <p:cNvSpPr>
            <a:spLocks noChangeArrowheads="1"/>
          </p:cNvSpPr>
          <p:nvPr/>
        </p:nvSpPr>
        <p:spPr bwMode="auto">
          <a:xfrm>
            <a:off x="5623378" y="4421281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400" name="Oval 59"/>
          <p:cNvSpPr>
            <a:spLocks noChangeArrowheads="1"/>
          </p:cNvSpPr>
          <p:nvPr/>
        </p:nvSpPr>
        <p:spPr bwMode="auto">
          <a:xfrm>
            <a:off x="5649490" y="5016374"/>
            <a:ext cx="13468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401" name="Oval 60"/>
          <p:cNvSpPr>
            <a:spLocks noChangeArrowheads="1"/>
          </p:cNvSpPr>
          <p:nvPr/>
        </p:nvSpPr>
        <p:spPr bwMode="auto">
          <a:xfrm>
            <a:off x="6266573" y="5031492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402" name="Line 61"/>
          <p:cNvSpPr>
            <a:spLocks noChangeShapeType="1"/>
          </p:cNvSpPr>
          <p:nvPr/>
        </p:nvSpPr>
        <p:spPr bwMode="auto">
          <a:xfrm>
            <a:off x="5770432" y="3826187"/>
            <a:ext cx="4823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403" name="Line 62"/>
          <p:cNvSpPr>
            <a:spLocks noChangeShapeType="1"/>
          </p:cNvSpPr>
          <p:nvPr/>
        </p:nvSpPr>
        <p:spPr bwMode="auto">
          <a:xfrm>
            <a:off x="6318798" y="3927889"/>
            <a:ext cx="0" cy="493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404" name="Line 63"/>
          <p:cNvSpPr>
            <a:spLocks noChangeShapeType="1"/>
          </p:cNvSpPr>
          <p:nvPr/>
        </p:nvSpPr>
        <p:spPr bwMode="auto">
          <a:xfrm>
            <a:off x="5758063" y="4495495"/>
            <a:ext cx="52087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405" name="Line 64"/>
          <p:cNvSpPr>
            <a:spLocks noChangeShapeType="1"/>
          </p:cNvSpPr>
          <p:nvPr/>
        </p:nvSpPr>
        <p:spPr bwMode="auto">
          <a:xfrm>
            <a:off x="5770432" y="5104331"/>
            <a:ext cx="49614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6447986" y="3701122"/>
          <a:ext cx="192409" cy="22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11" imgW="126835" imgH="139518" progId="Equation.3">
                  <p:embed/>
                </p:oleObj>
              </mc:Choice>
              <mc:Fallback>
                <p:oleObj name="Equation" r:id="rId11" imgW="126835" imgH="139518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986" y="3701122"/>
                        <a:ext cx="192409" cy="229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Line 66"/>
          <p:cNvSpPr>
            <a:spLocks noChangeShapeType="1"/>
          </p:cNvSpPr>
          <p:nvPr/>
        </p:nvSpPr>
        <p:spPr bwMode="auto">
          <a:xfrm flipH="1">
            <a:off x="4824881" y="4462511"/>
            <a:ext cx="361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pSp>
        <p:nvGrpSpPr>
          <p:cNvPr id="15407" name="Group 67"/>
          <p:cNvGrpSpPr>
            <a:grpSpLocks/>
          </p:cNvGrpSpPr>
          <p:nvPr/>
        </p:nvGrpSpPr>
        <p:grpSpPr bwMode="auto">
          <a:xfrm>
            <a:off x="7313826" y="3775337"/>
            <a:ext cx="776507" cy="1405958"/>
            <a:chOff x="4620" y="2538"/>
            <a:chExt cx="532" cy="886"/>
          </a:xfrm>
        </p:grpSpPr>
        <p:sp>
          <p:nvSpPr>
            <p:cNvPr id="15409" name="Oval 68"/>
            <p:cNvSpPr>
              <a:spLocks noChangeArrowheads="1"/>
            </p:cNvSpPr>
            <p:nvPr/>
          </p:nvSpPr>
          <p:spPr bwMode="auto">
            <a:xfrm>
              <a:off x="4639" y="253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0" name="Oval 69"/>
            <p:cNvSpPr>
              <a:spLocks noChangeArrowheads="1"/>
            </p:cNvSpPr>
            <p:nvPr/>
          </p:nvSpPr>
          <p:spPr bwMode="auto">
            <a:xfrm>
              <a:off x="5059" y="2949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1" name="Oval 70"/>
            <p:cNvSpPr>
              <a:spLocks noChangeArrowheads="1"/>
            </p:cNvSpPr>
            <p:nvPr/>
          </p:nvSpPr>
          <p:spPr bwMode="auto">
            <a:xfrm>
              <a:off x="4620" y="2949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2" name="Oval 71"/>
            <p:cNvSpPr>
              <a:spLocks noChangeArrowheads="1"/>
            </p:cNvSpPr>
            <p:nvPr/>
          </p:nvSpPr>
          <p:spPr bwMode="auto">
            <a:xfrm>
              <a:off x="4638" y="3324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3" name="Oval 72"/>
            <p:cNvSpPr>
              <a:spLocks noChangeArrowheads="1"/>
            </p:cNvSpPr>
            <p:nvPr/>
          </p:nvSpPr>
          <p:spPr bwMode="auto">
            <a:xfrm>
              <a:off x="5060" y="3333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4" name="Line 73"/>
            <p:cNvSpPr>
              <a:spLocks noChangeShapeType="1"/>
            </p:cNvSpPr>
            <p:nvPr/>
          </p:nvSpPr>
          <p:spPr bwMode="auto">
            <a:xfrm>
              <a:off x="4712" y="2995"/>
              <a:ext cx="35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15" name="Line 74"/>
            <p:cNvSpPr>
              <a:spLocks noChangeShapeType="1"/>
            </p:cNvSpPr>
            <p:nvPr/>
          </p:nvSpPr>
          <p:spPr bwMode="auto">
            <a:xfrm>
              <a:off x="4721" y="3379"/>
              <a:ext cx="3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5408" name="Line 75"/>
          <p:cNvSpPr>
            <a:spLocks noChangeShapeType="1"/>
          </p:cNvSpPr>
          <p:nvPr/>
        </p:nvSpPr>
        <p:spPr bwMode="auto">
          <a:xfrm flipH="1">
            <a:off x="6721482" y="4506490"/>
            <a:ext cx="361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418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Necessary and Sufficient Condition for a Sequence to be the Degree Sequence of a 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6575"/>
            <a:ext cx="7886700" cy="2640387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dirty="0" smtClean="0">
                <a:ea typeface="新細明體" panose="02020500000000000000" pitchFamily="18" charset="-120"/>
              </a:rPr>
              <a:t>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=0.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5021</TotalTime>
  <Words>2004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Degree sequence</vt:lpstr>
      <vt:lpstr>Proposition 13: The nonnegative integers d1 ,…, dn are the vertex degrees of some graph if and only if di is even. </vt:lpstr>
      <vt:lpstr>PowerPoint Presentation</vt:lpstr>
      <vt:lpstr>Graphic Sequence</vt:lpstr>
      <vt:lpstr>Recursive condition</vt:lpstr>
      <vt:lpstr>Recursive condition</vt:lpstr>
      <vt:lpstr>Recursive condition</vt:lpstr>
      <vt:lpstr>Recursive condition</vt:lpstr>
      <vt:lpstr>Necessary and Sufficient Condition for a Sequence to be the Degree Sequence of a Simple Graph</vt:lpstr>
      <vt:lpstr>2-switch</vt:lpstr>
      <vt:lpstr>Graphs with the Same Degree Sequence</vt:lpstr>
      <vt:lpstr>Proposition 14:  For n&gt;1, an integer list d of size n is graphic if and only if d’ is graphic, where d’ is obtained from d by deleting its largest element  and subtracting 1 from its  next largest elements. The only 1-element graphic sequence is d1=0.   </vt:lpstr>
      <vt:lpstr>Proposition 14: For n&gt;1, an integer list d of size n is graphic if and only if d’ is graphic, where d’ is obtained from d by deleting its largest element  and subtracting 1 from its  next largest elements. The only 1-element graphic sequence is d1=0.   </vt:lpstr>
      <vt:lpstr>Proposition 14: For n&gt;1, an integer list d of size n is graphic if and only if d’ is graphic, where d’ is obtained from d by deleting its largest element  and subtracting 1 from its  next largest elements. The only 1-element graphic sequence is d1=0. </vt:lpstr>
      <vt:lpstr>Proposition 14: For n&gt;1, an integer list d of size n is graphic if and only if d’ is graphic, where d’ is obtained from d by deleting its largest element  and subtracting 1 from its  next largest elements. The only 1-element graphic sequence is d1=0. </vt:lpstr>
      <vt:lpstr>Proposition 14: For n&gt;1, an integer list d of size n is graphic if and only if d’ is graphic, where d’ is obtained from d by deleting its largest element  and subtracting 1 from its  next largest elements. The only 1-element graphic sequence is d1=0. </vt:lpstr>
      <vt:lpstr>Proposition 14: For n&gt;1, an integer list d of size n is graphic if and only if d’ is graphic, where d’ is obtained from d by deleting its largest element  and subtracting 1 from its  next largest elements. The only 1-element graphic sequence is d1=0. </vt:lpstr>
      <vt:lpstr>Proposition 15: If G and H are two simple graphs with vertex set V, then dG(v)=dH(v) for every vV if and only if there is a sequence of 2-switches that transforms G into H.     </vt:lpstr>
      <vt:lpstr>Proposition 15: If G and H are two simple graphs with vertex set V, then dG(v)=dH(v) for every vV if and only if there is a sequence of 2-switches that transforms G into H. </vt:lpstr>
      <vt:lpstr>Proposition 15: If G and H are two simple graphs with vertex set V, then dG(v)=dH(v) for every vV if and only if there is a sequence of 2-switches that transforms G into H.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74</cp:revision>
  <cp:lastPrinted>2017-01-20T03:46:18Z</cp:lastPrinted>
  <dcterms:created xsi:type="dcterms:W3CDTF">2013-08-04T06:42:48Z</dcterms:created>
  <dcterms:modified xsi:type="dcterms:W3CDTF">2017-01-23T06:47:09Z</dcterms:modified>
</cp:coreProperties>
</file>