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4" r:id="rId23"/>
    <p:sldId id="425" r:id="rId24"/>
    <p:sldId id="426" r:id="rId25"/>
    <p:sldId id="427" r:id="rId26"/>
    <p:sldId id="428" r:id="rId27"/>
    <p:sldId id="429" r:id="rId28"/>
    <p:sldId id="430" r:id="rId29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1" autoAdjust="0"/>
    <p:restoredTop sz="94643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A2E94DAC-EEC8-492F-9CC9-001C7A915E8E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E912A5DD-B7DC-490A-B0C8-C545B5B72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57E-B81C-4EA3-9075-891D10CBFD24}" type="datetime1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B5B2-F576-49EE-8FC2-FD6B9AAA558E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455-3E0A-42B0-8861-F54517CF1CB1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D5B-096E-4B6E-8089-CFE3017BCFD8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D31F-840E-484E-9073-22EE7CBE5A8E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1253-2C78-4CD3-B27B-D6AB80B4FED7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2B3E-8237-4F19-B3F9-3A0A101FA186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B7C-99A0-4BD7-9C6D-725DC20CCC5D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3019-777A-497B-AD71-312EF799E308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DCD-7914-495B-B5FE-9B7E42B4E8AC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E9C4-7EEB-44A3-B5C4-13AC63BCAD36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image" Target="../media/image9.wmf"/><Relationship Id="rId39" Type="http://schemas.openxmlformats.org/officeDocument/2006/relationships/oleObject" Target="../embeddings/oleObject23.bin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13.wmf"/><Relationship Id="rId42" Type="http://schemas.openxmlformats.org/officeDocument/2006/relationships/oleObject" Target="../embeddings/oleObject26.bin"/><Relationship Id="rId47" Type="http://schemas.openxmlformats.org/officeDocument/2006/relationships/oleObject" Target="../embeddings/oleObject3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8.wmf"/><Relationship Id="rId32" Type="http://schemas.openxmlformats.org/officeDocument/2006/relationships/image" Target="../media/image12.wmf"/><Relationship Id="rId37" Type="http://schemas.openxmlformats.org/officeDocument/2006/relationships/oleObject" Target="../embeddings/oleObject22.bin"/><Relationship Id="rId40" Type="http://schemas.openxmlformats.org/officeDocument/2006/relationships/oleObject" Target="../embeddings/oleObject24.bin"/><Relationship Id="rId45" Type="http://schemas.openxmlformats.org/officeDocument/2006/relationships/oleObject" Target="../embeddings/oleObject29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0.wmf"/><Relationship Id="rId36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19.bin"/><Relationship Id="rId44" Type="http://schemas.openxmlformats.org/officeDocument/2006/relationships/oleObject" Target="../embeddings/oleObject2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11.wmf"/><Relationship Id="rId35" Type="http://schemas.openxmlformats.org/officeDocument/2006/relationships/oleObject" Target="../embeddings/oleObject21.bin"/><Relationship Id="rId43" Type="http://schemas.openxmlformats.org/officeDocument/2006/relationships/oleObject" Target="../embeddings/oleObject27.bin"/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15.wmf"/><Relationship Id="rId46" Type="http://schemas.openxmlformats.org/officeDocument/2006/relationships/oleObject" Target="../embeddings/oleObject30.bin"/><Relationship Id="rId20" Type="http://schemas.openxmlformats.org/officeDocument/2006/relationships/oleObject" Target="../embeddings/oleObject12.bin"/><Relationship Id="rId41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9E95A4-6454-4A6A-A879-43EE08D1D9F2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167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34B75C8-73EB-4439-8F90-9ED199B3D022}" type="slidenum">
              <a:rPr lang="zh-TW" altLang="en-US" sz="1299"/>
              <a:pPr eaLnBrk="1" hangingPunct="1"/>
              <a:t>1</a:t>
            </a:fld>
            <a:endParaRPr lang="en-US" altLang="zh-TW" sz="1299"/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Directed Graph 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32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directed graph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or </a:t>
            </a:r>
            <a:r>
              <a:rPr lang="en-US" altLang="zh-TW" sz="32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digraph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3200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triple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8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 set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2800" b="1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800" b="1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b="1" dirty="0" smtClean="0">
                <a:ea typeface="新細明體" panose="02020500000000000000" pitchFamily="18" charset="-120"/>
              </a:rPr>
              <a:t>)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,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sz="28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 set</a:t>
            </a:r>
            <a:r>
              <a:rPr lang="en-US" altLang="zh-TW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2800" b="1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800" b="1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b="1" dirty="0" smtClean="0">
                <a:ea typeface="新細明體" panose="02020500000000000000" pitchFamily="18" charset="-120"/>
              </a:rPr>
              <a:t>)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function assigning each edge </a:t>
            </a:r>
            <a:r>
              <a:rPr lang="en-US" altLang="zh-TW" sz="28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ordered pair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vertices.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2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5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338ABC3-D3CE-4A73-A108-ABABC9AB5483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235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2F3D28-6DBB-4843-BFA5-6B95043CD89E}" type="slidenum">
              <a:rPr lang="zh-TW" altLang="en-US" sz="1299"/>
              <a:pPr eaLnBrk="1" hangingPunct="1"/>
              <a:t>10</a:t>
            </a:fld>
            <a:endParaRPr lang="en-US" altLang="zh-TW" sz="1299"/>
          </a:p>
        </p:txBody>
      </p:sp>
      <p:sp>
        <p:nvSpPr>
          <p:cNvPr id="235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of adjacency matrix</a:t>
            </a:r>
          </a:p>
        </p:txBody>
      </p:sp>
      <p:grpSp>
        <p:nvGrpSpPr>
          <p:cNvPr id="23590" name="Group 1078"/>
          <p:cNvGrpSpPr>
            <a:grpSpLocks/>
          </p:cNvGrpSpPr>
          <p:nvPr/>
        </p:nvGrpSpPr>
        <p:grpSpPr bwMode="auto">
          <a:xfrm>
            <a:off x="242888" y="2243138"/>
            <a:ext cx="8572500" cy="3793002"/>
            <a:chOff x="488" y="2412"/>
            <a:chExt cx="4375" cy="1390"/>
          </a:xfrm>
        </p:grpSpPr>
        <p:graphicFrame>
          <p:nvGraphicFramePr>
            <p:cNvPr id="23554" name="Object 1024"/>
            <p:cNvGraphicFramePr>
              <a:graphicFrameLocks noChangeAspect="1"/>
            </p:cNvGraphicFramePr>
            <p:nvPr/>
          </p:nvGraphicFramePr>
          <p:xfrm>
            <a:off x="652" y="2544"/>
            <a:ext cx="869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47" name="Equation" r:id="rId3" imgW="901700" imgH="914400" progId="Equation.3">
                    <p:embed/>
                  </p:oleObj>
                </mc:Choice>
                <mc:Fallback>
                  <p:oleObj name="Equation" r:id="rId3" imgW="901700" imgH="914400" progId="Equation.3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2544"/>
                          <a:ext cx="869" cy="8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5" name="Object 1025"/>
            <p:cNvGraphicFramePr>
              <a:graphicFrameLocks noChangeAspect="1"/>
            </p:cNvGraphicFramePr>
            <p:nvPr/>
          </p:nvGraphicFramePr>
          <p:xfrm>
            <a:off x="3400" y="2584"/>
            <a:ext cx="1463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48" name="Equation" r:id="rId5" imgW="1549400" imgH="914400" progId="Equation.3">
                    <p:embed/>
                  </p:oleObj>
                </mc:Choice>
                <mc:Fallback>
                  <p:oleObj name="Equation" r:id="rId5" imgW="1549400" imgH="914400" progId="Equation.3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2584"/>
                          <a:ext cx="1463" cy="8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6" name="Object 1026"/>
            <p:cNvGraphicFramePr>
              <a:graphicFrameLocks noChangeAspect="1"/>
            </p:cNvGraphicFramePr>
            <p:nvPr/>
          </p:nvGraphicFramePr>
          <p:xfrm>
            <a:off x="696" y="2428"/>
            <a:ext cx="13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49" name="Equation" r:id="rId7" imgW="152334" imgH="139639" progId="Equation.3">
                    <p:embed/>
                  </p:oleObj>
                </mc:Choice>
                <mc:Fallback>
                  <p:oleObj name="Equation" r:id="rId7" imgW="152334" imgH="139639" progId="Equation.3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2428"/>
                          <a:ext cx="131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1027"/>
            <p:cNvGraphicFramePr>
              <a:graphicFrameLocks noChangeAspect="1"/>
            </p:cNvGraphicFramePr>
            <p:nvPr/>
          </p:nvGraphicFramePr>
          <p:xfrm>
            <a:off x="896" y="2420"/>
            <a:ext cx="12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0" name="Equation" r:id="rId9" imgW="126835" imgH="139518" progId="Equation.3">
                    <p:embed/>
                  </p:oleObj>
                </mc:Choice>
                <mc:Fallback>
                  <p:oleObj name="Equation" r:id="rId9" imgW="126835" imgH="139518" progId="Equation.3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420"/>
                          <a:ext cx="120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1028"/>
            <p:cNvGraphicFramePr>
              <a:graphicFrameLocks noChangeAspect="1"/>
            </p:cNvGraphicFramePr>
            <p:nvPr/>
          </p:nvGraphicFramePr>
          <p:xfrm>
            <a:off x="1116" y="2436"/>
            <a:ext cx="121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1" name="Equation" r:id="rId11" imgW="139579" imgH="164957" progId="Equation.3">
                    <p:embed/>
                  </p:oleObj>
                </mc:Choice>
                <mc:Fallback>
                  <p:oleObj name="Equation" r:id="rId11" imgW="139579" imgH="164957" progId="Equation.3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436"/>
                          <a:ext cx="121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1029"/>
            <p:cNvGraphicFramePr>
              <a:graphicFrameLocks noChangeAspect="1"/>
            </p:cNvGraphicFramePr>
            <p:nvPr/>
          </p:nvGraphicFramePr>
          <p:xfrm>
            <a:off x="1344" y="2432"/>
            <a:ext cx="11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2" name="Equation" r:id="rId13" imgW="126725" imgH="126725" progId="Equation.3">
                    <p:embed/>
                  </p:oleObj>
                </mc:Choice>
                <mc:Fallback>
                  <p:oleObj name="Equation" r:id="rId13" imgW="126725" imgH="126725" progId="Equation.3">
                    <p:embed/>
                    <p:pic>
                      <p:nvPicPr>
                        <p:cNvPr id="0" name="Picture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32"/>
                          <a:ext cx="112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1030"/>
            <p:cNvGraphicFramePr>
              <a:graphicFrameLocks noChangeAspect="1"/>
            </p:cNvGraphicFramePr>
            <p:nvPr/>
          </p:nvGraphicFramePr>
          <p:xfrm>
            <a:off x="488" y="2580"/>
            <a:ext cx="13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3" name="Equation" r:id="rId15" imgW="152334" imgH="139639" progId="Equation.3">
                    <p:embed/>
                  </p:oleObj>
                </mc:Choice>
                <mc:Fallback>
                  <p:oleObj name="Equation" r:id="rId15" imgW="152334" imgH="139639" progId="Equation.3">
                    <p:embed/>
                    <p:pic>
                      <p:nvPicPr>
                        <p:cNvPr id="0" name="Picture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2580"/>
                          <a:ext cx="131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1031"/>
            <p:cNvGraphicFramePr>
              <a:graphicFrameLocks noChangeAspect="1"/>
            </p:cNvGraphicFramePr>
            <p:nvPr/>
          </p:nvGraphicFramePr>
          <p:xfrm>
            <a:off x="496" y="2796"/>
            <a:ext cx="12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4" name="Equation" r:id="rId16" imgW="126835" imgH="139518" progId="Equation.3">
                    <p:embed/>
                  </p:oleObj>
                </mc:Choice>
                <mc:Fallback>
                  <p:oleObj name="Equation" r:id="rId16" imgW="126835" imgH="139518" progId="Equation.3">
                    <p:embed/>
                    <p:pic>
                      <p:nvPicPr>
                        <p:cNvPr id="0" name="Picture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2796"/>
                          <a:ext cx="120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1032"/>
            <p:cNvGraphicFramePr>
              <a:graphicFrameLocks noChangeAspect="1"/>
            </p:cNvGraphicFramePr>
            <p:nvPr/>
          </p:nvGraphicFramePr>
          <p:xfrm>
            <a:off x="492" y="2996"/>
            <a:ext cx="121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5" name="Equation" r:id="rId17" imgW="139579" imgH="164957" progId="Equation.3">
                    <p:embed/>
                  </p:oleObj>
                </mc:Choice>
                <mc:Fallback>
                  <p:oleObj name="Equation" r:id="rId17" imgW="139579" imgH="164957" progId="Equation.3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" y="2996"/>
                          <a:ext cx="121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1033"/>
            <p:cNvGraphicFramePr>
              <a:graphicFrameLocks noChangeAspect="1"/>
            </p:cNvGraphicFramePr>
            <p:nvPr/>
          </p:nvGraphicFramePr>
          <p:xfrm>
            <a:off x="496" y="3224"/>
            <a:ext cx="11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6" name="Equation" r:id="rId18" imgW="126725" imgH="126725" progId="Equation.3">
                    <p:embed/>
                  </p:oleObj>
                </mc:Choice>
                <mc:Fallback>
                  <p:oleObj name="Equation" r:id="rId18" imgW="126725" imgH="126725" progId="Equation.3">
                    <p:embed/>
                    <p:pic>
                      <p:nvPicPr>
                        <p:cNvPr id="0" name="Picture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3224"/>
                          <a:ext cx="112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034"/>
            <p:cNvGraphicFramePr>
              <a:graphicFrameLocks noChangeAspect="1"/>
            </p:cNvGraphicFramePr>
            <p:nvPr/>
          </p:nvGraphicFramePr>
          <p:xfrm>
            <a:off x="3288" y="2636"/>
            <a:ext cx="13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7" name="Equation" r:id="rId19" imgW="152334" imgH="139639" progId="Equation.3">
                    <p:embed/>
                  </p:oleObj>
                </mc:Choice>
                <mc:Fallback>
                  <p:oleObj name="Equation" r:id="rId19" imgW="152334" imgH="139639" progId="Equation.3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636"/>
                          <a:ext cx="131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1035"/>
            <p:cNvGraphicFramePr>
              <a:graphicFrameLocks noChangeAspect="1"/>
            </p:cNvGraphicFramePr>
            <p:nvPr/>
          </p:nvGraphicFramePr>
          <p:xfrm>
            <a:off x="3296" y="2852"/>
            <a:ext cx="12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8" name="Equation" r:id="rId20" imgW="126835" imgH="139518" progId="Equation.3">
                    <p:embed/>
                  </p:oleObj>
                </mc:Choice>
                <mc:Fallback>
                  <p:oleObj name="Equation" r:id="rId20" imgW="126835" imgH="139518" progId="Equation.3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2852"/>
                          <a:ext cx="120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036"/>
            <p:cNvGraphicFramePr>
              <a:graphicFrameLocks noChangeAspect="1"/>
            </p:cNvGraphicFramePr>
            <p:nvPr/>
          </p:nvGraphicFramePr>
          <p:xfrm>
            <a:off x="3292" y="3052"/>
            <a:ext cx="121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9" name="Equation" r:id="rId21" imgW="139579" imgH="164957" progId="Equation.3">
                    <p:embed/>
                  </p:oleObj>
                </mc:Choice>
                <mc:Fallback>
                  <p:oleObj name="Equation" r:id="rId21" imgW="139579" imgH="164957" progId="Equation.3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3052"/>
                          <a:ext cx="121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037"/>
            <p:cNvGraphicFramePr>
              <a:graphicFrameLocks noChangeAspect="1"/>
            </p:cNvGraphicFramePr>
            <p:nvPr/>
          </p:nvGraphicFramePr>
          <p:xfrm>
            <a:off x="3296" y="3280"/>
            <a:ext cx="11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0" name="Equation" r:id="rId22" imgW="126725" imgH="126725" progId="Equation.3">
                    <p:embed/>
                  </p:oleObj>
                </mc:Choice>
                <mc:Fallback>
                  <p:oleObj name="Equation" r:id="rId22" imgW="126725" imgH="126725" progId="Equation.3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3280"/>
                          <a:ext cx="112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1038"/>
            <p:cNvGraphicFramePr>
              <a:graphicFrameLocks noChangeAspect="1"/>
            </p:cNvGraphicFramePr>
            <p:nvPr/>
          </p:nvGraphicFramePr>
          <p:xfrm>
            <a:off x="3496" y="2452"/>
            <a:ext cx="128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1" name="Equation" r:id="rId23" imgW="126835" imgH="139518" progId="Equation.3">
                    <p:embed/>
                  </p:oleObj>
                </mc:Choice>
                <mc:Fallback>
                  <p:oleObj name="Equation" r:id="rId23" imgW="126835" imgH="139518" progId="Equation.3">
                    <p:embed/>
                    <p:pic>
                      <p:nvPicPr>
                        <p:cNvPr id="0" name="Picture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452"/>
                          <a:ext cx="128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1039"/>
            <p:cNvGraphicFramePr>
              <a:graphicFrameLocks noChangeAspect="1"/>
            </p:cNvGraphicFramePr>
            <p:nvPr/>
          </p:nvGraphicFramePr>
          <p:xfrm>
            <a:off x="3776" y="2424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2" name="Equation" r:id="rId25" imgW="126725" imgH="177415" progId="Equation.3">
                    <p:embed/>
                  </p:oleObj>
                </mc:Choice>
                <mc:Fallback>
                  <p:oleObj name="Equation" r:id="rId25" imgW="126725" imgH="177415" progId="Equation.3">
                    <p:embed/>
                    <p:pic>
                      <p:nvPicPr>
                        <p:cNvPr id="0" name="Picture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6" y="2424"/>
                          <a:ext cx="12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040"/>
            <p:cNvGraphicFramePr>
              <a:graphicFrameLocks noChangeAspect="1"/>
            </p:cNvGraphicFramePr>
            <p:nvPr/>
          </p:nvGraphicFramePr>
          <p:xfrm>
            <a:off x="4052" y="2444"/>
            <a:ext cx="121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3" name="Equation" r:id="rId27" imgW="114201" imgH="139579" progId="Equation.3">
                    <p:embed/>
                  </p:oleObj>
                </mc:Choice>
                <mc:Fallback>
                  <p:oleObj name="Equation" r:id="rId27" imgW="114201" imgH="139579" progId="Equation.3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2" y="2444"/>
                          <a:ext cx="121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1041"/>
            <p:cNvGraphicFramePr>
              <a:graphicFrameLocks noChangeAspect="1"/>
            </p:cNvGraphicFramePr>
            <p:nvPr/>
          </p:nvGraphicFramePr>
          <p:xfrm>
            <a:off x="4332" y="2440"/>
            <a:ext cx="12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4" name="Equation" r:id="rId29" imgW="139579" imgH="177646" progId="Equation.3">
                    <p:embed/>
                  </p:oleObj>
                </mc:Choice>
                <mc:Fallback>
                  <p:oleObj name="Equation" r:id="rId29" imgW="139579" imgH="177646" progId="Equation.3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440"/>
                          <a:ext cx="128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1042"/>
            <p:cNvGraphicFramePr>
              <a:graphicFrameLocks noChangeAspect="1"/>
            </p:cNvGraphicFramePr>
            <p:nvPr/>
          </p:nvGraphicFramePr>
          <p:xfrm>
            <a:off x="4620" y="2460"/>
            <a:ext cx="11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5" name="Equation" r:id="rId31" imgW="114201" imgH="139579" progId="Equation.3">
                    <p:embed/>
                  </p:oleObj>
                </mc:Choice>
                <mc:Fallback>
                  <p:oleObj name="Equation" r:id="rId31" imgW="114201" imgH="139579" progId="Equation.3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2460"/>
                          <a:ext cx="112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1043"/>
            <p:cNvGraphicFramePr>
              <a:graphicFrameLocks noChangeAspect="1"/>
            </p:cNvGraphicFramePr>
            <p:nvPr/>
          </p:nvGraphicFramePr>
          <p:xfrm>
            <a:off x="900" y="3624"/>
            <a:ext cx="32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6" name="Equation" r:id="rId33" imgW="368140" imgH="203112" progId="Equation.3">
                    <p:embed/>
                  </p:oleObj>
                </mc:Choice>
                <mc:Fallback>
                  <p:oleObj name="Equation" r:id="rId33" imgW="368140" imgH="203112" progId="Equation.3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3624"/>
                          <a:ext cx="324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1044"/>
            <p:cNvGraphicFramePr>
              <a:graphicFrameLocks noChangeAspect="1"/>
            </p:cNvGraphicFramePr>
            <p:nvPr/>
          </p:nvGraphicFramePr>
          <p:xfrm>
            <a:off x="2356" y="3632"/>
            <a:ext cx="144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" name="Equation" r:id="rId35" imgW="164814" imgH="177492" progId="Equation.3">
                    <p:embed/>
                  </p:oleObj>
                </mc:Choice>
                <mc:Fallback>
                  <p:oleObj name="Equation" r:id="rId35" imgW="164814" imgH="177492" progId="Equation.3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3632"/>
                          <a:ext cx="144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1045"/>
            <p:cNvGraphicFramePr>
              <a:graphicFrameLocks noChangeAspect="1"/>
            </p:cNvGraphicFramePr>
            <p:nvPr/>
          </p:nvGraphicFramePr>
          <p:xfrm>
            <a:off x="3996" y="3624"/>
            <a:ext cx="363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8" name="Equation" r:id="rId37" imgW="418918" imgH="203112" progId="Equation.3">
                    <p:embed/>
                  </p:oleObj>
                </mc:Choice>
                <mc:Fallback>
                  <p:oleObj name="Equation" r:id="rId37" imgW="418918" imgH="203112" progId="Equation.3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3624"/>
                          <a:ext cx="363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1" name="Oval 1055"/>
            <p:cNvSpPr>
              <a:spLocks noChangeArrowheads="1"/>
            </p:cNvSpPr>
            <p:nvPr/>
          </p:nvSpPr>
          <p:spPr bwMode="auto">
            <a:xfrm>
              <a:off x="1840" y="252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3592" name="Oval 1056"/>
            <p:cNvSpPr>
              <a:spLocks noChangeArrowheads="1"/>
            </p:cNvSpPr>
            <p:nvPr/>
          </p:nvSpPr>
          <p:spPr bwMode="auto">
            <a:xfrm>
              <a:off x="1840" y="326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3593" name="Oval 1057"/>
            <p:cNvSpPr>
              <a:spLocks noChangeArrowheads="1"/>
            </p:cNvSpPr>
            <p:nvPr/>
          </p:nvSpPr>
          <p:spPr bwMode="auto">
            <a:xfrm>
              <a:off x="2336" y="312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3594" name="Oval 1058"/>
            <p:cNvSpPr>
              <a:spLocks noChangeArrowheads="1"/>
            </p:cNvSpPr>
            <p:nvPr/>
          </p:nvSpPr>
          <p:spPr bwMode="auto">
            <a:xfrm>
              <a:off x="2888" y="312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3595" name="Line 1060"/>
            <p:cNvSpPr>
              <a:spLocks noChangeShapeType="1"/>
            </p:cNvSpPr>
            <p:nvPr/>
          </p:nvSpPr>
          <p:spPr bwMode="auto">
            <a:xfrm flipV="1">
              <a:off x="1880" y="2608"/>
              <a:ext cx="0" cy="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graphicFrame>
          <p:nvGraphicFramePr>
            <p:cNvPr id="23576" name="Object 1046"/>
            <p:cNvGraphicFramePr>
              <a:graphicFrameLocks noChangeAspect="1"/>
            </p:cNvGraphicFramePr>
            <p:nvPr/>
          </p:nvGraphicFramePr>
          <p:xfrm>
            <a:off x="1752" y="2860"/>
            <a:ext cx="128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9" name="Equation" r:id="rId39" imgW="126835" imgH="139518" progId="Equation.3">
                    <p:embed/>
                  </p:oleObj>
                </mc:Choice>
                <mc:Fallback>
                  <p:oleObj name="Equation" r:id="rId39" imgW="126835" imgH="139518" progId="Equation.3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2860"/>
                          <a:ext cx="128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6" name="Line 1062"/>
            <p:cNvSpPr>
              <a:spLocks noChangeShapeType="1"/>
            </p:cNvSpPr>
            <p:nvPr/>
          </p:nvSpPr>
          <p:spPr bwMode="auto">
            <a:xfrm>
              <a:off x="1912" y="2568"/>
              <a:ext cx="44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graphicFrame>
          <p:nvGraphicFramePr>
            <p:cNvPr id="23577" name="Object 1047"/>
            <p:cNvGraphicFramePr>
              <a:graphicFrameLocks noChangeAspect="1"/>
            </p:cNvGraphicFramePr>
            <p:nvPr/>
          </p:nvGraphicFramePr>
          <p:xfrm>
            <a:off x="2152" y="2736"/>
            <a:ext cx="1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0" name="Equation" r:id="rId40" imgW="126725" imgH="177415" progId="Equation.3">
                    <p:embed/>
                  </p:oleObj>
                </mc:Choice>
                <mc:Fallback>
                  <p:oleObj name="Equation" r:id="rId40" imgW="126725" imgH="177415" progId="Equation.3">
                    <p:embed/>
                    <p:pic>
                      <p:nvPicPr>
                        <p:cNvPr id="0" name="Picture 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2736"/>
                          <a:ext cx="12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7" name="Line 1064"/>
            <p:cNvSpPr>
              <a:spLocks noChangeShapeType="1"/>
            </p:cNvSpPr>
            <p:nvPr/>
          </p:nvSpPr>
          <p:spPr bwMode="auto">
            <a:xfrm>
              <a:off x="2408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graphicFrame>
          <p:nvGraphicFramePr>
            <p:cNvPr id="23578" name="Object 1048"/>
            <p:cNvGraphicFramePr>
              <a:graphicFrameLocks noChangeAspect="1"/>
            </p:cNvGraphicFramePr>
            <p:nvPr/>
          </p:nvGraphicFramePr>
          <p:xfrm>
            <a:off x="2572" y="3028"/>
            <a:ext cx="11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1" name="Equation" r:id="rId41" imgW="114201" imgH="139579" progId="Equation.3">
                    <p:embed/>
                  </p:oleObj>
                </mc:Choice>
                <mc:Fallback>
                  <p:oleObj name="Equation" r:id="rId41" imgW="114201" imgH="139579" progId="Equation.3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3028"/>
                          <a:ext cx="112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598" name="AutoShape 1067"/>
            <p:cNvCxnSpPr>
              <a:cxnSpLocks noChangeShapeType="1"/>
              <a:stCxn id="23592" idx="5"/>
              <a:endCxn id="23593" idx="5"/>
            </p:cNvCxnSpPr>
            <p:nvPr/>
          </p:nvCxnSpPr>
          <p:spPr bwMode="auto">
            <a:xfrm rot="5400000" flipH="1" flipV="1">
              <a:off x="2088" y="3016"/>
              <a:ext cx="136" cy="496"/>
            </a:xfrm>
            <a:prstGeom prst="curvedConnector3">
              <a:avLst>
                <a:gd name="adj1" fmla="val -19856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9" name="AutoShape 1071"/>
            <p:cNvCxnSpPr>
              <a:cxnSpLocks noChangeShapeType="1"/>
              <a:stCxn id="23592" idx="7"/>
              <a:endCxn id="23596" idx="1"/>
            </p:cNvCxnSpPr>
            <p:nvPr/>
          </p:nvCxnSpPr>
          <p:spPr bwMode="auto">
            <a:xfrm rot="-5400000">
              <a:off x="2056" y="2980"/>
              <a:ext cx="148" cy="444"/>
            </a:xfrm>
            <a:prstGeom prst="curvedConnector3">
              <a:avLst>
                <a:gd name="adj1" fmla="val 10337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3579" name="Object 1049"/>
            <p:cNvGraphicFramePr>
              <a:graphicFrameLocks noChangeAspect="1"/>
            </p:cNvGraphicFramePr>
            <p:nvPr/>
          </p:nvGraphicFramePr>
          <p:xfrm>
            <a:off x="2012" y="3004"/>
            <a:ext cx="121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2" name="Equation" r:id="rId42" imgW="114201" imgH="139579" progId="Equation.3">
                    <p:embed/>
                  </p:oleObj>
                </mc:Choice>
                <mc:Fallback>
                  <p:oleObj name="Equation" r:id="rId42" imgW="114201" imgH="139579" progId="Equation.3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3004"/>
                          <a:ext cx="121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0" name="Object 1050"/>
            <p:cNvGraphicFramePr>
              <a:graphicFrameLocks noChangeAspect="1"/>
            </p:cNvGraphicFramePr>
            <p:nvPr/>
          </p:nvGraphicFramePr>
          <p:xfrm>
            <a:off x="2180" y="3328"/>
            <a:ext cx="12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3" name="Equation" r:id="rId43" imgW="139579" imgH="177646" progId="Equation.3">
                    <p:embed/>
                  </p:oleObj>
                </mc:Choice>
                <mc:Fallback>
                  <p:oleObj name="Equation" r:id="rId43" imgW="139579" imgH="177646" progId="Equation.3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0" y="3328"/>
                          <a:ext cx="128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1" name="Object 1051"/>
            <p:cNvGraphicFramePr>
              <a:graphicFrameLocks noChangeAspect="1"/>
            </p:cNvGraphicFramePr>
            <p:nvPr/>
          </p:nvGraphicFramePr>
          <p:xfrm>
            <a:off x="1808" y="2412"/>
            <a:ext cx="13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4" name="Equation" r:id="rId44" imgW="152334" imgH="139639" progId="Equation.3">
                    <p:embed/>
                  </p:oleObj>
                </mc:Choice>
                <mc:Fallback>
                  <p:oleObj name="Equation" r:id="rId44" imgW="152334" imgH="139639" progId="Equation.3">
                    <p:embed/>
                    <p:pic>
                      <p:nvPicPr>
                        <p:cNvPr id="0" name="Picture 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2412"/>
                          <a:ext cx="131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2" name="Object 1052"/>
            <p:cNvGraphicFramePr>
              <a:graphicFrameLocks noChangeAspect="1"/>
            </p:cNvGraphicFramePr>
            <p:nvPr/>
          </p:nvGraphicFramePr>
          <p:xfrm>
            <a:off x="1720" y="3260"/>
            <a:ext cx="12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5" name="Equation" r:id="rId45" imgW="126835" imgH="139518" progId="Equation.3">
                    <p:embed/>
                  </p:oleObj>
                </mc:Choice>
                <mc:Fallback>
                  <p:oleObj name="Equation" r:id="rId45" imgW="126835" imgH="139518" progId="Equation.3">
                    <p:embed/>
                    <p:pic>
                      <p:nvPicPr>
                        <p:cNvPr id="0" name="Picture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3260"/>
                          <a:ext cx="120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3" name="Object 1053"/>
            <p:cNvGraphicFramePr>
              <a:graphicFrameLocks noChangeAspect="1"/>
            </p:cNvGraphicFramePr>
            <p:nvPr/>
          </p:nvGraphicFramePr>
          <p:xfrm>
            <a:off x="2388" y="3172"/>
            <a:ext cx="121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6" name="Equation" r:id="rId46" imgW="139579" imgH="164957" progId="Equation.3">
                    <p:embed/>
                  </p:oleObj>
                </mc:Choice>
                <mc:Fallback>
                  <p:oleObj name="Equation" r:id="rId46" imgW="139579" imgH="164957" progId="Equation.3">
                    <p:embed/>
                    <p:pic>
                      <p:nvPicPr>
                        <p:cNvPr id="0" name="Picture 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3172"/>
                          <a:ext cx="121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4" name="Object 1054"/>
            <p:cNvGraphicFramePr>
              <a:graphicFrameLocks noChangeAspect="1"/>
            </p:cNvGraphicFramePr>
            <p:nvPr/>
          </p:nvGraphicFramePr>
          <p:xfrm>
            <a:off x="2968" y="3112"/>
            <a:ext cx="11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7" name="Equation" r:id="rId47" imgW="126725" imgH="126725" progId="Equation.3">
                    <p:embed/>
                  </p:oleObj>
                </mc:Choice>
                <mc:Fallback>
                  <p:oleObj name="Equation" r:id="rId47" imgW="126725" imgH="126725" progId="Equation.3">
                    <p:embed/>
                    <p:pic>
                      <p:nvPicPr>
                        <p:cNvPr id="0" name="Picture 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8" y="3112"/>
                          <a:ext cx="112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991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604BE9F-9267-493A-8DC4-7729536BC861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259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C9D65E-ACAF-4AE0-9859-0FE515F57CA8}" type="slidenum">
              <a:rPr lang="zh-TW" altLang="en-US" sz="1299"/>
              <a:pPr eaLnBrk="1" hangingPunct="1"/>
              <a:t>11</a:t>
            </a:fld>
            <a:endParaRPr lang="en-US" altLang="zh-TW" sz="1299"/>
          </a:p>
        </p:txBody>
      </p:sp>
      <p:sp>
        <p:nvSpPr>
          <p:cNvPr id="12595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Connected Digraph</a:t>
            </a:r>
          </a:p>
        </p:txBody>
      </p:sp>
      <p:sp>
        <p:nvSpPr>
          <p:cNvPr id="12595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6908850" cy="2222321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define connected digraphs, two options come to mind. We could require only that the underlying graph be connected.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this does not capture the most useful sense of connection for digraphs.</a:t>
            </a:r>
          </a:p>
        </p:txBody>
      </p:sp>
    </p:spTree>
    <p:extLst>
      <p:ext uri="{BB962C8B-B14F-4D97-AF65-F5344CB8AC3E}">
        <p14:creationId xmlns:p14="http://schemas.microsoft.com/office/powerpoint/2010/main" val="9269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5674CA-B096-403B-AB62-46F1188E4E2C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269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86846B6-5D72-4483-A097-544CE92780C0}" type="slidenum">
              <a:rPr lang="zh-TW" altLang="en-US" sz="1299"/>
              <a:pPr eaLnBrk="1" hangingPunct="1"/>
              <a:t>12</a:t>
            </a:fld>
            <a:endParaRPr lang="en-US" altLang="zh-TW" sz="1299"/>
          </a:p>
        </p:txBody>
      </p:sp>
      <p:sp>
        <p:nvSpPr>
          <p:cNvPr id="126981" name="Rectangle 2"/>
          <p:cNvSpPr>
            <a:spLocks noGrp="1" noChangeArrowheads="1"/>
          </p:cNvSpPr>
          <p:nvPr>
            <p:ph type="title"/>
          </p:nvPr>
        </p:nvSpPr>
        <p:spPr>
          <a:xfrm>
            <a:off x="875003" y="610211"/>
            <a:ext cx="7363760" cy="9139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117" dirty="0">
                <a:ea typeface="新細明體" panose="02020500000000000000" pitchFamily="18" charset="-120"/>
              </a:rPr>
              <a:t>Weakly and strongly connected  </a:t>
            </a:r>
            <a:r>
              <a:rPr lang="en-US" altLang="zh-TW" sz="3117" dirty="0" smtClean="0">
                <a:ea typeface="新細明體" panose="02020500000000000000" pitchFamily="18" charset="-120"/>
              </a:rPr>
              <a:t>digraphs</a:t>
            </a:r>
            <a:endParaRPr lang="en-US" altLang="zh-TW" sz="3463" dirty="0">
              <a:ea typeface="新細明體" panose="02020500000000000000" pitchFamily="18" charset="-120"/>
            </a:endParaRPr>
          </a:p>
        </p:txBody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09036"/>
            <a:ext cx="7154859" cy="255354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digraph is </a:t>
            </a:r>
            <a:r>
              <a:rPr lang="en-US" altLang="zh-TW" b="1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weakly connected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its underlying graph is connected.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digraph is </a:t>
            </a:r>
            <a:r>
              <a:rPr lang="en-US" altLang="zh-TW" b="1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strongly connected</a:t>
            </a:r>
            <a:r>
              <a:rPr lang="en-US" altLang="zh-TW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strong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for each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ordered pair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u,v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vertices, there is a path from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</p:txBody>
      </p:sp>
      <p:grpSp>
        <p:nvGrpSpPr>
          <p:cNvPr id="126983" name="Group 59"/>
          <p:cNvGrpSpPr>
            <a:grpSpLocks/>
          </p:cNvGrpSpPr>
          <p:nvPr/>
        </p:nvGrpSpPr>
        <p:grpSpPr bwMode="auto">
          <a:xfrm>
            <a:off x="3205898" y="4503742"/>
            <a:ext cx="3295688" cy="1793525"/>
            <a:chOff x="2199" y="3247"/>
            <a:chExt cx="1793" cy="704"/>
          </a:xfrm>
        </p:grpSpPr>
        <p:sp>
          <p:nvSpPr>
            <p:cNvPr id="126984" name="Oval 21"/>
            <p:cNvSpPr>
              <a:spLocks noChangeArrowheads="1"/>
            </p:cNvSpPr>
            <p:nvPr/>
          </p:nvSpPr>
          <p:spPr bwMode="auto">
            <a:xfrm>
              <a:off x="2199" y="3575"/>
              <a:ext cx="53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85" name="Oval 5"/>
            <p:cNvSpPr>
              <a:spLocks noChangeArrowheads="1"/>
            </p:cNvSpPr>
            <p:nvPr/>
          </p:nvSpPr>
          <p:spPr bwMode="auto">
            <a:xfrm>
              <a:off x="2521" y="3247"/>
              <a:ext cx="58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86" name="Line 6"/>
            <p:cNvSpPr>
              <a:spLocks noChangeShapeType="1"/>
            </p:cNvSpPr>
            <p:nvPr/>
          </p:nvSpPr>
          <p:spPr bwMode="auto">
            <a:xfrm flipV="1">
              <a:off x="2585" y="3275"/>
              <a:ext cx="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87" name="Line 7"/>
            <p:cNvSpPr>
              <a:spLocks noChangeShapeType="1"/>
            </p:cNvSpPr>
            <p:nvPr/>
          </p:nvSpPr>
          <p:spPr bwMode="auto">
            <a:xfrm>
              <a:off x="2591" y="3929"/>
              <a:ext cx="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88" name="Line 8"/>
            <p:cNvSpPr>
              <a:spLocks noChangeShapeType="1"/>
            </p:cNvSpPr>
            <p:nvPr/>
          </p:nvSpPr>
          <p:spPr bwMode="auto">
            <a:xfrm>
              <a:off x="3588" y="3308"/>
              <a:ext cx="0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89" name="Line 9"/>
            <p:cNvSpPr>
              <a:spLocks noChangeShapeType="1"/>
            </p:cNvSpPr>
            <p:nvPr/>
          </p:nvSpPr>
          <p:spPr bwMode="auto">
            <a:xfrm>
              <a:off x="2550" y="3293"/>
              <a:ext cx="0" cy="5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90" name="Oval 10"/>
            <p:cNvSpPr>
              <a:spLocks noChangeArrowheads="1"/>
            </p:cNvSpPr>
            <p:nvPr/>
          </p:nvSpPr>
          <p:spPr bwMode="auto">
            <a:xfrm>
              <a:off x="2527" y="3896"/>
              <a:ext cx="58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91" name="Oval 11"/>
            <p:cNvSpPr>
              <a:spLocks noChangeArrowheads="1"/>
            </p:cNvSpPr>
            <p:nvPr/>
          </p:nvSpPr>
          <p:spPr bwMode="auto">
            <a:xfrm>
              <a:off x="3558" y="3896"/>
              <a:ext cx="59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92" name="Oval 12"/>
            <p:cNvSpPr>
              <a:spLocks noChangeArrowheads="1"/>
            </p:cNvSpPr>
            <p:nvPr/>
          </p:nvSpPr>
          <p:spPr bwMode="auto">
            <a:xfrm>
              <a:off x="3558" y="3247"/>
              <a:ext cx="59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93" name="Oval 13"/>
            <p:cNvSpPr>
              <a:spLocks noChangeArrowheads="1"/>
            </p:cNvSpPr>
            <p:nvPr/>
          </p:nvSpPr>
          <p:spPr bwMode="auto">
            <a:xfrm>
              <a:off x="2867" y="3569"/>
              <a:ext cx="58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94" name="Oval 14"/>
            <p:cNvSpPr>
              <a:spLocks noChangeArrowheads="1"/>
            </p:cNvSpPr>
            <p:nvPr/>
          </p:nvSpPr>
          <p:spPr bwMode="auto">
            <a:xfrm>
              <a:off x="3212" y="3574"/>
              <a:ext cx="59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6995" name="Line 15"/>
            <p:cNvSpPr>
              <a:spLocks noChangeShapeType="1"/>
            </p:cNvSpPr>
            <p:nvPr/>
          </p:nvSpPr>
          <p:spPr bwMode="auto">
            <a:xfrm>
              <a:off x="2568" y="3291"/>
              <a:ext cx="304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96" name="Line 16"/>
            <p:cNvSpPr>
              <a:spLocks noChangeShapeType="1"/>
            </p:cNvSpPr>
            <p:nvPr/>
          </p:nvSpPr>
          <p:spPr bwMode="auto">
            <a:xfrm flipH="1">
              <a:off x="2579" y="3618"/>
              <a:ext cx="29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97" name="Line 17"/>
            <p:cNvSpPr>
              <a:spLocks noChangeShapeType="1"/>
            </p:cNvSpPr>
            <p:nvPr/>
          </p:nvSpPr>
          <p:spPr bwMode="auto">
            <a:xfrm flipH="1">
              <a:off x="3265" y="3291"/>
              <a:ext cx="29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6998" name="Line 18"/>
            <p:cNvSpPr>
              <a:spLocks noChangeShapeType="1"/>
            </p:cNvSpPr>
            <p:nvPr/>
          </p:nvSpPr>
          <p:spPr bwMode="auto">
            <a:xfrm flipH="1" flipV="1">
              <a:off x="3265" y="3624"/>
              <a:ext cx="29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cxnSp>
          <p:nvCxnSpPr>
            <p:cNvPr id="126999" name="AutoShape 19"/>
            <p:cNvCxnSpPr>
              <a:cxnSpLocks noChangeShapeType="1"/>
              <a:stCxn id="126993" idx="0"/>
              <a:endCxn id="126994" idx="1"/>
            </p:cNvCxnSpPr>
            <p:nvPr/>
          </p:nvCxnSpPr>
          <p:spPr bwMode="auto">
            <a:xfrm rot="5400000" flipV="1">
              <a:off x="3052" y="3413"/>
              <a:ext cx="13" cy="325"/>
            </a:xfrm>
            <a:prstGeom prst="curvedConnector3">
              <a:avLst>
                <a:gd name="adj1" fmla="val -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00" name="AutoShape 20"/>
            <p:cNvCxnSpPr>
              <a:cxnSpLocks noChangeShapeType="1"/>
              <a:stCxn id="126994" idx="3"/>
              <a:endCxn id="126993" idx="4"/>
            </p:cNvCxnSpPr>
            <p:nvPr/>
          </p:nvCxnSpPr>
          <p:spPr bwMode="auto">
            <a:xfrm rot="5400000">
              <a:off x="3057" y="3460"/>
              <a:ext cx="3" cy="325"/>
            </a:xfrm>
            <a:prstGeom prst="curvedConnector3">
              <a:avLst>
                <a:gd name="adj1" fmla="val 2474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01" name="Oval 22"/>
            <p:cNvSpPr>
              <a:spLocks noChangeArrowheads="1"/>
            </p:cNvSpPr>
            <p:nvPr/>
          </p:nvSpPr>
          <p:spPr bwMode="auto">
            <a:xfrm>
              <a:off x="3933" y="3580"/>
              <a:ext cx="59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7002" name="Line 23"/>
            <p:cNvSpPr>
              <a:spLocks noChangeShapeType="1"/>
            </p:cNvSpPr>
            <p:nvPr/>
          </p:nvSpPr>
          <p:spPr bwMode="auto">
            <a:xfrm flipH="1">
              <a:off x="2243" y="3286"/>
              <a:ext cx="29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7003" name="Line 24"/>
            <p:cNvSpPr>
              <a:spLocks noChangeShapeType="1"/>
            </p:cNvSpPr>
            <p:nvPr/>
          </p:nvSpPr>
          <p:spPr bwMode="auto">
            <a:xfrm flipH="1" flipV="1">
              <a:off x="2216" y="3624"/>
              <a:ext cx="31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7004" name="Line 25"/>
            <p:cNvSpPr>
              <a:spLocks noChangeShapeType="1"/>
            </p:cNvSpPr>
            <p:nvPr/>
          </p:nvSpPr>
          <p:spPr bwMode="auto">
            <a:xfrm>
              <a:off x="3617" y="3275"/>
              <a:ext cx="328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7005" name="Line 26"/>
            <p:cNvSpPr>
              <a:spLocks noChangeShapeType="1"/>
            </p:cNvSpPr>
            <p:nvPr/>
          </p:nvSpPr>
          <p:spPr bwMode="auto">
            <a:xfrm flipV="1">
              <a:off x="3617" y="3624"/>
              <a:ext cx="334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</p:spTree>
    <p:extLst>
      <p:ext uri="{BB962C8B-B14F-4D97-AF65-F5344CB8AC3E}">
        <p14:creationId xmlns:p14="http://schemas.microsoft.com/office/powerpoint/2010/main" val="1910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CD3553-79F5-4188-AFDF-C1BB36AF0E41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280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693EBF-EC1D-4C77-BC38-EB3B79CDA5AE}" type="slidenum">
              <a:rPr lang="zh-TW" altLang="en-US" sz="1299"/>
              <a:pPr eaLnBrk="1" hangingPunct="1"/>
              <a:t>13</a:t>
            </a:fld>
            <a:endParaRPr lang="en-US" altLang="zh-TW" sz="1299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dirty="0" smtClean="0">
                <a:ea typeface="新細明體" panose="02020500000000000000" pitchFamily="18" charset="-120"/>
              </a:rPr>
              <a:t> Digraph</a:t>
            </a:r>
          </a:p>
        </p:txBody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 trail</a:t>
            </a:r>
            <a:r>
              <a:rPr lang="en-US" altLang="zh-TW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digraph (or graph) is a trail containing all edges.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 circuit</a:t>
            </a:r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closed trail containing all edges.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digraph is </a:t>
            </a:r>
            <a:r>
              <a:rPr lang="en-US" altLang="zh-TW" b="1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it has an Eulerian circuit.</a:t>
            </a:r>
            <a:endParaRPr lang="en-US" altLang="zh-TW" b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8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D2C856-A9D1-4FBF-8A24-DD325F8F39F1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290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0FCD98-5E05-4998-BCCD-FBC33AF05CD0}" type="slidenum">
              <a:rPr lang="zh-TW" altLang="en-US" sz="1299"/>
              <a:pPr eaLnBrk="1" hangingPunct="1"/>
              <a:t>14</a:t>
            </a:fld>
            <a:endParaRPr lang="en-US" altLang="zh-TW" sz="1299"/>
          </a:p>
        </p:txBody>
      </p:sp>
      <p:sp>
        <p:nvSpPr>
          <p:cNvPr id="129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03012"/>
            <a:ext cx="7189218" cy="1583250"/>
          </a:xfrm>
        </p:spPr>
        <p:txBody>
          <a:bodyPr/>
          <a:lstStyle/>
          <a:p>
            <a:pPr marL="364190" indent="-364190">
              <a:lnSpc>
                <a:spcPct val="80000"/>
              </a:lnSpc>
            </a:pPr>
            <a:r>
              <a:rPr lang="en-US" altLang="zh-TW" sz="2684" b="1" dirty="0" smtClean="0">
                <a:ea typeface="新細明體" panose="02020500000000000000" pitchFamily="18" charset="-120"/>
              </a:rPr>
              <a:t>Proposition 16.</a:t>
            </a:r>
            <a:r>
              <a:rPr lang="en-US" altLang="zh-TW" sz="2684" dirty="0" smtClean="0">
                <a:ea typeface="新細明體" panose="02020500000000000000" pitchFamily="18" charset="-120"/>
              </a:rPr>
              <a:t> </a:t>
            </a:r>
            <a:r>
              <a:rPr lang="en-US" altLang="zh-TW" sz="2684" dirty="0">
                <a:ea typeface="新細明體" panose="02020500000000000000" pitchFamily="18" charset="-120"/>
              </a:rPr>
              <a:t>If </a:t>
            </a:r>
            <a:r>
              <a:rPr lang="en-US" altLang="zh-TW" sz="2684" i="1" dirty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684" dirty="0">
                <a:ea typeface="新細明體" panose="02020500000000000000" pitchFamily="18" charset="-120"/>
              </a:rPr>
              <a:t>is a digraph with 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684" baseline="30000" dirty="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684" i="1" dirty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)1, then </a:t>
            </a:r>
            <a:r>
              <a:rPr lang="en-US" altLang="zh-TW" sz="2684" i="1" dirty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 contains a cycle. The same conclusion holds when   </a:t>
            </a:r>
            <a:r>
              <a:rPr lang="en-US" altLang="zh-TW" sz="2684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684" baseline="300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684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684" i="1" dirty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) 1.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618" y="2253344"/>
            <a:ext cx="7253812" cy="405217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TW" sz="2424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Notation: </a:t>
            </a:r>
            <a:r>
              <a:rPr lang="en-US" altLang="zh-TW" sz="2424" dirty="0" smtClean="0">
                <a:ea typeface="新細明體" panose="02020500000000000000" pitchFamily="18" charset="-120"/>
              </a:rPr>
              <a:t>For v </a:t>
            </a:r>
            <a:r>
              <a:rPr lang="en-US" altLang="zh-TW" sz="2424" dirty="0" smtClean="0">
                <a:ea typeface="新細明體" panose="02020500000000000000" pitchFamily="18" charset="-120"/>
                <a:sym typeface="Symbol"/>
              </a:rPr>
              <a:t> V(G) in  a digraph G, d</a:t>
            </a:r>
            <a:r>
              <a:rPr lang="en-US" altLang="zh-TW" sz="2424" baseline="30000" dirty="0" smtClean="0">
                <a:ea typeface="新細明體" panose="02020500000000000000" pitchFamily="18" charset="-120"/>
                <a:sym typeface="Symbol"/>
              </a:rPr>
              <a:t>+</a:t>
            </a:r>
            <a:r>
              <a:rPr lang="en-US" altLang="zh-TW" sz="2424" dirty="0" smtClean="0">
                <a:ea typeface="新細明體" panose="02020500000000000000" pitchFamily="18" charset="-120"/>
                <a:sym typeface="Symbol"/>
              </a:rPr>
              <a:t>(v) = out-degree of v = number of edges for which v is the tail; </a:t>
            </a:r>
            <a:r>
              <a:rPr lang="en-US" altLang="zh-TW" sz="2424" baseline="30000" dirty="0" smtClean="0">
                <a:ea typeface="新細明體" panose="02020500000000000000" pitchFamily="18" charset="-120"/>
                <a:sym typeface="Symbol"/>
              </a:rPr>
              <a:t>+</a:t>
            </a:r>
            <a:r>
              <a:rPr lang="en-US" altLang="zh-TW" sz="2424" dirty="0" smtClean="0">
                <a:ea typeface="新細明體" panose="02020500000000000000" pitchFamily="18" charset="-120"/>
                <a:sym typeface="Symbol"/>
              </a:rPr>
              <a:t>(G) = minimum out-degree of G </a:t>
            </a:r>
            <a:r>
              <a:rPr lang="en-US" altLang="zh-TW" sz="2424" dirty="0">
                <a:ea typeface="新細明體" panose="02020500000000000000" pitchFamily="18" charset="-120"/>
                <a:sym typeface="Symbol"/>
              </a:rPr>
              <a:t>= min{d</a:t>
            </a:r>
            <a:r>
              <a:rPr lang="en-US" altLang="zh-TW" sz="2424" baseline="30000" dirty="0">
                <a:ea typeface="新細明體" panose="02020500000000000000" pitchFamily="18" charset="-120"/>
                <a:sym typeface="Symbol"/>
              </a:rPr>
              <a:t>+</a:t>
            </a:r>
            <a:r>
              <a:rPr lang="en-US" altLang="zh-TW" sz="2424" dirty="0">
                <a:ea typeface="新細明體" panose="02020500000000000000" pitchFamily="18" charset="-120"/>
                <a:sym typeface="Symbol"/>
              </a:rPr>
              <a:t>(v) </a:t>
            </a:r>
            <a:r>
              <a:rPr lang="en-US" altLang="zh-TW" sz="2424" dirty="0" smtClean="0">
                <a:ea typeface="新細明體" panose="02020500000000000000" pitchFamily="18" charset="-120"/>
                <a:sym typeface="Symbol"/>
              </a:rPr>
              <a:t>: v </a:t>
            </a:r>
            <a:r>
              <a:rPr lang="en-US" altLang="zh-TW" sz="2424" dirty="0">
                <a:ea typeface="新細明體" panose="02020500000000000000" pitchFamily="18" charset="-120"/>
                <a:sym typeface="Symbol"/>
              </a:rPr>
              <a:t> V(G</a:t>
            </a:r>
            <a:r>
              <a:rPr lang="en-US" altLang="zh-TW" sz="2424" dirty="0" smtClean="0">
                <a:ea typeface="新細明體" panose="02020500000000000000" pitchFamily="18" charset="-120"/>
                <a:sym typeface="Symbol"/>
              </a:rPr>
              <a:t>)}. The in-degree of v, d</a:t>
            </a:r>
            <a:r>
              <a:rPr lang="en-US" altLang="zh-TW" sz="2424" baseline="300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424" dirty="0" smtClean="0">
                <a:ea typeface="新細明體" panose="02020500000000000000" pitchFamily="18" charset="-120"/>
                <a:sym typeface="Symbol"/>
              </a:rPr>
              <a:t>(v), and the minimum in-degree of G, </a:t>
            </a:r>
            <a:r>
              <a:rPr lang="en-US" altLang="zh-TW" sz="2424" baseline="300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424" dirty="0" smtClean="0">
                <a:ea typeface="新細明體" panose="02020500000000000000" pitchFamily="18" charset="-120"/>
                <a:sym typeface="Symbol"/>
              </a:rPr>
              <a:t>(</a:t>
            </a:r>
            <a:r>
              <a:rPr lang="en-US" altLang="zh-TW" sz="2424" dirty="0">
                <a:ea typeface="新細明體" panose="02020500000000000000" pitchFamily="18" charset="-120"/>
                <a:sym typeface="Symbol"/>
              </a:rPr>
              <a:t>G</a:t>
            </a:r>
            <a:r>
              <a:rPr lang="en-US" altLang="zh-TW" sz="2424" dirty="0" smtClean="0">
                <a:ea typeface="新細明體" panose="02020500000000000000" pitchFamily="18" charset="-120"/>
                <a:sym typeface="Symbol"/>
              </a:rPr>
              <a:t>), are defined similarly.  </a:t>
            </a:r>
            <a:endParaRPr lang="en-US" altLang="zh-TW" sz="2424" dirty="0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24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</a:t>
            </a:r>
            <a:r>
              <a:rPr lang="en-US" altLang="zh-TW" sz="2424" dirty="0">
                <a:solidFill>
                  <a:srgbClr val="FF000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P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maximal path in </a:t>
            </a:r>
            <a:r>
              <a:rPr lang="en-US" altLang="zh-TW" sz="2424" i="1" dirty="0">
                <a:ea typeface="新細明體" panose="02020500000000000000" pitchFamily="18" charset="-120"/>
              </a:rPr>
              <a:t>G</a:t>
            </a:r>
            <a:r>
              <a:rPr lang="en-US" altLang="zh-TW" sz="2424" dirty="0">
                <a:ea typeface="新細明體" panose="02020500000000000000" pitchFamily="18" charset="-120"/>
              </a:rPr>
              <a:t>,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u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the last vertex of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P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P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cannot be extended, every successor of </a:t>
            </a:r>
            <a:r>
              <a:rPr lang="en-US" altLang="zh-TW" sz="2424" i="1" dirty="0">
                <a:ea typeface="新細明體" panose="02020500000000000000" pitchFamily="18" charset="-120"/>
              </a:rPr>
              <a:t>u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already be a vertex of </a:t>
            </a:r>
            <a:r>
              <a:rPr lang="en-US" altLang="zh-TW" sz="2424" i="1" dirty="0">
                <a:ea typeface="新細明體" panose="02020500000000000000" pitchFamily="18" charset="-120"/>
              </a:rPr>
              <a:t>P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424" baseline="30000" dirty="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24" i="1" dirty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)1, </a:t>
            </a:r>
            <a:r>
              <a:rPr lang="en-US" altLang="zh-TW" sz="2424" i="1" dirty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 successor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on </a:t>
            </a:r>
            <a:r>
              <a:rPr lang="en-US" altLang="zh-TW" sz="2424" i="1" dirty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edge </a:t>
            </a:r>
            <a:r>
              <a:rPr lang="en-US" altLang="zh-TW" sz="2424" i="1" dirty="0" err="1">
                <a:ea typeface="新細明體" panose="02020500000000000000" pitchFamily="18" charset="-120"/>
                <a:sym typeface="Symbol" panose="05050102010706020507" pitchFamily="18" charset="2"/>
              </a:rPr>
              <a:t>uv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completes a cycle with the portion of </a:t>
            </a:r>
            <a:r>
              <a:rPr lang="en-US" altLang="zh-TW" sz="2424" i="1" dirty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from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424" dirty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7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Proposition 17:  A digraph is </a:t>
            </a:r>
            <a:r>
              <a:rPr lang="en-US" altLang="zh-TW" sz="2400" i="1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baseline="30000" dirty="0" smtClean="0">
                <a:ea typeface="新細明體" panose="02020500000000000000" pitchFamily="18" charset="-120"/>
              </a:rPr>
              <a:t>+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)=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300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vertex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the underlying graph has at most one nontrivial component.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Sketch of Proof: </a:t>
            </a:r>
          </a:p>
          <a:p>
            <a:r>
              <a:rPr lang="en-US" dirty="0" smtClean="0"/>
              <a:t>Induct on the number of edges in the digraph G.</a:t>
            </a:r>
          </a:p>
          <a:p>
            <a:r>
              <a:rPr lang="en-US" dirty="0" smtClean="0"/>
              <a:t>Use Proposition 16 and mimic the proof of Theorem 1.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F18B5E-065C-4501-9B5B-D80A28DBEA98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310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C2483D-D55E-4E6E-8448-47DAFC5F9A53}" type="slidenum">
              <a:rPr lang="zh-TW" altLang="en-US" sz="1299"/>
              <a:pPr eaLnBrk="1" hangingPunct="1"/>
              <a:t>16</a:t>
            </a:fld>
            <a:endParaRPr lang="en-US" altLang="zh-TW" sz="1299"/>
          </a:p>
        </p:txBody>
      </p:sp>
      <p:sp>
        <p:nvSpPr>
          <p:cNvPr id="1310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11258"/>
            <a:ext cx="7154859" cy="91394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Bruijn</a:t>
            </a:r>
            <a:r>
              <a:rPr lang="en-US" altLang="zh-TW" dirty="0" smtClean="0">
                <a:ea typeface="新細明體" panose="02020500000000000000" pitchFamily="18" charset="-120"/>
              </a:rPr>
              <a:t> cycles</a:t>
            </a:r>
          </a:p>
        </p:txBody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339991"/>
            <a:ext cx="7154859" cy="2057400"/>
          </a:xfrm>
        </p:spPr>
        <p:txBody>
          <a:bodyPr/>
          <a:lstStyle/>
          <a:p>
            <a:pPr eaLnBrk="1" hangingPunct="1"/>
            <a:r>
              <a:rPr lang="en-US" altLang="zh-TW" sz="2078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Application:</a:t>
            </a:r>
          </a:p>
          <a:p>
            <a:pPr lvl="1" eaLnBrk="1" hangingPunct="1"/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2</a:t>
            </a:r>
            <a:r>
              <a:rPr lang="en-US" altLang="zh-TW" sz="1991" i="1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binary strings of length </a:t>
            </a:r>
            <a:r>
              <a:rPr lang="en-US" altLang="zh-TW" sz="199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lvl="1" eaLnBrk="1" hangingPunct="1"/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there a cyclic arrangement of 2</a:t>
            </a:r>
            <a:r>
              <a:rPr lang="en-US" altLang="zh-TW" sz="1991" i="1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binary digits such that the 2</a:t>
            </a:r>
            <a:r>
              <a:rPr lang="en-US" altLang="zh-TW" sz="1991" i="1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strings of </a:t>
            </a:r>
            <a:r>
              <a:rPr lang="en-US" altLang="zh-TW" sz="199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consecutive </a:t>
            </a:r>
            <a:r>
              <a:rPr lang="en-US" altLang="zh-TW" sz="199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digits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all distinct? </a:t>
            </a:r>
          </a:p>
          <a:p>
            <a:pPr lvl="1"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r>
              <a:rPr lang="en-US" altLang="zh-TW" sz="2078" dirty="0">
                <a:ea typeface="新細明體" panose="02020500000000000000" pitchFamily="18" charset="-120"/>
              </a:rPr>
              <a:t> 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</a:t>
            </a:r>
            <a:r>
              <a:rPr lang="en-US" altLang="zh-TW" sz="2078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=4, (0000111101100101) works</a:t>
            </a:r>
            <a:r>
              <a:rPr lang="en-US" altLang="zh-TW" sz="2078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31079" name="Text Box 4"/>
          <p:cNvSpPr txBox="1">
            <a:spLocks noChangeArrowheads="1"/>
          </p:cNvSpPr>
          <p:nvPr/>
        </p:nvSpPr>
        <p:spPr bwMode="auto">
          <a:xfrm>
            <a:off x="1848041" y="3603543"/>
            <a:ext cx="6258784" cy="46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>
                <a:solidFill>
                  <a:srgbClr val="FF0000"/>
                </a:solidFill>
              </a:rPr>
              <a:t>0000  0001 0011 0111 1111 1110 1101  1011  …</a:t>
            </a:r>
          </a:p>
        </p:txBody>
      </p:sp>
      <p:grpSp>
        <p:nvGrpSpPr>
          <p:cNvPr id="131080" name="Group 12"/>
          <p:cNvGrpSpPr>
            <a:grpSpLocks/>
          </p:cNvGrpSpPr>
          <p:nvPr/>
        </p:nvGrpSpPr>
        <p:grpSpPr bwMode="auto">
          <a:xfrm>
            <a:off x="3343332" y="4274225"/>
            <a:ext cx="2583776" cy="2245686"/>
            <a:chOff x="434" y="2450"/>
            <a:chExt cx="1880" cy="1700"/>
          </a:xfrm>
        </p:grpSpPr>
        <p:sp>
          <p:nvSpPr>
            <p:cNvPr id="131081" name="Oval 13"/>
            <p:cNvSpPr>
              <a:spLocks noChangeArrowheads="1"/>
            </p:cNvSpPr>
            <p:nvPr/>
          </p:nvSpPr>
          <p:spPr bwMode="auto">
            <a:xfrm>
              <a:off x="1991" y="2672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2" name="Oval 14"/>
            <p:cNvSpPr>
              <a:spLocks noChangeArrowheads="1"/>
            </p:cNvSpPr>
            <p:nvPr/>
          </p:nvSpPr>
          <p:spPr bwMode="auto">
            <a:xfrm>
              <a:off x="2169" y="2940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3" name="Oval 15"/>
            <p:cNvSpPr>
              <a:spLocks noChangeArrowheads="1"/>
            </p:cNvSpPr>
            <p:nvPr/>
          </p:nvSpPr>
          <p:spPr bwMode="auto">
            <a:xfrm>
              <a:off x="2229" y="3254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4" name="Oval 16"/>
            <p:cNvSpPr>
              <a:spLocks noChangeArrowheads="1"/>
            </p:cNvSpPr>
            <p:nvPr/>
          </p:nvSpPr>
          <p:spPr bwMode="auto">
            <a:xfrm>
              <a:off x="2186" y="3549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5" name="Oval 17"/>
            <p:cNvSpPr>
              <a:spLocks noChangeArrowheads="1"/>
            </p:cNvSpPr>
            <p:nvPr/>
          </p:nvSpPr>
          <p:spPr bwMode="auto">
            <a:xfrm>
              <a:off x="2033" y="3799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6" name="Oval 18"/>
            <p:cNvSpPr>
              <a:spLocks noChangeArrowheads="1"/>
            </p:cNvSpPr>
            <p:nvPr/>
          </p:nvSpPr>
          <p:spPr bwMode="auto">
            <a:xfrm>
              <a:off x="1795" y="3974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7" name="Oval 19"/>
            <p:cNvSpPr>
              <a:spLocks noChangeArrowheads="1"/>
            </p:cNvSpPr>
            <p:nvPr/>
          </p:nvSpPr>
          <p:spPr bwMode="auto">
            <a:xfrm>
              <a:off x="1489" y="4058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8" name="Oval 20"/>
            <p:cNvSpPr>
              <a:spLocks noChangeArrowheads="1"/>
            </p:cNvSpPr>
            <p:nvPr/>
          </p:nvSpPr>
          <p:spPr bwMode="auto">
            <a:xfrm>
              <a:off x="1174" y="396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9" name="Oval 21"/>
            <p:cNvSpPr>
              <a:spLocks noChangeArrowheads="1"/>
            </p:cNvSpPr>
            <p:nvPr/>
          </p:nvSpPr>
          <p:spPr bwMode="auto">
            <a:xfrm>
              <a:off x="919" y="3780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0" name="Oval 22"/>
            <p:cNvSpPr>
              <a:spLocks noChangeArrowheads="1"/>
            </p:cNvSpPr>
            <p:nvPr/>
          </p:nvSpPr>
          <p:spPr bwMode="auto">
            <a:xfrm>
              <a:off x="791" y="3559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1" name="Oval 23"/>
            <p:cNvSpPr>
              <a:spLocks noChangeArrowheads="1"/>
            </p:cNvSpPr>
            <p:nvPr/>
          </p:nvSpPr>
          <p:spPr bwMode="auto">
            <a:xfrm>
              <a:off x="749" y="3282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2" name="Oval 24"/>
            <p:cNvSpPr>
              <a:spLocks noChangeArrowheads="1"/>
            </p:cNvSpPr>
            <p:nvPr/>
          </p:nvSpPr>
          <p:spPr bwMode="auto">
            <a:xfrm>
              <a:off x="808" y="2958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3" name="Oval 25"/>
            <p:cNvSpPr>
              <a:spLocks noChangeArrowheads="1"/>
            </p:cNvSpPr>
            <p:nvPr/>
          </p:nvSpPr>
          <p:spPr bwMode="auto">
            <a:xfrm>
              <a:off x="936" y="2718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4" name="Oval 26"/>
            <p:cNvSpPr>
              <a:spLocks noChangeArrowheads="1"/>
            </p:cNvSpPr>
            <p:nvPr/>
          </p:nvSpPr>
          <p:spPr bwMode="auto">
            <a:xfrm>
              <a:off x="1200" y="250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5" name="Oval 27"/>
            <p:cNvSpPr>
              <a:spLocks noChangeArrowheads="1"/>
            </p:cNvSpPr>
            <p:nvPr/>
          </p:nvSpPr>
          <p:spPr bwMode="auto">
            <a:xfrm>
              <a:off x="1761" y="2515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6" name="Oval 28"/>
            <p:cNvSpPr>
              <a:spLocks noChangeArrowheads="1"/>
            </p:cNvSpPr>
            <p:nvPr/>
          </p:nvSpPr>
          <p:spPr bwMode="auto">
            <a:xfrm>
              <a:off x="774" y="2505"/>
              <a:ext cx="1506" cy="16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7" name="Line 29"/>
            <p:cNvSpPr>
              <a:spLocks noChangeShapeType="1"/>
            </p:cNvSpPr>
            <p:nvPr/>
          </p:nvSpPr>
          <p:spPr bwMode="auto">
            <a:xfrm flipH="1">
              <a:off x="434" y="3328"/>
              <a:ext cx="357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1098" name="Line 30"/>
            <p:cNvSpPr>
              <a:spLocks noChangeShapeType="1"/>
            </p:cNvSpPr>
            <p:nvPr/>
          </p:nvSpPr>
          <p:spPr bwMode="auto">
            <a:xfrm flipH="1" flipV="1">
              <a:off x="434" y="3577"/>
              <a:ext cx="40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1099" name="Line 31"/>
            <p:cNvSpPr>
              <a:spLocks noChangeShapeType="1"/>
            </p:cNvSpPr>
            <p:nvPr/>
          </p:nvSpPr>
          <p:spPr bwMode="auto">
            <a:xfrm flipH="1">
              <a:off x="434" y="2995"/>
              <a:ext cx="408" cy="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1100" name="Line 32"/>
            <p:cNvSpPr>
              <a:spLocks noChangeShapeType="1"/>
            </p:cNvSpPr>
            <p:nvPr/>
          </p:nvSpPr>
          <p:spPr bwMode="auto">
            <a:xfrm flipH="1" flipV="1">
              <a:off x="434" y="3577"/>
              <a:ext cx="519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1101" name="Text Box 33"/>
            <p:cNvSpPr txBox="1">
              <a:spLocks noChangeArrowheads="1"/>
            </p:cNvSpPr>
            <p:nvPr/>
          </p:nvSpPr>
          <p:spPr bwMode="auto">
            <a:xfrm>
              <a:off x="1453" y="2488"/>
              <a:ext cx="16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02" name="Text Box 34"/>
            <p:cNvSpPr txBox="1">
              <a:spLocks noChangeArrowheads="1"/>
            </p:cNvSpPr>
            <p:nvPr/>
          </p:nvSpPr>
          <p:spPr bwMode="auto">
            <a:xfrm>
              <a:off x="1691" y="2560"/>
              <a:ext cx="18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03" name="Text Box 35"/>
            <p:cNvSpPr txBox="1">
              <a:spLocks noChangeArrowheads="1"/>
            </p:cNvSpPr>
            <p:nvPr/>
          </p:nvSpPr>
          <p:spPr bwMode="auto">
            <a:xfrm>
              <a:off x="1887" y="2717"/>
              <a:ext cx="18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04" name="Text Box 36"/>
            <p:cNvSpPr txBox="1">
              <a:spLocks noChangeArrowheads="1"/>
            </p:cNvSpPr>
            <p:nvPr/>
          </p:nvSpPr>
          <p:spPr bwMode="auto">
            <a:xfrm>
              <a:off x="2031" y="2939"/>
              <a:ext cx="18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05" name="Text Box 37"/>
            <p:cNvSpPr txBox="1">
              <a:spLocks noChangeArrowheads="1"/>
            </p:cNvSpPr>
            <p:nvPr/>
          </p:nvSpPr>
          <p:spPr bwMode="auto">
            <a:xfrm>
              <a:off x="2064" y="3197"/>
              <a:ext cx="15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2015" y="3465"/>
              <a:ext cx="17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07" name="Text Box 39"/>
            <p:cNvSpPr txBox="1">
              <a:spLocks noChangeArrowheads="1"/>
            </p:cNvSpPr>
            <p:nvPr/>
          </p:nvSpPr>
          <p:spPr bwMode="auto">
            <a:xfrm>
              <a:off x="1885" y="3659"/>
              <a:ext cx="167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08" name="Text Box 40"/>
            <p:cNvSpPr txBox="1">
              <a:spLocks noChangeArrowheads="1"/>
            </p:cNvSpPr>
            <p:nvPr/>
          </p:nvSpPr>
          <p:spPr bwMode="auto">
            <a:xfrm>
              <a:off x="1725" y="3789"/>
              <a:ext cx="13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09" name="Text Box 41"/>
            <p:cNvSpPr txBox="1">
              <a:spLocks noChangeArrowheads="1"/>
            </p:cNvSpPr>
            <p:nvPr/>
          </p:nvSpPr>
          <p:spPr bwMode="auto">
            <a:xfrm>
              <a:off x="1444" y="3862"/>
              <a:ext cx="18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10" name="Text Box 42"/>
            <p:cNvSpPr txBox="1">
              <a:spLocks noChangeArrowheads="1"/>
            </p:cNvSpPr>
            <p:nvPr/>
          </p:nvSpPr>
          <p:spPr bwMode="auto">
            <a:xfrm>
              <a:off x="849" y="3474"/>
              <a:ext cx="18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11" name="Text Box 43"/>
            <p:cNvSpPr txBox="1">
              <a:spLocks noChangeArrowheads="1"/>
            </p:cNvSpPr>
            <p:nvPr/>
          </p:nvSpPr>
          <p:spPr bwMode="auto">
            <a:xfrm>
              <a:off x="1172" y="3798"/>
              <a:ext cx="13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12" name="Text Box 44"/>
            <p:cNvSpPr txBox="1">
              <a:spLocks noChangeArrowheads="1"/>
            </p:cNvSpPr>
            <p:nvPr/>
          </p:nvSpPr>
          <p:spPr bwMode="auto">
            <a:xfrm>
              <a:off x="951" y="3659"/>
              <a:ext cx="13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13" name="Text Box 45"/>
            <p:cNvSpPr txBox="1">
              <a:spLocks noChangeArrowheads="1"/>
            </p:cNvSpPr>
            <p:nvPr/>
          </p:nvSpPr>
          <p:spPr bwMode="auto">
            <a:xfrm>
              <a:off x="815" y="3209"/>
              <a:ext cx="16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14" name="Text Box 46"/>
            <p:cNvSpPr txBox="1">
              <a:spLocks noChangeArrowheads="1"/>
            </p:cNvSpPr>
            <p:nvPr/>
          </p:nvSpPr>
          <p:spPr bwMode="auto">
            <a:xfrm>
              <a:off x="959" y="2729"/>
              <a:ext cx="16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15" name="Text Box 47"/>
            <p:cNvSpPr txBox="1">
              <a:spLocks noChangeArrowheads="1"/>
            </p:cNvSpPr>
            <p:nvPr/>
          </p:nvSpPr>
          <p:spPr bwMode="auto">
            <a:xfrm>
              <a:off x="840" y="2966"/>
              <a:ext cx="16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16" name="Text Box 48"/>
            <p:cNvSpPr txBox="1">
              <a:spLocks noChangeArrowheads="1"/>
            </p:cNvSpPr>
            <p:nvPr/>
          </p:nvSpPr>
          <p:spPr bwMode="auto">
            <a:xfrm>
              <a:off x="1180" y="2541"/>
              <a:ext cx="13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17" name="Oval 49"/>
            <p:cNvSpPr>
              <a:spLocks noChangeArrowheads="1"/>
            </p:cNvSpPr>
            <p:nvPr/>
          </p:nvSpPr>
          <p:spPr bwMode="auto">
            <a:xfrm>
              <a:off x="1497" y="2450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</p:spTree>
    <p:extLst>
      <p:ext uri="{BB962C8B-B14F-4D97-AF65-F5344CB8AC3E}">
        <p14:creationId xmlns:p14="http://schemas.microsoft.com/office/powerpoint/2010/main" val="26982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051613-35BE-483B-8FB3-A187A921F639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321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C38FFD-D88F-47D8-9061-46C198B85BA5}" type="slidenum">
              <a:rPr lang="zh-TW" altLang="en-US" sz="1299"/>
              <a:pPr eaLnBrk="1" hangingPunct="1"/>
              <a:t>17</a:t>
            </a:fld>
            <a:endParaRPr lang="en-US" altLang="zh-TW" sz="1299"/>
          </a:p>
        </p:txBody>
      </p:sp>
      <p:sp>
        <p:nvSpPr>
          <p:cNvPr id="132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Bruijn</a:t>
            </a:r>
            <a:r>
              <a:rPr lang="en-US" altLang="zh-TW" dirty="0" smtClean="0">
                <a:ea typeface="新細明體" panose="02020500000000000000" pitchFamily="18" charset="-120"/>
              </a:rPr>
              <a:t> cycles</a:t>
            </a:r>
          </a:p>
        </p:txBody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5"/>
            <a:ext cx="7154859" cy="440753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We can use such an arrangement to keep track of the position of a rotating drum. </a:t>
            </a:r>
          </a:p>
          <a:p>
            <a:pPr lvl="1" eaLnBrk="1" hangingPunct="1">
              <a:defRPr/>
            </a:pP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One drum has </a:t>
            </a:r>
            <a:r>
              <a:rPr lang="en-US" altLang="zh-TW" sz="2078" b="1" dirty="0">
                <a:ea typeface="Arial Unicode MS" pitchFamily="34" charset="-120"/>
                <a:cs typeface="Times New Roman" pitchFamily="18" charset="0"/>
              </a:rPr>
              <a:t>2</a:t>
            </a:r>
            <a:r>
              <a:rPr lang="en-US" altLang="zh-TW" sz="2078" b="1" i="1" baseline="30000" dirty="0">
                <a:ea typeface="Arial Unicode MS" pitchFamily="34" charset="-120"/>
                <a:cs typeface="Times New Roman" pitchFamily="18" charset="0"/>
              </a:rPr>
              <a:t>n</a:t>
            </a:r>
            <a:r>
              <a:rPr lang="en-US" altLang="zh-TW" sz="2078" i="1" baseline="30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rotational positions. </a:t>
            </a:r>
          </a:p>
          <a:p>
            <a:pPr lvl="1" eaLnBrk="1" hangingPunct="1">
              <a:defRPr/>
            </a:pP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band around the circumference is split into </a:t>
            </a:r>
            <a:r>
              <a:rPr lang="en-US" altLang="zh-TW" sz="2078" b="1" dirty="0">
                <a:ea typeface="Arial Unicode MS" pitchFamily="34" charset="-120"/>
                <a:cs typeface="Times New Roman" pitchFamily="18" charset="0"/>
              </a:rPr>
              <a:t>2</a:t>
            </a:r>
            <a:r>
              <a:rPr lang="en-US" altLang="zh-TW" sz="2078" b="1" i="1" baseline="30000" dirty="0">
                <a:ea typeface="Arial Unicode MS" pitchFamily="34" charset="-120"/>
                <a:cs typeface="Times New Roman" pitchFamily="18" charset="0"/>
              </a:rPr>
              <a:t>n</a:t>
            </a: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portions that can be coded 0 or 1. </a:t>
            </a:r>
          </a:p>
          <a:p>
            <a:pPr lvl="1" eaLnBrk="1" hangingPunct="1">
              <a:defRPr/>
            </a:pP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Sensors read </a:t>
            </a:r>
            <a:r>
              <a:rPr lang="en-US" altLang="zh-TW" sz="2078" b="1" i="1" dirty="0">
                <a:cs typeface="Times New Roman" pitchFamily="18" charset="0"/>
              </a:rPr>
              <a:t>n</a:t>
            </a: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consecutive portions. </a:t>
            </a:r>
          </a:p>
          <a:p>
            <a:pPr lvl="1" eaLnBrk="1" hangingPunct="1">
              <a:defRPr/>
            </a:pP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 the coding has the property specified above, then the position of the drum is determined by the string read by the sensors.</a:t>
            </a:r>
          </a:p>
        </p:txBody>
      </p:sp>
    </p:spTree>
    <p:extLst>
      <p:ext uri="{BB962C8B-B14F-4D97-AF65-F5344CB8AC3E}">
        <p14:creationId xmlns:p14="http://schemas.microsoft.com/office/powerpoint/2010/main" val="2087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A5E166E-9534-4BEA-BFC6-D3B4885C3010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331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E48F6A-9DF8-4C48-88CA-49F2CAA6B109}" type="slidenum">
              <a:rPr lang="zh-TW" altLang="en-US" sz="1299"/>
              <a:pPr eaLnBrk="1" hangingPunct="1"/>
              <a:t>18</a:t>
            </a:fld>
            <a:endParaRPr lang="en-US" altLang="zh-TW" sz="1299"/>
          </a:p>
        </p:txBody>
      </p:sp>
      <p:sp>
        <p:nvSpPr>
          <p:cNvPr id="13312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Bruijn</a:t>
            </a:r>
            <a:r>
              <a:rPr lang="en-US" altLang="zh-TW" dirty="0" smtClean="0">
                <a:ea typeface="新細明體" panose="02020500000000000000" pitchFamily="18" charset="-120"/>
              </a:rPr>
              <a:t> cycles</a:t>
            </a:r>
          </a:p>
        </p:txBody>
      </p:sp>
      <p:sp>
        <p:nvSpPr>
          <p:cNvPr id="13312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599742"/>
            <a:ext cx="7154859" cy="46343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obtain such a circular arrangement,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a digraph </a:t>
            </a:r>
            <a:r>
              <a:rPr lang="en-US" altLang="zh-TW" b="1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b="1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whose vertices are the binary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dirty="0" smtClean="0">
                <a:ea typeface="新細明體" panose="02020500000000000000" pitchFamily="18" charset="-120"/>
              </a:rPr>
              <a:t>1)-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tuples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Put an edge 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last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n</a:t>
            </a:r>
            <a:r>
              <a:rPr lang="en-US" altLang="zh-TW" b="1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b="1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entries of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agree with the first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n</a:t>
            </a:r>
            <a:r>
              <a:rPr lang="en-US" altLang="zh-TW" b="1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b="1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entries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Label the edge with the last entry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73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6791D8-437A-4F0E-A8C9-4C51E7D18439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34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8789CF-924D-4A3D-9B37-E0CC4A7D0D14}" type="slidenum">
              <a:rPr lang="zh-TW" altLang="en-US" sz="1299"/>
              <a:pPr eaLnBrk="1" hangingPunct="1"/>
              <a:t>19</a:t>
            </a:fld>
            <a:endParaRPr lang="en-US" altLang="zh-TW" sz="1299"/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Bruijn</a:t>
            </a:r>
            <a:r>
              <a:rPr lang="en-US" altLang="zh-TW" dirty="0" smtClean="0">
                <a:ea typeface="新細明體" panose="02020500000000000000" pitchFamily="18" charset="-120"/>
              </a:rPr>
              <a:t> cycles</a:t>
            </a:r>
          </a:p>
        </p:txBody>
      </p:sp>
      <p:grpSp>
        <p:nvGrpSpPr>
          <p:cNvPr id="134150" name="Group 110"/>
          <p:cNvGrpSpPr>
            <a:grpSpLocks/>
          </p:cNvGrpSpPr>
          <p:nvPr/>
        </p:nvGrpSpPr>
        <p:grpSpPr bwMode="auto">
          <a:xfrm>
            <a:off x="943719" y="3738229"/>
            <a:ext cx="2583776" cy="2336393"/>
            <a:chOff x="434" y="2450"/>
            <a:chExt cx="1880" cy="1700"/>
          </a:xfrm>
        </p:grpSpPr>
        <p:sp>
          <p:nvSpPr>
            <p:cNvPr id="134206" name="Oval 5"/>
            <p:cNvSpPr>
              <a:spLocks noChangeArrowheads="1"/>
            </p:cNvSpPr>
            <p:nvPr/>
          </p:nvSpPr>
          <p:spPr bwMode="auto">
            <a:xfrm>
              <a:off x="1991" y="2672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07" name="Oval 6"/>
            <p:cNvSpPr>
              <a:spLocks noChangeArrowheads="1"/>
            </p:cNvSpPr>
            <p:nvPr/>
          </p:nvSpPr>
          <p:spPr bwMode="auto">
            <a:xfrm>
              <a:off x="2169" y="2940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08" name="Oval 7"/>
            <p:cNvSpPr>
              <a:spLocks noChangeArrowheads="1"/>
            </p:cNvSpPr>
            <p:nvPr/>
          </p:nvSpPr>
          <p:spPr bwMode="auto">
            <a:xfrm>
              <a:off x="2229" y="3254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09" name="Oval 8"/>
            <p:cNvSpPr>
              <a:spLocks noChangeArrowheads="1"/>
            </p:cNvSpPr>
            <p:nvPr/>
          </p:nvSpPr>
          <p:spPr bwMode="auto">
            <a:xfrm>
              <a:off x="2186" y="3549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0" name="Oval 9"/>
            <p:cNvSpPr>
              <a:spLocks noChangeArrowheads="1"/>
            </p:cNvSpPr>
            <p:nvPr/>
          </p:nvSpPr>
          <p:spPr bwMode="auto">
            <a:xfrm>
              <a:off x="2033" y="3799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1" name="Oval 10"/>
            <p:cNvSpPr>
              <a:spLocks noChangeArrowheads="1"/>
            </p:cNvSpPr>
            <p:nvPr/>
          </p:nvSpPr>
          <p:spPr bwMode="auto">
            <a:xfrm>
              <a:off x="1795" y="3974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2" name="Oval 11"/>
            <p:cNvSpPr>
              <a:spLocks noChangeArrowheads="1"/>
            </p:cNvSpPr>
            <p:nvPr/>
          </p:nvSpPr>
          <p:spPr bwMode="auto">
            <a:xfrm>
              <a:off x="1489" y="4058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3" name="Oval 12"/>
            <p:cNvSpPr>
              <a:spLocks noChangeArrowheads="1"/>
            </p:cNvSpPr>
            <p:nvPr/>
          </p:nvSpPr>
          <p:spPr bwMode="auto">
            <a:xfrm>
              <a:off x="1174" y="396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4" name="Oval 13"/>
            <p:cNvSpPr>
              <a:spLocks noChangeArrowheads="1"/>
            </p:cNvSpPr>
            <p:nvPr/>
          </p:nvSpPr>
          <p:spPr bwMode="auto">
            <a:xfrm>
              <a:off x="919" y="3780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5" name="Oval 14"/>
            <p:cNvSpPr>
              <a:spLocks noChangeArrowheads="1"/>
            </p:cNvSpPr>
            <p:nvPr/>
          </p:nvSpPr>
          <p:spPr bwMode="auto">
            <a:xfrm>
              <a:off x="791" y="3559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6" name="Oval 15"/>
            <p:cNvSpPr>
              <a:spLocks noChangeArrowheads="1"/>
            </p:cNvSpPr>
            <p:nvPr/>
          </p:nvSpPr>
          <p:spPr bwMode="auto">
            <a:xfrm>
              <a:off x="749" y="3282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7" name="Oval 16"/>
            <p:cNvSpPr>
              <a:spLocks noChangeArrowheads="1"/>
            </p:cNvSpPr>
            <p:nvPr/>
          </p:nvSpPr>
          <p:spPr bwMode="auto">
            <a:xfrm>
              <a:off x="808" y="2958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8" name="Oval 17"/>
            <p:cNvSpPr>
              <a:spLocks noChangeArrowheads="1"/>
            </p:cNvSpPr>
            <p:nvPr/>
          </p:nvSpPr>
          <p:spPr bwMode="auto">
            <a:xfrm>
              <a:off x="936" y="2718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9" name="Oval 18"/>
            <p:cNvSpPr>
              <a:spLocks noChangeArrowheads="1"/>
            </p:cNvSpPr>
            <p:nvPr/>
          </p:nvSpPr>
          <p:spPr bwMode="auto">
            <a:xfrm>
              <a:off x="1200" y="250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20" name="Oval 19"/>
            <p:cNvSpPr>
              <a:spLocks noChangeArrowheads="1"/>
            </p:cNvSpPr>
            <p:nvPr/>
          </p:nvSpPr>
          <p:spPr bwMode="auto">
            <a:xfrm>
              <a:off x="1761" y="2515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21" name="Oval 23"/>
            <p:cNvSpPr>
              <a:spLocks noChangeArrowheads="1"/>
            </p:cNvSpPr>
            <p:nvPr/>
          </p:nvSpPr>
          <p:spPr bwMode="auto">
            <a:xfrm>
              <a:off x="774" y="2505"/>
              <a:ext cx="1506" cy="16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22" name="Line 24"/>
            <p:cNvSpPr>
              <a:spLocks noChangeShapeType="1"/>
            </p:cNvSpPr>
            <p:nvPr/>
          </p:nvSpPr>
          <p:spPr bwMode="auto">
            <a:xfrm flipH="1">
              <a:off x="434" y="3328"/>
              <a:ext cx="357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223" name="Line 25"/>
            <p:cNvSpPr>
              <a:spLocks noChangeShapeType="1"/>
            </p:cNvSpPr>
            <p:nvPr/>
          </p:nvSpPr>
          <p:spPr bwMode="auto">
            <a:xfrm flipH="1" flipV="1">
              <a:off x="434" y="3577"/>
              <a:ext cx="40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224" name="Line 26"/>
            <p:cNvSpPr>
              <a:spLocks noChangeShapeType="1"/>
            </p:cNvSpPr>
            <p:nvPr/>
          </p:nvSpPr>
          <p:spPr bwMode="auto">
            <a:xfrm flipH="1">
              <a:off x="434" y="2995"/>
              <a:ext cx="408" cy="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225" name="Line 27"/>
            <p:cNvSpPr>
              <a:spLocks noChangeShapeType="1"/>
            </p:cNvSpPr>
            <p:nvPr/>
          </p:nvSpPr>
          <p:spPr bwMode="auto">
            <a:xfrm flipH="1" flipV="1">
              <a:off x="434" y="3577"/>
              <a:ext cx="519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226" name="Text Box 28"/>
            <p:cNvSpPr txBox="1">
              <a:spLocks noChangeArrowheads="1"/>
            </p:cNvSpPr>
            <p:nvPr/>
          </p:nvSpPr>
          <p:spPr bwMode="auto">
            <a:xfrm>
              <a:off x="1453" y="2489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27" name="Text Box 29"/>
            <p:cNvSpPr txBox="1">
              <a:spLocks noChangeArrowheads="1"/>
            </p:cNvSpPr>
            <p:nvPr/>
          </p:nvSpPr>
          <p:spPr bwMode="auto">
            <a:xfrm>
              <a:off x="1691" y="2560"/>
              <a:ext cx="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28" name="Text Box 30"/>
            <p:cNvSpPr txBox="1">
              <a:spLocks noChangeArrowheads="1"/>
            </p:cNvSpPr>
            <p:nvPr/>
          </p:nvSpPr>
          <p:spPr bwMode="auto">
            <a:xfrm>
              <a:off x="1887" y="2717"/>
              <a:ext cx="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29" name="Text Box 31"/>
            <p:cNvSpPr txBox="1">
              <a:spLocks noChangeArrowheads="1"/>
            </p:cNvSpPr>
            <p:nvPr/>
          </p:nvSpPr>
          <p:spPr bwMode="auto">
            <a:xfrm>
              <a:off x="2031" y="2939"/>
              <a:ext cx="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30" name="Text Box 32"/>
            <p:cNvSpPr txBox="1">
              <a:spLocks noChangeArrowheads="1"/>
            </p:cNvSpPr>
            <p:nvPr/>
          </p:nvSpPr>
          <p:spPr bwMode="auto">
            <a:xfrm>
              <a:off x="2064" y="3197"/>
              <a:ext cx="15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1" name="Text Box 33"/>
            <p:cNvSpPr txBox="1">
              <a:spLocks noChangeArrowheads="1"/>
            </p:cNvSpPr>
            <p:nvPr/>
          </p:nvSpPr>
          <p:spPr bwMode="auto">
            <a:xfrm>
              <a:off x="2015" y="3465"/>
              <a:ext cx="17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2" name="Text Box 34"/>
            <p:cNvSpPr txBox="1">
              <a:spLocks noChangeArrowheads="1"/>
            </p:cNvSpPr>
            <p:nvPr/>
          </p:nvSpPr>
          <p:spPr bwMode="auto">
            <a:xfrm>
              <a:off x="1885" y="3659"/>
              <a:ext cx="16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3" name="Text Box 35"/>
            <p:cNvSpPr txBox="1">
              <a:spLocks noChangeArrowheads="1"/>
            </p:cNvSpPr>
            <p:nvPr/>
          </p:nvSpPr>
          <p:spPr bwMode="auto">
            <a:xfrm>
              <a:off x="1725" y="3789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4" name="Text Box 36"/>
            <p:cNvSpPr txBox="1">
              <a:spLocks noChangeArrowheads="1"/>
            </p:cNvSpPr>
            <p:nvPr/>
          </p:nvSpPr>
          <p:spPr bwMode="auto">
            <a:xfrm>
              <a:off x="1444" y="3862"/>
              <a:ext cx="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35" name="Text Box 37"/>
            <p:cNvSpPr txBox="1">
              <a:spLocks noChangeArrowheads="1"/>
            </p:cNvSpPr>
            <p:nvPr/>
          </p:nvSpPr>
          <p:spPr bwMode="auto">
            <a:xfrm>
              <a:off x="849" y="3474"/>
              <a:ext cx="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36" name="Text Box 38"/>
            <p:cNvSpPr txBox="1">
              <a:spLocks noChangeArrowheads="1"/>
            </p:cNvSpPr>
            <p:nvPr/>
          </p:nvSpPr>
          <p:spPr bwMode="auto">
            <a:xfrm>
              <a:off x="1172" y="3798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7" name="Text Box 39"/>
            <p:cNvSpPr txBox="1">
              <a:spLocks noChangeArrowheads="1"/>
            </p:cNvSpPr>
            <p:nvPr/>
          </p:nvSpPr>
          <p:spPr bwMode="auto">
            <a:xfrm>
              <a:off x="951" y="3659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8" name="Text Box 40"/>
            <p:cNvSpPr txBox="1">
              <a:spLocks noChangeArrowheads="1"/>
            </p:cNvSpPr>
            <p:nvPr/>
          </p:nvSpPr>
          <p:spPr bwMode="auto">
            <a:xfrm>
              <a:off x="815" y="3210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39" name="Text Box 41"/>
            <p:cNvSpPr txBox="1">
              <a:spLocks noChangeArrowheads="1"/>
            </p:cNvSpPr>
            <p:nvPr/>
          </p:nvSpPr>
          <p:spPr bwMode="auto">
            <a:xfrm>
              <a:off x="959" y="2729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40" name="Text Box 42"/>
            <p:cNvSpPr txBox="1">
              <a:spLocks noChangeArrowheads="1"/>
            </p:cNvSpPr>
            <p:nvPr/>
          </p:nvSpPr>
          <p:spPr bwMode="auto">
            <a:xfrm>
              <a:off x="840" y="2966"/>
              <a:ext cx="1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41" name="Text Box 43"/>
            <p:cNvSpPr txBox="1">
              <a:spLocks noChangeArrowheads="1"/>
            </p:cNvSpPr>
            <p:nvPr/>
          </p:nvSpPr>
          <p:spPr bwMode="auto">
            <a:xfrm>
              <a:off x="1180" y="2541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42" name="Oval 100"/>
            <p:cNvSpPr>
              <a:spLocks noChangeArrowheads="1"/>
            </p:cNvSpPr>
            <p:nvPr/>
          </p:nvSpPr>
          <p:spPr bwMode="auto">
            <a:xfrm>
              <a:off x="1497" y="2450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grpSp>
        <p:nvGrpSpPr>
          <p:cNvPr id="134151" name="Group 109"/>
          <p:cNvGrpSpPr>
            <a:grpSpLocks/>
          </p:cNvGrpSpPr>
          <p:nvPr/>
        </p:nvGrpSpPr>
        <p:grpSpPr bwMode="auto">
          <a:xfrm>
            <a:off x="3927431" y="3738229"/>
            <a:ext cx="4488623" cy="2178343"/>
            <a:chOff x="2605" y="2450"/>
            <a:chExt cx="3266" cy="1585"/>
          </a:xfrm>
        </p:grpSpPr>
        <p:sp>
          <p:nvSpPr>
            <p:cNvPr id="134154" name="Oval 4"/>
            <p:cNvSpPr>
              <a:spLocks noChangeArrowheads="1"/>
            </p:cNvSpPr>
            <p:nvPr/>
          </p:nvSpPr>
          <p:spPr bwMode="auto">
            <a:xfrm>
              <a:off x="3436" y="2691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55" name="Line 44"/>
            <p:cNvSpPr>
              <a:spLocks noChangeShapeType="1"/>
            </p:cNvSpPr>
            <p:nvPr/>
          </p:nvSpPr>
          <p:spPr bwMode="auto">
            <a:xfrm flipV="1">
              <a:off x="3530" y="2737"/>
              <a:ext cx="13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56" name="Line 45"/>
            <p:cNvSpPr>
              <a:spLocks noChangeShapeType="1"/>
            </p:cNvSpPr>
            <p:nvPr/>
          </p:nvSpPr>
          <p:spPr bwMode="auto">
            <a:xfrm>
              <a:off x="3538" y="3827"/>
              <a:ext cx="1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57" name="Line 47"/>
            <p:cNvSpPr>
              <a:spLocks noChangeShapeType="1"/>
            </p:cNvSpPr>
            <p:nvPr/>
          </p:nvSpPr>
          <p:spPr bwMode="auto">
            <a:xfrm>
              <a:off x="4984" y="2792"/>
              <a:ext cx="0" cy="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58" name="Line 48"/>
            <p:cNvSpPr>
              <a:spLocks noChangeShapeType="1"/>
            </p:cNvSpPr>
            <p:nvPr/>
          </p:nvSpPr>
          <p:spPr bwMode="auto">
            <a:xfrm>
              <a:off x="3479" y="2792"/>
              <a:ext cx="0" cy="9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59" name="Oval 50"/>
            <p:cNvSpPr>
              <a:spLocks noChangeArrowheads="1"/>
            </p:cNvSpPr>
            <p:nvPr/>
          </p:nvSpPr>
          <p:spPr bwMode="auto">
            <a:xfrm>
              <a:off x="3445" y="3771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60" name="Oval 51"/>
            <p:cNvSpPr>
              <a:spLocks noChangeArrowheads="1"/>
            </p:cNvSpPr>
            <p:nvPr/>
          </p:nvSpPr>
          <p:spPr bwMode="auto">
            <a:xfrm>
              <a:off x="4942" y="3771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61" name="Oval 52"/>
            <p:cNvSpPr>
              <a:spLocks noChangeArrowheads="1"/>
            </p:cNvSpPr>
            <p:nvPr/>
          </p:nvSpPr>
          <p:spPr bwMode="auto">
            <a:xfrm>
              <a:off x="4942" y="2691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62" name="Oval 53"/>
            <p:cNvSpPr>
              <a:spLocks noChangeArrowheads="1"/>
            </p:cNvSpPr>
            <p:nvPr/>
          </p:nvSpPr>
          <p:spPr bwMode="auto">
            <a:xfrm>
              <a:off x="3938" y="3226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63" name="Oval 54"/>
            <p:cNvSpPr>
              <a:spLocks noChangeArrowheads="1"/>
            </p:cNvSpPr>
            <p:nvPr/>
          </p:nvSpPr>
          <p:spPr bwMode="auto">
            <a:xfrm>
              <a:off x="4440" y="323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64" name="Line 55"/>
            <p:cNvSpPr>
              <a:spLocks noChangeShapeType="1"/>
            </p:cNvSpPr>
            <p:nvPr/>
          </p:nvSpPr>
          <p:spPr bwMode="auto">
            <a:xfrm>
              <a:off x="3504" y="2764"/>
              <a:ext cx="443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65" name="Line 56"/>
            <p:cNvSpPr>
              <a:spLocks noChangeShapeType="1"/>
            </p:cNvSpPr>
            <p:nvPr/>
          </p:nvSpPr>
          <p:spPr bwMode="auto">
            <a:xfrm flipH="1">
              <a:off x="3521" y="3309"/>
              <a:ext cx="434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66" name="Line 57"/>
            <p:cNvSpPr>
              <a:spLocks noChangeShapeType="1"/>
            </p:cNvSpPr>
            <p:nvPr/>
          </p:nvSpPr>
          <p:spPr bwMode="auto">
            <a:xfrm flipH="1">
              <a:off x="4517" y="2764"/>
              <a:ext cx="433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67" name="Line 59"/>
            <p:cNvSpPr>
              <a:spLocks noChangeShapeType="1"/>
            </p:cNvSpPr>
            <p:nvPr/>
          </p:nvSpPr>
          <p:spPr bwMode="auto">
            <a:xfrm flipH="1" flipV="1">
              <a:off x="4517" y="3319"/>
              <a:ext cx="433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cxnSp>
          <p:nvCxnSpPr>
            <p:cNvPr id="134168" name="AutoShape 61"/>
            <p:cNvCxnSpPr>
              <a:cxnSpLocks noChangeShapeType="1"/>
              <a:stCxn id="134162" idx="0"/>
              <a:endCxn id="134163" idx="1"/>
            </p:cNvCxnSpPr>
            <p:nvPr/>
          </p:nvCxnSpPr>
          <p:spPr bwMode="auto">
            <a:xfrm rot="5400000" flipV="1">
              <a:off x="4205" y="3002"/>
              <a:ext cx="23" cy="472"/>
            </a:xfrm>
            <a:prstGeom prst="curvedConnector3">
              <a:avLst>
                <a:gd name="adj1" fmla="val -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69" name="AutoShape 62"/>
            <p:cNvCxnSpPr>
              <a:cxnSpLocks noChangeShapeType="1"/>
              <a:stCxn id="134163" idx="3"/>
              <a:endCxn id="134162" idx="4"/>
            </p:cNvCxnSpPr>
            <p:nvPr/>
          </p:nvCxnSpPr>
          <p:spPr bwMode="auto">
            <a:xfrm rot="5400000">
              <a:off x="4214" y="3081"/>
              <a:ext cx="5" cy="472"/>
            </a:xfrm>
            <a:prstGeom prst="curvedConnector3">
              <a:avLst>
                <a:gd name="adj1" fmla="val 2474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0" name="Oval 63"/>
            <p:cNvSpPr>
              <a:spLocks noChangeArrowheads="1"/>
            </p:cNvSpPr>
            <p:nvPr/>
          </p:nvSpPr>
          <p:spPr bwMode="auto">
            <a:xfrm>
              <a:off x="2935" y="323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71" name="Oval 64"/>
            <p:cNvSpPr>
              <a:spLocks noChangeArrowheads="1"/>
            </p:cNvSpPr>
            <p:nvPr/>
          </p:nvSpPr>
          <p:spPr bwMode="auto">
            <a:xfrm>
              <a:off x="5486" y="3245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72" name="Line 65"/>
            <p:cNvSpPr>
              <a:spLocks noChangeShapeType="1"/>
            </p:cNvSpPr>
            <p:nvPr/>
          </p:nvSpPr>
          <p:spPr bwMode="auto">
            <a:xfrm flipH="1">
              <a:off x="3011" y="2755"/>
              <a:ext cx="44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73" name="Line 66"/>
            <p:cNvSpPr>
              <a:spLocks noChangeShapeType="1"/>
            </p:cNvSpPr>
            <p:nvPr/>
          </p:nvSpPr>
          <p:spPr bwMode="auto">
            <a:xfrm flipH="1" flipV="1">
              <a:off x="2994" y="3319"/>
              <a:ext cx="451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74" name="Line 67"/>
            <p:cNvSpPr>
              <a:spLocks noChangeShapeType="1"/>
            </p:cNvSpPr>
            <p:nvPr/>
          </p:nvSpPr>
          <p:spPr bwMode="auto">
            <a:xfrm>
              <a:off x="5027" y="2737"/>
              <a:ext cx="476" cy="5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75" name="Line 68"/>
            <p:cNvSpPr>
              <a:spLocks noChangeShapeType="1"/>
            </p:cNvSpPr>
            <p:nvPr/>
          </p:nvSpPr>
          <p:spPr bwMode="auto">
            <a:xfrm flipV="1">
              <a:off x="5027" y="3319"/>
              <a:ext cx="485" cy="4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76" name="Oval 69"/>
            <p:cNvSpPr>
              <a:spLocks noChangeArrowheads="1"/>
            </p:cNvSpPr>
            <p:nvPr/>
          </p:nvSpPr>
          <p:spPr bwMode="auto">
            <a:xfrm>
              <a:off x="2747" y="3152"/>
              <a:ext cx="230" cy="2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77" name="Oval 70"/>
            <p:cNvSpPr>
              <a:spLocks noChangeArrowheads="1"/>
            </p:cNvSpPr>
            <p:nvPr/>
          </p:nvSpPr>
          <p:spPr bwMode="auto">
            <a:xfrm>
              <a:off x="5537" y="3162"/>
              <a:ext cx="230" cy="2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78" name="Line 71"/>
            <p:cNvSpPr>
              <a:spLocks noChangeShapeType="1"/>
            </p:cNvSpPr>
            <p:nvPr/>
          </p:nvSpPr>
          <p:spPr bwMode="auto">
            <a:xfrm flipV="1">
              <a:off x="2807" y="322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79" name="Line 72"/>
            <p:cNvSpPr>
              <a:spLocks noChangeShapeType="1"/>
            </p:cNvSpPr>
            <p:nvPr/>
          </p:nvSpPr>
          <p:spPr bwMode="auto">
            <a:xfrm>
              <a:off x="5716" y="3245"/>
              <a:ext cx="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80" name="Text Box 74"/>
            <p:cNvSpPr txBox="1">
              <a:spLocks noChangeArrowheads="1"/>
            </p:cNvSpPr>
            <p:nvPr/>
          </p:nvSpPr>
          <p:spPr bwMode="auto">
            <a:xfrm>
              <a:off x="2605" y="3160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1" name="Text Box 76"/>
            <p:cNvSpPr txBox="1">
              <a:spLocks noChangeArrowheads="1"/>
            </p:cNvSpPr>
            <p:nvPr/>
          </p:nvSpPr>
          <p:spPr bwMode="auto">
            <a:xfrm>
              <a:off x="3081" y="3502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2" name="Text Box 78"/>
            <p:cNvSpPr txBox="1">
              <a:spLocks noChangeArrowheads="1"/>
            </p:cNvSpPr>
            <p:nvPr/>
          </p:nvSpPr>
          <p:spPr bwMode="auto">
            <a:xfrm>
              <a:off x="3702" y="3474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3" name="Text Box 79"/>
            <p:cNvSpPr txBox="1">
              <a:spLocks noChangeArrowheads="1"/>
            </p:cNvSpPr>
            <p:nvPr/>
          </p:nvSpPr>
          <p:spPr bwMode="auto">
            <a:xfrm>
              <a:off x="3719" y="2883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4" name="Text Box 80"/>
            <p:cNvSpPr txBox="1">
              <a:spLocks noChangeArrowheads="1"/>
            </p:cNvSpPr>
            <p:nvPr/>
          </p:nvSpPr>
          <p:spPr bwMode="auto">
            <a:xfrm>
              <a:off x="4119" y="3788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5" name="Text Box 81"/>
            <p:cNvSpPr txBox="1">
              <a:spLocks noChangeArrowheads="1"/>
            </p:cNvSpPr>
            <p:nvPr/>
          </p:nvSpPr>
          <p:spPr bwMode="auto">
            <a:xfrm>
              <a:off x="4119" y="3401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6" name="Text Box 82"/>
            <p:cNvSpPr txBox="1">
              <a:spLocks noChangeArrowheads="1"/>
            </p:cNvSpPr>
            <p:nvPr/>
          </p:nvSpPr>
          <p:spPr bwMode="auto">
            <a:xfrm>
              <a:off x="4935" y="3179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7" name="Text Box 83"/>
            <p:cNvSpPr txBox="1">
              <a:spLocks noChangeArrowheads="1"/>
            </p:cNvSpPr>
            <p:nvPr/>
          </p:nvSpPr>
          <p:spPr bwMode="auto">
            <a:xfrm>
              <a:off x="5250" y="3502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8" name="Text Box 84"/>
            <p:cNvSpPr txBox="1">
              <a:spLocks noChangeArrowheads="1"/>
            </p:cNvSpPr>
            <p:nvPr/>
          </p:nvSpPr>
          <p:spPr bwMode="auto">
            <a:xfrm>
              <a:off x="3069" y="2883"/>
              <a:ext cx="13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89" name="Text Box 85"/>
            <p:cNvSpPr txBox="1">
              <a:spLocks noChangeArrowheads="1"/>
            </p:cNvSpPr>
            <p:nvPr/>
          </p:nvSpPr>
          <p:spPr bwMode="auto">
            <a:xfrm>
              <a:off x="3332" y="3142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0" name="Text Box 86"/>
            <p:cNvSpPr txBox="1">
              <a:spLocks noChangeArrowheads="1"/>
            </p:cNvSpPr>
            <p:nvPr/>
          </p:nvSpPr>
          <p:spPr bwMode="auto">
            <a:xfrm>
              <a:off x="4149" y="2560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 b="1"/>
                <a:t>1</a:t>
              </a:r>
            </a:p>
          </p:txBody>
        </p:sp>
        <p:sp>
          <p:nvSpPr>
            <p:cNvPr id="134191" name="Text Box 87"/>
            <p:cNvSpPr txBox="1">
              <a:spLocks noChangeArrowheads="1"/>
            </p:cNvSpPr>
            <p:nvPr/>
          </p:nvSpPr>
          <p:spPr bwMode="auto">
            <a:xfrm>
              <a:off x="4166" y="2939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2" name="Text Box 88"/>
            <p:cNvSpPr txBox="1">
              <a:spLocks noChangeArrowheads="1"/>
            </p:cNvSpPr>
            <p:nvPr/>
          </p:nvSpPr>
          <p:spPr bwMode="auto">
            <a:xfrm>
              <a:off x="4574" y="2874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3" name="Text Box 89"/>
            <p:cNvSpPr txBox="1">
              <a:spLocks noChangeArrowheads="1"/>
            </p:cNvSpPr>
            <p:nvPr/>
          </p:nvSpPr>
          <p:spPr bwMode="auto">
            <a:xfrm>
              <a:off x="5237" y="2837"/>
              <a:ext cx="1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4" name="Text Box 90"/>
            <p:cNvSpPr txBox="1">
              <a:spLocks noChangeArrowheads="1"/>
            </p:cNvSpPr>
            <p:nvPr/>
          </p:nvSpPr>
          <p:spPr bwMode="auto">
            <a:xfrm>
              <a:off x="5739" y="3160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5" name="Text Box 91"/>
            <p:cNvSpPr txBox="1">
              <a:spLocks noChangeArrowheads="1"/>
            </p:cNvSpPr>
            <p:nvPr/>
          </p:nvSpPr>
          <p:spPr bwMode="auto">
            <a:xfrm>
              <a:off x="4608" y="3465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6" name="Text Box 92"/>
            <p:cNvSpPr txBox="1">
              <a:spLocks noChangeArrowheads="1"/>
            </p:cNvSpPr>
            <p:nvPr/>
          </p:nvSpPr>
          <p:spPr bwMode="auto">
            <a:xfrm>
              <a:off x="3349" y="2486"/>
              <a:ext cx="3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  <a:r>
                <a:rPr lang="zh-TW" altLang="en-US" sz="1558" b="1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134197" name="Text Box 93"/>
            <p:cNvSpPr txBox="1">
              <a:spLocks noChangeArrowheads="1"/>
            </p:cNvSpPr>
            <p:nvPr/>
          </p:nvSpPr>
          <p:spPr bwMode="auto">
            <a:xfrm>
              <a:off x="3000" y="3179"/>
              <a:ext cx="3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000</a:t>
              </a:r>
            </a:p>
          </p:txBody>
        </p:sp>
        <p:sp>
          <p:nvSpPr>
            <p:cNvPr id="134198" name="Text Box 94"/>
            <p:cNvSpPr txBox="1">
              <a:spLocks noChangeArrowheads="1"/>
            </p:cNvSpPr>
            <p:nvPr/>
          </p:nvSpPr>
          <p:spPr bwMode="auto">
            <a:xfrm>
              <a:off x="3324" y="3825"/>
              <a:ext cx="3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100</a:t>
              </a:r>
            </a:p>
          </p:txBody>
        </p:sp>
        <p:sp>
          <p:nvSpPr>
            <p:cNvPr id="134199" name="Text Box 95"/>
            <p:cNvSpPr txBox="1">
              <a:spLocks noChangeArrowheads="1"/>
            </p:cNvSpPr>
            <p:nvPr/>
          </p:nvSpPr>
          <p:spPr bwMode="auto">
            <a:xfrm>
              <a:off x="3681" y="3179"/>
              <a:ext cx="3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010</a:t>
              </a:r>
            </a:p>
          </p:txBody>
        </p:sp>
        <p:sp>
          <p:nvSpPr>
            <p:cNvPr id="134200" name="Text Box 96"/>
            <p:cNvSpPr txBox="1">
              <a:spLocks noChangeArrowheads="1"/>
            </p:cNvSpPr>
            <p:nvPr/>
          </p:nvSpPr>
          <p:spPr bwMode="auto">
            <a:xfrm>
              <a:off x="4506" y="3160"/>
              <a:ext cx="3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101</a:t>
              </a:r>
            </a:p>
          </p:txBody>
        </p:sp>
        <p:sp>
          <p:nvSpPr>
            <p:cNvPr id="134201" name="Text Box 97"/>
            <p:cNvSpPr txBox="1">
              <a:spLocks noChangeArrowheads="1"/>
            </p:cNvSpPr>
            <p:nvPr/>
          </p:nvSpPr>
          <p:spPr bwMode="auto">
            <a:xfrm>
              <a:off x="4846" y="2477"/>
              <a:ext cx="3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558" b="1">
                  <a:solidFill>
                    <a:srgbClr val="FF0000"/>
                  </a:solidFill>
                </a:rPr>
                <a:t>01</a:t>
              </a:r>
              <a:r>
                <a:rPr lang="zh-TW" altLang="en-US" sz="1299"/>
                <a:t>1</a:t>
              </a:r>
            </a:p>
          </p:txBody>
        </p:sp>
        <p:sp>
          <p:nvSpPr>
            <p:cNvPr id="134202" name="Text Box 98"/>
            <p:cNvSpPr txBox="1">
              <a:spLocks noChangeArrowheads="1"/>
            </p:cNvSpPr>
            <p:nvPr/>
          </p:nvSpPr>
          <p:spPr bwMode="auto">
            <a:xfrm>
              <a:off x="4846" y="3816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110</a:t>
              </a:r>
            </a:p>
          </p:txBody>
        </p:sp>
        <p:sp>
          <p:nvSpPr>
            <p:cNvPr id="134203" name="Text Box 99"/>
            <p:cNvSpPr txBox="1">
              <a:spLocks noChangeArrowheads="1"/>
            </p:cNvSpPr>
            <p:nvPr/>
          </p:nvSpPr>
          <p:spPr bwMode="auto">
            <a:xfrm>
              <a:off x="5229" y="3188"/>
              <a:ext cx="30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111</a:t>
              </a:r>
            </a:p>
          </p:txBody>
        </p:sp>
        <p:sp>
          <p:nvSpPr>
            <p:cNvPr id="134204" name="Text Box 105"/>
            <p:cNvSpPr txBox="1">
              <a:spLocks noChangeArrowheads="1"/>
            </p:cNvSpPr>
            <p:nvPr/>
          </p:nvSpPr>
          <p:spPr bwMode="auto">
            <a:xfrm>
              <a:off x="3088" y="2450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a</a:t>
              </a:r>
            </a:p>
          </p:txBody>
        </p:sp>
        <p:sp>
          <p:nvSpPr>
            <p:cNvPr id="134205" name="Text Box 106"/>
            <p:cNvSpPr txBox="1">
              <a:spLocks noChangeArrowheads="1"/>
            </p:cNvSpPr>
            <p:nvPr/>
          </p:nvSpPr>
          <p:spPr bwMode="auto">
            <a:xfrm>
              <a:off x="5129" y="2459"/>
              <a:ext cx="20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b</a:t>
              </a:r>
            </a:p>
          </p:txBody>
        </p:sp>
      </p:grpSp>
      <p:sp>
        <p:nvSpPr>
          <p:cNvPr id="134152" name="AutoShape 108"/>
          <p:cNvSpPr>
            <a:spLocks noChangeArrowheads="1"/>
          </p:cNvSpPr>
          <p:nvPr/>
        </p:nvSpPr>
        <p:spPr bwMode="auto">
          <a:xfrm>
            <a:off x="4262772" y="2339143"/>
            <a:ext cx="3848176" cy="1041756"/>
          </a:xfrm>
          <a:prstGeom prst="wedgeRoundRectCallout">
            <a:avLst>
              <a:gd name="adj1" fmla="val -3037"/>
              <a:gd name="adj2" fmla="val 10290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7277" tIns="43638" rIns="87277" bIns="43638"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731" dirty="0"/>
              <a:t>Put an edge from </a:t>
            </a:r>
            <a:r>
              <a:rPr lang="en-US" altLang="zh-TW" sz="1731" i="1" dirty="0"/>
              <a:t>a</a:t>
            </a:r>
            <a:r>
              <a:rPr lang="en-US" altLang="zh-TW" sz="1731" dirty="0"/>
              <a:t> to </a:t>
            </a:r>
            <a:r>
              <a:rPr lang="en-US" altLang="zh-TW" sz="1731" i="1" dirty="0"/>
              <a:t>b</a:t>
            </a:r>
            <a:r>
              <a:rPr lang="en-US" altLang="zh-TW" sz="1731" dirty="0"/>
              <a:t> if the last </a:t>
            </a:r>
            <a:r>
              <a:rPr lang="en-US" altLang="zh-TW" sz="1731" i="1" dirty="0" smtClean="0"/>
              <a:t>n</a:t>
            </a:r>
            <a:r>
              <a:rPr lang="en-US" altLang="zh-TW" sz="1731" dirty="0" smtClean="0">
                <a:sym typeface="Symbol"/>
              </a:rPr>
              <a:t></a:t>
            </a:r>
            <a:r>
              <a:rPr lang="en-US" altLang="zh-TW" sz="1731" dirty="0" smtClean="0"/>
              <a:t>2 </a:t>
            </a:r>
            <a:r>
              <a:rPr lang="en-US" altLang="zh-TW" sz="1731" dirty="0"/>
              <a:t>entries of </a:t>
            </a:r>
            <a:r>
              <a:rPr lang="en-US" altLang="zh-TW" sz="1731" i="1" dirty="0"/>
              <a:t>a</a:t>
            </a:r>
            <a:r>
              <a:rPr lang="en-US" altLang="zh-TW" sz="1731" dirty="0"/>
              <a:t> agree with the first </a:t>
            </a:r>
            <a:r>
              <a:rPr lang="en-US" altLang="zh-TW" sz="1731" i="1" dirty="0"/>
              <a:t>n</a:t>
            </a:r>
            <a:r>
              <a:rPr lang="en-US" altLang="zh-TW" sz="1731" dirty="0">
                <a:sym typeface="Symbol"/>
              </a:rPr>
              <a:t></a:t>
            </a:r>
            <a:r>
              <a:rPr lang="en-US" altLang="zh-TW" sz="1731" dirty="0"/>
              <a:t>2 entries of </a:t>
            </a:r>
            <a:r>
              <a:rPr lang="en-US" altLang="zh-TW" sz="1731" i="1" dirty="0"/>
              <a:t>b</a:t>
            </a:r>
            <a:r>
              <a:rPr lang="en-US" altLang="zh-TW" sz="1731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731" dirty="0"/>
              <a:t>Label the edge with the last entry of </a:t>
            </a:r>
            <a:r>
              <a:rPr lang="en-US" altLang="zh-TW" sz="1731" i="1" dirty="0"/>
              <a:t>b</a:t>
            </a:r>
            <a:r>
              <a:rPr lang="en-US" altLang="zh-TW" sz="1731" dirty="0"/>
              <a:t>. </a:t>
            </a:r>
            <a:endParaRPr lang="en-US" altLang="zh-TW" sz="1731" baseline="-16000" dirty="0"/>
          </a:p>
        </p:txBody>
      </p:sp>
      <p:sp>
        <p:nvSpPr>
          <p:cNvPr id="2" name="TextBox 1"/>
          <p:cNvSpPr txBox="1"/>
          <p:nvPr/>
        </p:nvSpPr>
        <p:spPr>
          <a:xfrm>
            <a:off x="713970" y="2057400"/>
            <a:ext cx="274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 Example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06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76AFFF-C24B-43A7-BD53-3C4E77A02835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F6649F-A4CC-4F59-9F19-15B595A70414}" type="slidenum">
              <a:rPr lang="zh-TW" altLang="en-US" sz="1299"/>
              <a:pPr eaLnBrk="1" hangingPunct="1"/>
              <a:t>2</a:t>
            </a:fld>
            <a:endParaRPr lang="en-US" altLang="zh-TW" sz="1299"/>
          </a:p>
        </p:txBody>
      </p:sp>
      <p:sp>
        <p:nvSpPr>
          <p:cNvPr id="1177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Directed Graph</a:t>
            </a:r>
          </a:p>
        </p:txBody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21405"/>
            <a:ext cx="7154859" cy="2472453"/>
          </a:xfrm>
        </p:spPr>
        <p:txBody>
          <a:bodyPr/>
          <a:lstStyle/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with graphs, we </a:t>
            </a:r>
          </a:p>
          <a:p>
            <a:pPr lvl="1" eaLnBrk="1" hangingPunct="1"/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each vertex a point in the plane and </a:t>
            </a:r>
          </a:p>
          <a:p>
            <a:pPr lvl="1" eaLnBrk="1" hangingPunct="1"/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edge a curve joining its endpoints. 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drawing a digraph, we give the curve a direction from the tail to the head.</a:t>
            </a:r>
          </a:p>
        </p:txBody>
      </p:sp>
      <p:grpSp>
        <p:nvGrpSpPr>
          <p:cNvPr id="117767" name="Group 4"/>
          <p:cNvGrpSpPr>
            <a:grpSpLocks/>
          </p:cNvGrpSpPr>
          <p:nvPr/>
        </p:nvGrpSpPr>
        <p:grpSpPr bwMode="auto">
          <a:xfrm>
            <a:off x="3208647" y="4303087"/>
            <a:ext cx="2267675" cy="1502163"/>
            <a:chOff x="1470" y="3018"/>
            <a:chExt cx="858" cy="546"/>
          </a:xfrm>
        </p:grpSpPr>
        <p:sp>
          <p:nvSpPr>
            <p:cNvPr id="117768" name="Oval 5"/>
            <p:cNvSpPr>
              <a:spLocks noChangeArrowheads="1"/>
            </p:cNvSpPr>
            <p:nvPr/>
          </p:nvSpPr>
          <p:spPr bwMode="auto">
            <a:xfrm>
              <a:off x="1476" y="306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7769" name="Oval 6"/>
            <p:cNvSpPr>
              <a:spLocks noChangeArrowheads="1"/>
            </p:cNvSpPr>
            <p:nvPr/>
          </p:nvSpPr>
          <p:spPr bwMode="auto">
            <a:xfrm>
              <a:off x="1470" y="348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7770" name="Oval 7"/>
            <p:cNvSpPr>
              <a:spLocks noChangeArrowheads="1"/>
            </p:cNvSpPr>
            <p:nvPr/>
          </p:nvSpPr>
          <p:spPr bwMode="auto">
            <a:xfrm>
              <a:off x="1950" y="3504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7771" name="Oval 8"/>
            <p:cNvSpPr>
              <a:spLocks noChangeArrowheads="1"/>
            </p:cNvSpPr>
            <p:nvPr/>
          </p:nvSpPr>
          <p:spPr bwMode="auto">
            <a:xfrm>
              <a:off x="2268" y="3270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7772" name="Oval 9"/>
            <p:cNvSpPr>
              <a:spLocks noChangeArrowheads="1"/>
            </p:cNvSpPr>
            <p:nvPr/>
          </p:nvSpPr>
          <p:spPr bwMode="auto">
            <a:xfrm>
              <a:off x="1956" y="3018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7773" name="Line 10"/>
            <p:cNvSpPr>
              <a:spLocks noChangeShapeType="1"/>
            </p:cNvSpPr>
            <p:nvPr/>
          </p:nvSpPr>
          <p:spPr bwMode="auto">
            <a:xfrm flipV="1">
              <a:off x="1524" y="3306"/>
              <a:ext cx="75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4" name="Line 11"/>
            <p:cNvSpPr>
              <a:spLocks noChangeShapeType="1"/>
            </p:cNvSpPr>
            <p:nvPr/>
          </p:nvSpPr>
          <p:spPr bwMode="auto">
            <a:xfrm>
              <a:off x="1536" y="354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5" name="Line 12"/>
            <p:cNvSpPr>
              <a:spLocks noChangeShapeType="1"/>
            </p:cNvSpPr>
            <p:nvPr/>
          </p:nvSpPr>
          <p:spPr bwMode="auto">
            <a:xfrm flipH="1">
              <a:off x="1542" y="3042"/>
              <a:ext cx="402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6" name="Line 13"/>
            <p:cNvSpPr>
              <a:spLocks noChangeShapeType="1"/>
            </p:cNvSpPr>
            <p:nvPr/>
          </p:nvSpPr>
          <p:spPr bwMode="auto">
            <a:xfrm flipH="1">
              <a:off x="1494" y="3132"/>
              <a:ext cx="6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7" name="Line 14"/>
            <p:cNvSpPr>
              <a:spLocks noChangeShapeType="1"/>
            </p:cNvSpPr>
            <p:nvPr/>
          </p:nvSpPr>
          <p:spPr bwMode="auto">
            <a:xfrm flipH="1">
              <a:off x="2010" y="3330"/>
              <a:ext cx="2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8" name="Line 15"/>
            <p:cNvSpPr>
              <a:spLocks noChangeShapeType="1"/>
            </p:cNvSpPr>
            <p:nvPr/>
          </p:nvSpPr>
          <p:spPr bwMode="auto">
            <a:xfrm flipH="1" flipV="1">
              <a:off x="2010" y="3060"/>
              <a:ext cx="28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7779" name="Line 16"/>
            <p:cNvSpPr>
              <a:spLocks noChangeShapeType="1"/>
            </p:cNvSpPr>
            <p:nvPr/>
          </p:nvSpPr>
          <p:spPr bwMode="auto">
            <a:xfrm flipH="1">
              <a:off x="1518" y="3072"/>
              <a:ext cx="450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</p:spTree>
    <p:extLst>
      <p:ext uri="{BB962C8B-B14F-4D97-AF65-F5344CB8AC3E}">
        <p14:creationId xmlns:p14="http://schemas.microsoft.com/office/powerpoint/2010/main" val="35072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708E745-16A6-495A-BDFE-5733F1A41AA0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351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1715960-806B-433A-AA9F-6949AC1A39E9}" type="slidenum">
              <a:rPr lang="zh-TW" altLang="en-US" sz="1299"/>
              <a:pPr eaLnBrk="1" hangingPunct="1"/>
              <a:t>20</a:t>
            </a:fld>
            <a:endParaRPr lang="en-US" altLang="zh-TW" sz="1299"/>
          </a:p>
        </p:txBody>
      </p:sp>
      <p:sp>
        <p:nvSpPr>
          <p:cNvPr id="135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Bruijn</a:t>
            </a:r>
            <a:r>
              <a:rPr lang="en-US" altLang="zh-TW" dirty="0" smtClean="0">
                <a:ea typeface="新細明體" panose="02020500000000000000" pitchFamily="18" charset="-120"/>
              </a:rPr>
              <a:t> cycles</a:t>
            </a:r>
          </a:p>
        </p:txBody>
      </p:sp>
      <p:sp>
        <p:nvSpPr>
          <p:cNvPr id="99" name="Rectangle 1027"/>
          <p:cNvSpPr txBox="1">
            <a:spLocks noChangeArrowheads="1"/>
          </p:cNvSpPr>
          <p:nvPr/>
        </p:nvSpPr>
        <p:spPr bwMode="auto">
          <a:xfrm>
            <a:off x="628650" y="1566759"/>
            <a:ext cx="7667835" cy="155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77" tIns="43638" rIns="87277" bIns="43638"/>
          <a:lstStyle/>
          <a:p>
            <a:pPr defTabSz="872680"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TW" sz="3200" i="1" kern="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We next prove that </a:t>
            </a:r>
            <a:r>
              <a:rPr lang="en-US" altLang="zh-TW" sz="3200" b="1" i="1" kern="0" dirty="0" err="1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D</a:t>
            </a:r>
            <a:r>
              <a:rPr lang="en-US" altLang="zh-TW" sz="3200" b="1" i="1" kern="0" baseline="-25000" dirty="0" err="1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n</a:t>
            </a:r>
            <a:r>
              <a:rPr lang="en-US" altLang="zh-TW" sz="3200" i="1" kern="0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z="3200" i="1" kern="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</a:t>
            </a:r>
            <a:r>
              <a:rPr lang="en-US" altLang="zh-TW" sz="3200" i="1" kern="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Eulerian</a:t>
            </a:r>
            <a:r>
              <a:rPr lang="en-US" altLang="zh-TW" sz="3200" i="1" kern="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and show how an </a:t>
            </a:r>
            <a:r>
              <a:rPr lang="en-US" altLang="zh-TW" sz="3200" i="1" kern="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Eulerian</a:t>
            </a:r>
            <a:r>
              <a:rPr lang="en-US" altLang="zh-TW" sz="3200" i="1" kern="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circuit yields the desired circular arrangement</a:t>
            </a:r>
            <a:r>
              <a:rPr lang="en-US" altLang="zh-TW" sz="1558" kern="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34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2BFC0D-372F-4725-AC78-409ED9D7FE53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36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4AC956-1918-4D1B-A811-997701456834}" type="slidenum">
              <a:rPr lang="zh-TW" altLang="en-US" sz="1299"/>
              <a:pPr eaLnBrk="1" hangingPunct="1"/>
              <a:t>21</a:t>
            </a:fld>
            <a:endParaRPr lang="en-US" altLang="zh-TW" sz="1299"/>
          </a:p>
        </p:txBody>
      </p:sp>
      <p:sp>
        <p:nvSpPr>
          <p:cNvPr id="1361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4296" y="610211"/>
            <a:ext cx="7726588" cy="1941955"/>
          </a:xfrm>
        </p:spPr>
        <p:txBody>
          <a:bodyPr/>
          <a:lstStyle/>
          <a:p>
            <a:pPr marL="364190" indent="-364190"/>
            <a:r>
              <a:rPr lang="en-US" altLang="zh-TW" sz="2251" b="1" dirty="0" smtClean="0">
                <a:ea typeface="新細明體" panose="02020500000000000000" pitchFamily="18" charset="-120"/>
              </a:rPr>
              <a:t>Proposition 18.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The digraph </a:t>
            </a:r>
            <a:r>
              <a:rPr lang="en-US" altLang="zh-TW" sz="225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constructed by the earlier discussed principle </a:t>
            </a:r>
            <a:r>
              <a:rPr lang="en-US" altLang="zh-TW" sz="2251" dirty="0">
                <a:ea typeface="新細明體" panose="02020500000000000000" pitchFamily="18" charset="-120"/>
              </a:rPr>
              <a:t>is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, and the edge labels on the edges in any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circuit of </a:t>
            </a:r>
            <a:r>
              <a:rPr lang="en-US" altLang="zh-TW" sz="225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form a cyclic arrangement in which the 2</a:t>
            </a:r>
            <a:r>
              <a:rPr lang="en-US" altLang="zh-TW" sz="2251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consecutive segments of length </a:t>
            </a:r>
            <a:r>
              <a:rPr lang="en-US" altLang="zh-TW" sz="2251" i="1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are distinct.     </a:t>
            </a:r>
            <a:endParaRPr lang="zh-TW" altLang="en-US" sz="1558" dirty="0">
              <a:ea typeface="新細明體" panose="02020500000000000000" pitchFamily="18" charset="-120"/>
            </a:endParaRPr>
          </a:p>
        </p:txBody>
      </p:sp>
      <p:sp>
        <p:nvSpPr>
          <p:cNvPr id="13619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2515059"/>
            <a:ext cx="7154859" cy="358155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show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Lemma 18.1: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en-US" altLang="zh-TW" b="1" dirty="0" smtClean="0">
                <a:ea typeface="新細明體" panose="02020500000000000000" pitchFamily="18" charset="-120"/>
              </a:rPr>
              <a:t>Lemma 18.2</a:t>
            </a:r>
            <a:r>
              <a:rPr lang="en-US" altLang="zh-TW" dirty="0" smtClean="0">
                <a:ea typeface="新細明體" panose="02020500000000000000" pitchFamily="18" charset="-120"/>
              </a:rPr>
              <a:t> The labels on the edges in any </a:t>
            </a:r>
            <a:r>
              <a:rPr lang="en-US" altLang="zh-TW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dirty="0" smtClean="0">
                <a:ea typeface="新細明體" panose="02020500000000000000" pitchFamily="18" charset="-120"/>
              </a:rPr>
              <a:t> circuit of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form a cyclic arrangement in which the 2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consecutive segments of length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are distinct.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45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43D1A9-9E01-4CD4-A1C6-CBD1F6B953AF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372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038982-A397-4ED4-8CE9-99B53A6F4102}" type="slidenum">
              <a:rPr lang="zh-TW" altLang="en-US" sz="1299"/>
              <a:pPr eaLnBrk="1" hangingPunct="1"/>
              <a:t>22</a:t>
            </a:fld>
            <a:endParaRPr lang="en-US" altLang="zh-TW" sz="1299"/>
          </a:p>
        </p:txBody>
      </p:sp>
      <p:sp>
        <p:nvSpPr>
          <p:cNvPr id="137221" name="Rectangle 2"/>
          <p:cNvSpPr>
            <a:spLocks noGrp="1" noChangeArrowheads="1"/>
          </p:cNvSpPr>
          <p:nvPr>
            <p:ph type="title"/>
          </p:nvPr>
        </p:nvSpPr>
        <p:spPr>
          <a:xfrm>
            <a:off x="807660" y="363071"/>
            <a:ext cx="7598774" cy="806822"/>
          </a:xfrm>
        </p:spPr>
        <p:txBody>
          <a:bodyPr>
            <a:normAutofit/>
          </a:bodyPr>
          <a:lstStyle/>
          <a:p>
            <a:pPr marL="364190" indent="-364190"/>
            <a:r>
              <a:rPr lang="en-US" altLang="zh-TW" sz="2400" b="1" dirty="0" smtClean="0">
                <a:ea typeface="新細明體" panose="02020500000000000000" pitchFamily="18" charset="-120"/>
              </a:rPr>
              <a:t>Proof of Proposition 18 follows in remaining slides</a:t>
            </a:r>
            <a:endParaRPr lang="en-US" altLang="zh-TW" sz="2400" b="1" dirty="0">
              <a:ea typeface="新細明體" panose="02020500000000000000" pitchFamily="18" charset="-120"/>
            </a:endParaRPr>
          </a:p>
        </p:txBody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98494"/>
            <a:ext cx="9144000" cy="294307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2400" b="1" dirty="0" smtClean="0">
                <a:ea typeface="新細明體" panose="02020500000000000000" pitchFamily="18" charset="-120"/>
              </a:rPr>
              <a:t>Lemma 18.1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The digraph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</a:p>
          <a:p>
            <a:pPr>
              <a:buNone/>
            </a:pPr>
            <a:r>
              <a:rPr lang="en-US" altLang="zh-TW" sz="2078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078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1/2</a:t>
            </a:r>
            <a:endParaRPr lang="en-US" altLang="zh-TW" sz="2078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vertex has out-degree 2</a:t>
            </a:r>
          </a:p>
          <a:p>
            <a:pPr lvl="1" eaLnBrk="1" hangingPunct="1"/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we can append a 0 or a 1 to its name to obtain the name of a successor vertex. 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Similarly, every vertex has in-degree 2,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lvl="1" eaLnBrk="1" hangingPunct="1"/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the same argument applies when moving in reverse and putting a 0 or a 1 on the front of the name. </a:t>
            </a:r>
            <a:endParaRPr lang="en-US" altLang="zh-TW" sz="1991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7223" name="Oval 5"/>
          <p:cNvSpPr>
            <a:spLocks noChangeArrowheads="1"/>
          </p:cNvSpPr>
          <p:nvPr/>
        </p:nvSpPr>
        <p:spPr bwMode="auto">
          <a:xfrm>
            <a:off x="4088229" y="4663166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24" name="Line 6"/>
          <p:cNvSpPr>
            <a:spLocks noChangeShapeType="1"/>
          </p:cNvSpPr>
          <p:nvPr/>
        </p:nvSpPr>
        <p:spPr bwMode="auto">
          <a:xfrm flipV="1">
            <a:off x="4217418" y="4726386"/>
            <a:ext cx="191721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25" name="Line 7"/>
          <p:cNvSpPr>
            <a:spLocks noChangeShapeType="1"/>
          </p:cNvSpPr>
          <p:nvPr/>
        </p:nvSpPr>
        <p:spPr bwMode="auto">
          <a:xfrm>
            <a:off x="4228413" y="6224426"/>
            <a:ext cx="191721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26" name="Line 8"/>
          <p:cNvSpPr>
            <a:spLocks noChangeShapeType="1"/>
          </p:cNvSpPr>
          <p:nvPr/>
        </p:nvSpPr>
        <p:spPr bwMode="auto">
          <a:xfrm>
            <a:off x="6215721" y="4801975"/>
            <a:ext cx="0" cy="13454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27" name="Line 9"/>
          <p:cNvSpPr>
            <a:spLocks noChangeShapeType="1"/>
          </p:cNvSpPr>
          <p:nvPr/>
        </p:nvSpPr>
        <p:spPr bwMode="auto">
          <a:xfrm>
            <a:off x="4147327" y="4801975"/>
            <a:ext cx="0" cy="133311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28" name="Oval 10"/>
          <p:cNvSpPr>
            <a:spLocks noChangeArrowheads="1"/>
          </p:cNvSpPr>
          <p:nvPr/>
        </p:nvSpPr>
        <p:spPr bwMode="auto">
          <a:xfrm>
            <a:off x="4100599" y="6147463"/>
            <a:ext cx="116819" cy="12644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29" name="Oval 11"/>
          <p:cNvSpPr>
            <a:spLocks noChangeArrowheads="1"/>
          </p:cNvSpPr>
          <p:nvPr/>
        </p:nvSpPr>
        <p:spPr bwMode="auto">
          <a:xfrm>
            <a:off x="6157998" y="6147463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30" name="Oval 12"/>
          <p:cNvSpPr>
            <a:spLocks noChangeArrowheads="1"/>
          </p:cNvSpPr>
          <p:nvPr/>
        </p:nvSpPr>
        <p:spPr bwMode="auto">
          <a:xfrm>
            <a:off x="6157998" y="4663166"/>
            <a:ext cx="116820" cy="1264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31" name="Oval 13"/>
          <p:cNvSpPr>
            <a:spLocks noChangeArrowheads="1"/>
          </p:cNvSpPr>
          <p:nvPr/>
        </p:nvSpPr>
        <p:spPr bwMode="auto">
          <a:xfrm>
            <a:off x="4778152" y="5398442"/>
            <a:ext cx="116820" cy="12781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32" name="Oval 14"/>
          <p:cNvSpPr>
            <a:spLocks noChangeArrowheads="1"/>
          </p:cNvSpPr>
          <p:nvPr/>
        </p:nvSpPr>
        <p:spPr bwMode="auto">
          <a:xfrm>
            <a:off x="5468075" y="5410812"/>
            <a:ext cx="116820" cy="1278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33" name="Line 15"/>
          <p:cNvSpPr>
            <a:spLocks noChangeShapeType="1"/>
          </p:cNvSpPr>
          <p:nvPr/>
        </p:nvSpPr>
        <p:spPr bwMode="auto">
          <a:xfrm>
            <a:off x="4181685" y="4763493"/>
            <a:ext cx="608837" cy="6473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34" name="Line 16"/>
          <p:cNvSpPr>
            <a:spLocks noChangeShapeType="1"/>
          </p:cNvSpPr>
          <p:nvPr/>
        </p:nvSpPr>
        <p:spPr bwMode="auto">
          <a:xfrm flipH="1">
            <a:off x="4205050" y="5512513"/>
            <a:ext cx="596467" cy="64731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35" name="Line 17"/>
          <p:cNvSpPr>
            <a:spLocks noChangeShapeType="1"/>
          </p:cNvSpPr>
          <p:nvPr/>
        </p:nvSpPr>
        <p:spPr bwMode="auto">
          <a:xfrm flipH="1">
            <a:off x="5573901" y="4763493"/>
            <a:ext cx="595093" cy="647319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36" name="Line 18"/>
          <p:cNvSpPr>
            <a:spLocks noChangeShapeType="1"/>
          </p:cNvSpPr>
          <p:nvPr/>
        </p:nvSpPr>
        <p:spPr bwMode="auto">
          <a:xfrm flipH="1" flipV="1">
            <a:off x="5573901" y="5526257"/>
            <a:ext cx="595093" cy="64731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cxnSp>
        <p:nvCxnSpPr>
          <p:cNvPr id="137237" name="AutoShape 19"/>
          <p:cNvCxnSpPr>
            <a:cxnSpLocks noChangeShapeType="1"/>
            <a:stCxn id="137231" idx="0"/>
            <a:endCxn id="137232" idx="1"/>
          </p:cNvCxnSpPr>
          <p:nvPr/>
        </p:nvCxnSpPr>
        <p:spPr bwMode="auto">
          <a:xfrm rot="5400000" flipV="1">
            <a:off x="5145791" y="5089901"/>
            <a:ext cx="31610" cy="648693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238" name="AutoShape 20"/>
          <p:cNvCxnSpPr>
            <a:cxnSpLocks noChangeShapeType="1"/>
            <a:stCxn id="137232" idx="3"/>
            <a:endCxn id="137231" idx="4"/>
          </p:cNvCxnSpPr>
          <p:nvPr/>
        </p:nvCxnSpPr>
        <p:spPr bwMode="auto">
          <a:xfrm rot="5400000">
            <a:off x="5158160" y="5198474"/>
            <a:ext cx="6872" cy="648693"/>
          </a:xfrm>
          <a:prstGeom prst="curvedConnector3">
            <a:avLst>
              <a:gd name="adj1" fmla="val 2474995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239" name="Oval 22"/>
          <p:cNvSpPr>
            <a:spLocks noChangeArrowheads="1"/>
          </p:cNvSpPr>
          <p:nvPr/>
        </p:nvSpPr>
        <p:spPr bwMode="auto">
          <a:xfrm>
            <a:off x="6905644" y="5424555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40" name="Line 23"/>
          <p:cNvSpPr>
            <a:spLocks noChangeShapeType="1"/>
          </p:cNvSpPr>
          <p:nvPr/>
        </p:nvSpPr>
        <p:spPr bwMode="auto">
          <a:xfrm flipH="1">
            <a:off x="3504132" y="4751125"/>
            <a:ext cx="607462" cy="659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1" name="Line 24"/>
          <p:cNvSpPr>
            <a:spLocks noChangeShapeType="1"/>
          </p:cNvSpPr>
          <p:nvPr/>
        </p:nvSpPr>
        <p:spPr bwMode="auto">
          <a:xfrm flipH="1" flipV="1">
            <a:off x="3480767" y="5526257"/>
            <a:ext cx="619832" cy="659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2" name="Line 25"/>
          <p:cNvSpPr>
            <a:spLocks noChangeShapeType="1"/>
          </p:cNvSpPr>
          <p:nvPr/>
        </p:nvSpPr>
        <p:spPr bwMode="auto">
          <a:xfrm>
            <a:off x="6258326" y="4767617"/>
            <a:ext cx="670682" cy="6693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3" name="Oval 27"/>
          <p:cNvSpPr>
            <a:spLocks noChangeArrowheads="1"/>
          </p:cNvSpPr>
          <p:nvPr/>
        </p:nvSpPr>
        <p:spPr bwMode="auto">
          <a:xfrm>
            <a:off x="3141304" y="5296741"/>
            <a:ext cx="316100" cy="3559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44" name="Line 26"/>
          <p:cNvSpPr>
            <a:spLocks noChangeShapeType="1"/>
          </p:cNvSpPr>
          <p:nvPr/>
        </p:nvSpPr>
        <p:spPr bwMode="auto">
          <a:xfrm flipV="1">
            <a:off x="6274819" y="5526257"/>
            <a:ext cx="666559" cy="68442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5" name="Oval 28"/>
          <p:cNvSpPr>
            <a:spLocks noChangeArrowheads="1"/>
          </p:cNvSpPr>
          <p:nvPr/>
        </p:nvSpPr>
        <p:spPr bwMode="auto">
          <a:xfrm>
            <a:off x="6975737" y="5310484"/>
            <a:ext cx="316100" cy="3545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46" name="Line 29"/>
          <p:cNvSpPr>
            <a:spLocks noChangeShapeType="1"/>
          </p:cNvSpPr>
          <p:nvPr/>
        </p:nvSpPr>
        <p:spPr bwMode="auto">
          <a:xfrm flipV="1">
            <a:off x="3223764" y="5398443"/>
            <a:ext cx="0" cy="1525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7" name="Line 30"/>
          <p:cNvSpPr>
            <a:spLocks noChangeShapeType="1"/>
          </p:cNvSpPr>
          <p:nvPr/>
        </p:nvSpPr>
        <p:spPr bwMode="auto">
          <a:xfrm>
            <a:off x="7221744" y="5424556"/>
            <a:ext cx="0" cy="138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8" name="Text Box 47"/>
          <p:cNvSpPr txBox="1">
            <a:spLocks noChangeArrowheads="1"/>
          </p:cNvSpPr>
          <p:nvPr/>
        </p:nvSpPr>
        <p:spPr bwMode="auto">
          <a:xfrm>
            <a:off x="3968662" y="441303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0</a:t>
            </a:r>
            <a:r>
              <a:rPr lang="zh-TW" altLang="en-US" sz="1299" b="1" u="sng"/>
              <a:t>01</a:t>
            </a:r>
          </a:p>
        </p:txBody>
      </p:sp>
      <p:sp>
        <p:nvSpPr>
          <p:cNvPr id="137249" name="Text Box 51"/>
          <p:cNvSpPr txBox="1">
            <a:spLocks noChangeArrowheads="1"/>
          </p:cNvSpPr>
          <p:nvPr/>
        </p:nvSpPr>
        <p:spPr bwMode="auto">
          <a:xfrm>
            <a:off x="5558783" y="5307736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  <a:r>
              <a:rPr lang="zh-TW" altLang="en-US" sz="1299" u="sng"/>
              <a:t>01</a:t>
            </a:r>
          </a:p>
        </p:txBody>
      </p:sp>
      <p:sp>
        <p:nvSpPr>
          <p:cNvPr id="137250" name="Text Box 52"/>
          <p:cNvSpPr txBox="1">
            <a:spLocks noChangeArrowheads="1"/>
          </p:cNvSpPr>
          <p:nvPr/>
        </p:nvSpPr>
        <p:spPr bwMode="auto">
          <a:xfrm>
            <a:off x="6026061" y="4389670"/>
            <a:ext cx="430944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 b="1"/>
              <a:t>011</a:t>
            </a:r>
          </a:p>
        </p:txBody>
      </p:sp>
      <p:sp>
        <p:nvSpPr>
          <p:cNvPr id="137251" name="Text Box 53"/>
          <p:cNvSpPr txBox="1">
            <a:spLocks noChangeArrowheads="1"/>
          </p:cNvSpPr>
          <p:nvPr/>
        </p:nvSpPr>
        <p:spPr bwMode="auto">
          <a:xfrm>
            <a:off x="6026061" y="6209308"/>
            <a:ext cx="42017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 u="sng"/>
              <a:t>11</a:t>
            </a:r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7252" name="Text Box 54"/>
          <p:cNvSpPr txBox="1">
            <a:spLocks noChangeArrowheads="1"/>
          </p:cNvSpPr>
          <p:nvPr/>
        </p:nvSpPr>
        <p:spPr bwMode="auto">
          <a:xfrm>
            <a:off x="6552437" y="5346217"/>
            <a:ext cx="414016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 u="sng"/>
              <a:t>11</a:t>
            </a:r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253" name="Oval 21"/>
          <p:cNvSpPr>
            <a:spLocks noChangeArrowheads="1"/>
          </p:cNvSpPr>
          <p:nvPr/>
        </p:nvSpPr>
        <p:spPr bwMode="auto">
          <a:xfrm>
            <a:off x="3399682" y="5410812"/>
            <a:ext cx="116819" cy="1278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val="30120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201194B-C031-4409-A7A5-680453F559C7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38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D585BE-C34C-4CB4-9AE6-905EE3B4A860}" type="slidenum">
              <a:rPr lang="zh-TW" altLang="en-US" sz="1299"/>
              <a:pPr eaLnBrk="1" hangingPunct="1"/>
              <a:t>23</a:t>
            </a:fld>
            <a:endParaRPr lang="en-US" altLang="zh-TW" sz="1299"/>
          </a:p>
        </p:txBody>
      </p:sp>
      <p:sp>
        <p:nvSpPr>
          <p:cNvPr id="138245" name="Rectangle 2"/>
          <p:cNvSpPr>
            <a:spLocks noGrp="1" noChangeArrowheads="1"/>
          </p:cNvSpPr>
          <p:nvPr>
            <p:ph type="title"/>
          </p:nvPr>
        </p:nvSpPr>
        <p:spPr>
          <a:xfrm>
            <a:off x="758183" y="122319"/>
            <a:ext cx="7598774" cy="711400"/>
          </a:xfrm>
        </p:spPr>
        <p:txBody>
          <a:bodyPr/>
          <a:lstStyle/>
          <a:p>
            <a:pPr marL="364190" indent="-364190"/>
            <a:r>
              <a:rPr lang="en-US" altLang="zh-TW" sz="2511" b="1" dirty="0" smtClean="0">
                <a:ea typeface="新細明體" panose="02020500000000000000" pitchFamily="18" charset="-120"/>
              </a:rPr>
              <a:t>Lemma 18.1</a:t>
            </a:r>
            <a:r>
              <a:rPr lang="en-US" altLang="zh-TW" sz="2511" dirty="0" smtClean="0">
                <a:ea typeface="新細明體" panose="02020500000000000000" pitchFamily="18" charset="-120"/>
              </a:rPr>
              <a:t> </a:t>
            </a:r>
            <a:r>
              <a:rPr lang="en-US" altLang="zh-TW" sz="2511" dirty="0">
                <a:ea typeface="新細明體" panose="02020500000000000000" pitchFamily="18" charset="-120"/>
              </a:rPr>
              <a:t>The digraph </a:t>
            </a:r>
            <a:r>
              <a:rPr lang="en-US" altLang="zh-TW" sz="251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51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511" dirty="0">
                <a:ea typeface="新細明體" panose="02020500000000000000" pitchFamily="18" charset="-120"/>
              </a:rPr>
              <a:t> is </a:t>
            </a:r>
            <a:r>
              <a:rPr lang="en-US" altLang="zh-TW" sz="251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511" dirty="0">
                <a:ea typeface="新細明體" panose="02020500000000000000" pitchFamily="18" charset="-120"/>
              </a:rPr>
              <a:t> </a:t>
            </a:r>
            <a:r>
              <a:rPr lang="en-US" altLang="zh-TW" sz="1299" dirty="0">
                <a:ea typeface="新細明體" panose="02020500000000000000" pitchFamily="18" charset="-120"/>
              </a:rPr>
              <a:t>1.4.26</a:t>
            </a:r>
            <a:endParaRPr lang="en-US" altLang="zh-TW" sz="1299" b="1" dirty="0">
              <a:ea typeface="新細明體" panose="02020500000000000000" pitchFamily="18" charset="-120"/>
            </a:endParaRPr>
          </a:p>
        </p:txBody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895" y="900953"/>
            <a:ext cx="7516313" cy="32839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1731" dirty="0">
                <a:solidFill>
                  <a:srgbClr val="FF0000"/>
                </a:solidFill>
                <a:ea typeface="新細明體" panose="02020500000000000000" pitchFamily="18" charset="-120"/>
              </a:rPr>
              <a:t>2/2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Also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strongly connected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we can reach the vertex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b=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,…..,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n-1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any vertex by successively follows the edges labeled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,…..,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n-1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satisfies the conditions for 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hypothesis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b="1" dirty="0" smtClean="0">
              <a:ea typeface="新細明體" panose="02020500000000000000" pitchFamily="18" charset="-120"/>
            </a:endParaRPr>
          </a:p>
        </p:txBody>
      </p:sp>
      <p:sp>
        <p:nvSpPr>
          <p:cNvPr id="138247" name="Oval 5"/>
          <p:cNvSpPr>
            <a:spLocks noChangeArrowheads="1"/>
          </p:cNvSpPr>
          <p:nvPr/>
        </p:nvSpPr>
        <p:spPr bwMode="auto">
          <a:xfrm>
            <a:off x="4111594" y="4814345"/>
            <a:ext cx="109948" cy="1168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48" name="Line 6"/>
          <p:cNvSpPr>
            <a:spLocks noChangeShapeType="1"/>
          </p:cNvSpPr>
          <p:nvPr/>
        </p:nvSpPr>
        <p:spPr bwMode="auto">
          <a:xfrm flipV="1">
            <a:off x="4233910" y="4872067"/>
            <a:ext cx="180452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49" name="Line 7"/>
          <p:cNvSpPr>
            <a:spLocks noChangeShapeType="1"/>
          </p:cNvSpPr>
          <p:nvPr/>
        </p:nvSpPr>
        <p:spPr bwMode="auto">
          <a:xfrm>
            <a:off x="4243532" y="6268405"/>
            <a:ext cx="18045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50" name="Line 8"/>
          <p:cNvSpPr>
            <a:spLocks noChangeShapeType="1"/>
          </p:cNvSpPr>
          <p:nvPr/>
        </p:nvSpPr>
        <p:spPr bwMode="auto">
          <a:xfrm>
            <a:off x="6114019" y="4943533"/>
            <a:ext cx="0" cy="1253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51" name="Line 9"/>
          <p:cNvSpPr>
            <a:spLocks noChangeShapeType="1"/>
          </p:cNvSpPr>
          <p:nvPr/>
        </p:nvSpPr>
        <p:spPr bwMode="auto">
          <a:xfrm>
            <a:off x="4167941" y="4943533"/>
            <a:ext cx="0" cy="12424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52" name="Oval 10"/>
          <p:cNvSpPr>
            <a:spLocks noChangeArrowheads="1"/>
          </p:cNvSpPr>
          <p:nvPr/>
        </p:nvSpPr>
        <p:spPr bwMode="auto">
          <a:xfrm>
            <a:off x="4123962" y="6196940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53" name="Oval 11"/>
          <p:cNvSpPr>
            <a:spLocks noChangeArrowheads="1"/>
          </p:cNvSpPr>
          <p:nvPr/>
        </p:nvSpPr>
        <p:spPr bwMode="auto">
          <a:xfrm>
            <a:off x="6060420" y="6196940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54" name="Oval 12"/>
          <p:cNvSpPr>
            <a:spLocks noChangeArrowheads="1"/>
          </p:cNvSpPr>
          <p:nvPr/>
        </p:nvSpPr>
        <p:spPr bwMode="auto">
          <a:xfrm>
            <a:off x="6060420" y="4814345"/>
            <a:ext cx="109948" cy="11681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55" name="Oval 13"/>
          <p:cNvSpPr>
            <a:spLocks noChangeArrowheads="1"/>
          </p:cNvSpPr>
          <p:nvPr/>
        </p:nvSpPr>
        <p:spPr bwMode="auto">
          <a:xfrm>
            <a:off x="4761660" y="5498770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56" name="Oval 14"/>
          <p:cNvSpPr>
            <a:spLocks noChangeArrowheads="1"/>
          </p:cNvSpPr>
          <p:nvPr/>
        </p:nvSpPr>
        <p:spPr bwMode="auto">
          <a:xfrm>
            <a:off x="5410353" y="5509765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57" name="Line 15"/>
          <p:cNvSpPr>
            <a:spLocks noChangeShapeType="1"/>
          </p:cNvSpPr>
          <p:nvPr/>
        </p:nvSpPr>
        <p:spPr bwMode="auto">
          <a:xfrm>
            <a:off x="4199552" y="4907800"/>
            <a:ext cx="573103" cy="601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58" name="Line 16"/>
          <p:cNvSpPr>
            <a:spLocks noChangeShapeType="1"/>
          </p:cNvSpPr>
          <p:nvPr/>
        </p:nvSpPr>
        <p:spPr bwMode="auto">
          <a:xfrm flipH="1">
            <a:off x="4221542" y="5604595"/>
            <a:ext cx="562108" cy="60334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59" name="Line 17"/>
          <p:cNvSpPr>
            <a:spLocks noChangeShapeType="1"/>
          </p:cNvSpPr>
          <p:nvPr/>
        </p:nvSpPr>
        <p:spPr bwMode="auto">
          <a:xfrm flipH="1">
            <a:off x="5510681" y="4907800"/>
            <a:ext cx="559359" cy="60196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60" name="Line 18"/>
          <p:cNvSpPr>
            <a:spLocks noChangeShapeType="1"/>
          </p:cNvSpPr>
          <p:nvPr/>
        </p:nvSpPr>
        <p:spPr bwMode="auto">
          <a:xfrm flipH="1" flipV="1">
            <a:off x="5510681" y="5618338"/>
            <a:ext cx="559359" cy="60334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cxnSp>
        <p:nvCxnSpPr>
          <p:cNvPr id="138261" name="AutoShape 19"/>
          <p:cNvCxnSpPr>
            <a:cxnSpLocks noChangeShapeType="1"/>
            <a:stCxn id="138255" idx="0"/>
            <a:endCxn id="138256" idx="1"/>
          </p:cNvCxnSpPr>
          <p:nvPr/>
        </p:nvCxnSpPr>
        <p:spPr bwMode="auto">
          <a:xfrm rot="5400000" flipV="1">
            <a:off x="5106621" y="5208783"/>
            <a:ext cx="30236" cy="610211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262" name="AutoShape 20"/>
          <p:cNvCxnSpPr>
            <a:cxnSpLocks noChangeShapeType="1"/>
            <a:stCxn id="138256" idx="3"/>
            <a:endCxn id="138255" idx="4"/>
          </p:cNvCxnSpPr>
          <p:nvPr/>
        </p:nvCxnSpPr>
        <p:spPr bwMode="auto">
          <a:xfrm rot="5400000">
            <a:off x="5118304" y="5309797"/>
            <a:ext cx="6871" cy="610211"/>
          </a:xfrm>
          <a:prstGeom prst="curvedConnector3">
            <a:avLst>
              <a:gd name="adj1" fmla="val 2474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263" name="Oval 21"/>
          <p:cNvSpPr>
            <a:spLocks noChangeArrowheads="1"/>
          </p:cNvSpPr>
          <p:nvPr/>
        </p:nvSpPr>
        <p:spPr bwMode="auto">
          <a:xfrm>
            <a:off x="3464275" y="5509765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64" name="Oval 22"/>
          <p:cNvSpPr>
            <a:spLocks noChangeArrowheads="1"/>
          </p:cNvSpPr>
          <p:nvPr/>
        </p:nvSpPr>
        <p:spPr bwMode="auto">
          <a:xfrm>
            <a:off x="6764087" y="5523509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65" name="Line 23"/>
          <p:cNvSpPr>
            <a:spLocks noChangeShapeType="1"/>
          </p:cNvSpPr>
          <p:nvPr/>
        </p:nvSpPr>
        <p:spPr bwMode="auto">
          <a:xfrm flipH="1">
            <a:off x="3561854" y="4895431"/>
            <a:ext cx="571729" cy="6143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66" name="Line 24"/>
          <p:cNvSpPr>
            <a:spLocks noChangeShapeType="1"/>
          </p:cNvSpPr>
          <p:nvPr/>
        </p:nvSpPr>
        <p:spPr bwMode="auto">
          <a:xfrm flipH="1" flipV="1">
            <a:off x="3539865" y="5618338"/>
            <a:ext cx="584098" cy="6143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67" name="Line 25"/>
          <p:cNvSpPr>
            <a:spLocks noChangeShapeType="1"/>
          </p:cNvSpPr>
          <p:nvPr/>
        </p:nvSpPr>
        <p:spPr bwMode="auto">
          <a:xfrm>
            <a:off x="6170368" y="4872067"/>
            <a:ext cx="615708" cy="6624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68" name="Line 26"/>
          <p:cNvSpPr>
            <a:spLocks noChangeShapeType="1"/>
          </p:cNvSpPr>
          <p:nvPr/>
        </p:nvSpPr>
        <p:spPr bwMode="auto">
          <a:xfrm flipV="1">
            <a:off x="6170368" y="5618338"/>
            <a:ext cx="626703" cy="6376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69" name="Oval 27"/>
          <p:cNvSpPr>
            <a:spLocks noChangeArrowheads="1"/>
          </p:cNvSpPr>
          <p:nvPr/>
        </p:nvSpPr>
        <p:spPr bwMode="auto">
          <a:xfrm>
            <a:off x="3221016" y="5403940"/>
            <a:ext cx="296859" cy="3312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70" name="Oval 28"/>
          <p:cNvSpPr>
            <a:spLocks noChangeArrowheads="1"/>
          </p:cNvSpPr>
          <p:nvPr/>
        </p:nvSpPr>
        <p:spPr bwMode="auto">
          <a:xfrm>
            <a:off x="6830056" y="5416309"/>
            <a:ext cx="296859" cy="3312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71" name="Line 29"/>
          <p:cNvSpPr>
            <a:spLocks noChangeShapeType="1"/>
          </p:cNvSpPr>
          <p:nvPr/>
        </p:nvSpPr>
        <p:spPr bwMode="auto">
          <a:xfrm flipV="1">
            <a:off x="3297979" y="5498770"/>
            <a:ext cx="0" cy="142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72" name="Line 30"/>
          <p:cNvSpPr>
            <a:spLocks noChangeShapeType="1"/>
          </p:cNvSpPr>
          <p:nvPr/>
        </p:nvSpPr>
        <p:spPr bwMode="auto">
          <a:xfrm>
            <a:off x="7060946" y="5523509"/>
            <a:ext cx="0" cy="1291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73" name="Text Box 31"/>
          <p:cNvSpPr txBox="1">
            <a:spLocks noChangeArrowheads="1"/>
          </p:cNvSpPr>
          <p:nvPr/>
        </p:nvSpPr>
        <p:spPr bwMode="auto">
          <a:xfrm>
            <a:off x="3036853" y="541493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74" name="Text Box 32"/>
          <p:cNvSpPr txBox="1">
            <a:spLocks noChangeArrowheads="1"/>
          </p:cNvSpPr>
          <p:nvPr/>
        </p:nvSpPr>
        <p:spPr bwMode="auto">
          <a:xfrm>
            <a:off x="3652561" y="5851978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75" name="Text Box 33"/>
          <p:cNvSpPr txBox="1">
            <a:spLocks noChangeArrowheads="1"/>
          </p:cNvSpPr>
          <p:nvPr/>
        </p:nvSpPr>
        <p:spPr bwMode="auto">
          <a:xfrm>
            <a:off x="4456555" y="581624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8276" name="Text Box 34"/>
          <p:cNvSpPr txBox="1">
            <a:spLocks noChangeArrowheads="1"/>
          </p:cNvSpPr>
          <p:nvPr/>
        </p:nvSpPr>
        <p:spPr bwMode="auto">
          <a:xfrm>
            <a:off x="4478544" y="5058979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77" name="Text Box 35"/>
          <p:cNvSpPr txBox="1">
            <a:spLocks noChangeArrowheads="1"/>
          </p:cNvSpPr>
          <p:nvPr/>
        </p:nvSpPr>
        <p:spPr bwMode="auto">
          <a:xfrm>
            <a:off x="4995300" y="6218929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78" name="Text Box 36"/>
          <p:cNvSpPr txBox="1">
            <a:spLocks noChangeArrowheads="1"/>
          </p:cNvSpPr>
          <p:nvPr/>
        </p:nvSpPr>
        <p:spPr bwMode="auto">
          <a:xfrm>
            <a:off x="4995300" y="5722789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79" name="Text Box 37"/>
          <p:cNvSpPr txBox="1">
            <a:spLocks noChangeArrowheads="1"/>
          </p:cNvSpPr>
          <p:nvPr/>
        </p:nvSpPr>
        <p:spPr bwMode="auto">
          <a:xfrm>
            <a:off x="6050799" y="5438299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80" name="Text Box 38"/>
          <p:cNvSpPr txBox="1">
            <a:spLocks noChangeArrowheads="1"/>
          </p:cNvSpPr>
          <p:nvPr/>
        </p:nvSpPr>
        <p:spPr bwMode="auto">
          <a:xfrm>
            <a:off x="6458981" y="5851978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8281" name="Text Box 39"/>
          <p:cNvSpPr txBox="1">
            <a:spLocks noChangeArrowheads="1"/>
          </p:cNvSpPr>
          <p:nvPr/>
        </p:nvSpPr>
        <p:spPr bwMode="auto">
          <a:xfrm>
            <a:off x="3633320" y="5058979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8282" name="Text Box 40"/>
          <p:cNvSpPr txBox="1">
            <a:spLocks noChangeArrowheads="1"/>
          </p:cNvSpPr>
          <p:nvPr/>
        </p:nvSpPr>
        <p:spPr bwMode="auto">
          <a:xfrm>
            <a:off x="3974159" y="5391571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283" name="Text Box 42"/>
          <p:cNvSpPr txBox="1">
            <a:spLocks noChangeArrowheads="1"/>
          </p:cNvSpPr>
          <p:nvPr/>
        </p:nvSpPr>
        <p:spPr bwMode="auto">
          <a:xfrm>
            <a:off x="5053022" y="5131819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8284" name="Text Box 43"/>
          <p:cNvSpPr txBox="1">
            <a:spLocks noChangeArrowheads="1"/>
          </p:cNvSpPr>
          <p:nvPr/>
        </p:nvSpPr>
        <p:spPr bwMode="auto">
          <a:xfrm>
            <a:off x="5580772" y="5047984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8285" name="Text Box 44"/>
          <p:cNvSpPr txBox="1">
            <a:spLocks noChangeArrowheads="1"/>
          </p:cNvSpPr>
          <p:nvPr/>
        </p:nvSpPr>
        <p:spPr bwMode="auto">
          <a:xfrm>
            <a:off x="6441115" y="5001256"/>
            <a:ext cx="21714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8286" name="Text Box 45"/>
          <p:cNvSpPr txBox="1">
            <a:spLocks noChangeArrowheads="1"/>
          </p:cNvSpPr>
          <p:nvPr/>
        </p:nvSpPr>
        <p:spPr bwMode="auto">
          <a:xfrm>
            <a:off x="7088433" y="5414935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8287" name="Text Box 46"/>
          <p:cNvSpPr txBox="1">
            <a:spLocks noChangeArrowheads="1"/>
          </p:cNvSpPr>
          <p:nvPr/>
        </p:nvSpPr>
        <p:spPr bwMode="auto">
          <a:xfrm>
            <a:off x="5580772" y="5805250"/>
            <a:ext cx="25700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8288" name="Text Box 47"/>
          <p:cNvSpPr txBox="1">
            <a:spLocks noChangeArrowheads="1"/>
          </p:cNvSpPr>
          <p:nvPr/>
        </p:nvSpPr>
        <p:spPr bwMode="auto">
          <a:xfrm>
            <a:off x="3998898" y="4571084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/>
              <a:t>0</a:t>
            </a:r>
            <a:r>
              <a:rPr lang="zh-TW" altLang="en-US" sz="1385" b="1"/>
              <a:t>01</a:t>
            </a:r>
          </a:p>
        </p:txBody>
      </p:sp>
      <p:sp>
        <p:nvSpPr>
          <p:cNvPr id="138289" name="Text Box 48"/>
          <p:cNvSpPr txBox="1">
            <a:spLocks noChangeArrowheads="1"/>
          </p:cNvSpPr>
          <p:nvPr/>
        </p:nvSpPr>
        <p:spPr bwMode="auto">
          <a:xfrm>
            <a:off x="3548111" y="5438299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000</a:t>
            </a:r>
          </a:p>
        </p:txBody>
      </p:sp>
      <p:sp>
        <p:nvSpPr>
          <p:cNvPr id="138290" name="Text Box 49"/>
          <p:cNvSpPr txBox="1">
            <a:spLocks noChangeArrowheads="1"/>
          </p:cNvSpPr>
          <p:nvPr/>
        </p:nvSpPr>
        <p:spPr bwMode="auto">
          <a:xfrm>
            <a:off x="3967287" y="6265657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100</a:t>
            </a:r>
          </a:p>
        </p:txBody>
      </p:sp>
      <p:sp>
        <p:nvSpPr>
          <p:cNvPr id="138291" name="Text Box 50"/>
          <p:cNvSpPr txBox="1">
            <a:spLocks noChangeArrowheads="1"/>
          </p:cNvSpPr>
          <p:nvPr/>
        </p:nvSpPr>
        <p:spPr bwMode="auto">
          <a:xfrm>
            <a:off x="4429068" y="5438299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010</a:t>
            </a:r>
          </a:p>
        </p:txBody>
      </p:sp>
      <p:sp>
        <p:nvSpPr>
          <p:cNvPr id="138292" name="Text Box 51"/>
          <p:cNvSpPr txBox="1">
            <a:spLocks noChangeArrowheads="1"/>
          </p:cNvSpPr>
          <p:nvPr/>
        </p:nvSpPr>
        <p:spPr bwMode="auto">
          <a:xfrm>
            <a:off x="5495563" y="541493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101</a:t>
            </a:r>
          </a:p>
        </p:txBody>
      </p:sp>
      <p:sp>
        <p:nvSpPr>
          <p:cNvPr id="138293" name="Text Box 52"/>
          <p:cNvSpPr txBox="1">
            <a:spLocks noChangeArrowheads="1"/>
          </p:cNvSpPr>
          <p:nvPr/>
        </p:nvSpPr>
        <p:spPr bwMode="auto">
          <a:xfrm>
            <a:off x="5935354" y="4558715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 b="1">
                <a:solidFill>
                  <a:srgbClr val="FF0000"/>
                </a:solidFill>
              </a:rPr>
              <a:t>01</a:t>
            </a:r>
            <a:r>
              <a:rPr lang="zh-TW" altLang="en-US" sz="1385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294" name="Text Box 53"/>
          <p:cNvSpPr txBox="1">
            <a:spLocks noChangeArrowheads="1"/>
          </p:cNvSpPr>
          <p:nvPr/>
        </p:nvSpPr>
        <p:spPr bwMode="auto">
          <a:xfrm>
            <a:off x="5935354" y="6254662"/>
            <a:ext cx="42017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110</a:t>
            </a:r>
          </a:p>
        </p:txBody>
      </p:sp>
      <p:sp>
        <p:nvSpPr>
          <p:cNvPr id="138295" name="Text Box 54"/>
          <p:cNvSpPr txBox="1">
            <a:spLocks noChangeArrowheads="1"/>
          </p:cNvSpPr>
          <p:nvPr/>
        </p:nvSpPr>
        <p:spPr bwMode="auto">
          <a:xfrm>
            <a:off x="6431494" y="5450668"/>
            <a:ext cx="414016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111</a:t>
            </a:r>
          </a:p>
        </p:txBody>
      </p:sp>
      <p:sp>
        <p:nvSpPr>
          <p:cNvPr id="138296" name="Text Box 55"/>
          <p:cNvSpPr txBox="1">
            <a:spLocks noChangeArrowheads="1"/>
          </p:cNvSpPr>
          <p:nvPr/>
        </p:nvSpPr>
        <p:spPr bwMode="auto">
          <a:xfrm>
            <a:off x="3662182" y="4505116"/>
            <a:ext cx="29548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a</a:t>
            </a:r>
          </a:p>
        </p:txBody>
      </p:sp>
      <p:sp>
        <p:nvSpPr>
          <p:cNvPr id="138297" name="Text Box 56"/>
          <p:cNvSpPr txBox="1">
            <a:spLocks noChangeArrowheads="1"/>
          </p:cNvSpPr>
          <p:nvPr/>
        </p:nvSpPr>
        <p:spPr bwMode="auto">
          <a:xfrm>
            <a:off x="6302305" y="4516111"/>
            <a:ext cx="26387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b</a:t>
            </a:r>
          </a:p>
        </p:txBody>
      </p:sp>
      <p:sp>
        <p:nvSpPr>
          <p:cNvPr id="138298" name="Text Box 58"/>
          <p:cNvSpPr txBox="1">
            <a:spLocks noChangeArrowheads="1"/>
          </p:cNvSpPr>
          <p:nvPr/>
        </p:nvSpPr>
        <p:spPr bwMode="auto">
          <a:xfrm>
            <a:off x="5039279" y="4613690"/>
            <a:ext cx="21714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299" name="Text Box 59"/>
          <p:cNvSpPr txBox="1">
            <a:spLocks noChangeArrowheads="1"/>
          </p:cNvSpPr>
          <p:nvPr/>
        </p:nvSpPr>
        <p:spPr bwMode="auto">
          <a:xfrm>
            <a:off x="4140455" y="5347592"/>
            <a:ext cx="21714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86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B7F041-AAD2-4F3A-BF26-61BC2D0A3C1C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392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3C337F7-16CC-4D5A-85E2-30CB5EA4A5BB}" type="slidenum">
              <a:rPr lang="zh-TW" altLang="en-US" sz="1299"/>
              <a:pPr eaLnBrk="1" hangingPunct="1"/>
              <a:t>24</a:t>
            </a:fld>
            <a:endParaRPr lang="en-US" altLang="zh-TW" sz="1299"/>
          </a:p>
        </p:txBody>
      </p:sp>
      <p:sp>
        <p:nvSpPr>
          <p:cNvPr id="139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812" y="222646"/>
            <a:ext cx="8969188" cy="906908"/>
          </a:xfrm>
        </p:spPr>
        <p:txBody>
          <a:bodyPr>
            <a:normAutofit fontScale="90000"/>
          </a:bodyPr>
          <a:lstStyle/>
          <a:p>
            <a:pPr marL="364190" indent="-364190">
              <a:lnSpc>
                <a:spcPct val="95000"/>
              </a:lnSpc>
            </a:pPr>
            <a:r>
              <a:rPr lang="en-US" altLang="zh-TW" sz="2078" b="1" dirty="0" smtClean="0">
                <a:ea typeface="新細明體" panose="02020500000000000000" pitchFamily="18" charset="-120"/>
              </a:rPr>
              <a:t>Lemma 18.2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The labels on the edges in any </a:t>
            </a:r>
            <a:r>
              <a:rPr lang="en-US" altLang="zh-TW" sz="2078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078" dirty="0">
                <a:ea typeface="新細明體" panose="02020500000000000000" pitchFamily="18" charset="-120"/>
              </a:rPr>
              <a:t> circuit of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form a cyclic arrangement in which the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2</a:t>
            </a:r>
            <a:r>
              <a:rPr lang="en-US" altLang="zh-TW" sz="2251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consecutive segments of length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are distinct</a:t>
            </a:r>
            <a:r>
              <a:rPr lang="en-US" altLang="zh-TW" sz="2251" dirty="0">
                <a:ea typeface="新細明體" panose="02020500000000000000" pitchFamily="18" charset="-120"/>
              </a:rPr>
              <a:t>.</a:t>
            </a:r>
            <a:r>
              <a:rPr lang="en-US" altLang="zh-TW" sz="2511" dirty="0">
                <a:ea typeface="新細明體" panose="02020500000000000000" pitchFamily="18" charset="-120"/>
              </a:rPr>
              <a:t>     </a:t>
            </a:r>
            <a:endParaRPr lang="en-US" altLang="zh-TW" sz="2511" b="1" dirty="0">
              <a:ea typeface="新細明體" panose="02020500000000000000" pitchFamily="18" charset="-120"/>
            </a:endParaRPr>
          </a:p>
        </p:txBody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6070"/>
            <a:ext cx="9143999" cy="271592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173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1/4</a:t>
            </a:r>
            <a:endParaRPr lang="en-US" altLang="zh-TW" sz="173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circuit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Arrival at vertex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=(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,…..,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n-1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be along an edge with label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n-1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the label on an edge entering a vertex agrees with the last entry of the name of the vertex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139271" name="Oval 5"/>
          <p:cNvSpPr>
            <a:spLocks noChangeArrowheads="1"/>
          </p:cNvSpPr>
          <p:nvPr/>
        </p:nvSpPr>
        <p:spPr bwMode="auto">
          <a:xfrm>
            <a:off x="4154198" y="4671412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72" name="Line 6"/>
          <p:cNvSpPr>
            <a:spLocks noChangeShapeType="1"/>
          </p:cNvSpPr>
          <p:nvPr/>
        </p:nvSpPr>
        <p:spPr bwMode="auto">
          <a:xfrm flipV="1">
            <a:off x="4283387" y="4734632"/>
            <a:ext cx="19172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73" name="Line 7"/>
          <p:cNvSpPr>
            <a:spLocks noChangeShapeType="1"/>
          </p:cNvSpPr>
          <p:nvPr/>
        </p:nvSpPr>
        <p:spPr bwMode="auto">
          <a:xfrm>
            <a:off x="4294382" y="6232672"/>
            <a:ext cx="1917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74" name="Line 8"/>
          <p:cNvSpPr>
            <a:spLocks noChangeShapeType="1"/>
          </p:cNvSpPr>
          <p:nvPr/>
        </p:nvSpPr>
        <p:spPr bwMode="auto">
          <a:xfrm>
            <a:off x="6281690" y="4810221"/>
            <a:ext cx="0" cy="134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75" name="Line 9"/>
          <p:cNvSpPr>
            <a:spLocks noChangeShapeType="1"/>
          </p:cNvSpPr>
          <p:nvPr/>
        </p:nvSpPr>
        <p:spPr bwMode="auto">
          <a:xfrm>
            <a:off x="4213295" y="4810221"/>
            <a:ext cx="0" cy="1333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76" name="Oval 10"/>
          <p:cNvSpPr>
            <a:spLocks noChangeArrowheads="1"/>
          </p:cNvSpPr>
          <p:nvPr/>
        </p:nvSpPr>
        <p:spPr bwMode="auto">
          <a:xfrm>
            <a:off x="4166568" y="6155709"/>
            <a:ext cx="116819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77" name="Oval 11"/>
          <p:cNvSpPr>
            <a:spLocks noChangeArrowheads="1"/>
          </p:cNvSpPr>
          <p:nvPr/>
        </p:nvSpPr>
        <p:spPr bwMode="auto">
          <a:xfrm>
            <a:off x="6223967" y="6155709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78" name="Oval 12"/>
          <p:cNvSpPr>
            <a:spLocks noChangeArrowheads="1"/>
          </p:cNvSpPr>
          <p:nvPr/>
        </p:nvSpPr>
        <p:spPr bwMode="auto">
          <a:xfrm>
            <a:off x="6223967" y="4671412"/>
            <a:ext cx="116820" cy="1264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79" name="Oval 13"/>
          <p:cNvSpPr>
            <a:spLocks noChangeArrowheads="1"/>
          </p:cNvSpPr>
          <p:nvPr/>
        </p:nvSpPr>
        <p:spPr bwMode="auto">
          <a:xfrm>
            <a:off x="4844121" y="5406688"/>
            <a:ext cx="116820" cy="12781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80" name="Oval 14"/>
          <p:cNvSpPr>
            <a:spLocks noChangeArrowheads="1"/>
          </p:cNvSpPr>
          <p:nvPr/>
        </p:nvSpPr>
        <p:spPr bwMode="auto">
          <a:xfrm>
            <a:off x="5534044" y="5419058"/>
            <a:ext cx="116820" cy="1278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81" name="Line 15"/>
          <p:cNvSpPr>
            <a:spLocks noChangeShapeType="1"/>
          </p:cNvSpPr>
          <p:nvPr/>
        </p:nvSpPr>
        <p:spPr bwMode="auto">
          <a:xfrm>
            <a:off x="4247654" y="4771739"/>
            <a:ext cx="608837" cy="647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82" name="Line 16"/>
          <p:cNvSpPr>
            <a:spLocks noChangeShapeType="1"/>
          </p:cNvSpPr>
          <p:nvPr/>
        </p:nvSpPr>
        <p:spPr bwMode="auto">
          <a:xfrm flipH="1">
            <a:off x="4271019" y="5520759"/>
            <a:ext cx="596467" cy="6473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83" name="Line 17"/>
          <p:cNvSpPr>
            <a:spLocks noChangeShapeType="1"/>
          </p:cNvSpPr>
          <p:nvPr/>
        </p:nvSpPr>
        <p:spPr bwMode="auto">
          <a:xfrm flipH="1">
            <a:off x="5639870" y="4771739"/>
            <a:ext cx="595093" cy="647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84" name="Line 18"/>
          <p:cNvSpPr>
            <a:spLocks noChangeShapeType="1"/>
          </p:cNvSpPr>
          <p:nvPr/>
        </p:nvSpPr>
        <p:spPr bwMode="auto">
          <a:xfrm flipH="1" flipV="1">
            <a:off x="5639870" y="5534503"/>
            <a:ext cx="595093" cy="6473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cxnSp>
        <p:nvCxnSpPr>
          <p:cNvPr id="139285" name="AutoShape 19"/>
          <p:cNvCxnSpPr>
            <a:cxnSpLocks noChangeShapeType="1"/>
            <a:stCxn id="139279" idx="0"/>
            <a:endCxn id="139280" idx="1"/>
          </p:cNvCxnSpPr>
          <p:nvPr/>
        </p:nvCxnSpPr>
        <p:spPr bwMode="auto">
          <a:xfrm rot="5400000" flipV="1">
            <a:off x="5211760" y="5098147"/>
            <a:ext cx="31610" cy="648693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86" name="AutoShape 20"/>
          <p:cNvCxnSpPr>
            <a:cxnSpLocks noChangeShapeType="1"/>
            <a:stCxn id="139280" idx="3"/>
            <a:endCxn id="139279" idx="4"/>
          </p:cNvCxnSpPr>
          <p:nvPr/>
        </p:nvCxnSpPr>
        <p:spPr bwMode="auto">
          <a:xfrm rot="5400000">
            <a:off x="5224129" y="5206720"/>
            <a:ext cx="6872" cy="648693"/>
          </a:xfrm>
          <a:prstGeom prst="curvedConnector3">
            <a:avLst>
              <a:gd name="adj1" fmla="val 2474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287" name="Oval 21"/>
          <p:cNvSpPr>
            <a:spLocks noChangeArrowheads="1"/>
          </p:cNvSpPr>
          <p:nvPr/>
        </p:nvSpPr>
        <p:spPr bwMode="auto">
          <a:xfrm>
            <a:off x="3465650" y="5419058"/>
            <a:ext cx="116819" cy="1278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88" name="Oval 22"/>
          <p:cNvSpPr>
            <a:spLocks noChangeArrowheads="1"/>
          </p:cNvSpPr>
          <p:nvPr/>
        </p:nvSpPr>
        <p:spPr bwMode="auto">
          <a:xfrm>
            <a:off x="6971613" y="5432801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89" name="Line 23"/>
          <p:cNvSpPr>
            <a:spLocks noChangeShapeType="1"/>
          </p:cNvSpPr>
          <p:nvPr/>
        </p:nvSpPr>
        <p:spPr bwMode="auto">
          <a:xfrm flipH="1">
            <a:off x="3570101" y="4759371"/>
            <a:ext cx="607462" cy="65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0" name="Line 24"/>
          <p:cNvSpPr>
            <a:spLocks noChangeShapeType="1"/>
          </p:cNvSpPr>
          <p:nvPr/>
        </p:nvSpPr>
        <p:spPr bwMode="auto">
          <a:xfrm flipH="1" flipV="1">
            <a:off x="3546736" y="5534503"/>
            <a:ext cx="619832" cy="65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1" name="Line 25"/>
          <p:cNvSpPr>
            <a:spLocks noChangeShapeType="1"/>
          </p:cNvSpPr>
          <p:nvPr/>
        </p:nvSpPr>
        <p:spPr bwMode="auto">
          <a:xfrm>
            <a:off x="6332542" y="4759370"/>
            <a:ext cx="662436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2" name="Line 26"/>
          <p:cNvSpPr>
            <a:spLocks noChangeShapeType="1"/>
          </p:cNvSpPr>
          <p:nvPr/>
        </p:nvSpPr>
        <p:spPr bwMode="auto">
          <a:xfrm flipV="1">
            <a:off x="6340787" y="5534503"/>
            <a:ext cx="666559" cy="684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3" name="Oval 27"/>
          <p:cNvSpPr>
            <a:spLocks noChangeArrowheads="1"/>
          </p:cNvSpPr>
          <p:nvPr/>
        </p:nvSpPr>
        <p:spPr bwMode="auto">
          <a:xfrm>
            <a:off x="3207273" y="5304987"/>
            <a:ext cx="316100" cy="3559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94" name="Oval 28"/>
          <p:cNvSpPr>
            <a:spLocks noChangeArrowheads="1"/>
          </p:cNvSpPr>
          <p:nvPr/>
        </p:nvSpPr>
        <p:spPr bwMode="auto">
          <a:xfrm>
            <a:off x="7041706" y="5318730"/>
            <a:ext cx="316100" cy="35458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95" name="Line 29"/>
          <p:cNvSpPr>
            <a:spLocks noChangeShapeType="1"/>
          </p:cNvSpPr>
          <p:nvPr/>
        </p:nvSpPr>
        <p:spPr bwMode="auto">
          <a:xfrm flipV="1">
            <a:off x="3289733" y="5406689"/>
            <a:ext cx="0" cy="1525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6" name="Line 30"/>
          <p:cNvSpPr>
            <a:spLocks noChangeShapeType="1"/>
          </p:cNvSpPr>
          <p:nvPr/>
        </p:nvSpPr>
        <p:spPr bwMode="auto">
          <a:xfrm>
            <a:off x="7287713" y="5432802"/>
            <a:ext cx="0" cy="138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7" name="Text Box 31"/>
          <p:cNvSpPr txBox="1">
            <a:spLocks noChangeArrowheads="1"/>
          </p:cNvSpPr>
          <p:nvPr/>
        </p:nvSpPr>
        <p:spPr bwMode="auto">
          <a:xfrm>
            <a:off x="3012115" y="5315982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298" name="Text Box 32"/>
          <p:cNvSpPr txBox="1">
            <a:spLocks noChangeArrowheads="1"/>
          </p:cNvSpPr>
          <p:nvPr/>
        </p:nvSpPr>
        <p:spPr bwMode="auto">
          <a:xfrm>
            <a:off x="3666305" y="5786009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299" name="Text Box 33"/>
          <p:cNvSpPr txBox="1">
            <a:spLocks noChangeArrowheads="1"/>
          </p:cNvSpPr>
          <p:nvPr/>
        </p:nvSpPr>
        <p:spPr bwMode="auto">
          <a:xfrm>
            <a:off x="4519775" y="5747527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9300" name="Text Box 34"/>
          <p:cNvSpPr txBox="1">
            <a:spLocks noChangeArrowheads="1"/>
          </p:cNvSpPr>
          <p:nvPr/>
        </p:nvSpPr>
        <p:spPr bwMode="auto">
          <a:xfrm>
            <a:off x="4543139" y="4935288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301" name="Text Box 35"/>
          <p:cNvSpPr txBox="1">
            <a:spLocks noChangeArrowheads="1"/>
          </p:cNvSpPr>
          <p:nvPr/>
        </p:nvSpPr>
        <p:spPr bwMode="auto">
          <a:xfrm>
            <a:off x="5092879" y="6179073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302" name="Text Box 36"/>
          <p:cNvSpPr txBox="1">
            <a:spLocks noChangeArrowheads="1"/>
          </p:cNvSpPr>
          <p:nvPr/>
        </p:nvSpPr>
        <p:spPr bwMode="auto">
          <a:xfrm>
            <a:off x="5092879" y="5647200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303" name="Text Box 37"/>
          <p:cNvSpPr txBox="1">
            <a:spLocks noChangeArrowheads="1"/>
          </p:cNvSpPr>
          <p:nvPr/>
        </p:nvSpPr>
        <p:spPr bwMode="auto">
          <a:xfrm>
            <a:off x="6214348" y="5342095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304" name="Text Box 38"/>
          <p:cNvSpPr txBox="1">
            <a:spLocks noChangeArrowheads="1"/>
          </p:cNvSpPr>
          <p:nvPr/>
        </p:nvSpPr>
        <p:spPr bwMode="auto">
          <a:xfrm>
            <a:off x="6647267" y="5786008"/>
            <a:ext cx="228142" cy="28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9305" name="Text Box 39"/>
          <p:cNvSpPr txBox="1">
            <a:spLocks noChangeArrowheads="1"/>
          </p:cNvSpPr>
          <p:nvPr/>
        </p:nvSpPr>
        <p:spPr bwMode="auto">
          <a:xfrm>
            <a:off x="3649813" y="4935288"/>
            <a:ext cx="180039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9306" name="Text Box 40"/>
          <p:cNvSpPr txBox="1">
            <a:spLocks noChangeArrowheads="1"/>
          </p:cNvSpPr>
          <p:nvPr/>
        </p:nvSpPr>
        <p:spPr bwMode="auto">
          <a:xfrm>
            <a:off x="4011266" y="5291243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9307" name="Text Box 41"/>
          <p:cNvSpPr txBox="1">
            <a:spLocks noChangeArrowheads="1"/>
          </p:cNvSpPr>
          <p:nvPr/>
        </p:nvSpPr>
        <p:spPr bwMode="auto">
          <a:xfrm>
            <a:off x="5134109" y="4491372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9308" name="Text Box 42"/>
          <p:cNvSpPr txBox="1">
            <a:spLocks noChangeArrowheads="1"/>
          </p:cNvSpPr>
          <p:nvPr/>
        </p:nvSpPr>
        <p:spPr bwMode="auto">
          <a:xfrm>
            <a:off x="5157473" y="5012251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9309" name="Text Box 43"/>
          <p:cNvSpPr txBox="1">
            <a:spLocks noChangeArrowheads="1"/>
          </p:cNvSpPr>
          <p:nvPr/>
        </p:nvSpPr>
        <p:spPr bwMode="auto">
          <a:xfrm>
            <a:off x="5718207" y="4922918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9310" name="Text Box 44"/>
          <p:cNvSpPr txBox="1">
            <a:spLocks noChangeArrowheads="1"/>
          </p:cNvSpPr>
          <p:nvPr/>
        </p:nvSpPr>
        <p:spPr bwMode="auto">
          <a:xfrm>
            <a:off x="6629400" y="4872067"/>
            <a:ext cx="230891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9311" name="Text Box 45"/>
          <p:cNvSpPr txBox="1">
            <a:spLocks noChangeArrowheads="1"/>
          </p:cNvSpPr>
          <p:nvPr/>
        </p:nvSpPr>
        <p:spPr bwMode="auto">
          <a:xfrm>
            <a:off x="7319323" y="5315982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9312" name="Text Box 46"/>
          <p:cNvSpPr txBox="1">
            <a:spLocks noChangeArrowheads="1"/>
          </p:cNvSpPr>
          <p:nvPr/>
        </p:nvSpPr>
        <p:spPr bwMode="auto">
          <a:xfrm>
            <a:off x="5715459" y="5735158"/>
            <a:ext cx="272121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9313" name="Text Box 47"/>
          <p:cNvSpPr txBox="1">
            <a:spLocks noChangeArrowheads="1"/>
          </p:cNvSpPr>
          <p:nvPr/>
        </p:nvSpPr>
        <p:spPr bwMode="auto">
          <a:xfrm>
            <a:off x="4034631" y="4410286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/>
              <a:t>0</a:t>
            </a:r>
            <a:r>
              <a:rPr lang="zh-TW" altLang="en-US" sz="1385" b="1"/>
              <a:t>01</a:t>
            </a:r>
          </a:p>
        </p:txBody>
      </p:sp>
      <p:sp>
        <p:nvSpPr>
          <p:cNvPr id="139314" name="Text Box 48"/>
          <p:cNvSpPr txBox="1">
            <a:spLocks noChangeArrowheads="1"/>
          </p:cNvSpPr>
          <p:nvPr/>
        </p:nvSpPr>
        <p:spPr bwMode="auto">
          <a:xfrm>
            <a:off x="3554983" y="53420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000</a:t>
            </a:r>
          </a:p>
        </p:txBody>
      </p:sp>
      <p:sp>
        <p:nvSpPr>
          <p:cNvPr id="139315" name="Text Box 49"/>
          <p:cNvSpPr txBox="1">
            <a:spLocks noChangeArrowheads="1"/>
          </p:cNvSpPr>
          <p:nvPr/>
        </p:nvSpPr>
        <p:spPr bwMode="auto">
          <a:xfrm>
            <a:off x="4000272" y="6229924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100</a:t>
            </a:r>
          </a:p>
        </p:txBody>
      </p:sp>
      <p:sp>
        <p:nvSpPr>
          <p:cNvPr id="139316" name="Text Box 50"/>
          <p:cNvSpPr txBox="1">
            <a:spLocks noChangeArrowheads="1"/>
          </p:cNvSpPr>
          <p:nvPr/>
        </p:nvSpPr>
        <p:spPr bwMode="auto">
          <a:xfrm>
            <a:off x="4490914" y="53420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010</a:t>
            </a:r>
          </a:p>
        </p:txBody>
      </p:sp>
      <p:sp>
        <p:nvSpPr>
          <p:cNvPr id="139317" name="Text Box 51"/>
          <p:cNvSpPr txBox="1">
            <a:spLocks noChangeArrowheads="1"/>
          </p:cNvSpPr>
          <p:nvPr/>
        </p:nvSpPr>
        <p:spPr bwMode="auto">
          <a:xfrm>
            <a:off x="5624752" y="5315982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101</a:t>
            </a:r>
          </a:p>
        </p:txBody>
      </p:sp>
      <p:sp>
        <p:nvSpPr>
          <p:cNvPr id="139318" name="Text Box 52"/>
          <p:cNvSpPr txBox="1">
            <a:spLocks noChangeArrowheads="1"/>
          </p:cNvSpPr>
          <p:nvPr/>
        </p:nvSpPr>
        <p:spPr bwMode="auto">
          <a:xfrm>
            <a:off x="6092030" y="4397916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 b="1">
                <a:solidFill>
                  <a:srgbClr val="FF0000"/>
                </a:solidFill>
              </a:rPr>
              <a:t>01</a:t>
            </a:r>
            <a:r>
              <a:rPr lang="zh-TW" altLang="en-US" sz="1385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9319" name="Text Box 53"/>
          <p:cNvSpPr txBox="1">
            <a:spLocks noChangeArrowheads="1"/>
          </p:cNvSpPr>
          <p:nvPr/>
        </p:nvSpPr>
        <p:spPr bwMode="auto">
          <a:xfrm>
            <a:off x="6092030" y="6217554"/>
            <a:ext cx="42017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110</a:t>
            </a:r>
          </a:p>
        </p:txBody>
      </p:sp>
      <p:sp>
        <p:nvSpPr>
          <p:cNvPr id="139320" name="Text Box 54"/>
          <p:cNvSpPr txBox="1">
            <a:spLocks noChangeArrowheads="1"/>
          </p:cNvSpPr>
          <p:nvPr/>
        </p:nvSpPr>
        <p:spPr bwMode="auto">
          <a:xfrm>
            <a:off x="6618406" y="5354463"/>
            <a:ext cx="414016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111</a:t>
            </a:r>
          </a:p>
        </p:txBody>
      </p:sp>
      <p:sp>
        <p:nvSpPr>
          <p:cNvPr id="139321" name="Text Box 55"/>
          <p:cNvSpPr txBox="1">
            <a:spLocks noChangeArrowheads="1"/>
          </p:cNvSpPr>
          <p:nvPr/>
        </p:nvSpPr>
        <p:spPr bwMode="auto">
          <a:xfrm>
            <a:off x="3807862" y="4356686"/>
            <a:ext cx="31472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a</a:t>
            </a:r>
          </a:p>
        </p:txBody>
      </p:sp>
      <p:sp>
        <p:nvSpPr>
          <p:cNvPr id="139322" name="Oval 57"/>
          <p:cNvSpPr>
            <a:spLocks noChangeArrowheads="1"/>
          </p:cNvSpPr>
          <p:nvPr/>
        </p:nvSpPr>
        <p:spPr bwMode="auto">
          <a:xfrm>
            <a:off x="5162970" y="4477629"/>
            <a:ext cx="189660" cy="321598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323" name="Text Box 56"/>
          <p:cNvSpPr txBox="1">
            <a:spLocks noChangeArrowheads="1"/>
          </p:cNvSpPr>
          <p:nvPr/>
        </p:nvSpPr>
        <p:spPr bwMode="auto">
          <a:xfrm>
            <a:off x="6480971" y="4352564"/>
            <a:ext cx="280367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b</a:t>
            </a:r>
          </a:p>
        </p:txBody>
      </p:sp>
      <p:sp>
        <p:nvSpPr>
          <p:cNvPr id="139324" name="Oval 58"/>
          <p:cNvSpPr>
            <a:spLocks noChangeArrowheads="1"/>
          </p:cNvSpPr>
          <p:nvPr/>
        </p:nvSpPr>
        <p:spPr bwMode="auto">
          <a:xfrm>
            <a:off x="6350407" y="4395168"/>
            <a:ext cx="148430" cy="321598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val="8320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80D017-13B1-474E-A361-132E108B8A51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40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55633A0-24E8-464F-9D24-CDE22B4CC965}" type="slidenum">
              <a:rPr lang="zh-TW" altLang="en-US" sz="1299"/>
              <a:pPr eaLnBrk="1" hangingPunct="1"/>
              <a:t>25</a:t>
            </a:fld>
            <a:endParaRPr lang="en-US" altLang="zh-TW" sz="1299"/>
          </a:p>
        </p:txBody>
      </p:sp>
      <p:sp>
        <p:nvSpPr>
          <p:cNvPr id="1402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260"/>
            <a:ext cx="9144000" cy="1290916"/>
          </a:xfrm>
        </p:spPr>
        <p:txBody>
          <a:bodyPr/>
          <a:lstStyle/>
          <a:p>
            <a:pPr marL="364190" indent="-364190">
              <a:lnSpc>
                <a:spcPct val="95000"/>
              </a:lnSpc>
            </a:pPr>
            <a:r>
              <a:rPr lang="en-US" altLang="zh-TW" sz="2078" b="1" dirty="0" smtClean="0">
                <a:ea typeface="新細明體" panose="02020500000000000000" pitchFamily="18" charset="-120"/>
              </a:rPr>
              <a:t>Lemma 18.2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The labels on the edges in any </a:t>
            </a:r>
            <a:r>
              <a:rPr lang="en-US" altLang="zh-TW" sz="2078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circuit of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form a cyclic arrangement in which the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2</a:t>
            </a:r>
            <a:r>
              <a:rPr lang="en-US" altLang="zh-TW" sz="2251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consecutive segments of length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are distinct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.</a:t>
            </a:r>
            <a:r>
              <a:rPr lang="en-US" altLang="zh-TW" sz="2511" dirty="0" smtClean="0">
                <a:ea typeface="新細明體" panose="02020500000000000000" pitchFamily="18" charset="-120"/>
              </a:rPr>
              <a:t> </a:t>
            </a:r>
            <a:endParaRPr lang="en-US" altLang="zh-TW" sz="2511" b="1" dirty="0">
              <a:ea typeface="新細明體" panose="02020500000000000000" pitchFamily="18" charset="-120"/>
            </a:endParaRPr>
          </a:p>
        </p:txBody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387" y="1702819"/>
            <a:ext cx="7410488" cy="265386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173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2/4</a:t>
            </a:r>
            <a:endParaRPr lang="en-US" altLang="zh-TW" sz="173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successive earlier labels </a:t>
            </a:r>
            <a:r>
              <a:rPr lang="en-US" altLang="zh-TW" sz="2078" dirty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(looking backward)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have been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n-2</a:t>
            </a:r>
            <a:r>
              <a:rPr lang="en-US" altLang="zh-TW" dirty="0" smtClean="0">
                <a:ea typeface="新細明體" panose="02020500000000000000" pitchFamily="18" charset="-120"/>
              </a:rPr>
              <a:t>,…..,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order.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we delete the front and shift the reset to obtain the reset of the name at the head </a:t>
            </a:r>
            <a:endParaRPr lang="en-US" altLang="zh-TW" sz="2337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0295" name="Oval 4"/>
          <p:cNvSpPr>
            <a:spLocks noChangeArrowheads="1"/>
          </p:cNvSpPr>
          <p:nvPr/>
        </p:nvSpPr>
        <p:spPr bwMode="auto">
          <a:xfrm>
            <a:off x="4154198" y="4671412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296" name="Line 5"/>
          <p:cNvSpPr>
            <a:spLocks noChangeShapeType="1"/>
          </p:cNvSpPr>
          <p:nvPr/>
        </p:nvSpPr>
        <p:spPr bwMode="auto">
          <a:xfrm flipV="1">
            <a:off x="4283387" y="4734632"/>
            <a:ext cx="19172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297" name="Line 6"/>
          <p:cNvSpPr>
            <a:spLocks noChangeShapeType="1"/>
          </p:cNvSpPr>
          <p:nvPr/>
        </p:nvSpPr>
        <p:spPr bwMode="auto">
          <a:xfrm>
            <a:off x="4294382" y="6232672"/>
            <a:ext cx="1917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298" name="Line 7"/>
          <p:cNvSpPr>
            <a:spLocks noChangeShapeType="1"/>
          </p:cNvSpPr>
          <p:nvPr/>
        </p:nvSpPr>
        <p:spPr bwMode="auto">
          <a:xfrm>
            <a:off x="6281690" y="4810221"/>
            <a:ext cx="0" cy="134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299" name="Line 8"/>
          <p:cNvSpPr>
            <a:spLocks noChangeShapeType="1"/>
          </p:cNvSpPr>
          <p:nvPr/>
        </p:nvSpPr>
        <p:spPr bwMode="auto">
          <a:xfrm>
            <a:off x="4213295" y="4810221"/>
            <a:ext cx="0" cy="1333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00" name="Oval 9"/>
          <p:cNvSpPr>
            <a:spLocks noChangeArrowheads="1"/>
          </p:cNvSpPr>
          <p:nvPr/>
        </p:nvSpPr>
        <p:spPr bwMode="auto">
          <a:xfrm>
            <a:off x="4166568" y="6155709"/>
            <a:ext cx="116819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01" name="Oval 10"/>
          <p:cNvSpPr>
            <a:spLocks noChangeArrowheads="1"/>
          </p:cNvSpPr>
          <p:nvPr/>
        </p:nvSpPr>
        <p:spPr bwMode="auto">
          <a:xfrm>
            <a:off x="6223967" y="6155709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02" name="Oval 11"/>
          <p:cNvSpPr>
            <a:spLocks noChangeArrowheads="1"/>
          </p:cNvSpPr>
          <p:nvPr/>
        </p:nvSpPr>
        <p:spPr bwMode="auto">
          <a:xfrm>
            <a:off x="6223967" y="4671412"/>
            <a:ext cx="116820" cy="1264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03" name="Oval 12"/>
          <p:cNvSpPr>
            <a:spLocks noChangeArrowheads="1"/>
          </p:cNvSpPr>
          <p:nvPr/>
        </p:nvSpPr>
        <p:spPr bwMode="auto">
          <a:xfrm>
            <a:off x="4844121" y="5406688"/>
            <a:ext cx="116820" cy="12781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04" name="Oval 13"/>
          <p:cNvSpPr>
            <a:spLocks noChangeArrowheads="1"/>
          </p:cNvSpPr>
          <p:nvPr/>
        </p:nvSpPr>
        <p:spPr bwMode="auto">
          <a:xfrm>
            <a:off x="5534044" y="5419058"/>
            <a:ext cx="116820" cy="1278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05" name="Line 14"/>
          <p:cNvSpPr>
            <a:spLocks noChangeShapeType="1"/>
          </p:cNvSpPr>
          <p:nvPr/>
        </p:nvSpPr>
        <p:spPr bwMode="auto">
          <a:xfrm>
            <a:off x="4247654" y="4771739"/>
            <a:ext cx="608837" cy="647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06" name="Line 15"/>
          <p:cNvSpPr>
            <a:spLocks noChangeShapeType="1"/>
          </p:cNvSpPr>
          <p:nvPr/>
        </p:nvSpPr>
        <p:spPr bwMode="auto">
          <a:xfrm flipH="1">
            <a:off x="4271019" y="5520759"/>
            <a:ext cx="596467" cy="6473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07" name="Line 16"/>
          <p:cNvSpPr>
            <a:spLocks noChangeShapeType="1"/>
          </p:cNvSpPr>
          <p:nvPr/>
        </p:nvSpPr>
        <p:spPr bwMode="auto">
          <a:xfrm flipH="1">
            <a:off x="5639870" y="4771739"/>
            <a:ext cx="595093" cy="647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08" name="Line 17"/>
          <p:cNvSpPr>
            <a:spLocks noChangeShapeType="1"/>
          </p:cNvSpPr>
          <p:nvPr/>
        </p:nvSpPr>
        <p:spPr bwMode="auto">
          <a:xfrm flipH="1" flipV="1">
            <a:off x="5639870" y="5534503"/>
            <a:ext cx="595093" cy="6473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cxnSp>
        <p:nvCxnSpPr>
          <p:cNvPr id="140309" name="AutoShape 18"/>
          <p:cNvCxnSpPr>
            <a:cxnSpLocks noChangeShapeType="1"/>
            <a:stCxn id="140303" idx="0"/>
            <a:endCxn id="140304" idx="1"/>
          </p:cNvCxnSpPr>
          <p:nvPr/>
        </p:nvCxnSpPr>
        <p:spPr bwMode="auto">
          <a:xfrm rot="5400000" flipV="1">
            <a:off x="5211760" y="5098147"/>
            <a:ext cx="31610" cy="648693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310" name="AutoShape 19"/>
          <p:cNvCxnSpPr>
            <a:cxnSpLocks noChangeShapeType="1"/>
            <a:stCxn id="140304" idx="3"/>
            <a:endCxn id="140303" idx="4"/>
          </p:cNvCxnSpPr>
          <p:nvPr/>
        </p:nvCxnSpPr>
        <p:spPr bwMode="auto">
          <a:xfrm rot="5400000">
            <a:off x="5224129" y="5206720"/>
            <a:ext cx="6872" cy="648693"/>
          </a:xfrm>
          <a:prstGeom prst="curvedConnector3">
            <a:avLst>
              <a:gd name="adj1" fmla="val 2474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311" name="Oval 20"/>
          <p:cNvSpPr>
            <a:spLocks noChangeArrowheads="1"/>
          </p:cNvSpPr>
          <p:nvPr/>
        </p:nvSpPr>
        <p:spPr bwMode="auto">
          <a:xfrm>
            <a:off x="3465650" y="5419058"/>
            <a:ext cx="116819" cy="1278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12" name="Oval 21"/>
          <p:cNvSpPr>
            <a:spLocks noChangeArrowheads="1"/>
          </p:cNvSpPr>
          <p:nvPr/>
        </p:nvSpPr>
        <p:spPr bwMode="auto">
          <a:xfrm>
            <a:off x="6971613" y="5432801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13" name="Line 22"/>
          <p:cNvSpPr>
            <a:spLocks noChangeShapeType="1"/>
          </p:cNvSpPr>
          <p:nvPr/>
        </p:nvSpPr>
        <p:spPr bwMode="auto">
          <a:xfrm flipH="1">
            <a:off x="3570101" y="4759371"/>
            <a:ext cx="607462" cy="65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14" name="Line 23"/>
          <p:cNvSpPr>
            <a:spLocks noChangeShapeType="1"/>
          </p:cNvSpPr>
          <p:nvPr/>
        </p:nvSpPr>
        <p:spPr bwMode="auto">
          <a:xfrm flipH="1" flipV="1">
            <a:off x="3546736" y="5534503"/>
            <a:ext cx="619832" cy="65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15" name="Line 24"/>
          <p:cNvSpPr>
            <a:spLocks noChangeShapeType="1"/>
          </p:cNvSpPr>
          <p:nvPr/>
        </p:nvSpPr>
        <p:spPr bwMode="auto">
          <a:xfrm>
            <a:off x="6332542" y="4759370"/>
            <a:ext cx="662436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16" name="Line 25"/>
          <p:cNvSpPr>
            <a:spLocks noChangeShapeType="1"/>
          </p:cNvSpPr>
          <p:nvPr/>
        </p:nvSpPr>
        <p:spPr bwMode="auto">
          <a:xfrm flipV="1">
            <a:off x="6340787" y="5534503"/>
            <a:ext cx="666559" cy="684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17" name="Oval 26"/>
          <p:cNvSpPr>
            <a:spLocks noChangeArrowheads="1"/>
          </p:cNvSpPr>
          <p:nvPr/>
        </p:nvSpPr>
        <p:spPr bwMode="auto">
          <a:xfrm>
            <a:off x="3207273" y="5304987"/>
            <a:ext cx="316100" cy="3559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18" name="Oval 27"/>
          <p:cNvSpPr>
            <a:spLocks noChangeArrowheads="1"/>
          </p:cNvSpPr>
          <p:nvPr/>
        </p:nvSpPr>
        <p:spPr bwMode="auto">
          <a:xfrm>
            <a:off x="7041706" y="5318730"/>
            <a:ext cx="316100" cy="35458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19" name="Line 28"/>
          <p:cNvSpPr>
            <a:spLocks noChangeShapeType="1"/>
          </p:cNvSpPr>
          <p:nvPr/>
        </p:nvSpPr>
        <p:spPr bwMode="auto">
          <a:xfrm flipV="1">
            <a:off x="3289733" y="5406689"/>
            <a:ext cx="0" cy="1525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20" name="Line 29"/>
          <p:cNvSpPr>
            <a:spLocks noChangeShapeType="1"/>
          </p:cNvSpPr>
          <p:nvPr/>
        </p:nvSpPr>
        <p:spPr bwMode="auto">
          <a:xfrm>
            <a:off x="7287713" y="5432802"/>
            <a:ext cx="0" cy="138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21" name="Text Box 30"/>
          <p:cNvSpPr txBox="1">
            <a:spLocks noChangeArrowheads="1"/>
          </p:cNvSpPr>
          <p:nvPr/>
        </p:nvSpPr>
        <p:spPr bwMode="auto">
          <a:xfrm>
            <a:off x="3012115" y="5315982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2" name="Text Box 31"/>
          <p:cNvSpPr txBox="1">
            <a:spLocks noChangeArrowheads="1"/>
          </p:cNvSpPr>
          <p:nvPr/>
        </p:nvSpPr>
        <p:spPr bwMode="auto">
          <a:xfrm>
            <a:off x="3666305" y="5786009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3" name="Text Box 32"/>
          <p:cNvSpPr txBox="1">
            <a:spLocks noChangeArrowheads="1"/>
          </p:cNvSpPr>
          <p:nvPr/>
        </p:nvSpPr>
        <p:spPr bwMode="auto">
          <a:xfrm>
            <a:off x="4519775" y="5747527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0324" name="Text Box 33"/>
          <p:cNvSpPr txBox="1">
            <a:spLocks noChangeArrowheads="1"/>
          </p:cNvSpPr>
          <p:nvPr/>
        </p:nvSpPr>
        <p:spPr bwMode="auto">
          <a:xfrm>
            <a:off x="4543139" y="4935288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5" name="Text Box 34"/>
          <p:cNvSpPr txBox="1">
            <a:spLocks noChangeArrowheads="1"/>
          </p:cNvSpPr>
          <p:nvPr/>
        </p:nvSpPr>
        <p:spPr bwMode="auto">
          <a:xfrm>
            <a:off x="5092879" y="6179073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6" name="Text Box 35"/>
          <p:cNvSpPr txBox="1">
            <a:spLocks noChangeArrowheads="1"/>
          </p:cNvSpPr>
          <p:nvPr/>
        </p:nvSpPr>
        <p:spPr bwMode="auto">
          <a:xfrm>
            <a:off x="5092879" y="5647200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7" name="Text Box 36"/>
          <p:cNvSpPr txBox="1">
            <a:spLocks noChangeArrowheads="1"/>
          </p:cNvSpPr>
          <p:nvPr/>
        </p:nvSpPr>
        <p:spPr bwMode="auto">
          <a:xfrm>
            <a:off x="6214348" y="5342095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8" name="Text Box 37"/>
          <p:cNvSpPr txBox="1">
            <a:spLocks noChangeArrowheads="1"/>
          </p:cNvSpPr>
          <p:nvPr/>
        </p:nvSpPr>
        <p:spPr bwMode="auto">
          <a:xfrm>
            <a:off x="6647267" y="5786008"/>
            <a:ext cx="228142" cy="28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40329" name="Text Box 38"/>
          <p:cNvSpPr txBox="1">
            <a:spLocks noChangeArrowheads="1"/>
          </p:cNvSpPr>
          <p:nvPr/>
        </p:nvSpPr>
        <p:spPr bwMode="auto">
          <a:xfrm>
            <a:off x="3649813" y="4935288"/>
            <a:ext cx="180039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0330" name="Text Box 39"/>
          <p:cNvSpPr txBox="1">
            <a:spLocks noChangeArrowheads="1"/>
          </p:cNvSpPr>
          <p:nvPr/>
        </p:nvSpPr>
        <p:spPr bwMode="auto">
          <a:xfrm>
            <a:off x="4011266" y="5291243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0331" name="Text Box 40"/>
          <p:cNvSpPr txBox="1">
            <a:spLocks noChangeArrowheads="1"/>
          </p:cNvSpPr>
          <p:nvPr/>
        </p:nvSpPr>
        <p:spPr bwMode="auto">
          <a:xfrm>
            <a:off x="5134109" y="4491372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0332" name="Text Box 41"/>
          <p:cNvSpPr txBox="1">
            <a:spLocks noChangeArrowheads="1"/>
          </p:cNvSpPr>
          <p:nvPr/>
        </p:nvSpPr>
        <p:spPr bwMode="auto">
          <a:xfrm>
            <a:off x="5157473" y="5012251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0333" name="Text Box 42"/>
          <p:cNvSpPr txBox="1">
            <a:spLocks noChangeArrowheads="1"/>
          </p:cNvSpPr>
          <p:nvPr/>
        </p:nvSpPr>
        <p:spPr bwMode="auto">
          <a:xfrm>
            <a:off x="5718207" y="4922918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0334" name="Text Box 43"/>
          <p:cNvSpPr txBox="1">
            <a:spLocks noChangeArrowheads="1"/>
          </p:cNvSpPr>
          <p:nvPr/>
        </p:nvSpPr>
        <p:spPr bwMode="auto">
          <a:xfrm>
            <a:off x="6629400" y="4872067"/>
            <a:ext cx="230891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0335" name="Text Box 44"/>
          <p:cNvSpPr txBox="1">
            <a:spLocks noChangeArrowheads="1"/>
          </p:cNvSpPr>
          <p:nvPr/>
        </p:nvSpPr>
        <p:spPr bwMode="auto">
          <a:xfrm>
            <a:off x="7319323" y="5315982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0336" name="Text Box 45"/>
          <p:cNvSpPr txBox="1">
            <a:spLocks noChangeArrowheads="1"/>
          </p:cNvSpPr>
          <p:nvPr/>
        </p:nvSpPr>
        <p:spPr bwMode="auto">
          <a:xfrm>
            <a:off x="5715459" y="5735158"/>
            <a:ext cx="272121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0337" name="Text Box 46"/>
          <p:cNvSpPr txBox="1">
            <a:spLocks noChangeArrowheads="1"/>
          </p:cNvSpPr>
          <p:nvPr/>
        </p:nvSpPr>
        <p:spPr bwMode="auto">
          <a:xfrm>
            <a:off x="4034631" y="4410286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/>
              <a:t>0</a:t>
            </a:r>
            <a:r>
              <a:rPr lang="zh-TW" altLang="en-US" sz="1385" b="1"/>
              <a:t>01</a:t>
            </a:r>
          </a:p>
        </p:txBody>
      </p:sp>
      <p:sp>
        <p:nvSpPr>
          <p:cNvPr id="140338" name="Text Box 47"/>
          <p:cNvSpPr txBox="1">
            <a:spLocks noChangeArrowheads="1"/>
          </p:cNvSpPr>
          <p:nvPr/>
        </p:nvSpPr>
        <p:spPr bwMode="auto">
          <a:xfrm>
            <a:off x="3554983" y="53420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000</a:t>
            </a:r>
          </a:p>
        </p:txBody>
      </p:sp>
      <p:sp>
        <p:nvSpPr>
          <p:cNvPr id="140339" name="Text Box 48"/>
          <p:cNvSpPr txBox="1">
            <a:spLocks noChangeArrowheads="1"/>
          </p:cNvSpPr>
          <p:nvPr/>
        </p:nvSpPr>
        <p:spPr bwMode="auto">
          <a:xfrm>
            <a:off x="4000272" y="6229924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100</a:t>
            </a:r>
          </a:p>
        </p:txBody>
      </p:sp>
      <p:sp>
        <p:nvSpPr>
          <p:cNvPr id="140340" name="Text Box 49"/>
          <p:cNvSpPr txBox="1">
            <a:spLocks noChangeArrowheads="1"/>
          </p:cNvSpPr>
          <p:nvPr/>
        </p:nvSpPr>
        <p:spPr bwMode="auto">
          <a:xfrm>
            <a:off x="4490914" y="53420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010</a:t>
            </a:r>
          </a:p>
        </p:txBody>
      </p:sp>
      <p:sp>
        <p:nvSpPr>
          <p:cNvPr id="140341" name="Text Box 50"/>
          <p:cNvSpPr txBox="1">
            <a:spLocks noChangeArrowheads="1"/>
          </p:cNvSpPr>
          <p:nvPr/>
        </p:nvSpPr>
        <p:spPr bwMode="auto">
          <a:xfrm>
            <a:off x="5624752" y="5315982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101</a:t>
            </a:r>
          </a:p>
        </p:txBody>
      </p:sp>
      <p:sp>
        <p:nvSpPr>
          <p:cNvPr id="140342" name="Text Box 51"/>
          <p:cNvSpPr txBox="1">
            <a:spLocks noChangeArrowheads="1"/>
          </p:cNvSpPr>
          <p:nvPr/>
        </p:nvSpPr>
        <p:spPr bwMode="auto">
          <a:xfrm>
            <a:off x="6092030" y="4397916"/>
            <a:ext cx="530523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 b="1">
                <a:solidFill>
                  <a:srgbClr val="FF0000"/>
                </a:solidFill>
              </a:rPr>
              <a:t>0 1 </a:t>
            </a:r>
            <a:r>
              <a:rPr lang="zh-TW" altLang="en-US" sz="1385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0343" name="Text Box 52"/>
          <p:cNvSpPr txBox="1">
            <a:spLocks noChangeArrowheads="1"/>
          </p:cNvSpPr>
          <p:nvPr/>
        </p:nvSpPr>
        <p:spPr bwMode="auto">
          <a:xfrm>
            <a:off x="6092030" y="6217554"/>
            <a:ext cx="42017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110</a:t>
            </a:r>
          </a:p>
        </p:txBody>
      </p:sp>
      <p:sp>
        <p:nvSpPr>
          <p:cNvPr id="140344" name="Text Box 53"/>
          <p:cNvSpPr txBox="1">
            <a:spLocks noChangeArrowheads="1"/>
          </p:cNvSpPr>
          <p:nvPr/>
        </p:nvSpPr>
        <p:spPr bwMode="auto">
          <a:xfrm>
            <a:off x="6618406" y="5354463"/>
            <a:ext cx="414016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111</a:t>
            </a:r>
          </a:p>
        </p:txBody>
      </p:sp>
      <p:sp>
        <p:nvSpPr>
          <p:cNvPr id="140345" name="Text Box 54"/>
          <p:cNvSpPr txBox="1">
            <a:spLocks noChangeArrowheads="1"/>
          </p:cNvSpPr>
          <p:nvPr/>
        </p:nvSpPr>
        <p:spPr bwMode="auto">
          <a:xfrm>
            <a:off x="3675925" y="4340194"/>
            <a:ext cx="31472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a</a:t>
            </a:r>
          </a:p>
        </p:txBody>
      </p:sp>
      <p:sp>
        <p:nvSpPr>
          <p:cNvPr id="140346" name="Oval 55"/>
          <p:cNvSpPr>
            <a:spLocks noChangeArrowheads="1"/>
          </p:cNvSpPr>
          <p:nvPr/>
        </p:nvSpPr>
        <p:spPr bwMode="auto">
          <a:xfrm>
            <a:off x="5162970" y="4477629"/>
            <a:ext cx="189660" cy="321598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47" name="Text Box 56"/>
          <p:cNvSpPr txBox="1">
            <a:spLocks noChangeArrowheads="1"/>
          </p:cNvSpPr>
          <p:nvPr/>
        </p:nvSpPr>
        <p:spPr bwMode="auto">
          <a:xfrm>
            <a:off x="6480971" y="4352564"/>
            <a:ext cx="280367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b</a:t>
            </a:r>
          </a:p>
        </p:txBody>
      </p:sp>
      <p:sp>
        <p:nvSpPr>
          <p:cNvPr id="140348" name="Oval 57"/>
          <p:cNvSpPr>
            <a:spLocks noChangeArrowheads="1"/>
          </p:cNvSpPr>
          <p:nvPr/>
        </p:nvSpPr>
        <p:spPr bwMode="auto">
          <a:xfrm>
            <a:off x="6416376" y="4395168"/>
            <a:ext cx="148430" cy="321598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49" name="Oval 58"/>
          <p:cNvSpPr>
            <a:spLocks noChangeArrowheads="1"/>
          </p:cNvSpPr>
          <p:nvPr/>
        </p:nvSpPr>
        <p:spPr bwMode="auto">
          <a:xfrm>
            <a:off x="4049748" y="5269254"/>
            <a:ext cx="189660" cy="32159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50" name="Oval 59"/>
          <p:cNvSpPr>
            <a:spLocks noChangeArrowheads="1"/>
          </p:cNvSpPr>
          <p:nvPr/>
        </p:nvSpPr>
        <p:spPr bwMode="auto">
          <a:xfrm>
            <a:off x="4552760" y="5714543"/>
            <a:ext cx="189660" cy="32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51" name="Oval 60"/>
          <p:cNvSpPr>
            <a:spLocks noChangeArrowheads="1"/>
          </p:cNvSpPr>
          <p:nvPr/>
        </p:nvSpPr>
        <p:spPr bwMode="auto">
          <a:xfrm>
            <a:off x="6111271" y="4386922"/>
            <a:ext cx="189660" cy="32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52" name="Oval 61"/>
          <p:cNvSpPr>
            <a:spLocks noChangeArrowheads="1"/>
          </p:cNvSpPr>
          <p:nvPr/>
        </p:nvSpPr>
        <p:spPr bwMode="auto">
          <a:xfrm>
            <a:off x="6251455" y="4386922"/>
            <a:ext cx="189660" cy="32159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val="33399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C2E212E-294F-47D5-85BC-2CFADA11C610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413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381C1E1-D5C7-43B6-9697-F2A933A4796E}" type="slidenum">
              <a:rPr lang="zh-TW" altLang="en-US" sz="1299"/>
              <a:pPr eaLnBrk="1" hangingPunct="1"/>
              <a:t>26</a:t>
            </a:fld>
            <a:endParaRPr lang="en-US" altLang="zh-TW" sz="1299"/>
          </a:p>
        </p:txBody>
      </p:sp>
      <p:sp>
        <p:nvSpPr>
          <p:cNvPr id="1413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59859"/>
          </a:xfrm>
        </p:spPr>
        <p:txBody>
          <a:bodyPr/>
          <a:lstStyle/>
          <a:p>
            <a:pPr marL="364190" indent="-364190">
              <a:lnSpc>
                <a:spcPct val="95000"/>
              </a:lnSpc>
            </a:pPr>
            <a:r>
              <a:rPr lang="en-US" altLang="zh-TW" sz="2078" b="1" dirty="0" smtClean="0">
                <a:ea typeface="新細明體" panose="02020500000000000000" pitchFamily="18" charset="-120"/>
              </a:rPr>
              <a:t>Lemma 18.2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The labels on the edges in any </a:t>
            </a:r>
            <a:r>
              <a:rPr lang="en-US" altLang="zh-TW" sz="2078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circuit of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form a cyclic arrangement in which the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2</a:t>
            </a:r>
            <a:r>
              <a:rPr lang="en-US" altLang="zh-TW" sz="2251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consecutive segments of length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are distinct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.</a:t>
            </a:r>
            <a:r>
              <a:rPr lang="en-US" altLang="zh-TW" sz="2511" dirty="0" smtClean="0">
                <a:ea typeface="新細明體" panose="02020500000000000000" pitchFamily="18" charset="-120"/>
              </a:rPr>
              <a:t> </a:t>
            </a:r>
            <a:endParaRPr lang="en-US" altLang="zh-TW" sz="2511" b="1" dirty="0">
              <a:ea typeface="新細明體" panose="02020500000000000000" pitchFamily="18" charset="-120"/>
            </a:endParaRPr>
          </a:p>
        </p:txBody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79" y="1719311"/>
            <a:ext cx="7410488" cy="215910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173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3/4</a:t>
            </a:r>
            <a:endParaRPr lang="en-US" altLang="zh-TW" sz="173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C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next uses an edge with label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a</a:t>
            </a:r>
            <a:r>
              <a:rPr lang="en-US" altLang="zh-TW" sz="2424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,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the list consisting of the </a:t>
            </a:r>
            <a:r>
              <a:rPr lang="en-US" altLang="zh-TW" sz="2424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most recent edge labels at that time is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a</a:t>
            </a:r>
            <a:r>
              <a:rPr lang="en-US" altLang="zh-TW" sz="2424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24" dirty="0">
                <a:ea typeface="新細明體" panose="02020500000000000000" pitchFamily="18" charset="-120"/>
              </a:rPr>
              <a:t>,…..</a:t>
            </a:r>
            <a:r>
              <a:rPr lang="en-US" altLang="zh-TW" sz="2424" i="1" dirty="0">
                <a:ea typeface="新細明體" panose="02020500000000000000" pitchFamily="18" charset="-120"/>
              </a:rPr>
              <a:t>a</a:t>
            </a:r>
            <a:r>
              <a:rPr lang="en-US" altLang="zh-TW" sz="2424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41319" name="Oval 5"/>
          <p:cNvSpPr>
            <a:spLocks noChangeArrowheads="1"/>
          </p:cNvSpPr>
          <p:nvPr/>
        </p:nvSpPr>
        <p:spPr bwMode="auto">
          <a:xfrm>
            <a:off x="3468398" y="4294841"/>
            <a:ext cx="109948" cy="1168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0" name="Line 6"/>
          <p:cNvSpPr>
            <a:spLocks noChangeShapeType="1"/>
          </p:cNvSpPr>
          <p:nvPr/>
        </p:nvSpPr>
        <p:spPr bwMode="auto">
          <a:xfrm flipV="1">
            <a:off x="3590715" y="4352563"/>
            <a:ext cx="180452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21" name="Line 7"/>
          <p:cNvSpPr>
            <a:spLocks noChangeShapeType="1"/>
          </p:cNvSpPr>
          <p:nvPr/>
        </p:nvSpPr>
        <p:spPr bwMode="auto">
          <a:xfrm>
            <a:off x="3600337" y="5748901"/>
            <a:ext cx="18045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22" name="Line 8"/>
          <p:cNvSpPr>
            <a:spLocks noChangeShapeType="1"/>
          </p:cNvSpPr>
          <p:nvPr/>
        </p:nvSpPr>
        <p:spPr bwMode="auto">
          <a:xfrm>
            <a:off x="5470824" y="4424029"/>
            <a:ext cx="0" cy="1253406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23" name="Line 9"/>
          <p:cNvSpPr>
            <a:spLocks noChangeShapeType="1"/>
          </p:cNvSpPr>
          <p:nvPr/>
        </p:nvSpPr>
        <p:spPr bwMode="auto">
          <a:xfrm>
            <a:off x="3524746" y="4424029"/>
            <a:ext cx="0" cy="12424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24" name="Oval 10"/>
          <p:cNvSpPr>
            <a:spLocks noChangeArrowheads="1"/>
          </p:cNvSpPr>
          <p:nvPr/>
        </p:nvSpPr>
        <p:spPr bwMode="auto">
          <a:xfrm>
            <a:off x="3480767" y="5677436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5" name="Oval 11"/>
          <p:cNvSpPr>
            <a:spLocks noChangeArrowheads="1"/>
          </p:cNvSpPr>
          <p:nvPr/>
        </p:nvSpPr>
        <p:spPr bwMode="auto">
          <a:xfrm>
            <a:off x="5417225" y="5677436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6" name="Oval 12"/>
          <p:cNvSpPr>
            <a:spLocks noChangeArrowheads="1"/>
          </p:cNvSpPr>
          <p:nvPr/>
        </p:nvSpPr>
        <p:spPr bwMode="auto">
          <a:xfrm>
            <a:off x="5417225" y="4294841"/>
            <a:ext cx="109948" cy="11681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7" name="Oval 13"/>
          <p:cNvSpPr>
            <a:spLocks noChangeArrowheads="1"/>
          </p:cNvSpPr>
          <p:nvPr/>
        </p:nvSpPr>
        <p:spPr bwMode="auto">
          <a:xfrm>
            <a:off x="4118465" y="4979266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8" name="Oval 14"/>
          <p:cNvSpPr>
            <a:spLocks noChangeArrowheads="1"/>
          </p:cNvSpPr>
          <p:nvPr/>
        </p:nvSpPr>
        <p:spPr bwMode="auto">
          <a:xfrm>
            <a:off x="4767157" y="4990261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9" name="Line 15"/>
          <p:cNvSpPr>
            <a:spLocks noChangeShapeType="1"/>
          </p:cNvSpPr>
          <p:nvPr/>
        </p:nvSpPr>
        <p:spPr bwMode="auto">
          <a:xfrm>
            <a:off x="3556357" y="4388297"/>
            <a:ext cx="573103" cy="601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30" name="Line 16"/>
          <p:cNvSpPr>
            <a:spLocks noChangeShapeType="1"/>
          </p:cNvSpPr>
          <p:nvPr/>
        </p:nvSpPr>
        <p:spPr bwMode="auto">
          <a:xfrm flipH="1">
            <a:off x="3578347" y="5085091"/>
            <a:ext cx="562108" cy="60334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31" name="Line 17"/>
          <p:cNvSpPr>
            <a:spLocks noChangeShapeType="1"/>
          </p:cNvSpPr>
          <p:nvPr/>
        </p:nvSpPr>
        <p:spPr bwMode="auto">
          <a:xfrm flipH="1">
            <a:off x="4867486" y="4388297"/>
            <a:ext cx="559359" cy="60196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32" name="Line 18"/>
          <p:cNvSpPr>
            <a:spLocks noChangeShapeType="1"/>
          </p:cNvSpPr>
          <p:nvPr/>
        </p:nvSpPr>
        <p:spPr bwMode="auto">
          <a:xfrm flipH="1" flipV="1">
            <a:off x="4867486" y="5098834"/>
            <a:ext cx="559359" cy="60334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cxnSp>
        <p:nvCxnSpPr>
          <p:cNvPr id="141333" name="AutoShape 19"/>
          <p:cNvCxnSpPr>
            <a:cxnSpLocks noChangeShapeType="1"/>
            <a:stCxn id="141327" idx="0"/>
            <a:endCxn id="141328" idx="1"/>
          </p:cNvCxnSpPr>
          <p:nvPr/>
        </p:nvCxnSpPr>
        <p:spPr bwMode="auto">
          <a:xfrm rot="5400000" flipV="1">
            <a:off x="4463426" y="4689279"/>
            <a:ext cx="30236" cy="610211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334" name="AutoShape 20"/>
          <p:cNvCxnSpPr>
            <a:cxnSpLocks noChangeShapeType="1"/>
            <a:stCxn id="141328" idx="3"/>
            <a:endCxn id="141327" idx="4"/>
          </p:cNvCxnSpPr>
          <p:nvPr/>
        </p:nvCxnSpPr>
        <p:spPr bwMode="auto">
          <a:xfrm rot="5400000">
            <a:off x="4475109" y="4790293"/>
            <a:ext cx="6871" cy="610211"/>
          </a:xfrm>
          <a:prstGeom prst="curvedConnector3">
            <a:avLst>
              <a:gd name="adj1" fmla="val 2474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335" name="Oval 21"/>
          <p:cNvSpPr>
            <a:spLocks noChangeArrowheads="1"/>
          </p:cNvSpPr>
          <p:nvPr/>
        </p:nvSpPr>
        <p:spPr bwMode="auto">
          <a:xfrm>
            <a:off x="2821080" y="4990261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36" name="Oval 22"/>
          <p:cNvSpPr>
            <a:spLocks noChangeArrowheads="1"/>
          </p:cNvSpPr>
          <p:nvPr/>
        </p:nvSpPr>
        <p:spPr bwMode="auto">
          <a:xfrm>
            <a:off x="6120891" y="5004005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37" name="Line 23"/>
          <p:cNvSpPr>
            <a:spLocks noChangeShapeType="1"/>
          </p:cNvSpPr>
          <p:nvPr/>
        </p:nvSpPr>
        <p:spPr bwMode="auto">
          <a:xfrm flipH="1">
            <a:off x="2918659" y="4375927"/>
            <a:ext cx="571729" cy="6143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38" name="Line 24"/>
          <p:cNvSpPr>
            <a:spLocks noChangeShapeType="1"/>
          </p:cNvSpPr>
          <p:nvPr/>
        </p:nvSpPr>
        <p:spPr bwMode="auto">
          <a:xfrm flipH="1" flipV="1">
            <a:off x="2896670" y="5098835"/>
            <a:ext cx="584098" cy="6143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39" name="Line 25"/>
          <p:cNvSpPr>
            <a:spLocks noChangeShapeType="1"/>
          </p:cNvSpPr>
          <p:nvPr/>
        </p:nvSpPr>
        <p:spPr bwMode="auto">
          <a:xfrm>
            <a:off x="5510681" y="4385548"/>
            <a:ext cx="632200" cy="629452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40" name="Line 26"/>
          <p:cNvSpPr>
            <a:spLocks noChangeShapeType="1"/>
          </p:cNvSpPr>
          <p:nvPr/>
        </p:nvSpPr>
        <p:spPr bwMode="auto">
          <a:xfrm flipV="1">
            <a:off x="5527173" y="5098834"/>
            <a:ext cx="626703" cy="6376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41" name="Oval 27"/>
          <p:cNvSpPr>
            <a:spLocks noChangeArrowheads="1"/>
          </p:cNvSpPr>
          <p:nvPr/>
        </p:nvSpPr>
        <p:spPr bwMode="auto">
          <a:xfrm>
            <a:off x="2577821" y="4884436"/>
            <a:ext cx="296859" cy="3312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42" name="Oval 28"/>
          <p:cNvSpPr>
            <a:spLocks noChangeArrowheads="1"/>
          </p:cNvSpPr>
          <p:nvPr/>
        </p:nvSpPr>
        <p:spPr bwMode="auto">
          <a:xfrm>
            <a:off x="6186860" y="4896806"/>
            <a:ext cx="296859" cy="3312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43" name="Line 29"/>
          <p:cNvSpPr>
            <a:spLocks noChangeShapeType="1"/>
          </p:cNvSpPr>
          <p:nvPr/>
        </p:nvSpPr>
        <p:spPr bwMode="auto">
          <a:xfrm flipV="1">
            <a:off x="2654784" y="4979266"/>
            <a:ext cx="0" cy="142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44" name="Line 30"/>
          <p:cNvSpPr>
            <a:spLocks noChangeShapeType="1"/>
          </p:cNvSpPr>
          <p:nvPr/>
        </p:nvSpPr>
        <p:spPr bwMode="auto">
          <a:xfrm>
            <a:off x="6417751" y="5004005"/>
            <a:ext cx="0" cy="1291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45" name="Text Box 31"/>
          <p:cNvSpPr txBox="1">
            <a:spLocks noChangeArrowheads="1"/>
          </p:cNvSpPr>
          <p:nvPr/>
        </p:nvSpPr>
        <p:spPr bwMode="auto">
          <a:xfrm>
            <a:off x="2393658" y="4895431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1346" name="Text Box 32"/>
          <p:cNvSpPr txBox="1">
            <a:spLocks noChangeArrowheads="1"/>
          </p:cNvSpPr>
          <p:nvPr/>
        </p:nvSpPr>
        <p:spPr bwMode="auto">
          <a:xfrm>
            <a:off x="3009366" y="5332474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1347" name="Text Box 33"/>
          <p:cNvSpPr txBox="1">
            <a:spLocks noChangeArrowheads="1"/>
          </p:cNvSpPr>
          <p:nvPr/>
        </p:nvSpPr>
        <p:spPr bwMode="auto">
          <a:xfrm>
            <a:off x="3491762" y="4892682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348" name="Text Box 34"/>
          <p:cNvSpPr txBox="1">
            <a:spLocks noChangeArrowheads="1"/>
          </p:cNvSpPr>
          <p:nvPr/>
        </p:nvSpPr>
        <p:spPr bwMode="auto">
          <a:xfrm>
            <a:off x="3835349" y="453947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1349" name="Text Box 35"/>
          <p:cNvSpPr txBox="1">
            <a:spLocks noChangeArrowheads="1"/>
          </p:cNvSpPr>
          <p:nvPr/>
        </p:nvSpPr>
        <p:spPr bwMode="auto">
          <a:xfrm>
            <a:off x="4352104" y="569942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1350" name="Text Box 36"/>
          <p:cNvSpPr txBox="1">
            <a:spLocks noChangeArrowheads="1"/>
          </p:cNvSpPr>
          <p:nvPr/>
        </p:nvSpPr>
        <p:spPr bwMode="auto">
          <a:xfrm>
            <a:off x="4352104" y="520328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1351" name="Text Box 37"/>
          <p:cNvSpPr txBox="1">
            <a:spLocks noChangeArrowheads="1"/>
          </p:cNvSpPr>
          <p:nvPr/>
        </p:nvSpPr>
        <p:spPr bwMode="auto">
          <a:xfrm>
            <a:off x="5448835" y="491879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1352" name="Text Box 38"/>
          <p:cNvSpPr txBox="1">
            <a:spLocks noChangeArrowheads="1"/>
          </p:cNvSpPr>
          <p:nvPr/>
        </p:nvSpPr>
        <p:spPr bwMode="auto">
          <a:xfrm>
            <a:off x="5815786" y="5332474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41353" name="Text Box 39"/>
          <p:cNvSpPr txBox="1">
            <a:spLocks noChangeArrowheads="1"/>
          </p:cNvSpPr>
          <p:nvPr/>
        </p:nvSpPr>
        <p:spPr bwMode="auto">
          <a:xfrm>
            <a:off x="2990125" y="4539475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1354" name="Text Box 40"/>
          <p:cNvSpPr txBox="1">
            <a:spLocks noChangeArrowheads="1"/>
          </p:cNvSpPr>
          <p:nvPr/>
        </p:nvSpPr>
        <p:spPr bwMode="auto">
          <a:xfrm>
            <a:off x="3330963" y="4872067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355" name="Text Box 41"/>
          <p:cNvSpPr txBox="1">
            <a:spLocks noChangeArrowheads="1"/>
          </p:cNvSpPr>
          <p:nvPr/>
        </p:nvSpPr>
        <p:spPr bwMode="auto">
          <a:xfrm>
            <a:off x="4387837" y="4127170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356" name="Text Box 42"/>
          <p:cNvSpPr txBox="1">
            <a:spLocks noChangeArrowheads="1"/>
          </p:cNvSpPr>
          <p:nvPr/>
        </p:nvSpPr>
        <p:spPr bwMode="auto">
          <a:xfrm>
            <a:off x="4409827" y="4612315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1357" name="Text Box 43"/>
          <p:cNvSpPr txBox="1">
            <a:spLocks noChangeArrowheads="1"/>
          </p:cNvSpPr>
          <p:nvPr/>
        </p:nvSpPr>
        <p:spPr bwMode="auto">
          <a:xfrm>
            <a:off x="4937577" y="4528480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1358" name="Text Box 44"/>
          <p:cNvSpPr txBox="1">
            <a:spLocks noChangeArrowheads="1"/>
          </p:cNvSpPr>
          <p:nvPr/>
        </p:nvSpPr>
        <p:spPr bwMode="auto">
          <a:xfrm>
            <a:off x="5797920" y="4481752"/>
            <a:ext cx="21714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1359" name="Text Box 45"/>
          <p:cNvSpPr txBox="1">
            <a:spLocks noChangeArrowheads="1"/>
          </p:cNvSpPr>
          <p:nvPr/>
        </p:nvSpPr>
        <p:spPr bwMode="auto">
          <a:xfrm>
            <a:off x="6445238" y="4895431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1360" name="Text Box 46"/>
          <p:cNvSpPr txBox="1">
            <a:spLocks noChangeArrowheads="1"/>
          </p:cNvSpPr>
          <p:nvPr/>
        </p:nvSpPr>
        <p:spPr bwMode="auto">
          <a:xfrm>
            <a:off x="4937577" y="5285746"/>
            <a:ext cx="25700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1361" name="Text Box 47"/>
          <p:cNvSpPr txBox="1">
            <a:spLocks noChangeArrowheads="1"/>
          </p:cNvSpPr>
          <p:nvPr/>
        </p:nvSpPr>
        <p:spPr bwMode="auto">
          <a:xfrm>
            <a:off x="3355702" y="4051580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/>
              <a:t>0</a:t>
            </a:r>
            <a:r>
              <a:rPr lang="zh-TW" altLang="en-US" sz="1385" b="1"/>
              <a:t>01</a:t>
            </a:r>
          </a:p>
        </p:txBody>
      </p:sp>
      <p:sp>
        <p:nvSpPr>
          <p:cNvPr id="141362" name="Text Box 48"/>
          <p:cNvSpPr txBox="1">
            <a:spLocks noChangeArrowheads="1"/>
          </p:cNvSpPr>
          <p:nvPr/>
        </p:nvSpPr>
        <p:spPr bwMode="auto">
          <a:xfrm>
            <a:off x="2904916" y="49187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000</a:t>
            </a:r>
          </a:p>
        </p:txBody>
      </p:sp>
      <p:sp>
        <p:nvSpPr>
          <p:cNvPr id="141363" name="Text Box 49"/>
          <p:cNvSpPr txBox="1">
            <a:spLocks noChangeArrowheads="1"/>
          </p:cNvSpPr>
          <p:nvPr/>
        </p:nvSpPr>
        <p:spPr bwMode="auto">
          <a:xfrm>
            <a:off x="3324092" y="5746153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100</a:t>
            </a:r>
          </a:p>
        </p:txBody>
      </p:sp>
      <p:sp>
        <p:nvSpPr>
          <p:cNvPr id="141364" name="Text Box 50"/>
          <p:cNvSpPr txBox="1">
            <a:spLocks noChangeArrowheads="1"/>
          </p:cNvSpPr>
          <p:nvPr/>
        </p:nvSpPr>
        <p:spPr bwMode="auto">
          <a:xfrm>
            <a:off x="3785873" y="49187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010</a:t>
            </a:r>
          </a:p>
        </p:txBody>
      </p:sp>
      <p:sp>
        <p:nvSpPr>
          <p:cNvPr id="141365" name="Text Box 51"/>
          <p:cNvSpPr txBox="1">
            <a:spLocks noChangeArrowheads="1"/>
          </p:cNvSpPr>
          <p:nvPr/>
        </p:nvSpPr>
        <p:spPr bwMode="auto">
          <a:xfrm>
            <a:off x="4852368" y="4895431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101</a:t>
            </a:r>
          </a:p>
        </p:txBody>
      </p:sp>
      <p:sp>
        <p:nvSpPr>
          <p:cNvPr id="141366" name="Text Box 52"/>
          <p:cNvSpPr txBox="1">
            <a:spLocks noChangeArrowheads="1"/>
          </p:cNvSpPr>
          <p:nvPr/>
        </p:nvSpPr>
        <p:spPr bwMode="auto">
          <a:xfrm>
            <a:off x="5292159" y="4039211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 b="1">
                <a:solidFill>
                  <a:srgbClr val="FF0000"/>
                </a:solidFill>
              </a:rPr>
              <a:t>01</a:t>
            </a:r>
            <a:r>
              <a:rPr lang="zh-TW" altLang="en-US" sz="1385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367" name="Text Box 53"/>
          <p:cNvSpPr txBox="1">
            <a:spLocks noChangeArrowheads="1"/>
          </p:cNvSpPr>
          <p:nvPr/>
        </p:nvSpPr>
        <p:spPr bwMode="auto">
          <a:xfrm>
            <a:off x="5292159" y="5735158"/>
            <a:ext cx="42017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110</a:t>
            </a:r>
          </a:p>
        </p:txBody>
      </p:sp>
      <p:sp>
        <p:nvSpPr>
          <p:cNvPr id="141368" name="Text Box 54"/>
          <p:cNvSpPr txBox="1">
            <a:spLocks noChangeArrowheads="1"/>
          </p:cNvSpPr>
          <p:nvPr/>
        </p:nvSpPr>
        <p:spPr bwMode="auto">
          <a:xfrm>
            <a:off x="5788299" y="4931164"/>
            <a:ext cx="414016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111</a:t>
            </a:r>
          </a:p>
        </p:txBody>
      </p:sp>
      <p:sp>
        <p:nvSpPr>
          <p:cNvPr id="141369" name="Text Box 55"/>
          <p:cNvSpPr txBox="1">
            <a:spLocks noChangeArrowheads="1"/>
          </p:cNvSpPr>
          <p:nvPr/>
        </p:nvSpPr>
        <p:spPr bwMode="auto">
          <a:xfrm>
            <a:off x="3018987" y="3985612"/>
            <a:ext cx="29548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a</a:t>
            </a:r>
          </a:p>
        </p:txBody>
      </p:sp>
      <p:sp>
        <p:nvSpPr>
          <p:cNvPr id="141370" name="Text Box 56"/>
          <p:cNvSpPr txBox="1">
            <a:spLocks noChangeArrowheads="1"/>
          </p:cNvSpPr>
          <p:nvPr/>
        </p:nvSpPr>
        <p:spPr bwMode="auto">
          <a:xfrm>
            <a:off x="5659110" y="3996607"/>
            <a:ext cx="26387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b</a:t>
            </a:r>
          </a:p>
        </p:txBody>
      </p:sp>
      <p:sp>
        <p:nvSpPr>
          <p:cNvPr id="141371" name="Text Box 57"/>
          <p:cNvSpPr txBox="1">
            <a:spLocks noChangeArrowheads="1"/>
          </p:cNvSpPr>
          <p:nvPr/>
        </p:nvSpPr>
        <p:spPr bwMode="auto">
          <a:xfrm>
            <a:off x="3838098" y="5272003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1372" name="Text Box 67"/>
          <p:cNvSpPr txBox="1">
            <a:spLocks noChangeArrowheads="1"/>
          </p:cNvSpPr>
          <p:nvPr/>
        </p:nvSpPr>
        <p:spPr bwMode="auto">
          <a:xfrm>
            <a:off x="6445238" y="4895431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93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8BD5D9-4C25-4B05-9842-B7F03B053BE9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42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FB8B07F-64E5-4BE3-B961-B51123B5AD11}" type="slidenum">
              <a:rPr lang="zh-TW" altLang="en-US" sz="1299"/>
              <a:pPr eaLnBrk="1" hangingPunct="1"/>
              <a:t>27</a:t>
            </a:fld>
            <a:endParaRPr lang="en-US" altLang="zh-TW" sz="1299"/>
          </a:p>
        </p:txBody>
      </p:sp>
      <p:sp>
        <p:nvSpPr>
          <p:cNvPr id="1423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599742"/>
          </a:xfrm>
        </p:spPr>
        <p:txBody>
          <a:bodyPr/>
          <a:lstStyle/>
          <a:p>
            <a:pPr marL="364190" indent="-364190"/>
            <a:r>
              <a:rPr lang="en-US" altLang="zh-TW" sz="2400" b="1" dirty="0" smtClean="0">
                <a:ea typeface="新細明體" panose="02020500000000000000" pitchFamily="18" charset="-120"/>
              </a:rPr>
              <a:t>Lemma 18.2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The labels on the edges in any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circuit of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form a cyclic arrangement in which the 2</a:t>
            </a:r>
            <a:r>
              <a:rPr lang="en-US" altLang="zh-TW" sz="2400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consecutive segments of length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are distinct.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endParaRPr lang="en-US" altLang="zh-TW" sz="2511" b="1" dirty="0">
              <a:ea typeface="新細明體" panose="02020500000000000000" pitchFamily="18" charset="-120"/>
            </a:endParaRPr>
          </a:p>
        </p:txBody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325" y="1586753"/>
            <a:ext cx="7154859" cy="274244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 dirty="0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173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4/4</a:t>
            </a:r>
            <a:endParaRPr lang="en-US" altLang="zh-TW" sz="1731" i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sz="2337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TW" sz="2337" b="1" i="1" baseline="30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n-1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vertex labels are distinct, and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two out-going edges have distinct labels, and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traverse each edge exactly once</a:t>
            </a:r>
          </a:p>
        </p:txBody>
      </p:sp>
      <p:sp>
        <p:nvSpPr>
          <p:cNvPr id="142343" name="Text Box 5"/>
          <p:cNvSpPr txBox="1">
            <a:spLocks noChangeArrowheads="1"/>
          </p:cNvSpPr>
          <p:nvPr/>
        </p:nvSpPr>
        <p:spPr bwMode="auto">
          <a:xfrm>
            <a:off x="3884826" y="5236270"/>
            <a:ext cx="1030762" cy="10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>
                <a:solidFill>
                  <a:srgbClr val="FF0000"/>
                </a:solidFill>
              </a:rPr>
              <a:t>011  0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511">
                <a:solidFill>
                  <a:schemeClr val="accent2"/>
                </a:solidFill>
              </a:rPr>
              <a:t>011  1</a:t>
            </a:r>
          </a:p>
        </p:txBody>
      </p:sp>
      <p:sp>
        <p:nvSpPr>
          <p:cNvPr id="142344" name="AutoShape 6"/>
          <p:cNvSpPr>
            <a:spLocks noChangeArrowheads="1"/>
          </p:cNvSpPr>
          <p:nvPr/>
        </p:nvSpPr>
        <p:spPr bwMode="auto">
          <a:xfrm>
            <a:off x="1394506" y="4733258"/>
            <a:ext cx="1904847" cy="750394"/>
          </a:xfrm>
          <a:prstGeom prst="wedgeRoundRectCallout">
            <a:avLst>
              <a:gd name="adj1" fmla="val 81384"/>
              <a:gd name="adj2" fmla="val 5019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78"/>
              <a:t>Distinct  vertex label </a:t>
            </a:r>
          </a:p>
        </p:txBody>
      </p:sp>
      <p:sp>
        <p:nvSpPr>
          <p:cNvPr id="142345" name="Rectangle 7"/>
          <p:cNvSpPr>
            <a:spLocks noChangeArrowheads="1"/>
          </p:cNvSpPr>
          <p:nvPr/>
        </p:nvSpPr>
        <p:spPr bwMode="auto">
          <a:xfrm>
            <a:off x="3893072" y="5293992"/>
            <a:ext cx="593719" cy="371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2346" name="Rectangle 8"/>
          <p:cNvSpPr>
            <a:spLocks noChangeArrowheads="1"/>
          </p:cNvSpPr>
          <p:nvPr/>
        </p:nvSpPr>
        <p:spPr bwMode="auto">
          <a:xfrm>
            <a:off x="3893072" y="5879465"/>
            <a:ext cx="593719" cy="371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2347" name="AutoShape 9"/>
          <p:cNvSpPr>
            <a:spLocks noChangeArrowheads="1"/>
          </p:cNvSpPr>
          <p:nvPr/>
        </p:nvSpPr>
        <p:spPr bwMode="auto">
          <a:xfrm>
            <a:off x="5129986" y="5640328"/>
            <a:ext cx="2242937" cy="816363"/>
          </a:xfrm>
          <a:prstGeom prst="wedgeRoundRectCallout">
            <a:avLst>
              <a:gd name="adj1" fmla="val -64398"/>
              <a:gd name="adj2" fmla="val 656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78"/>
              <a:t>Distinct labels on</a:t>
            </a:r>
          </a:p>
          <a:p>
            <a:pPr algn="ctr" eaLnBrk="1" hangingPunct="1"/>
            <a:r>
              <a:rPr lang="en-US" altLang="zh-TW" sz="2078"/>
              <a:t>out-going</a:t>
            </a:r>
            <a:r>
              <a:rPr lang="en-US" altLang="zh-TW" sz="2511"/>
              <a:t> </a:t>
            </a:r>
            <a:r>
              <a:rPr lang="en-US" altLang="zh-TW" sz="2078"/>
              <a:t>edges</a:t>
            </a:r>
          </a:p>
        </p:txBody>
      </p:sp>
      <p:sp>
        <p:nvSpPr>
          <p:cNvPr id="142348" name="Rectangle 10"/>
          <p:cNvSpPr>
            <a:spLocks noChangeArrowheads="1"/>
          </p:cNvSpPr>
          <p:nvPr/>
        </p:nvSpPr>
        <p:spPr bwMode="auto">
          <a:xfrm>
            <a:off x="4577498" y="5293992"/>
            <a:ext cx="214398" cy="371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2349" name="Rectangle 11"/>
          <p:cNvSpPr>
            <a:spLocks noChangeArrowheads="1"/>
          </p:cNvSpPr>
          <p:nvPr/>
        </p:nvSpPr>
        <p:spPr bwMode="auto">
          <a:xfrm>
            <a:off x="4585744" y="5879465"/>
            <a:ext cx="214398" cy="371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val="42392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7C9315-F41F-48A9-93AF-E49D25DC4B17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433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F835A36-DF09-4169-A09C-CD5226253144}" type="slidenum">
              <a:rPr lang="zh-TW" altLang="en-US" sz="1299"/>
              <a:pPr eaLnBrk="1" hangingPunct="1"/>
              <a:t>28</a:t>
            </a:fld>
            <a:endParaRPr lang="en-US" altLang="zh-TW" sz="1299"/>
          </a:p>
        </p:txBody>
      </p:sp>
      <p:sp>
        <p:nvSpPr>
          <p:cNvPr id="1433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17475"/>
            <a:ext cx="7154859" cy="1599742"/>
          </a:xfrm>
        </p:spPr>
        <p:txBody>
          <a:bodyPr/>
          <a:lstStyle/>
          <a:p>
            <a:pPr marL="364190" indent="-364190"/>
            <a:r>
              <a:rPr lang="en-US" altLang="zh-TW" sz="2251" b="1" dirty="0" smtClean="0">
                <a:ea typeface="新細明體" panose="02020500000000000000" pitchFamily="18" charset="-120"/>
              </a:rPr>
              <a:t>Proposition 18: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The labels on the edges in any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circuit of </a:t>
            </a:r>
            <a:r>
              <a:rPr lang="en-US" altLang="zh-TW" sz="225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form a cyclic arrangement in which the 2</a:t>
            </a:r>
            <a:r>
              <a:rPr lang="en-US" altLang="zh-TW" sz="2251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consecutive segments of length </a:t>
            </a:r>
            <a:r>
              <a:rPr lang="en-US" altLang="zh-TW" sz="2251" i="1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are distinct.</a:t>
            </a:r>
            <a:r>
              <a:rPr lang="en-US" altLang="zh-TW" sz="2511" dirty="0">
                <a:ea typeface="新細明體" panose="02020500000000000000" pitchFamily="18" charset="-120"/>
              </a:rPr>
              <a:t> </a:t>
            </a:r>
            <a:r>
              <a:rPr lang="en-US" altLang="zh-TW" sz="1558" dirty="0">
                <a:ea typeface="新細明體" panose="02020500000000000000" pitchFamily="18" charset="-120"/>
              </a:rPr>
              <a:t>1.4.26</a:t>
            </a:r>
            <a:endParaRPr lang="en-US" altLang="zh-TW" sz="2511" b="1" dirty="0">
              <a:ea typeface="新細明體" panose="02020500000000000000" pitchFamily="18" charset="-120"/>
            </a:endParaRPr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2649071"/>
            <a:ext cx="7154859" cy="376639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 (completed) : </a:t>
            </a:r>
            <a:endParaRPr lang="en-US" altLang="zh-TW" sz="1731" i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Lemmas 18.1 and 18.2, we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have shown that the 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TW" sz="2424" b="1" i="1" baseline="30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strings of length </a:t>
            </a:r>
            <a:r>
              <a:rPr lang="en-US" altLang="zh-TW" sz="2424" b="1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circular arrangement given by the edge labels along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b="1" i="1" dirty="0">
                <a:ea typeface="新細明體" panose="02020500000000000000" pitchFamily="18" charset="-120"/>
              </a:rPr>
              <a:t>C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distinct</a:t>
            </a:r>
            <a:r>
              <a:rPr lang="en-US" altLang="zh-TW" sz="2424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9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3FD039-3C91-4493-AC70-17183A18C3D7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6C0AD88-27A7-4901-A3E3-391F7343C758}" type="slidenum">
              <a:rPr lang="zh-TW" altLang="en-US" sz="1299"/>
              <a:pPr eaLnBrk="1" hangingPunct="1"/>
              <a:t>3</a:t>
            </a:fld>
            <a:endParaRPr lang="en-US" altLang="zh-TW" sz="1299"/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Directed Graph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21405"/>
            <a:ext cx="7154859" cy="2398238"/>
          </a:xfrm>
        </p:spPr>
        <p:txBody>
          <a:bodyPr/>
          <a:lstStyle/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a digraph models a relation, each ordered pair is the (head, tail) pair for at most one edge. </a:t>
            </a:r>
          </a:p>
          <a:p>
            <a:pPr lvl="1" eaLnBrk="1" hangingPunct="1"/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setting as with simple graphs, we ignore the technicality of a function assigning endpoints to edges and simply treat an edge as an ordered pair of vertices.</a:t>
            </a:r>
          </a:p>
        </p:txBody>
      </p:sp>
      <p:grpSp>
        <p:nvGrpSpPr>
          <p:cNvPr id="118791" name="Group 4"/>
          <p:cNvGrpSpPr>
            <a:grpSpLocks/>
          </p:cNvGrpSpPr>
          <p:nvPr/>
        </p:nvGrpSpPr>
        <p:grpSpPr bwMode="auto">
          <a:xfrm>
            <a:off x="3521998" y="4030966"/>
            <a:ext cx="2284168" cy="1601116"/>
            <a:chOff x="1470" y="3018"/>
            <a:chExt cx="858" cy="546"/>
          </a:xfrm>
        </p:grpSpPr>
        <p:sp>
          <p:nvSpPr>
            <p:cNvPr id="118792" name="Oval 5"/>
            <p:cNvSpPr>
              <a:spLocks noChangeArrowheads="1"/>
            </p:cNvSpPr>
            <p:nvPr/>
          </p:nvSpPr>
          <p:spPr bwMode="auto">
            <a:xfrm>
              <a:off x="1476" y="306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8793" name="Oval 6"/>
            <p:cNvSpPr>
              <a:spLocks noChangeArrowheads="1"/>
            </p:cNvSpPr>
            <p:nvPr/>
          </p:nvSpPr>
          <p:spPr bwMode="auto">
            <a:xfrm>
              <a:off x="1470" y="348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8794" name="Oval 7"/>
            <p:cNvSpPr>
              <a:spLocks noChangeArrowheads="1"/>
            </p:cNvSpPr>
            <p:nvPr/>
          </p:nvSpPr>
          <p:spPr bwMode="auto">
            <a:xfrm>
              <a:off x="1950" y="3504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8795" name="Oval 8"/>
            <p:cNvSpPr>
              <a:spLocks noChangeArrowheads="1"/>
            </p:cNvSpPr>
            <p:nvPr/>
          </p:nvSpPr>
          <p:spPr bwMode="auto">
            <a:xfrm>
              <a:off x="2268" y="3270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8796" name="Oval 9"/>
            <p:cNvSpPr>
              <a:spLocks noChangeArrowheads="1"/>
            </p:cNvSpPr>
            <p:nvPr/>
          </p:nvSpPr>
          <p:spPr bwMode="auto">
            <a:xfrm>
              <a:off x="1956" y="3018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18797" name="Line 10"/>
            <p:cNvSpPr>
              <a:spLocks noChangeShapeType="1"/>
            </p:cNvSpPr>
            <p:nvPr/>
          </p:nvSpPr>
          <p:spPr bwMode="auto">
            <a:xfrm flipV="1">
              <a:off x="1524" y="3306"/>
              <a:ext cx="75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798" name="Line 11"/>
            <p:cNvSpPr>
              <a:spLocks noChangeShapeType="1"/>
            </p:cNvSpPr>
            <p:nvPr/>
          </p:nvSpPr>
          <p:spPr bwMode="auto">
            <a:xfrm>
              <a:off x="1536" y="354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799" name="Line 12"/>
            <p:cNvSpPr>
              <a:spLocks noChangeShapeType="1"/>
            </p:cNvSpPr>
            <p:nvPr/>
          </p:nvSpPr>
          <p:spPr bwMode="auto">
            <a:xfrm flipH="1">
              <a:off x="1542" y="3042"/>
              <a:ext cx="402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800" name="Line 13"/>
            <p:cNvSpPr>
              <a:spLocks noChangeShapeType="1"/>
            </p:cNvSpPr>
            <p:nvPr/>
          </p:nvSpPr>
          <p:spPr bwMode="auto">
            <a:xfrm flipH="1">
              <a:off x="1494" y="3132"/>
              <a:ext cx="6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801" name="Line 14"/>
            <p:cNvSpPr>
              <a:spLocks noChangeShapeType="1"/>
            </p:cNvSpPr>
            <p:nvPr/>
          </p:nvSpPr>
          <p:spPr bwMode="auto">
            <a:xfrm flipH="1">
              <a:off x="2010" y="3330"/>
              <a:ext cx="2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802" name="Line 15"/>
            <p:cNvSpPr>
              <a:spLocks noChangeShapeType="1"/>
            </p:cNvSpPr>
            <p:nvPr/>
          </p:nvSpPr>
          <p:spPr bwMode="auto">
            <a:xfrm flipH="1" flipV="1">
              <a:off x="2010" y="3060"/>
              <a:ext cx="28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8803" name="Line 16"/>
            <p:cNvSpPr>
              <a:spLocks noChangeShapeType="1"/>
            </p:cNvSpPr>
            <p:nvPr/>
          </p:nvSpPr>
          <p:spPr bwMode="auto">
            <a:xfrm flipH="1">
              <a:off x="1518" y="3072"/>
              <a:ext cx="450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</p:spTree>
    <p:extLst>
      <p:ext uri="{BB962C8B-B14F-4D97-AF65-F5344CB8AC3E}">
        <p14:creationId xmlns:p14="http://schemas.microsoft.com/office/powerpoint/2010/main" val="42417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61A054-D542-4CAE-A530-748F71801675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A86CC9-AF47-4C58-91CA-1BB5FEDA0D96}" type="slidenum">
              <a:rPr lang="zh-TW" altLang="en-US" sz="1299"/>
              <a:pPr eaLnBrk="1" hangingPunct="1"/>
              <a:t>4</a:t>
            </a:fld>
            <a:endParaRPr lang="en-US" altLang="zh-TW" sz="1299"/>
          </a:p>
        </p:txBody>
      </p:sp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64" y="292738"/>
            <a:ext cx="7410488" cy="887829"/>
          </a:xfrm>
        </p:spPr>
        <p:txBody>
          <a:bodyPr/>
          <a:lstStyle/>
          <a:p>
            <a:pPr eaLnBrk="1" hangingPunct="1"/>
            <a:r>
              <a:rPr lang="en-US" altLang="zh-TW" sz="3030" dirty="0">
                <a:ea typeface="新細明體" panose="02020500000000000000" pitchFamily="18" charset="-120"/>
              </a:rPr>
              <a:t>Loop and multiple edges in directed </a:t>
            </a:r>
            <a:r>
              <a:rPr lang="en-US" altLang="zh-TW" sz="3030" dirty="0" smtClean="0">
                <a:ea typeface="新細明體" panose="02020500000000000000" pitchFamily="18" charset="-120"/>
              </a:rPr>
              <a:t>graph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592" y="1372976"/>
            <a:ext cx="7363760" cy="35526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graph, a </a:t>
            </a:r>
            <a:r>
              <a:rPr lang="en-US" altLang="zh-TW" sz="2400" b="1" i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loop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altLang="zh-TW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edge whose endpoints are equal. </a:t>
            </a:r>
            <a:endParaRPr lang="en-US" altLang="zh-TW" sz="24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400" b="1" i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Multiple edges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edges having the same ordered pair of endpoints. </a:t>
            </a:r>
          </a:p>
          <a:p>
            <a:pPr eaLnBrk="1" hangingPunct="1"/>
            <a:r>
              <a:rPr lang="en-US" altLang="zh-TW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digraph is </a:t>
            </a:r>
            <a:r>
              <a:rPr lang="en-US" altLang="zh-TW" sz="2400" b="1" i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</a:t>
            </a:r>
            <a:r>
              <a:rPr lang="en-US" altLang="zh-TW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each ordered pair is the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tail and head of at the </a:t>
            </a:r>
            <a:r>
              <a:rPr lang="en-US" altLang="zh-TW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most one edge; one loop may be present at each vertex. </a:t>
            </a:r>
            <a:endParaRPr lang="en-US" altLang="zh-TW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9815" name="Oval 4"/>
          <p:cNvSpPr>
            <a:spLocks noChangeArrowheads="1"/>
          </p:cNvSpPr>
          <p:nvPr/>
        </p:nvSpPr>
        <p:spPr bwMode="auto">
          <a:xfrm>
            <a:off x="3489014" y="5179922"/>
            <a:ext cx="123691" cy="1236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16" name="Freeform 5"/>
          <p:cNvSpPr>
            <a:spLocks/>
          </p:cNvSpPr>
          <p:nvPr/>
        </p:nvSpPr>
        <p:spPr bwMode="auto">
          <a:xfrm>
            <a:off x="3247128" y="4718140"/>
            <a:ext cx="333967" cy="518129"/>
          </a:xfrm>
          <a:custGeom>
            <a:avLst/>
            <a:gdLst>
              <a:gd name="T0" fmla="*/ 2147483647 w 229"/>
              <a:gd name="T1" fmla="*/ 2147483647 h 327"/>
              <a:gd name="T2" fmla="*/ 2147483647 w 229"/>
              <a:gd name="T3" fmla="*/ 2147483647 h 327"/>
              <a:gd name="T4" fmla="*/ 2147483647 w 229"/>
              <a:gd name="T5" fmla="*/ 2147483647 h 327"/>
              <a:gd name="T6" fmla="*/ 2147483647 w 229"/>
              <a:gd name="T7" fmla="*/ 2147483647 h 327"/>
              <a:gd name="T8" fmla="*/ 2147483647 w 229"/>
              <a:gd name="T9" fmla="*/ 2147483647 h 327"/>
              <a:gd name="T10" fmla="*/ 2147483647 w 229"/>
              <a:gd name="T11" fmla="*/ 2147483647 h 327"/>
              <a:gd name="T12" fmla="*/ 2147483647 w 229"/>
              <a:gd name="T13" fmla="*/ 2147483647 h 3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9"/>
              <a:gd name="T22" fmla="*/ 0 h 327"/>
              <a:gd name="T23" fmla="*/ 229 w 229"/>
              <a:gd name="T24" fmla="*/ 327 h 3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9" h="327">
                <a:moveTo>
                  <a:pt x="142" y="327"/>
                </a:moveTo>
                <a:cubicBezTo>
                  <a:pt x="110" y="309"/>
                  <a:pt x="79" y="291"/>
                  <a:pt x="58" y="249"/>
                </a:cubicBezTo>
                <a:cubicBezTo>
                  <a:pt x="37" y="207"/>
                  <a:pt x="0" y="116"/>
                  <a:pt x="16" y="75"/>
                </a:cubicBezTo>
                <a:cubicBezTo>
                  <a:pt x="32" y="34"/>
                  <a:pt x="122" y="6"/>
                  <a:pt x="154" y="3"/>
                </a:cubicBezTo>
                <a:cubicBezTo>
                  <a:pt x="186" y="0"/>
                  <a:pt x="196" y="33"/>
                  <a:pt x="208" y="57"/>
                </a:cubicBezTo>
                <a:cubicBezTo>
                  <a:pt x="220" y="81"/>
                  <a:pt x="223" y="108"/>
                  <a:pt x="226" y="147"/>
                </a:cubicBezTo>
                <a:cubicBezTo>
                  <a:pt x="229" y="186"/>
                  <a:pt x="226" y="261"/>
                  <a:pt x="226" y="29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17" name="Oval 6"/>
          <p:cNvSpPr>
            <a:spLocks noChangeArrowheads="1"/>
          </p:cNvSpPr>
          <p:nvPr/>
        </p:nvSpPr>
        <p:spPr bwMode="auto">
          <a:xfrm>
            <a:off x="4769906" y="4731884"/>
            <a:ext cx="122317" cy="1236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18" name="Oval 7"/>
          <p:cNvSpPr>
            <a:spLocks noChangeArrowheads="1"/>
          </p:cNvSpPr>
          <p:nvPr/>
        </p:nvSpPr>
        <p:spPr bwMode="auto">
          <a:xfrm>
            <a:off x="5540916" y="4722263"/>
            <a:ext cx="122317" cy="1236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19" name="Freeform 10"/>
          <p:cNvSpPr>
            <a:spLocks/>
          </p:cNvSpPr>
          <p:nvPr/>
        </p:nvSpPr>
        <p:spPr bwMode="auto">
          <a:xfrm>
            <a:off x="4866110" y="4580706"/>
            <a:ext cx="710539" cy="151178"/>
          </a:xfrm>
          <a:custGeom>
            <a:avLst/>
            <a:gdLst>
              <a:gd name="T0" fmla="*/ 0 w 486"/>
              <a:gd name="T1" fmla="*/ 2147483647 h 95"/>
              <a:gd name="T2" fmla="*/ 2147483647 w 486"/>
              <a:gd name="T3" fmla="*/ 2147483647 h 95"/>
              <a:gd name="T4" fmla="*/ 2147483647 w 486"/>
              <a:gd name="T5" fmla="*/ 2147483647 h 95"/>
              <a:gd name="T6" fmla="*/ 2147483647 w 486"/>
              <a:gd name="T7" fmla="*/ 2147483647 h 95"/>
              <a:gd name="T8" fmla="*/ 0 60000 65536"/>
              <a:gd name="T9" fmla="*/ 0 60000 65536"/>
              <a:gd name="T10" fmla="*/ 0 60000 65536"/>
              <a:gd name="T11" fmla="*/ 0 60000 65536"/>
              <a:gd name="T12" fmla="*/ 0 w 486"/>
              <a:gd name="T13" fmla="*/ 0 h 95"/>
              <a:gd name="T14" fmla="*/ 486 w 486"/>
              <a:gd name="T15" fmla="*/ 95 h 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6" h="95">
                <a:moveTo>
                  <a:pt x="0" y="95"/>
                </a:moveTo>
                <a:cubicBezTo>
                  <a:pt x="29" y="82"/>
                  <a:pt x="114" y="31"/>
                  <a:pt x="174" y="17"/>
                </a:cubicBezTo>
                <a:cubicBezTo>
                  <a:pt x="234" y="3"/>
                  <a:pt x="308" y="0"/>
                  <a:pt x="360" y="11"/>
                </a:cubicBezTo>
                <a:cubicBezTo>
                  <a:pt x="412" y="22"/>
                  <a:pt x="460" y="68"/>
                  <a:pt x="486" y="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20" name="Freeform 11"/>
          <p:cNvSpPr>
            <a:spLocks/>
          </p:cNvSpPr>
          <p:nvPr/>
        </p:nvSpPr>
        <p:spPr bwMode="auto">
          <a:xfrm>
            <a:off x="4883978" y="4836334"/>
            <a:ext cx="666559" cy="89332"/>
          </a:xfrm>
          <a:custGeom>
            <a:avLst/>
            <a:gdLst>
              <a:gd name="T0" fmla="*/ 0 w 456"/>
              <a:gd name="T1" fmla="*/ 2147483647 h 56"/>
              <a:gd name="T2" fmla="*/ 2147483647 w 456"/>
              <a:gd name="T3" fmla="*/ 2147483647 h 56"/>
              <a:gd name="T4" fmla="*/ 2147483647 w 456"/>
              <a:gd name="T5" fmla="*/ 2147483647 h 56"/>
              <a:gd name="T6" fmla="*/ 2147483647 w 456"/>
              <a:gd name="T7" fmla="*/ 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56"/>
              <a:gd name="T14" fmla="*/ 456 w 456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56">
                <a:moveTo>
                  <a:pt x="0" y="6"/>
                </a:moveTo>
                <a:cubicBezTo>
                  <a:pt x="39" y="23"/>
                  <a:pt x="79" y="41"/>
                  <a:pt x="132" y="48"/>
                </a:cubicBezTo>
                <a:cubicBezTo>
                  <a:pt x="185" y="55"/>
                  <a:pt x="264" y="56"/>
                  <a:pt x="318" y="48"/>
                </a:cubicBezTo>
                <a:cubicBezTo>
                  <a:pt x="372" y="40"/>
                  <a:pt x="414" y="20"/>
                  <a:pt x="4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19821" name="Text Box 15"/>
          <p:cNvSpPr txBox="1">
            <a:spLocks noChangeArrowheads="1"/>
          </p:cNvSpPr>
          <p:nvPr/>
        </p:nvSpPr>
        <p:spPr bwMode="auto">
          <a:xfrm>
            <a:off x="3208646" y="5313233"/>
            <a:ext cx="728405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sz="1731" b="1" i="1"/>
              <a:t>Loop</a:t>
            </a:r>
            <a:r>
              <a:rPr lang="en-US" altLang="zh-TW" sz="1905" b="1"/>
              <a:t> </a:t>
            </a:r>
            <a:endParaRPr lang="zh-TW" altLang="en-US" sz="1905" b="1"/>
          </a:p>
        </p:txBody>
      </p:sp>
      <p:sp>
        <p:nvSpPr>
          <p:cNvPr id="119822" name="Text Box 17"/>
          <p:cNvSpPr txBox="1">
            <a:spLocks noChangeArrowheads="1"/>
          </p:cNvSpPr>
          <p:nvPr/>
        </p:nvSpPr>
        <p:spPr bwMode="auto">
          <a:xfrm>
            <a:off x="4664082" y="5027368"/>
            <a:ext cx="1437569" cy="64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sz="1731" b="1" i="1"/>
              <a:t>Multiple edges</a:t>
            </a:r>
            <a:r>
              <a:rPr lang="en-US" altLang="zh-TW" sz="1905" b="1"/>
              <a:t> </a:t>
            </a:r>
            <a:endParaRPr lang="zh-TW" altLang="en-US" sz="1905" b="1"/>
          </a:p>
        </p:txBody>
      </p:sp>
    </p:spTree>
    <p:extLst>
      <p:ext uri="{BB962C8B-B14F-4D97-AF65-F5344CB8AC3E}">
        <p14:creationId xmlns:p14="http://schemas.microsoft.com/office/powerpoint/2010/main" val="8581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B13EAA-01D5-4CB8-ABA4-F085B8C60033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D7FAED2-5D68-4CAF-819F-D1248A05ED4A}" type="slidenum">
              <a:rPr lang="zh-TW" altLang="en-US" sz="1299"/>
              <a:pPr eaLnBrk="1" hangingPunct="1"/>
              <a:t>5</a:t>
            </a:fld>
            <a:endParaRPr lang="en-US" altLang="zh-TW" sz="1299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64" y="292738"/>
            <a:ext cx="7410488" cy="887829"/>
          </a:xfrm>
        </p:spPr>
        <p:txBody>
          <a:bodyPr/>
          <a:lstStyle/>
          <a:p>
            <a:pPr eaLnBrk="1" hangingPunct="1"/>
            <a:r>
              <a:rPr lang="en-US" altLang="zh-TW" sz="3030" dirty="0">
                <a:ea typeface="新細明體" panose="02020500000000000000" pitchFamily="18" charset="-120"/>
              </a:rPr>
              <a:t>E</a:t>
            </a:r>
            <a:r>
              <a:rPr lang="en-US" altLang="zh-TW" sz="3030" dirty="0" smtClean="0">
                <a:ea typeface="新細明體" panose="02020500000000000000" pitchFamily="18" charset="-120"/>
              </a:rPr>
              <a:t>dges </a:t>
            </a:r>
            <a:r>
              <a:rPr lang="en-US" altLang="zh-TW" sz="3030" dirty="0">
                <a:ea typeface="新細明體" panose="02020500000000000000" pitchFamily="18" charset="-120"/>
              </a:rPr>
              <a:t>in directed </a:t>
            </a:r>
            <a:r>
              <a:rPr lang="en-US" altLang="zh-TW" sz="3030" dirty="0" smtClean="0">
                <a:ea typeface="新細明體" panose="02020500000000000000" pitchFamily="18" charset="-120"/>
              </a:rPr>
              <a:t>graph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592" y="1389467"/>
            <a:ext cx="7154859" cy="2802297"/>
          </a:xfrm>
        </p:spPr>
        <p:txBody>
          <a:bodyPr/>
          <a:lstStyle/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digraph, we write 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uv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an edge with tail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u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head </a:t>
            </a:r>
            <a:r>
              <a:rPr lang="en-US" altLang="zh-TW" sz="2424" i="1" dirty="0">
                <a:ea typeface="新細明體" panose="02020500000000000000" pitchFamily="18" charset="-120"/>
              </a:rPr>
              <a:t>v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there is an edge </a:t>
            </a:r>
            <a:r>
              <a:rPr lang="en-US" altLang="zh-TW" sz="2337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lang="en-US" altLang="zh-TW" sz="2337" i="1" dirty="0">
                <a:ea typeface="新細明體" panose="02020500000000000000" pitchFamily="18" charset="-120"/>
              </a:rPr>
              <a:t>u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</a:t>
            </a:r>
            <a:r>
              <a:rPr lang="en-US" altLang="zh-TW" sz="2337" i="1" dirty="0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</a:t>
            </a:r>
            <a:r>
              <a:rPr lang="en-US" altLang="zh-TW" sz="2337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successor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</a:t>
            </a:r>
            <a:r>
              <a:rPr lang="en-US" altLang="zh-TW" sz="2337" i="1" dirty="0">
                <a:ea typeface="新細明體" panose="02020500000000000000" pitchFamily="18" charset="-120"/>
              </a:rPr>
              <a:t>u,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u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</a:t>
            </a:r>
            <a:r>
              <a:rPr lang="en-US" altLang="zh-TW" sz="2337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predecessor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</a:t>
            </a:r>
            <a:r>
              <a:rPr lang="en-US" altLang="zh-TW" sz="2337" i="1" dirty="0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write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 err="1">
                <a:ea typeface="新細明體" panose="02020500000000000000" pitchFamily="18" charset="-120"/>
              </a:rPr>
              <a:t>u</a:t>
            </a:r>
            <a:r>
              <a:rPr lang="en-US" altLang="zh-TW" sz="2337" dirty="0" err="1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337" i="1" dirty="0" err="1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“there is an edge from </a:t>
            </a:r>
            <a:r>
              <a:rPr lang="en-US" altLang="zh-TW" sz="2337" i="1" dirty="0">
                <a:ea typeface="新細明體" panose="02020500000000000000" pitchFamily="18" charset="-120"/>
              </a:rPr>
              <a:t>u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ea typeface="新細明體" panose="02020500000000000000" pitchFamily="18" charset="-120"/>
              </a:rPr>
              <a:t>”.</a:t>
            </a:r>
            <a:endParaRPr lang="en-US" altLang="zh-TW" sz="2337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0839" name="Oval 6"/>
          <p:cNvSpPr>
            <a:spLocks noChangeArrowheads="1"/>
          </p:cNvSpPr>
          <p:nvPr/>
        </p:nvSpPr>
        <p:spPr bwMode="auto">
          <a:xfrm>
            <a:off x="3702038" y="4972395"/>
            <a:ext cx="123691" cy="1236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0840" name="Oval 7"/>
          <p:cNvSpPr>
            <a:spLocks noChangeArrowheads="1"/>
          </p:cNvSpPr>
          <p:nvPr/>
        </p:nvSpPr>
        <p:spPr bwMode="auto">
          <a:xfrm>
            <a:off x="4570626" y="4962775"/>
            <a:ext cx="122317" cy="1236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0841" name="Line 8"/>
          <p:cNvSpPr>
            <a:spLocks noChangeShapeType="1"/>
          </p:cNvSpPr>
          <p:nvPr/>
        </p:nvSpPr>
        <p:spPr bwMode="auto">
          <a:xfrm flipV="1">
            <a:off x="3833975" y="5019122"/>
            <a:ext cx="736651" cy="96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0842" name="Text Box 9"/>
          <p:cNvSpPr txBox="1">
            <a:spLocks noChangeArrowheads="1"/>
          </p:cNvSpPr>
          <p:nvPr/>
        </p:nvSpPr>
        <p:spPr bwMode="auto">
          <a:xfrm>
            <a:off x="3273241" y="4505115"/>
            <a:ext cx="1087109" cy="31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baseline="-16000"/>
              <a:t>Predecessor</a:t>
            </a:r>
          </a:p>
        </p:txBody>
      </p:sp>
      <p:sp>
        <p:nvSpPr>
          <p:cNvPr id="120843" name="Text Box 10"/>
          <p:cNvSpPr txBox="1">
            <a:spLocks noChangeArrowheads="1"/>
          </p:cNvSpPr>
          <p:nvPr/>
        </p:nvSpPr>
        <p:spPr bwMode="auto">
          <a:xfrm>
            <a:off x="4316372" y="5028743"/>
            <a:ext cx="1087110" cy="31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baseline="-16000"/>
              <a:t>Successor</a:t>
            </a:r>
          </a:p>
        </p:txBody>
      </p:sp>
    </p:spTree>
    <p:extLst>
      <p:ext uri="{BB962C8B-B14F-4D97-AF65-F5344CB8AC3E}">
        <p14:creationId xmlns:p14="http://schemas.microsoft.com/office/powerpoint/2010/main" val="33611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E67B36-C953-4848-BB71-EB882E4C803E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706128-A061-4D0E-BEBF-4D25C7CD309C}" type="slidenum">
              <a:rPr lang="zh-TW" altLang="en-US" sz="1299"/>
              <a:pPr eaLnBrk="1" hangingPunct="1"/>
              <a:t>6</a:t>
            </a:fld>
            <a:endParaRPr lang="en-US" altLang="zh-TW" sz="1299"/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610211"/>
            <a:ext cx="7154859" cy="78200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Path and Cycle in Digraph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422452"/>
            <a:ext cx="7154859" cy="3173371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digraph is a </a:t>
            </a:r>
            <a:r>
              <a:rPr lang="en-US" altLang="zh-TW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it is a simple digraph whose vertices can be linearly ordered so that there is an edge with tail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head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and only 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immediately follows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vertex ordering.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cycle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defined similarly using an ordering of the vertices on the cycle.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21863" name="Group 17"/>
          <p:cNvGrpSpPr>
            <a:grpSpLocks/>
          </p:cNvGrpSpPr>
          <p:nvPr/>
        </p:nvGrpSpPr>
        <p:grpSpPr bwMode="auto">
          <a:xfrm>
            <a:off x="4845496" y="4840457"/>
            <a:ext cx="1657465" cy="1230043"/>
            <a:chOff x="2841" y="3876"/>
            <a:chExt cx="912" cy="631"/>
          </a:xfrm>
        </p:grpSpPr>
        <p:sp>
          <p:nvSpPr>
            <p:cNvPr id="121864" name="Oval 5"/>
            <p:cNvSpPr>
              <a:spLocks noChangeArrowheads="1"/>
            </p:cNvSpPr>
            <p:nvPr/>
          </p:nvSpPr>
          <p:spPr bwMode="auto">
            <a:xfrm>
              <a:off x="2847" y="3932"/>
              <a:ext cx="64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1865" name="Oval 6"/>
            <p:cNvSpPr>
              <a:spLocks noChangeArrowheads="1"/>
            </p:cNvSpPr>
            <p:nvPr/>
          </p:nvSpPr>
          <p:spPr bwMode="auto">
            <a:xfrm>
              <a:off x="2841" y="4417"/>
              <a:ext cx="64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1866" name="Oval 7"/>
            <p:cNvSpPr>
              <a:spLocks noChangeArrowheads="1"/>
            </p:cNvSpPr>
            <p:nvPr/>
          </p:nvSpPr>
          <p:spPr bwMode="auto">
            <a:xfrm>
              <a:off x="3351" y="4437"/>
              <a:ext cx="64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1867" name="Oval 8"/>
            <p:cNvSpPr>
              <a:spLocks noChangeArrowheads="1"/>
            </p:cNvSpPr>
            <p:nvPr/>
          </p:nvSpPr>
          <p:spPr bwMode="auto">
            <a:xfrm>
              <a:off x="3689" y="4167"/>
              <a:ext cx="64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1868" name="Oval 9"/>
            <p:cNvSpPr>
              <a:spLocks noChangeArrowheads="1"/>
            </p:cNvSpPr>
            <p:nvPr/>
          </p:nvSpPr>
          <p:spPr bwMode="auto">
            <a:xfrm>
              <a:off x="3358" y="3876"/>
              <a:ext cx="63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1869" name="Line 10"/>
            <p:cNvSpPr>
              <a:spLocks noChangeShapeType="1"/>
            </p:cNvSpPr>
            <p:nvPr/>
          </p:nvSpPr>
          <p:spPr bwMode="auto">
            <a:xfrm flipV="1">
              <a:off x="2898" y="4209"/>
              <a:ext cx="798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0" name="Line 11"/>
            <p:cNvSpPr>
              <a:spLocks noChangeShapeType="1"/>
            </p:cNvSpPr>
            <p:nvPr/>
          </p:nvSpPr>
          <p:spPr bwMode="auto">
            <a:xfrm>
              <a:off x="2911" y="4479"/>
              <a:ext cx="43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1" name="Line 12"/>
            <p:cNvSpPr>
              <a:spLocks noChangeShapeType="1"/>
            </p:cNvSpPr>
            <p:nvPr/>
          </p:nvSpPr>
          <p:spPr bwMode="auto">
            <a:xfrm flipH="1">
              <a:off x="2917" y="3904"/>
              <a:ext cx="428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2" name="Line 13"/>
            <p:cNvSpPr>
              <a:spLocks noChangeShapeType="1"/>
            </p:cNvSpPr>
            <p:nvPr/>
          </p:nvSpPr>
          <p:spPr bwMode="auto">
            <a:xfrm flipH="1">
              <a:off x="2866" y="4008"/>
              <a:ext cx="7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3" name="Line 14"/>
            <p:cNvSpPr>
              <a:spLocks noChangeShapeType="1"/>
            </p:cNvSpPr>
            <p:nvPr/>
          </p:nvSpPr>
          <p:spPr bwMode="auto">
            <a:xfrm flipH="1">
              <a:off x="3415" y="4236"/>
              <a:ext cx="306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4" name="Line 15"/>
            <p:cNvSpPr>
              <a:spLocks noChangeShapeType="1"/>
            </p:cNvSpPr>
            <p:nvPr/>
          </p:nvSpPr>
          <p:spPr bwMode="auto">
            <a:xfrm flipH="1" flipV="1">
              <a:off x="3415" y="3925"/>
              <a:ext cx="306" cy="2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1875" name="Line 16"/>
            <p:cNvSpPr>
              <a:spLocks noChangeShapeType="1"/>
            </p:cNvSpPr>
            <p:nvPr/>
          </p:nvSpPr>
          <p:spPr bwMode="auto">
            <a:xfrm flipH="1">
              <a:off x="2892" y="3938"/>
              <a:ext cx="478" cy="4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</p:spTree>
    <p:extLst>
      <p:ext uri="{BB962C8B-B14F-4D97-AF65-F5344CB8AC3E}">
        <p14:creationId xmlns:p14="http://schemas.microsoft.com/office/powerpoint/2010/main" val="20968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3A9B9F-3B1B-45D4-B746-8262886816F2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228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DCF5E6A-E469-4142-ACB7-D5FD2D6E40E8}" type="slidenum">
              <a:rPr lang="zh-TW" altLang="en-US" sz="1299"/>
              <a:pPr eaLnBrk="1" hangingPunct="1"/>
              <a:t>7</a:t>
            </a:fld>
            <a:endParaRPr lang="en-US" altLang="zh-TW" sz="1299"/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80696"/>
            <a:ext cx="7154859" cy="97853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Underlying graph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320750"/>
            <a:ext cx="7154859" cy="2909496"/>
          </a:xfrm>
        </p:spPr>
        <p:txBody>
          <a:bodyPr/>
          <a:lstStyle/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sz="2424" i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underlying graph</a:t>
            </a:r>
            <a:r>
              <a:rPr lang="en-US" altLang="zh-TW" sz="2424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digraph</a:t>
            </a:r>
            <a:r>
              <a:rPr lang="en-US" altLang="zh-TW" sz="2424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 i="1">
                <a:ea typeface="新細明體" panose="02020500000000000000" pitchFamily="18" charset="-120"/>
              </a:rPr>
              <a:t>D</a:t>
            </a:r>
            <a:r>
              <a:rPr lang="en-US" altLang="zh-TW" sz="2424">
                <a:ea typeface="新細明體" panose="02020500000000000000" pitchFamily="18" charset="-120"/>
              </a:rPr>
              <a:t>: </a:t>
            </a:r>
          </a:p>
          <a:p>
            <a:pPr lvl="1" eaLnBrk="1" hangingPunct="1"/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graph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obtained by treating the edges of </a:t>
            </a:r>
            <a:r>
              <a:rPr lang="en-US" altLang="zh-TW" sz="2337" i="1">
                <a:ea typeface="新細明體" panose="02020500000000000000" pitchFamily="18" charset="-120"/>
              </a:rPr>
              <a:t>D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unordered pairs</a:t>
            </a:r>
            <a:r>
              <a:rPr lang="en-US" altLang="zh-TW" sz="2337">
                <a:ea typeface="新細明體" panose="02020500000000000000" pitchFamily="18" charset="-120"/>
              </a:rPr>
              <a:t>; </a:t>
            </a:r>
          </a:p>
          <a:p>
            <a:pPr lvl="1" eaLnBrk="1" hangingPunct="1"/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vertex set and edges set remain the same, and the endpoints of an edge are the same in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in </a:t>
            </a:r>
            <a:r>
              <a:rPr lang="en-US" altLang="zh-TW" sz="2337" i="1">
                <a:ea typeface="新細明體" panose="02020500000000000000" pitchFamily="18" charset="-120"/>
              </a:rPr>
              <a:t>D</a:t>
            </a:r>
            <a:r>
              <a:rPr lang="en-US" altLang="zh-TW" sz="2337">
                <a:ea typeface="新細明體" panose="02020500000000000000" pitchFamily="18" charset="-120"/>
              </a:rPr>
              <a:t>, </a:t>
            </a:r>
          </a:p>
          <a:p>
            <a:pPr lvl="1" eaLnBrk="1" hangingPunct="1"/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in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become an unordered pair</a:t>
            </a:r>
            <a:r>
              <a:rPr lang="en-US" altLang="zh-TW" sz="2337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122887" name="Group 30"/>
          <p:cNvGrpSpPr>
            <a:grpSpLocks/>
          </p:cNvGrpSpPr>
          <p:nvPr/>
        </p:nvGrpSpPr>
        <p:grpSpPr bwMode="auto">
          <a:xfrm>
            <a:off x="2577820" y="4568336"/>
            <a:ext cx="1253406" cy="867214"/>
            <a:chOff x="1470" y="3018"/>
            <a:chExt cx="858" cy="546"/>
          </a:xfrm>
        </p:grpSpPr>
        <p:sp>
          <p:nvSpPr>
            <p:cNvPr id="122902" name="Oval 4"/>
            <p:cNvSpPr>
              <a:spLocks noChangeArrowheads="1"/>
            </p:cNvSpPr>
            <p:nvPr/>
          </p:nvSpPr>
          <p:spPr bwMode="auto">
            <a:xfrm>
              <a:off x="1476" y="306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2903" name="Oval 5"/>
            <p:cNvSpPr>
              <a:spLocks noChangeArrowheads="1"/>
            </p:cNvSpPr>
            <p:nvPr/>
          </p:nvSpPr>
          <p:spPr bwMode="auto">
            <a:xfrm>
              <a:off x="1470" y="3486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2904" name="Oval 6"/>
            <p:cNvSpPr>
              <a:spLocks noChangeArrowheads="1"/>
            </p:cNvSpPr>
            <p:nvPr/>
          </p:nvSpPr>
          <p:spPr bwMode="auto">
            <a:xfrm>
              <a:off x="1950" y="3504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2905" name="Oval 7"/>
            <p:cNvSpPr>
              <a:spLocks noChangeArrowheads="1"/>
            </p:cNvSpPr>
            <p:nvPr/>
          </p:nvSpPr>
          <p:spPr bwMode="auto">
            <a:xfrm>
              <a:off x="2268" y="3270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2906" name="Oval 8"/>
            <p:cNvSpPr>
              <a:spLocks noChangeArrowheads="1"/>
            </p:cNvSpPr>
            <p:nvPr/>
          </p:nvSpPr>
          <p:spPr bwMode="auto">
            <a:xfrm>
              <a:off x="1956" y="3018"/>
              <a:ext cx="60" cy="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22907" name="Line 9"/>
            <p:cNvSpPr>
              <a:spLocks noChangeShapeType="1"/>
            </p:cNvSpPr>
            <p:nvPr/>
          </p:nvSpPr>
          <p:spPr bwMode="auto">
            <a:xfrm flipV="1">
              <a:off x="1524" y="3306"/>
              <a:ext cx="75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08" name="Line 10"/>
            <p:cNvSpPr>
              <a:spLocks noChangeShapeType="1"/>
            </p:cNvSpPr>
            <p:nvPr/>
          </p:nvSpPr>
          <p:spPr bwMode="auto">
            <a:xfrm>
              <a:off x="1536" y="354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09" name="Line 11"/>
            <p:cNvSpPr>
              <a:spLocks noChangeShapeType="1"/>
            </p:cNvSpPr>
            <p:nvPr/>
          </p:nvSpPr>
          <p:spPr bwMode="auto">
            <a:xfrm flipH="1">
              <a:off x="1542" y="3042"/>
              <a:ext cx="402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10" name="Line 12"/>
            <p:cNvSpPr>
              <a:spLocks noChangeShapeType="1"/>
            </p:cNvSpPr>
            <p:nvPr/>
          </p:nvSpPr>
          <p:spPr bwMode="auto">
            <a:xfrm flipH="1">
              <a:off x="1494" y="3132"/>
              <a:ext cx="6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11" name="Line 13"/>
            <p:cNvSpPr>
              <a:spLocks noChangeShapeType="1"/>
            </p:cNvSpPr>
            <p:nvPr/>
          </p:nvSpPr>
          <p:spPr bwMode="auto">
            <a:xfrm flipH="1">
              <a:off x="2010" y="3330"/>
              <a:ext cx="2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12" name="Line 14"/>
            <p:cNvSpPr>
              <a:spLocks noChangeShapeType="1"/>
            </p:cNvSpPr>
            <p:nvPr/>
          </p:nvSpPr>
          <p:spPr bwMode="auto">
            <a:xfrm flipH="1" flipV="1">
              <a:off x="2010" y="3060"/>
              <a:ext cx="28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2913" name="Line 15"/>
            <p:cNvSpPr>
              <a:spLocks noChangeShapeType="1"/>
            </p:cNvSpPr>
            <p:nvPr/>
          </p:nvSpPr>
          <p:spPr bwMode="auto">
            <a:xfrm flipH="1">
              <a:off x="1518" y="3072"/>
              <a:ext cx="450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122888" name="Oval 16"/>
          <p:cNvSpPr>
            <a:spLocks noChangeArrowheads="1"/>
          </p:cNvSpPr>
          <p:nvPr/>
        </p:nvSpPr>
        <p:spPr bwMode="auto">
          <a:xfrm>
            <a:off x="5392486" y="4663167"/>
            <a:ext cx="86584" cy="962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2889" name="Oval 17"/>
          <p:cNvSpPr>
            <a:spLocks noChangeArrowheads="1"/>
          </p:cNvSpPr>
          <p:nvPr/>
        </p:nvSpPr>
        <p:spPr bwMode="auto">
          <a:xfrm>
            <a:off x="5382866" y="5331100"/>
            <a:ext cx="87958" cy="9483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2890" name="Oval 18"/>
          <p:cNvSpPr>
            <a:spLocks noChangeArrowheads="1"/>
          </p:cNvSpPr>
          <p:nvPr/>
        </p:nvSpPr>
        <p:spPr bwMode="auto">
          <a:xfrm>
            <a:off x="6085158" y="5358587"/>
            <a:ext cx="86584" cy="962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2891" name="Oval 19"/>
          <p:cNvSpPr>
            <a:spLocks noChangeArrowheads="1"/>
          </p:cNvSpPr>
          <p:nvPr/>
        </p:nvSpPr>
        <p:spPr bwMode="auto">
          <a:xfrm>
            <a:off x="6549688" y="4987513"/>
            <a:ext cx="86584" cy="9483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2892" name="Oval 20"/>
          <p:cNvSpPr>
            <a:spLocks noChangeArrowheads="1"/>
          </p:cNvSpPr>
          <p:nvPr/>
        </p:nvSpPr>
        <p:spPr bwMode="auto">
          <a:xfrm>
            <a:off x="6093405" y="4587577"/>
            <a:ext cx="87958" cy="9483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22893" name="Line 21"/>
          <p:cNvSpPr>
            <a:spLocks noChangeShapeType="1"/>
          </p:cNvSpPr>
          <p:nvPr/>
        </p:nvSpPr>
        <p:spPr bwMode="auto">
          <a:xfrm flipV="1">
            <a:off x="5462578" y="5045235"/>
            <a:ext cx="1095356" cy="322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4" name="Line 22"/>
          <p:cNvSpPr>
            <a:spLocks noChangeShapeType="1"/>
          </p:cNvSpPr>
          <p:nvPr/>
        </p:nvSpPr>
        <p:spPr bwMode="auto">
          <a:xfrm>
            <a:off x="5479071" y="5416309"/>
            <a:ext cx="5964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5" name="Line 23"/>
          <p:cNvSpPr>
            <a:spLocks noChangeShapeType="1"/>
          </p:cNvSpPr>
          <p:nvPr/>
        </p:nvSpPr>
        <p:spPr bwMode="auto">
          <a:xfrm flipH="1">
            <a:off x="5488691" y="4626058"/>
            <a:ext cx="586846" cy="85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6" name="Line 24"/>
          <p:cNvSpPr>
            <a:spLocks noChangeShapeType="1"/>
          </p:cNvSpPr>
          <p:nvPr/>
        </p:nvSpPr>
        <p:spPr bwMode="auto">
          <a:xfrm flipH="1">
            <a:off x="5418599" y="4768991"/>
            <a:ext cx="8246" cy="5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7" name="Line 25"/>
          <p:cNvSpPr>
            <a:spLocks noChangeShapeType="1"/>
          </p:cNvSpPr>
          <p:nvPr/>
        </p:nvSpPr>
        <p:spPr bwMode="auto">
          <a:xfrm flipH="1">
            <a:off x="6171743" y="5082343"/>
            <a:ext cx="421925" cy="295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8" name="Line 26"/>
          <p:cNvSpPr>
            <a:spLocks noChangeShapeType="1"/>
          </p:cNvSpPr>
          <p:nvPr/>
        </p:nvSpPr>
        <p:spPr bwMode="auto">
          <a:xfrm flipH="1" flipV="1">
            <a:off x="6171743" y="4653546"/>
            <a:ext cx="421925" cy="3339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899" name="Line 27"/>
          <p:cNvSpPr>
            <a:spLocks noChangeShapeType="1"/>
          </p:cNvSpPr>
          <p:nvPr/>
        </p:nvSpPr>
        <p:spPr bwMode="auto">
          <a:xfrm flipH="1">
            <a:off x="5452958" y="4672786"/>
            <a:ext cx="658313" cy="6761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22900" name="Text Box 28"/>
          <p:cNvSpPr txBox="1">
            <a:spLocks noChangeArrowheads="1"/>
          </p:cNvSpPr>
          <p:nvPr/>
        </p:nvSpPr>
        <p:spPr bwMode="auto">
          <a:xfrm>
            <a:off x="4822132" y="5568862"/>
            <a:ext cx="2322649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>
                <a:solidFill>
                  <a:srgbClr val="FF0000"/>
                </a:solidFill>
              </a:rPr>
              <a:t>The underlying Graph</a:t>
            </a:r>
          </a:p>
        </p:txBody>
      </p:sp>
      <p:sp>
        <p:nvSpPr>
          <p:cNvPr id="122901" name="Text Box 29"/>
          <p:cNvSpPr txBox="1">
            <a:spLocks noChangeArrowheads="1"/>
          </p:cNvSpPr>
          <p:nvPr/>
        </p:nvSpPr>
        <p:spPr bwMode="auto">
          <a:xfrm>
            <a:off x="2515974" y="5568862"/>
            <a:ext cx="1727557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>
                <a:solidFill>
                  <a:srgbClr val="FF0000"/>
                </a:solidFill>
              </a:rPr>
              <a:t>A digraph</a:t>
            </a:r>
          </a:p>
        </p:txBody>
      </p:sp>
    </p:spTree>
    <p:extLst>
      <p:ext uri="{BB962C8B-B14F-4D97-AF65-F5344CB8AC3E}">
        <p14:creationId xmlns:p14="http://schemas.microsoft.com/office/powerpoint/2010/main" val="2898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52E751-A76F-4F64-8E0F-ADAF58A69D2C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239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5EBDB2-9F83-43D2-8740-4FA1EBCAE429}" type="slidenum">
              <a:rPr lang="zh-TW" altLang="en-US" sz="1299"/>
              <a:pPr eaLnBrk="1" hangingPunct="1"/>
              <a:t>8</a:t>
            </a:fld>
            <a:endParaRPr lang="en-US" altLang="zh-TW" sz="1299"/>
          </a:p>
        </p:txBody>
      </p:sp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80696"/>
            <a:ext cx="7154859" cy="97853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Underlying graph</a:t>
            </a:r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452687"/>
            <a:ext cx="7154859" cy="298371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Most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ideas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methods of graph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theory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arise in the study of ordinary graphs. 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Digraphs can be a useful additional tool, especially in applications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comparing a digraph with a graph, we usually use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G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graph and </a:t>
            </a:r>
            <a:r>
              <a:rPr lang="en-US" altLang="zh-TW" sz="2424" i="1" dirty="0">
                <a:ea typeface="新細明體" panose="02020500000000000000" pitchFamily="18" charset="-120"/>
              </a:rPr>
              <a:t>D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digraph. When discussing a single digraph, we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may use D or </a:t>
            </a:r>
            <a:r>
              <a:rPr lang="en-US" altLang="zh-TW" sz="2424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24" dirty="0">
                <a:ea typeface="新細明體" panose="02020500000000000000" pitchFamily="18" charset="-120"/>
              </a:rPr>
              <a:t>.</a:t>
            </a:r>
            <a:endParaRPr lang="en-US" altLang="zh-TW" sz="2424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63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EA630B-D1D7-459C-8E2C-1C28B43E42B3}" type="datetime1">
              <a:rPr lang="en-US" altLang="zh-TW" sz="1299" smtClean="0"/>
              <a:pPr eaLnBrk="1" hangingPunct="1"/>
              <a:t>1/25/2017</a:t>
            </a:fld>
            <a:endParaRPr lang="en-US" altLang="zh-TW" sz="1299"/>
          </a:p>
        </p:txBody>
      </p:sp>
      <p:sp>
        <p:nvSpPr>
          <p:cNvPr id="1249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55D5EF2-6A9C-4AE0-8D54-27F25DF3EB88}" type="slidenum">
              <a:rPr lang="zh-TW" altLang="en-US" sz="1299"/>
              <a:pPr eaLnBrk="1" hangingPunct="1"/>
              <a:t>9</a:t>
            </a:fld>
            <a:endParaRPr lang="en-US" altLang="zh-TW" sz="1299"/>
          </a:p>
        </p:txBody>
      </p:sp>
      <p:sp>
        <p:nvSpPr>
          <p:cNvPr id="1249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030" dirty="0">
                <a:ea typeface="新細明體" panose="02020500000000000000" pitchFamily="18" charset="-120"/>
              </a:rPr>
              <a:t>Adjacency Matrix and Incidence Matrix</a:t>
            </a:r>
            <a:br>
              <a:rPr lang="en-US" altLang="zh-TW" sz="3030" dirty="0">
                <a:ea typeface="新細明體" panose="02020500000000000000" pitchFamily="18" charset="-120"/>
              </a:rPr>
            </a:br>
            <a:r>
              <a:rPr lang="en-US" altLang="zh-TW" sz="3030" dirty="0">
                <a:ea typeface="新細明體" panose="02020500000000000000" pitchFamily="18" charset="-120"/>
              </a:rPr>
              <a:t> of a </a:t>
            </a:r>
            <a:r>
              <a:rPr lang="en-US" altLang="zh-TW" sz="3030" dirty="0" smtClean="0">
                <a:ea typeface="新細明體" panose="02020500000000000000" pitchFamily="18" charset="-120"/>
              </a:rPr>
              <a:t>Digraph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841627"/>
            <a:ext cx="7154859" cy="4254984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adjacency matrix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digraph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entry in position </a:t>
            </a:r>
            <a:r>
              <a:rPr lang="en-US" altLang="zh-TW" i="1" smtClean="0">
                <a:ea typeface="新細明體" panose="02020500000000000000" pitchFamily="18" charset="-120"/>
              </a:rPr>
              <a:t>i, j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number of edges from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 to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incidence matrix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loopless digraph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i,j</a:t>
            </a:r>
            <a:r>
              <a:rPr lang="en-US" altLang="zh-TW" smtClean="0">
                <a:ea typeface="新細明體" panose="02020500000000000000" pitchFamily="18" charset="-120"/>
              </a:rPr>
              <a:t>=+1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tail of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j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i,j</a:t>
            </a:r>
            <a:r>
              <a:rPr lang="en-US" altLang="zh-TW" i="1" smtClean="0">
                <a:ea typeface="新細明體" panose="02020500000000000000" pitchFamily="18" charset="-120"/>
              </a:rPr>
              <a:t>= </a:t>
            </a:r>
            <a:r>
              <a:rPr lang="en-US" altLang="zh-TW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head of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b="1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1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6497</TotalTime>
  <Words>1929</Words>
  <Application>Microsoft Office PowerPoint</Application>
  <PresentationFormat>On-screen Show (4:3)</PresentationFormat>
  <Paragraphs>357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Directed Graph </vt:lpstr>
      <vt:lpstr>Directed Graph</vt:lpstr>
      <vt:lpstr>Directed Graph</vt:lpstr>
      <vt:lpstr>Loop and multiple edges in directed graph</vt:lpstr>
      <vt:lpstr>Edges in directed graph</vt:lpstr>
      <vt:lpstr>Path and Cycle in Digraph</vt:lpstr>
      <vt:lpstr>Underlying graph</vt:lpstr>
      <vt:lpstr>Underlying graph</vt:lpstr>
      <vt:lpstr>Adjacency Matrix and Incidence Matrix  of a Digraph</vt:lpstr>
      <vt:lpstr>Example of adjacency matrix</vt:lpstr>
      <vt:lpstr>Connected Digraph</vt:lpstr>
      <vt:lpstr>Weakly and strongly connected  digraphs</vt:lpstr>
      <vt:lpstr>Eulerian Digraph</vt:lpstr>
      <vt:lpstr>Proposition 16. If G is a digraph with +(G)1, then G contains a cycle. The same conclusion holds when   (G) 1. </vt:lpstr>
      <vt:lpstr>Proposition 17:  A digraph is Eulerian if and only if d+(v)=d(v) for each vertex v and the underlying graph has at most one nontrivial component. </vt:lpstr>
      <vt:lpstr>De Bruijn cycles</vt:lpstr>
      <vt:lpstr>De Bruijn cycles</vt:lpstr>
      <vt:lpstr>De Bruijn cycles</vt:lpstr>
      <vt:lpstr>De Bruijn cycles</vt:lpstr>
      <vt:lpstr>De Bruijn cycles</vt:lpstr>
      <vt:lpstr>Proposition 18. The digraph Dn constructed by the earlier discussed principle is Eulerian, and the edge labels on the edges in any Eulerian circuit of Dn form a cyclic arrangement in which the 2n consecutive segments of length n are distinct.     </vt:lpstr>
      <vt:lpstr>Proof of Proposition 18 follows in remaining slides</vt:lpstr>
      <vt:lpstr>Lemma 18.1 The digraph Dn is Eulerian 1.4.26</vt:lpstr>
      <vt:lpstr>Lemma 18.2 The labels on the edges in any Eulerian circuit of Dn form a cyclic arrangement in which the 2n consecutive segments of length n are distinct.     </vt:lpstr>
      <vt:lpstr>Lemma 18.2 The labels on the edges in any Eulerian circuit of Dn form a cyclic arrangement in which the 2n consecutive segments of length n are distinct. </vt:lpstr>
      <vt:lpstr>Lemma 18.2 The labels on the edges in any Eulerian circuit of Dn form a cyclic arrangement in which the 2n consecutive segments of length n are distinct. </vt:lpstr>
      <vt:lpstr>Lemma 18.2 The labels on the edges in any Eulerian circuit of Dn form a cyclic arrangement in which the 2n consecutive segments of length n are distinct. </vt:lpstr>
      <vt:lpstr>Proposition 18: The labels on the edges in any Eulerian circuit of Dn form a cyclic arrangement in which the 2n consecutive segments of length n are distinct. 1.4.26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95</cp:revision>
  <cp:lastPrinted>2017-01-24T04:58:45Z</cp:lastPrinted>
  <dcterms:created xsi:type="dcterms:W3CDTF">2013-08-04T06:42:48Z</dcterms:created>
  <dcterms:modified xsi:type="dcterms:W3CDTF">2017-01-25T03:59:10Z</dcterms:modified>
</cp:coreProperties>
</file>