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40" r:id="rId2"/>
    <p:sldId id="441" r:id="rId3"/>
    <p:sldId id="409" r:id="rId4"/>
    <p:sldId id="410" r:id="rId5"/>
    <p:sldId id="411" r:id="rId6"/>
    <p:sldId id="412" r:id="rId7"/>
    <p:sldId id="413" r:id="rId8"/>
    <p:sldId id="414" r:id="rId9"/>
    <p:sldId id="425" r:id="rId10"/>
    <p:sldId id="423" r:id="rId11"/>
    <p:sldId id="424" r:id="rId12"/>
    <p:sldId id="438" r:id="rId13"/>
    <p:sldId id="415" r:id="rId14"/>
    <p:sldId id="416" r:id="rId15"/>
    <p:sldId id="417" r:id="rId16"/>
    <p:sldId id="4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54C64F-40E7-4E3D-9DF6-1B4C36936861}" type="datetimeFigureOut">
              <a:rPr lang="en-US"/>
              <a:pPr>
                <a:defRPr/>
              </a:pPr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7DD2A9-3671-4B53-B884-E0B2A3370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4FF418-D38D-4446-8522-C5E0B7CCAE12}" type="datetimeFigureOut">
              <a:rPr lang="en-US"/>
              <a:pPr>
                <a:defRPr/>
              </a:pPr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25E2B-FF9B-45FD-ACC7-769CE9FB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138858-BEF5-4FED-B87E-DAF34D93785A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A627-6D04-496C-9FA7-4659E4DB6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6A12-3B70-471F-A219-703B391EE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DC2B8-A9FD-4A5E-91D8-751E92B7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6468-4743-4386-B613-C241763B4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8C6-4702-433B-81F3-4488A3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6E386-7B0E-48E5-AD7A-2A4EEF8F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5AED-E556-4476-BF7A-B4DFBCD4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BB62-917E-411F-A691-AFD02788F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002B-8C11-4DD0-B28C-FC3DABB1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E3EB4-484D-479A-9013-F7A1D52E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407F-6FE0-4464-BCFF-5D95FFAED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5A44C-3ABB-4D02-96D9-FA695ABF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Orientation, Tournament, 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orientation</a:t>
            </a:r>
            <a:r>
              <a:rPr lang="en-US" dirty="0"/>
              <a:t> of an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undirected graph</a:t>
            </a:r>
            <a:r>
              <a:rPr lang="en-US" dirty="0"/>
              <a:t> is an assignment of a direction to each edge, turning the initial graph into a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directed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tournament</a:t>
            </a:r>
            <a:r>
              <a:rPr lang="en-US" dirty="0"/>
              <a:t> is an orientation of a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complete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  <a:p>
            <a:r>
              <a:rPr lang="en-US" dirty="0"/>
              <a:t>In a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digraph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king</a:t>
            </a:r>
            <a:r>
              <a:rPr lang="en-US" dirty="0"/>
              <a:t> </a:t>
            </a:r>
            <a:r>
              <a:rPr lang="en-US" dirty="0" smtClean="0"/>
              <a:t>is a vertex </a:t>
            </a:r>
            <a:r>
              <a:rPr lang="en-US" dirty="0"/>
              <a:t>from which every vertex is reachable </a:t>
            </a:r>
            <a:r>
              <a:rPr lang="en-US" dirty="0" smtClean="0"/>
              <a:t>by a </a:t>
            </a:r>
            <a:r>
              <a:rPr lang="en-US" dirty="0"/>
              <a:t>path of length at most 2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BEBADF-EBEB-4CD3-A704-5C67473F4B0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609600"/>
            <a:ext cx="8558212" cy="1549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600" b="1" dirty="0" smtClean="0"/>
              <a:t>Proposition 21</a:t>
            </a:r>
            <a:r>
              <a:rPr lang="en-US" altLang="zh-TW" sz="31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spanning trees of a connected graph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there is an edge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e’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)-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T-e+e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spanning tree of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G. </a:t>
            </a:r>
            <a:r>
              <a:rPr lang="en-US" altLang="zh-TW" sz="2800" i="1" dirty="0" smtClean="0">
                <a:sym typeface="Symbol" panose="05050102010706020507" pitchFamily="18" charset="2"/>
              </a:rPr>
              <a:t>  </a:t>
            </a:r>
            <a:endParaRPr lang="en-US" altLang="zh-TW" sz="2800" dirty="0" smtClean="0">
              <a:sym typeface="Symbol" panose="05050102010706020507" pitchFamily="18" charset="2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3219450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143000" y="32194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1143000" y="390525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1914525" y="32194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1143000" y="32099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2676525" y="3933825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3448050" y="324802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2676525" y="3238500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4438650" y="3333750"/>
            <a:ext cx="7715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H="1" flipV="1">
            <a:off x="4405313" y="3967163"/>
            <a:ext cx="804862" cy="46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4438650" y="33242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9"/>
          <p:cNvSpPr>
            <a:spLocks noChangeShapeType="1"/>
          </p:cNvSpPr>
          <p:nvPr/>
        </p:nvSpPr>
        <p:spPr bwMode="auto">
          <a:xfrm>
            <a:off x="6276975" y="3333750"/>
            <a:ext cx="7715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1"/>
          <p:cNvSpPr>
            <a:spLocks noChangeShapeType="1"/>
          </p:cNvSpPr>
          <p:nvPr/>
        </p:nvSpPr>
        <p:spPr bwMode="auto">
          <a:xfrm>
            <a:off x="6276975" y="401955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3"/>
          <p:cNvSpPr>
            <a:spLocks noChangeShapeType="1"/>
          </p:cNvSpPr>
          <p:nvPr/>
        </p:nvSpPr>
        <p:spPr bwMode="auto">
          <a:xfrm>
            <a:off x="6276975" y="33242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4429125" y="41529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T’</a:t>
            </a:r>
          </a:p>
        </p:txBody>
      </p:sp>
      <p:sp>
        <p:nvSpPr>
          <p:cNvPr id="17428" name="Text Box 25"/>
          <p:cNvSpPr txBox="1">
            <a:spLocks noChangeArrowheads="1"/>
          </p:cNvSpPr>
          <p:nvPr/>
        </p:nvSpPr>
        <p:spPr bwMode="auto">
          <a:xfrm>
            <a:off x="2781300" y="40576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</a:t>
            </a:r>
          </a:p>
        </p:txBody>
      </p:sp>
      <p:sp>
        <p:nvSpPr>
          <p:cNvPr id="17429" name="Text Box 26"/>
          <p:cNvSpPr txBox="1">
            <a:spLocks noChangeArrowheads="1"/>
          </p:cNvSpPr>
          <p:nvPr/>
        </p:nvSpPr>
        <p:spPr bwMode="auto">
          <a:xfrm>
            <a:off x="6219825" y="41529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T-e+e’</a:t>
            </a:r>
          </a:p>
        </p:txBody>
      </p:sp>
      <p:sp>
        <p:nvSpPr>
          <p:cNvPr id="17430" name="Text Box 27"/>
          <p:cNvSpPr txBox="1">
            <a:spLocks noChangeArrowheads="1"/>
          </p:cNvSpPr>
          <p:nvPr/>
        </p:nvSpPr>
        <p:spPr bwMode="auto">
          <a:xfrm>
            <a:off x="3457575" y="3314700"/>
            <a:ext cx="31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</a:t>
            </a:r>
          </a:p>
        </p:txBody>
      </p:sp>
      <p:sp>
        <p:nvSpPr>
          <p:cNvPr id="17431" name="Text Box 28"/>
          <p:cNvSpPr txBox="1">
            <a:spLocks noChangeArrowheads="1"/>
          </p:cNvSpPr>
          <p:nvPr/>
        </p:nvSpPr>
        <p:spPr bwMode="auto">
          <a:xfrm>
            <a:off x="4562475" y="2924175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e’</a:t>
            </a:r>
          </a:p>
        </p:txBody>
      </p:sp>
      <p:sp>
        <p:nvSpPr>
          <p:cNvPr id="17432" name="Text Box 29"/>
          <p:cNvSpPr txBox="1">
            <a:spLocks noChangeArrowheads="1"/>
          </p:cNvSpPr>
          <p:nvPr/>
        </p:nvSpPr>
        <p:spPr bwMode="auto">
          <a:xfrm>
            <a:off x="1200150" y="40386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手繪多邊形 32"/>
          <p:cNvSpPr/>
          <p:nvPr/>
        </p:nvSpPr>
        <p:spPr bwMode="auto">
          <a:xfrm>
            <a:off x="4787900" y="4862513"/>
            <a:ext cx="863600" cy="711200"/>
          </a:xfrm>
          <a:custGeom>
            <a:avLst/>
            <a:gdLst>
              <a:gd name="connsiteX0" fmla="*/ 133350 w 993775"/>
              <a:gd name="connsiteY0" fmla="*/ 80962 h 711199"/>
              <a:gd name="connsiteX1" fmla="*/ 733425 w 993775"/>
              <a:gd name="connsiteY1" fmla="*/ 90487 h 711199"/>
              <a:gd name="connsiteX2" fmla="*/ 914400 w 993775"/>
              <a:gd name="connsiteY2" fmla="*/ 623887 h 711199"/>
              <a:gd name="connsiteX3" fmla="*/ 257175 w 993775"/>
              <a:gd name="connsiteY3" fmla="*/ 614362 h 711199"/>
              <a:gd name="connsiteX4" fmla="*/ 19050 w 993775"/>
              <a:gd name="connsiteY4" fmla="*/ 233362 h 711199"/>
              <a:gd name="connsiteX5" fmla="*/ 133350 w 993775"/>
              <a:gd name="connsiteY5" fmla="*/ 80962 h 711199"/>
              <a:gd name="connsiteX0" fmla="*/ 96838 w 957263"/>
              <a:gd name="connsiteY0" fmla="*/ 80962 h 711199"/>
              <a:gd name="connsiteX1" fmla="*/ 696913 w 957263"/>
              <a:gd name="connsiteY1" fmla="*/ 90487 h 711199"/>
              <a:gd name="connsiteX2" fmla="*/ 877888 w 957263"/>
              <a:gd name="connsiteY2" fmla="*/ 623887 h 711199"/>
              <a:gd name="connsiteX3" fmla="*/ 220663 w 957263"/>
              <a:gd name="connsiteY3" fmla="*/ 614362 h 711199"/>
              <a:gd name="connsiteX4" fmla="*/ 115888 w 957263"/>
              <a:gd name="connsiteY4" fmla="*/ 357187 h 711199"/>
              <a:gd name="connsiteX5" fmla="*/ 96838 w 957263"/>
              <a:gd name="connsiteY5" fmla="*/ 80962 h 711199"/>
              <a:gd name="connsiteX0" fmla="*/ 174625 w 863600"/>
              <a:gd name="connsiteY0" fmla="*/ 80962 h 711199"/>
              <a:gd name="connsiteX1" fmla="*/ 603250 w 863600"/>
              <a:gd name="connsiteY1" fmla="*/ 90487 h 711199"/>
              <a:gd name="connsiteX2" fmla="*/ 784225 w 863600"/>
              <a:gd name="connsiteY2" fmla="*/ 623887 h 711199"/>
              <a:gd name="connsiteX3" fmla="*/ 127000 w 863600"/>
              <a:gd name="connsiteY3" fmla="*/ 614362 h 711199"/>
              <a:gd name="connsiteX4" fmla="*/ 22225 w 863600"/>
              <a:gd name="connsiteY4" fmla="*/ 357187 h 711199"/>
              <a:gd name="connsiteX5" fmla="*/ 174625 w 863600"/>
              <a:gd name="connsiteY5" fmla="*/ 80962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711199">
                <a:moveTo>
                  <a:pt x="174625" y="80962"/>
                </a:moveTo>
                <a:cubicBezTo>
                  <a:pt x="271463" y="36512"/>
                  <a:pt x="501650" y="0"/>
                  <a:pt x="603250" y="90487"/>
                </a:cubicBezTo>
                <a:cubicBezTo>
                  <a:pt x="704850" y="180974"/>
                  <a:pt x="863600" y="536575"/>
                  <a:pt x="784225" y="623887"/>
                </a:cubicBezTo>
                <a:cubicBezTo>
                  <a:pt x="704850" y="711199"/>
                  <a:pt x="254000" y="658812"/>
                  <a:pt x="127000" y="614362"/>
                </a:cubicBezTo>
                <a:cubicBezTo>
                  <a:pt x="0" y="569912"/>
                  <a:pt x="14288" y="446087"/>
                  <a:pt x="22225" y="357187"/>
                </a:cubicBezTo>
                <a:cubicBezTo>
                  <a:pt x="30162" y="268287"/>
                  <a:pt x="77787" y="125412"/>
                  <a:pt x="174625" y="809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8435" name="手繪多邊形 31"/>
          <p:cNvSpPr>
            <a:spLocks noChangeArrowheads="1"/>
          </p:cNvSpPr>
          <p:nvPr/>
        </p:nvSpPr>
        <p:spPr bwMode="auto">
          <a:xfrm>
            <a:off x="3822700" y="5181600"/>
            <a:ext cx="1390650" cy="1266825"/>
          </a:xfrm>
          <a:custGeom>
            <a:avLst/>
            <a:gdLst>
              <a:gd name="T0" fmla="*/ 101600 w 1390650"/>
              <a:gd name="T1" fmla="*/ 200025 h 1266825"/>
              <a:gd name="T2" fmla="*/ 463550 w 1390650"/>
              <a:gd name="T3" fmla="*/ 66675 h 1266825"/>
              <a:gd name="T4" fmla="*/ 1025525 w 1390650"/>
              <a:gd name="T5" fmla="*/ 600075 h 1266825"/>
              <a:gd name="T6" fmla="*/ 1387475 w 1390650"/>
              <a:gd name="T7" fmla="*/ 1066800 h 1266825"/>
              <a:gd name="T8" fmla="*/ 1044575 w 1390650"/>
              <a:gd name="T9" fmla="*/ 1228725 h 1266825"/>
              <a:gd name="T10" fmla="*/ 196850 w 1390650"/>
              <a:gd name="T11" fmla="*/ 1181100 h 1266825"/>
              <a:gd name="T12" fmla="*/ 15875 w 1390650"/>
              <a:gd name="T13" fmla="*/ 714375 h 1266825"/>
              <a:gd name="T14" fmla="*/ 101600 w 1390650"/>
              <a:gd name="T15" fmla="*/ 200025 h 1266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90650"/>
              <a:gd name="T25" fmla="*/ 0 h 1266825"/>
              <a:gd name="T26" fmla="*/ 1390650 w 1390650"/>
              <a:gd name="T27" fmla="*/ 1266825 h 1266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90650" h="1266825">
                <a:moveTo>
                  <a:pt x="101600" y="200025"/>
                </a:moveTo>
                <a:cubicBezTo>
                  <a:pt x="176212" y="92075"/>
                  <a:pt x="309563" y="0"/>
                  <a:pt x="463550" y="66675"/>
                </a:cubicBezTo>
                <a:cubicBezTo>
                  <a:pt x="617538" y="133350"/>
                  <a:pt x="871538" y="433388"/>
                  <a:pt x="1025525" y="600075"/>
                </a:cubicBezTo>
                <a:cubicBezTo>
                  <a:pt x="1179512" y="766762"/>
                  <a:pt x="1384300" y="962025"/>
                  <a:pt x="1387475" y="1066800"/>
                </a:cubicBezTo>
                <a:cubicBezTo>
                  <a:pt x="1390650" y="1171575"/>
                  <a:pt x="1243013" y="1209675"/>
                  <a:pt x="1044575" y="1228725"/>
                </a:cubicBezTo>
                <a:cubicBezTo>
                  <a:pt x="846138" y="1247775"/>
                  <a:pt x="368300" y="1266825"/>
                  <a:pt x="196850" y="1181100"/>
                </a:cubicBezTo>
                <a:cubicBezTo>
                  <a:pt x="25400" y="1095375"/>
                  <a:pt x="31750" y="877888"/>
                  <a:pt x="15875" y="714375"/>
                </a:cubicBezTo>
                <a:cubicBezTo>
                  <a:pt x="0" y="550862"/>
                  <a:pt x="26988" y="307975"/>
                  <a:pt x="101600" y="200025"/>
                </a:cubicBezTo>
                <a:close/>
              </a:path>
            </a:pathLst>
          </a:cu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81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手繪多邊形 29"/>
          <p:cNvSpPr/>
          <p:nvPr/>
        </p:nvSpPr>
        <p:spPr bwMode="auto">
          <a:xfrm>
            <a:off x="2016125" y="4748213"/>
            <a:ext cx="863600" cy="711200"/>
          </a:xfrm>
          <a:custGeom>
            <a:avLst/>
            <a:gdLst>
              <a:gd name="connsiteX0" fmla="*/ 133350 w 993775"/>
              <a:gd name="connsiteY0" fmla="*/ 80962 h 711199"/>
              <a:gd name="connsiteX1" fmla="*/ 733425 w 993775"/>
              <a:gd name="connsiteY1" fmla="*/ 90487 h 711199"/>
              <a:gd name="connsiteX2" fmla="*/ 914400 w 993775"/>
              <a:gd name="connsiteY2" fmla="*/ 623887 h 711199"/>
              <a:gd name="connsiteX3" fmla="*/ 257175 w 993775"/>
              <a:gd name="connsiteY3" fmla="*/ 614362 h 711199"/>
              <a:gd name="connsiteX4" fmla="*/ 19050 w 993775"/>
              <a:gd name="connsiteY4" fmla="*/ 233362 h 711199"/>
              <a:gd name="connsiteX5" fmla="*/ 133350 w 993775"/>
              <a:gd name="connsiteY5" fmla="*/ 80962 h 711199"/>
              <a:gd name="connsiteX0" fmla="*/ 96838 w 957263"/>
              <a:gd name="connsiteY0" fmla="*/ 80962 h 711199"/>
              <a:gd name="connsiteX1" fmla="*/ 696913 w 957263"/>
              <a:gd name="connsiteY1" fmla="*/ 90487 h 711199"/>
              <a:gd name="connsiteX2" fmla="*/ 877888 w 957263"/>
              <a:gd name="connsiteY2" fmla="*/ 623887 h 711199"/>
              <a:gd name="connsiteX3" fmla="*/ 220663 w 957263"/>
              <a:gd name="connsiteY3" fmla="*/ 614362 h 711199"/>
              <a:gd name="connsiteX4" fmla="*/ 115888 w 957263"/>
              <a:gd name="connsiteY4" fmla="*/ 357187 h 711199"/>
              <a:gd name="connsiteX5" fmla="*/ 96838 w 957263"/>
              <a:gd name="connsiteY5" fmla="*/ 80962 h 711199"/>
              <a:gd name="connsiteX0" fmla="*/ 174625 w 863600"/>
              <a:gd name="connsiteY0" fmla="*/ 80962 h 711199"/>
              <a:gd name="connsiteX1" fmla="*/ 603250 w 863600"/>
              <a:gd name="connsiteY1" fmla="*/ 90487 h 711199"/>
              <a:gd name="connsiteX2" fmla="*/ 784225 w 863600"/>
              <a:gd name="connsiteY2" fmla="*/ 623887 h 711199"/>
              <a:gd name="connsiteX3" fmla="*/ 127000 w 863600"/>
              <a:gd name="connsiteY3" fmla="*/ 614362 h 711199"/>
              <a:gd name="connsiteX4" fmla="*/ 22225 w 863600"/>
              <a:gd name="connsiteY4" fmla="*/ 357187 h 711199"/>
              <a:gd name="connsiteX5" fmla="*/ 174625 w 863600"/>
              <a:gd name="connsiteY5" fmla="*/ 80962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711199">
                <a:moveTo>
                  <a:pt x="174625" y="80962"/>
                </a:moveTo>
                <a:cubicBezTo>
                  <a:pt x="271463" y="36512"/>
                  <a:pt x="501650" y="0"/>
                  <a:pt x="603250" y="90487"/>
                </a:cubicBezTo>
                <a:cubicBezTo>
                  <a:pt x="704850" y="180974"/>
                  <a:pt x="863600" y="536575"/>
                  <a:pt x="784225" y="623887"/>
                </a:cubicBezTo>
                <a:cubicBezTo>
                  <a:pt x="704850" y="711199"/>
                  <a:pt x="254000" y="658812"/>
                  <a:pt x="127000" y="614362"/>
                </a:cubicBezTo>
                <a:cubicBezTo>
                  <a:pt x="0" y="569912"/>
                  <a:pt x="14288" y="446087"/>
                  <a:pt x="22225" y="357187"/>
                </a:cubicBezTo>
                <a:cubicBezTo>
                  <a:pt x="30162" y="268287"/>
                  <a:pt x="77787" y="125412"/>
                  <a:pt x="174625" y="809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8437" name="手繪多邊形 28"/>
          <p:cNvSpPr>
            <a:spLocks noChangeArrowheads="1"/>
          </p:cNvSpPr>
          <p:nvPr/>
        </p:nvSpPr>
        <p:spPr bwMode="auto">
          <a:xfrm>
            <a:off x="1136650" y="5057775"/>
            <a:ext cx="1390650" cy="1266825"/>
          </a:xfrm>
          <a:custGeom>
            <a:avLst/>
            <a:gdLst>
              <a:gd name="T0" fmla="*/ 101600 w 1390650"/>
              <a:gd name="T1" fmla="*/ 200025 h 1266825"/>
              <a:gd name="T2" fmla="*/ 463550 w 1390650"/>
              <a:gd name="T3" fmla="*/ 66675 h 1266825"/>
              <a:gd name="T4" fmla="*/ 1025525 w 1390650"/>
              <a:gd name="T5" fmla="*/ 600075 h 1266825"/>
              <a:gd name="T6" fmla="*/ 1387475 w 1390650"/>
              <a:gd name="T7" fmla="*/ 1066800 h 1266825"/>
              <a:gd name="T8" fmla="*/ 1044575 w 1390650"/>
              <a:gd name="T9" fmla="*/ 1228725 h 1266825"/>
              <a:gd name="T10" fmla="*/ 196850 w 1390650"/>
              <a:gd name="T11" fmla="*/ 1181100 h 1266825"/>
              <a:gd name="T12" fmla="*/ 15875 w 1390650"/>
              <a:gd name="T13" fmla="*/ 714375 h 1266825"/>
              <a:gd name="T14" fmla="*/ 101600 w 1390650"/>
              <a:gd name="T15" fmla="*/ 200025 h 1266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90650"/>
              <a:gd name="T25" fmla="*/ 0 h 1266825"/>
              <a:gd name="T26" fmla="*/ 1390650 w 1390650"/>
              <a:gd name="T27" fmla="*/ 1266825 h 1266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90650" h="1266825">
                <a:moveTo>
                  <a:pt x="101600" y="200025"/>
                </a:moveTo>
                <a:cubicBezTo>
                  <a:pt x="176212" y="92075"/>
                  <a:pt x="309563" y="0"/>
                  <a:pt x="463550" y="66675"/>
                </a:cubicBezTo>
                <a:cubicBezTo>
                  <a:pt x="617538" y="133350"/>
                  <a:pt x="871538" y="433388"/>
                  <a:pt x="1025525" y="600075"/>
                </a:cubicBezTo>
                <a:cubicBezTo>
                  <a:pt x="1179512" y="766762"/>
                  <a:pt x="1384300" y="962025"/>
                  <a:pt x="1387475" y="1066800"/>
                </a:cubicBezTo>
                <a:cubicBezTo>
                  <a:pt x="1390650" y="1171575"/>
                  <a:pt x="1243013" y="1209675"/>
                  <a:pt x="1044575" y="1228725"/>
                </a:cubicBezTo>
                <a:cubicBezTo>
                  <a:pt x="846138" y="1247775"/>
                  <a:pt x="368300" y="1266825"/>
                  <a:pt x="196850" y="1181100"/>
                </a:cubicBezTo>
                <a:cubicBezTo>
                  <a:pt x="25400" y="1095375"/>
                  <a:pt x="31750" y="877888"/>
                  <a:pt x="15875" y="714375"/>
                </a:cubicBezTo>
                <a:cubicBezTo>
                  <a:pt x="0" y="550862"/>
                  <a:pt x="26988" y="307975"/>
                  <a:pt x="101600" y="200025"/>
                </a:cubicBezTo>
                <a:close/>
              </a:path>
            </a:pathLst>
          </a:cu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81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ADAF98-7805-42F4-8685-C24333CD487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2917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/>
              <a:t>Proof:</a:t>
            </a:r>
            <a:endParaRPr lang="en-US" altLang="zh-TW" sz="2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edge of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cut-edge of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T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US" altLang="zh-TW" sz="2400" i="1" smtClean="0">
                <a:solidFill>
                  <a:srgbClr val="0070C0"/>
                </a:solidFill>
              </a:rPr>
              <a:t>U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i="1" smtClean="0">
                <a:solidFill>
                  <a:srgbClr val="0070C0"/>
                </a:solidFill>
              </a:rPr>
              <a:t>U’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the two components of </a:t>
            </a:r>
            <a:r>
              <a:rPr lang="en-US" altLang="zh-TW" sz="2400" i="1" smtClean="0">
                <a:solidFill>
                  <a:srgbClr val="0070C0"/>
                </a:solidFill>
              </a:rPr>
              <a:t>T-e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</a:t>
            </a:r>
            <a:r>
              <a:rPr lang="en-US" altLang="zh-TW" sz="2400" i="1" smtClean="0"/>
              <a:t>T’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connected, </a:t>
            </a:r>
            <a:r>
              <a:rPr lang="en-US" altLang="zh-TW" sz="2400" i="1" smtClean="0">
                <a:solidFill>
                  <a:srgbClr val="0070C0"/>
                </a:solidFill>
              </a:rPr>
              <a:t>T’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 an edge </a:t>
            </a:r>
            <a:r>
              <a:rPr lang="en-US" altLang="zh-TW" sz="2400" i="1" smtClean="0">
                <a:solidFill>
                  <a:srgbClr val="0070C0"/>
                </a:solidFill>
              </a:rPr>
              <a:t>e’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 endpoints in </a:t>
            </a:r>
            <a:r>
              <a:rPr lang="en-US" altLang="zh-TW" sz="2400" i="1" smtClean="0">
                <a:solidFill>
                  <a:srgbClr val="0070C0"/>
                </a:solidFill>
              </a:rPr>
              <a:t>U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i="1" smtClean="0">
                <a:solidFill>
                  <a:srgbClr val="0070C0"/>
                </a:solidFill>
              </a:rPr>
              <a:t>U’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Now </a:t>
            </a:r>
            <a:r>
              <a:rPr lang="en-US" altLang="zh-TW" sz="2400" i="1" smtClean="0"/>
              <a:t>T-e+e’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connected, has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)-1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edges, and is a spanning tree of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.</a:t>
            </a:r>
            <a:endParaRPr lang="en-US" altLang="zh-TW" sz="2400" b="1" smtClean="0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1504950" y="609600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H="1">
            <a:off x="2276475" y="5210175"/>
            <a:ext cx="161925" cy="8858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1504950" y="540067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 flipV="1">
            <a:off x="4171950" y="5238750"/>
            <a:ext cx="981075" cy="247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 flipH="1" flipV="1">
            <a:off x="4171950" y="6172200"/>
            <a:ext cx="7715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8"/>
          <p:cNvSpPr>
            <a:spLocks noChangeShapeType="1"/>
          </p:cNvSpPr>
          <p:nvPr/>
        </p:nvSpPr>
        <p:spPr bwMode="auto">
          <a:xfrm>
            <a:off x="4171950" y="5476875"/>
            <a:ext cx="771525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 flipV="1">
            <a:off x="7019925" y="5334000"/>
            <a:ext cx="91440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1"/>
          <p:cNvSpPr>
            <a:spLocks noChangeShapeType="1"/>
          </p:cNvSpPr>
          <p:nvPr/>
        </p:nvSpPr>
        <p:spPr bwMode="auto">
          <a:xfrm>
            <a:off x="7019925" y="619125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3"/>
          <p:cNvSpPr>
            <a:spLocks noChangeShapeType="1"/>
          </p:cNvSpPr>
          <p:nvPr/>
        </p:nvSpPr>
        <p:spPr bwMode="auto">
          <a:xfrm>
            <a:off x="7019925" y="54959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3333750" y="55816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T’</a:t>
            </a:r>
          </a:p>
        </p:txBody>
      </p:sp>
      <p:sp>
        <p:nvSpPr>
          <p:cNvPr id="18451" name="Text Box 25"/>
          <p:cNvSpPr txBox="1">
            <a:spLocks noChangeArrowheads="1"/>
          </p:cNvSpPr>
          <p:nvPr/>
        </p:nvSpPr>
        <p:spPr bwMode="auto">
          <a:xfrm>
            <a:off x="723900" y="5534025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</a:t>
            </a:r>
          </a:p>
        </p:txBody>
      </p:sp>
      <p:sp>
        <p:nvSpPr>
          <p:cNvPr id="18452" name="Text Box 26"/>
          <p:cNvSpPr txBox="1">
            <a:spLocks noChangeArrowheads="1"/>
          </p:cNvSpPr>
          <p:nvPr/>
        </p:nvSpPr>
        <p:spPr bwMode="auto">
          <a:xfrm>
            <a:off x="5943600" y="558165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T-e+e’</a:t>
            </a:r>
          </a:p>
        </p:txBody>
      </p:sp>
      <p:sp>
        <p:nvSpPr>
          <p:cNvPr id="18453" name="Text Box 27"/>
          <p:cNvSpPr txBox="1">
            <a:spLocks noChangeArrowheads="1"/>
          </p:cNvSpPr>
          <p:nvPr/>
        </p:nvSpPr>
        <p:spPr bwMode="auto">
          <a:xfrm>
            <a:off x="2333625" y="5419725"/>
            <a:ext cx="31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</a:t>
            </a:r>
          </a:p>
        </p:txBody>
      </p: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4371975" y="4972050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e’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85750" y="0"/>
            <a:ext cx="8558213" cy="1587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2600" b="1" dirty="0" smtClean="0"/>
              <a:t>Proposition 21</a:t>
            </a:r>
            <a:r>
              <a:rPr lang="en-US" altLang="zh-TW" sz="31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spanning trees of a connected graph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there is an edge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e’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)-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T-e+e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spanning tree of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G. </a:t>
            </a:r>
            <a:r>
              <a:rPr lang="en-US" altLang="zh-TW" sz="2800" i="1" dirty="0" smtClean="0">
                <a:sym typeface="Symbol" panose="05050102010706020507" pitchFamily="18" charset="2"/>
              </a:rPr>
              <a:t>  </a:t>
            </a:r>
            <a:endParaRPr lang="en-US" altLang="zh-TW" sz="28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80638F-394A-490D-AC64-70306B9FAF1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09599"/>
            <a:ext cx="8121650" cy="3442855"/>
          </a:xfrm>
        </p:spPr>
        <p:txBody>
          <a:bodyPr rtlCol="0">
            <a:normAutofit/>
          </a:bodyPr>
          <a:lstStyle/>
          <a:p>
            <a:pPr marL="381000" indent="-381000" eaLnBrk="1" fontAlgn="auto" hangingPunct="1">
              <a:spcAft>
                <a:spcPts val="0"/>
              </a:spcAft>
              <a:defRPr/>
            </a:pPr>
            <a:r>
              <a:rPr lang="en-US" altLang="zh-TW" sz="2800" b="1" dirty="0" smtClean="0"/>
              <a:t>Remaining slides </a:t>
            </a:r>
            <a:r>
              <a:rPr lang="en-US" altLang="zh-TW" sz="2800" b="1" smtClean="0"/>
              <a:t>contain </a:t>
            </a:r>
            <a:r>
              <a:rPr lang="en-US" altLang="zh-TW" sz="2800" b="1" smtClean="0"/>
              <a:t>a </a:t>
            </a:r>
            <a:r>
              <a:rPr lang="en-US" altLang="zh-TW" sz="2800" b="1" smtClean="0"/>
              <a:t>proof </a:t>
            </a:r>
            <a:r>
              <a:rPr lang="en-US" altLang="zh-TW" sz="2800" b="1" dirty="0" smtClean="0"/>
              <a:t>of Propositions </a:t>
            </a:r>
            <a:r>
              <a:rPr lang="en-US" altLang="zh-TW" sz="2800" b="1" dirty="0" smtClean="0"/>
              <a:t>20: </a:t>
            </a:r>
            <a:r>
              <a:rPr lang="en-US" altLang="zh-TW" sz="2800" b="1" dirty="0" smtClean="0"/>
              <a:t/>
            </a:r>
            <a:br>
              <a:rPr lang="en-US" altLang="zh-TW" sz="2800" b="1" dirty="0" smtClean="0"/>
            </a:br>
            <a:r>
              <a:rPr lang="en-US" altLang="zh-TW" sz="2800" b="1" dirty="0" smtClean="0"/>
              <a:t>Proposition 20: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</a:t>
            </a:r>
            <a:r>
              <a:rPr lang="en-US" altLang="zh-TW" sz="2800" b="1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-vertex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</a:t>
            </a:r>
            <a:r>
              <a:rPr lang="en-US" altLang="zh-TW" sz="2800" dirty="0" smtClean="0"/>
              <a:t> </a:t>
            </a:r>
            <a:r>
              <a:rPr lang="en-US" altLang="zh-TW" sz="2800" b="1" i="1" dirty="0" smtClean="0"/>
              <a:t>G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(with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 following are equivalent (and characterize the trees with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vertices)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A)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D) For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altLang="zh-TW" sz="2400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),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exactly one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-path</a:t>
            </a:r>
            <a:endParaRPr lang="en-US" altLang="zh-TW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26526"/>
            <a:ext cx="7772400" cy="166947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b="1" dirty="0" smtClean="0"/>
              <a:t>Proof: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first demonstrate the equivalence of </a:t>
            </a:r>
            <a:r>
              <a:rPr lang="en-US" altLang="zh-TW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A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B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and </a:t>
            </a:r>
            <a:r>
              <a:rPr lang="en-US" altLang="zh-TW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by proving that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two of {</a:t>
            </a: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connected, acyclic,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i="1" dirty="0" smtClean="0">
                <a:solidFill>
                  <a:srgbClr val="00B050"/>
                </a:solidFill>
              </a:rPr>
              <a:t>n</a:t>
            </a:r>
            <a:r>
              <a:rPr lang="en-US" altLang="zh-TW" dirty="0" smtClean="0">
                <a:solidFill>
                  <a:srgbClr val="00B050"/>
                </a:solidFill>
              </a:rPr>
              <a:t>-1 </a:t>
            </a: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edges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 together imply the third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045FB-9AFA-40BC-B9A0-3D755E91CE4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97800" cy="800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/>
              <a:t>A</a:t>
            </a:r>
            <a:r>
              <a:rPr lang="en-US" altLang="zh-TW" sz="3200" dirty="0" smtClean="0">
                <a:sym typeface="Symbol" panose="05050102010706020507" pitchFamily="18" charset="2"/>
              </a:rPr>
              <a:t>{B,C}. </a:t>
            </a:r>
            <a:r>
              <a:rPr lang="en-US" altLang="zh-TW" sz="3200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connected, acyclic </a:t>
            </a:r>
            <a:r>
              <a:rPr lang="en-US" altLang="zh-TW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zh-TW" sz="3200" dirty="0" smtClean="0">
                <a:solidFill>
                  <a:schemeClr val="accent2"/>
                </a:solidFill>
              </a:rPr>
              <a:t> </a:t>
            </a:r>
            <a:r>
              <a:rPr lang="en-US" altLang="zh-TW" sz="3200" i="1" dirty="0" smtClean="0">
                <a:solidFill>
                  <a:schemeClr val="accent2"/>
                </a:solidFill>
              </a:rPr>
              <a:t>n</a:t>
            </a:r>
            <a:r>
              <a:rPr lang="en-US" altLang="zh-TW" sz="3200" dirty="0" smtClean="0">
                <a:solidFill>
                  <a:schemeClr val="accent2"/>
                </a:solidFill>
              </a:rPr>
              <a:t>-1 </a:t>
            </a:r>
            <a:r>
              <a:rPr lang="en-US" altLang="zh-TW" sz="3200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/>
            </a:r>
            <a:br>
              <a:rPr lang="en-US" altLang="zh-TW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</a:br>
            <a:endParaRPr lang="en-US" altLang="zh-TW" sz="2000" dirty="0" smtClean="0">
              <a:sym typeface="Symbol" panose="05050102010706020507" pitchFamily="18" charset="2"/>
            </a:endParaRPr>
          </a:p>
        </p:txBody>
      </p:sp>
      <p:sp>
        <p:nvSpPr>
          <p:cNvPr id="194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699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We use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induction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 on 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. </a:t>
            </a:r>
          </a:p>
          <a:p>
            <a:pPr marL="482600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=1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, an acyclic </a:t>
            </a:r>
            <a:r>
              <a:rPr lang="en-US" altLang="zh-TW" dirty="0" smtClean="0">
                <a:sym typeface="Symbol" pitchFamily="18" charset="2"/>
              </a:rPr>
              <a:t>1-vertex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graph has no edge </a:t>
            </a:r>
          </a:p>
          <a:p>
            <a:pPr marL="482600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&gt;1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, we suppose that implication holds for graphs with fewer than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vertices</a:t>
            </a:r>
            <a:r>
              <a:rPr lang="en-US" altLang="zh-TW" dirty="0" smtClean="0">
                <a:sym typeface="Symbol" pitchFamily="18" charset="2"/>
              </a:rPr>
              <a:t> </a:t>
            </a: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Given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an acyclic connected graph </a:t>
            </a:r>
            <a:r>
              <a:rPr lang="en-US" altLang="zh-TW" b="1" i="1" dirty="0" smtClean="0">
                <a:solidFill>
                  <a:srgbClr val="0070C0"/>
                </a:solidFill>
                <a:sym typeface="Symbol" pitchFamily="18" charset="2"/>
              </a:rPr>
              <a:t>G,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18" charset="2"/>
              </a:rPr>
              <a:t>we have</a:t>
            </a:r>
            <a:r>
              <a:rPr lang="en-US" altLang="zh-TW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leaf </a:t>
            </a:r>
            <a:r>
              <a:rPr lang="en-US" altLang="zh-TW" i="1" dirty="0">
                <a:solidFill>
                  <a:srgbClr val="0070C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70C0"/>
                </a:solidFill>
                <a:sym typeface="Symbol" pitchFamily="18" charset="2"/>
              </a:rPr>
              <a:t> </a:t>
            </a:r>
            <a:endParaRPr lang="en-US" altLang="zh-TW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b="1" i="1" dirty="0" smtClean="0">
                <a:solidFill>
                  <a:srgbClr val="0070C0"/>
                </a:solidFill>
                <a:sym typeface="Symbol" pitchFamily="18" charset="2"/>
              </a:rPr>
              <a:t>G</a:t>
            </a:r>
            <a:r>
              <a:rPr lang="en-US" altLang="zh-TW" i="1" dirty="0">
                <a:solidFill>
                  <a:srgbClr val="0070C0"/>
                </a:solidFill>
                <a:sym typeface="Symbol" pitchFamily="18" charset="2"/>
              </a:rPr>
              <a:t>’</a:t>
            </a:r>
            <a:r>
              <a:rPr lang="en-US" altLang="zh-TW" dirty="0">
                <a:solidFill>
                  <a:srgbClr val="0070C0"/>
                </a:solidFill>
                <a:sym typeface="Symbol" pitchFamily="18" charset="2"/>
              </a:rPr>
              <a:t>=</a:t>
            </a:r>
            <a:r>
              <a:rPr lang="en-US" altLang="zh-TW" b="1" i="1" dirty="0">
                <a:solidFill>
                  <a:srgbClr val="0070C0"/>
                </a:solidFill>
                <a:sym typeface="Symbol" pitchFamily="18" charset="2"/>
              </a:rPr>
              <a:t>G-v</a:t>
            </a:r>
            <a:r>
              <a:rPr lang="en-US" altLang="zh-TW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also is acyclic and connected</a:t>
            </a:r>
            <a:r>
              <a:rPr lang="en-US" altLang="zh-TW" dirty="0">
                <a:sym typeface="Symbol" pitchFamily="18" charset="2"/>
              </a:rPr>
              <a:t> </a:t>
            </a:r>
            <a:endParaRPr lang="en-US" altLang="zh-TW" b="1" i="1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Applying the induction hypothesis to </a:t>
            </a:r>
            <a:r>
              <a:rPr lang="en-US" altLang="zh-TW" b="1" i="1" dirty="0" smtClean="0">
                <a:sym typeface="Symbol" pitchFamily="18" charset="2"/>
              </a:rPr>
              <a:t>G</a:t>
            </a:r>
            <a:r>
              <a:rPr lang="en-US" altLang="zh-TW" i="1" dirty="0" smtClean="0">
                <a:sym typeface="Symbol" pitchFamily="18" charset="2"/>
              </a:rPr>
              <a:t>’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yields </a:t>
            </a:r>
            <a:r>
              <a:rPr lang="en-US" altLang="zh-TW" b="1" i="1" dirty="0" smtClean="0">
                <a:sym typeface="Symbol" pitchFamily="18" charset="2"/>
              </a:rPr>
              <a:t>e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G</a:t>
            </a:r>
            <a:r>
              <a:rPr lang="en-US" altLang="zh-TW" i="1" dirty="0" smtClean="0">
                <a:sym typeface="Symbol" pitchFamily="18" charset="2"/>
              </a:rPr>
              <a:t>’</a:t>
            </a:r>
            <a:r>
              <a:rPr lang="en-US" altLang="zh-TW" dirty="0" smtClean="0">
                <a:sym typeface="Symbol" pitchFamily="18" charset="2"/>
              </a:rPr>
              <a:t>)=</a:t>
            </a:r>
            <a:r>
              <a:rPr lang="en-US" altLang="zh-TW" sz="2800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-2</a:t>
            </a: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Since only one edge is incident to </a:t>
            </a:r>
            <a:r>
              <a:rPr lang="en-US" altLang="zh-TW" b="1" i="1" dirty="0" smtClean="0">
                <a:sym typeface="Symbol" pitchFamily="18" charset="2"/>
              </a:rPr>
              <a:t>v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, we have   </a:t>
            </a:r>
            <a:r>
              <a:rPr lang="en-US" altLang="zh-TW" b="1" i="1" dirty="0" smtClean="0">
                <a:sym typeface="Symbol" pitchFamily="18" charset="2"/>
              </a:rPr>
              <a:t>e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)=</a:t>
            </a:r>
            <a:r>
              <a:rPr lang="en-US" altLang="zh-TW" sz="2800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2749F0-9D26-4CC7-AECE-705625D192C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97800" cy="800100"/>
          </a:xfrm>
        </p:spPr>
        <p:txBody>
          <a:bodyPr/>
          <a:lstStyle/>
          <a:p>
            <a:pPr eaLnBrk="1" hangingPunct="1"/>
            <a:r>
              <a:rPr lang="en-US" altLang="zh-TW" sz="2800" i="1" smtClean="0"/>
              <a:t>B</a:t>
            </a:r>
            <a:r>
              <a:rPr lang="en-US" altLang="zh-TW" sz="2800" smtClean="0">
                <a:sym typeface="Symbol" pitchFamily="18" charset="2"/>
              </a:rPr>
              <a:t>{</a:t>
            </a:r>
            <a:r>
              <a:rPr lang="en-US" altLang="zh-TW" sz="2800" i="1" smtClean="0">
                <a:sym typeface="Symbol" pitchFamily="18" charset="2"/>
              </a:rPr>
              <a:t>A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i="1" smtClean="0">
                <a:sym typeface="Symbol" pitchFamily="18" charset="2"/>
              </a:rPr>
              <a:t>C</a:t>
            </a:r>
            <a:r>
              <a:rPr lang="en-US" altLang="zh-TW" sz="2800" smtClean="0"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TW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Connected and</a:t>
            </a:r>
            <a:r>
              <a:rPr lang="en-US" altLang="zh-TW" sz="2800" smtClean="0">
                <a:solidFill>
                  <a:schemeClr val="accent2"/>
                </a:solidFill>
              </a:rPr>
              <a:t> </a:t>
            </a:r>
            <a:r>
              <a:rPr lang="en-US" altLang="zh-TW" sz="2800" i="1" smtClean="0">
                <a:solidFill>
                  <a:schemeClr val="accent2"/>
                </a:solidFill>
              </a:rPr>
              <a:t>n</a:t>
            </a:r>
            <a:r>
              <a:rPr lang="en-US" altLang="zh-TW" sz="2800" smtClean="0">
                <a:solidFill>
                  <a:schemeClr val="accent2"/>
                </a:solidFill>
              </a:rPr>
              <a:t>-1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</a:t>
            </a:r>
            <a:r>
              <a:rPr lang="en-US" altLang="zh-TW" sz="2800" smtClean="0">
                <a:solidFill>
                  <a:schemeClr val="accent2"/>
                </a:solidFill>
              </a:rPr>
              <a:t> </a:t>
            </a:r>
            <a:r>
              <a:rPr lang="en-US" altLang="zh-TW" sz="280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acyclic</a:t>
            </a:r>
            <a:b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</p:txBody>
      </p:sp>
      <p:sp>
        <p:nvSpPr>
          <p:cNvPr id="10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</a:t>
            </a:r>
            <a:r>
              <a:rPr lang="en-US" altLang="zh-TW" b="1" i="1" dirty="0" smtClean="0">
                <a:solidFill>
                  <a:srgbClr val="7030A0"/>
                </a:solidFill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acyclic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delete edges from cycles of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one by one until the resulting graph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is acyclic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no edge of a cycle is a cut-edge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Now the preceding paragraph implies that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</a:t>
            </a:r>
            <a:r>
              <a:rPr lang="en-US" altLang="zh-TW" b="1" i="1" dirty="0" smtClean="0"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sym typeface="Symbol" panose="05050102010706020507" pitchFamily="18" charset="2"/>
              </a:rPr>
              <a:t>) = </a:t>
            </a:r>
            <a:r>
              <a:rPr lang="en-US" altLang="zh-TW" b="1" i="1" dirty="0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-1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we are given </a:t>
            </a:r>
            <a:r>
              <a:rPr lang="en-US" altLang="zh-TW" b="1" i="1" dirty="0" smtClean="0"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)=</a:t>
            </a:r>
            <a:r>
              <a:rPr lang="en-US" altLang="zh-TW" b="1" i="1" dirty="0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-1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 edges were deleted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sym typeface="Symbol" panose="05050102010706020507" pitchFamily="18" charset="2"/>
              </a:rPr>
              <a:t>=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is acyclic</a:t>
            </a:r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3097E2-C852-4CCB-B192-9A105D20E31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sym typeface="Symbol" pitchFamily="18" charset="2"/>
              </a:rPr>
              <a:t>C{A, B}  </a:t>
            </a:r>
            <a:r>
              <a:rPr lang="en-US" altLang="zh-TW" sz="2800" i="1" smtClean="0">
                <a:solidFill>
                  <a:schemeClr val="accent2"/>
                </a:solidFill>
              </a:rPr>
              <a:t>n</a:t>
            </a:r>
            <a:r>
              <a:rPr lang="en-US" altLang="zh-TW" sz="2800" smtClean="0">
                <a:solidFill>
                  <a:schemeClr val="accent2"/>
                </a:solidFill>
              </a:rPr>
              <a:t>-1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and no cycles </a:t>
            </a:r>
            <a:r>
              <a:rPr lang="en-US" altLang="zh-TW" sz="280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connected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/>
            </a:r>
            <a:b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</a:br>
            <a:r>
              <a:rPr lang="en-US" altLang="zh-TW" sz="1600" smtClean="0">
                <a:sym typeface="Symbol" pitchFamily="18" charset="2"/>
              </a:rPr>
              <a:t/>
            </a:r>
            <a:br>
              <a:rPr lang="en-US" altLang="zh-TW" sz="1600" smtClean="0">
                <a:sym typeface="Symbol" pitchFamily="18" charset="2"/>
              </a:rPr>
            </a:br>
            <a:endParaRPr lang="zh-TW" altLang="en-US" sz="1600" smtClean="0">
              <a:sym typeface="Symbol" pitchFamily="18" charset="2"/>
            </a:endParaRPr>
          </a:p>
        </p:txBody>
      </p:sp>
      <p:sp>
        <p:nvSpPr>
          <p:cNvPr id="2765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5878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mtClean="0">
                <a:sym typeface="Symbol" pitchFamily="18" charset="2"/>
              </a:rPr>
              <a:t> 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baseline="-25000" smtClean="0">
                <a:sym typeface="Symbol" pitchFamily="18" charset="2"/>
              </a:rPr>
              <a:t>1</a:t>
            </a:r>
            <a:r>
              <a:rPr lang="en-US" altLang="zh-TW" b="1" smtClean="0">
                <a:sym typeface="Symbol" pitchFamily="18" charset="2"/>
              </a:rPr>
              <a:t>,…,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baseline="-25000" smtClean="0">
                <a:sym typeface="Symbol" pitchFamily="18" charset="2"/>
              </a:rPr>
              <a:t>k 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 the components of </a:t>
            </a:r>
            <a:r>
              <a:rPr lang="en-US" altLang="zh-TW" b="1" i="1" smtClean="0">
                <a:sym typeface="Symbol" pitchFamily="18" charset="2"/>
              </a:rPr>
              <a:t>G</a:t>
            </a:r>
            <a:endParaRPr lang="en-US" altLang="zh-TW" smtClean="0">
              <a:sym typeface="Symbol" pitchFamily="18" charset="2"/>
            </a:endParaRP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every vertex appears  in one component, </a:t>
            </a:r>
            <a:r>
              <a:rPr lang="en-US" altLang="zh-TW" smtClean="0">
                <a:sym typeface="Symbol" pitchFamily="18" charset="2"/>
              </a:rPr>
              <a:t></a:t>
            </a:r>
            <a:r>
              <a:rPr lang="en-US" altLang="zh-TW" baseline="-25000" smtClean="0">
                <a:sym typeface="Symbol" pitchFamily="18" charset="2"/>
              </a:rPr>
              <a:t>i</a:t>
            </a:r>
            <a:r>
              <a:rPr lang="en-US" altLang="zh-TW" b="1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)=</a:t>
            </a:r>
            <a:r>
              <a:rPr lang="en-US" altLang="zh-TW" i="1" smtClean="0">
                <a:sym typeface="Symbol" pitchFamily="18" charset="2"/>
              </a:rPr>
              <a:t>n</a:t>
            </a:r>
            <a:endParaRPr lang="en-US" altLang="zh-TW" smtClean="0">
              <a:sym typeface="Symbol" pitchFamily="18" charset="2"/>
            </a:endParaRP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G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has no cycles, each component satisfies property</a:t>
            </a:r>
            <a:r>
              <a:rPr lang="en-US" altLang="zh-TW" smtClean="0">
                <a:sym typeface="Symbol" pitchFamily="18" charset="2"/>
              </a:rPr>
              <a:t> A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 Thus </a:t>
            </a:r>
            <a:r>
              <a:rPr lang="en-US" altLang="zh-TW" b="1" i="1" smtClean="0">
                <a:sym typeface="Symbol" pitchFamily="18" charset="2"/>
              </a:rPr>
              <a:t>e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 = </a:t>
            </a:r>
            <a:r>
              <a:rPr lang="en-US" altLang="zh-TW" b="1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 - 1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Summing over </a:t>
            </a:r>
            <a:r>
              <a:rPr lang="en-US" altLang="zh-TW" i="1" smtClean="0">
                <a:sym typeface="Symbol" pitchFamily="18" charset="2"/>
              </a:rPr>
              <a:t>i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yields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G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)=</a:t>
            </a:r>
            <a:r>
              <a:rPr lang="en-US" altLang="zh-TW" i="1" baseline="-25000" smtClean="0">
                <a:solidFill>
                  <a:srgbClr val="00B050"/>
                </a:solidFill>
                <a:sym typeface="Symbol" pitchFamily="18" charset="2"/>
              </a:rPr>
              <a:t>I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[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G</a:t>
            </a:r>
            <a:r>
              <a:rPr lang="en-US" altLang="zh-TW" b="1" i="1" baseline="-25000" smtClean="0">
                <a:solidFill>
                  <a:srgbClr val="00B050"/>
                </a:solidFill>
                <a:sym typeface="Symbol" pitchFamily="18" charset="2"/>
              </a:rPr>
              <a:t>i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)-1]=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altLang="zh-TW" b="1" smtClean="0">
                <a:solidFill>
                  <a:srgbClr val="00B050"/>
                </a:solidFill>
                <a:sym typeface="Symbol" pitchFamily="18" charset="2"/>
              </a:rPr>
              <a:t>-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k</a:t>
            </a:r>
            <a:endParaRPr lang="en-US" altLang="zh-TW" smtClean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are given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G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)=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-1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,so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k 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=1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and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connected</a:t>
            </a:r>
            <a:endParaRPr lang="zh-TW" alt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523875" y="609600"/>
            <a:ext cx="809625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i="1" dirty="0" smtClean="0">
                <a:sym typeface="Symbol" panose="05050102010706020507" pitchFamily="18" charset="2"/>
              </a:rPr>
              <a:t>D</a:t>
            </a:r>
            <a:r>
              <a:rPr lang="en-US" altLang="zh-TW" sz="2800" dirty="0" smtClean="0">
                <a:sym typeface="Symbol" panose="05050102010706020507" pitchFamily="18" charset="2"/>
              </a:rPr>
              <a:t></a:t>
            </a:r>
            <a:r>
              <a:rPr lang="en-US" altLang="zh-TW" sz="2800" i="1" dirty="0" smtClean="0">
                <a:sym typeface="Symbol" panose="05050102010706020507" pitchFamily="18" charset="2"/>
              </a:rPr>
              <a:t>A</a:t>
            </a:r>
            <a:r>
              <a:rPr lang="en-US" altLang="zh-TW" sz="2800" dirty="0" smtClean="0"/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</a:rPr>
              <a:t>u, </a:t>
            </a:r>
            <a:r>
              <a:rPr lang="en-US" altLang="zh-TW" sz="2800" i="1" dirty="0" err="1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one and only one 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u, v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-path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exists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   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 and no cycles</a:t>
            </a:r>
            <a:endParaRPr lang="zh-TW" altLang="en-US" dirty="0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there is a </a:t>
            </a:r>
            <a:r>
              <a:rPr lang="en-US" altLang="zh-TW" i="1" dirty="0" err="1" smtClean="0">
                <a:sym typeface="Symbol" panose="05050102010706020507" pitchFamily="18" charset="2"/>
              </a:rPr>
              <a:t>u</a:t>
            </a:r>
            <a:r>
              <a:rPr lang="en-US" altLang="zh-TW" dirty="0" err="1" smtClean="0">
                <a:sym typeface="Symbol" panose="05050102010706020507" pitchFamily="18" charset="2"/>
              </a:rPr>
              <a:t>,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every </a:t>
            </a:r>
            <a:r>
              <a:rPr lang="en-US" altLang="zh-TW" i="1" dirty="0" err="1" smtClean="0">
                <a:sym typeface="Symbol" panose="05050102010706020507" pitchFamily="18" charset="2"/>
              </a:rPr>
              <a:t>u,v</a:t>
            </a:r>
            <a:r>
              <a:rPr lang="en-US" altLang="zh-TW" dirty="0" err="1" smtClean="0"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cycle </a:t>
            </a:r>
            <a:r>
              <a:rPr lang="en-US" altLang="zh-TW" i="1" dirty="0" smtClean="0">
                <a:sym typeface="Symbol" panose="05050102010706020507" pitchFamily="18" charset="2"/>
              </a:rPr>
              <a:t>C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</a:t>
            </a:r>
            <a:r>
              <a:rPr lang="en-US" altLang="zh-TW" i="1" dirty="0" smtClean="0"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two </a:t>
            </a:r>
            <a:r>
              <a:rPr lang="en-US" altLang="zh-TW" i="1" dirty="0" err="1" smtClean="0">
                <a:sym typeface="Symbol" panose="05050102010706020507" pitchFamily="18" charset="2"/>
              </a:rPr>
              <a:t>u</a:t>
            </a:r>
            <a:r>
              <a:rPr lang="en-US" altLang="zh-TW" dirty="0" err="1" smtClean="0">
                <a:sym typeface="Symbol" panose="05050102010706020507" pitchFamily="18" charset="2"/>
              </a:rPr>
              <a:t>,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-paths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err="1" smtClean="0">
                <a:sym typeface="Symbol" panose="05050102010706020507" pitchFamily="18" charset="2"/>
              </a:rPr>
              <a:t>u,v</a:t>
            </a:r>
            <a:r>
              <a:rPr lang="en-US" altLang="zh-TW" i="1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contradicts the hypothesis </a:t>
            </a:r>
            <a:r>
              <a:rPr lang="en-US" altLang="zh-TW" i="1" dirty="0" smtClean="0"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acyclic (this also forbids loops).</a:t>
            </a:r>
          </a:p>
          <a:p>
            <a:pPr marL="471488" lvl="1" indent="-4714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altLang="zh-TW" dirty="0" smtClean="0"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TW" altLang="en-US" dirty="0" smtClean="0"/>
          </a:p>
        </p:txBody>
      </p:sp>
      <p:sp>
        <p:nvSpPr>
          <p:cNvPr id="2867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867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50CBB9-604D-40BF-96B2-9C9E0BFF5D8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5126"/>
            <a:ext cx="85296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Proposition 19: </a:t>
            </a:r>
            <a:r>
              <a:rPr lang="en-US" altLang="zh-TW" sz="4000" b="1" dirty="0" smtClean="0"/>
              <a:t> </a:t>
            </a:r>
            <a:r>
              <a:rPr lang="en-US" sz="4000" dirty="0" smtClean="0"/>
              <a:t>Every</a:t>
            </a:r>
            <a:r>
              <a:rPr lang="en-US" sz="4000" dirty="0"/>
              <a:t> </a:t>
            </a:r>
            <a:r>
              <a:rPr lang="en-US" sz="4000" dirty="0" smtClean="0"/>
              <a:t>tournament </a:t>
            </a:r>
            <a:r>
              <a:rPr lang="en-US" sz="4000" dirty="0"/>
              <a:t>has a </a:t>
            </a:r>
            <a:r>
              <a:rPr lang="en-US" sz="4000" dirty="0" smtClean="0"/>
              <a:t>king.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: By contradiction.</a:t>
            </a:r>
          </a:p>
          <a:p>
            <a:r>
              <a:rPr lang="en-US" dirty="0" smtClean="0"/>
              <a:t>Let x be a vertex with maximum </a:t>
            </a:r>
            <a:r>
              <a:rPr lang="en-US" dirty="0" smtClean="0"/>
              <a:t>out-degree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there is a vertex y that can not be reached by a length 2 path, we have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y-&gt;x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y-&gt;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succ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(x), for all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succ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(x)</a:t>
            </a:r>
          </a:p>
          <a:p>
            <a:r>
              <a:rPr lang="en-US" dirty="0" smtClean="0"/>
              <a:t>Thus, </a:t>
            </a:r>
            <a:r>
              <a:rPr lang="en-US" dirty="0" smtClean="0"/>
              <a:t>out-degree(y</a:t>
            </a:r>
            <a:r>
              <a:rPr lang="en-US" dirty="0" smtClean="0"/>
              <a:t>) &gt; </a:t>
            </a:r>
            <a:r>
              <a:rPr lang="en-US" dirty="0" smtClean="0"/>
              <a:t>out-degree(x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3FEF0C-B661-43A5-BFF0-DF361B358E7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50" y="609600"/>
            <a:ext cx="4562475" cy="695325"/>
          </a:xfrm>
        </p:spPr>
        <p:txBody>
          <a:bodyPr/>
          <a:lstStyle/>
          <a:p>
            <a:pPr eaLnBrk="1" hangingPunct="1"/>
            <a:r>
              <a:rPr lang="en-US" altLang="zh-TW" smtClean="0"/>
              <a:t>Tree : Basics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52575"/>
            <a:ext cx="7977187" cy="2038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with no cycle is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acyclic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forest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acyclic graph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acyclic graph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leaf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vertex of degree 1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2552700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2524125" y="51339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3219450" y="51530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3267075" y="44481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3933825" y="4848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667000" y="4505325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3381375" y="4533900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 flipV="1">
            <a:off x="3343275" y="4943475"/>
            <a:ext cx="600075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2628900" y="4543425"/>
            <a:ext cx="657225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13"/>
          <p:cNvSpPr>
            <a:spLocks noChangeArrowheads="1"/>
          </p:cNvSpPr>
          <p:nvPr/>
        </p:nvSpPr>
        <p:spPr bwMode="auto">
          <a:xfrm>
            <a:off x="2200275" y="4162425"/>
            <a:ext cx="2000250" cy="15049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6" name="Oval 14"/>
          <p:cNvSpPr>
            <a:spLocks noChangeArrowheads="1"/>
          </p:cNvSpPr>
          <p:nvPr/>
        </p:nvSpPr>
        <p:spPr bwMode="auto">
          <a:xfrm>
            <a:off x="4914900" y="4467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7" name="Oval 15"/>
          <p:cNvSpPr>
            <a:spLocks noChangeArrowheads="1"/>
          </p:cNvSpPr>
          <p:nvPr/>
        </p:nvSpPr>
        <p:spPr bwMode="auto">
          <a:xfrm>
            <a:off x="5476875" y="51149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5629275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9" name="Oval 18"/>
          <p:cNvSpPr>
            <a:spLocks noChangeArrowheads="1"/>
          </p:cNvSpPr>
          <p:nvPr/>
        </p:nvSpPr>
        <p:spPr bwMode="auto">
          <a:xfrm>
            <a:off x="6296025" y="48577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5029200" y="45148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5743575" y="454342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5534025" y="4552950"/>
            <a:ext cx="11430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4562475" y="4171950"/>
            <a:ext cx="2000250" cy="15049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1657350" y="3752850"/>
            <a:ext cx="5181600" cy="2619375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943225" y="52959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tree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248275" y="52197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tree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3867150" y="588645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forest</a:t>
            </a:r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6372225" y="4246563"/>
            <a:ext cx="1038225" cy="611187"/>
          </a:xfrm>
          <a:custGeom>
            <a:avLst/>
            <a:gdLst>
              <a:gd name="T0" fmla="*/ 0 w 654"/>
              <a:gd name="T1" fmla="*/ 2147483647 h 385"/>
              <a:gd name="T2" fmla="*/ 2147483647 w 654"/>
              <a:gd name="T3" fmla="*/ 2147483647 h 385"/>
              <a:gd name="T4" fmla="*/ 2147483647 w 654"/>
              <a:gd name="T5" fmla="*/ 2147483647 h 385"/>
              <a:gd name="T6" fmla="*/ 2147483647 w 654"/>
              <a:gd name="T7" fmla="*/ 2147483647 h 385"/>
              <a:gd name="T8" fmla="*/ 2147483647 w 654"/>
              <a:gd name="T9" fmla="*/ 2147483647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"/>
              <a:gd name="T16" fmla="*/ 0 h 385"/>
              <a:gd name="T17" fmla="*/ 654 w 654"/>
              <a:gd name="T18" fmla="*/ 385 h 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" h="385">
                <a:moveTo>
                  <a:pt x="0" y="385"/>
                </a:moveTo>
                <a:cubicBezTo>
                  <a:pt x="51" y="327"/>
                  <a:pt x="248" y="74"/>
                  <a:pt x="312" y="37"/>
                </a:cubicBezTo>
                <a:cubicBezTo>
                  <a:pt x="376" y="0"/>
                  <a:pt x="349" y="159"/>
                  <a:pt x="384" y="163"/>
                </a:cubicBezTo>
                <a:cubicBezTo>
                  <a:pt x="419" y="167"/>
                  <a:pt x="477" y="86"/>
                  <a:pt x="522" y="61"/>
                </a:cubicBezTo>
                <a:cubicBezTo>
                  <a:pt x="567" y="36"/>
                  <a:pt x="626" y="23"/>
                  <a:pt x="654" y="13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stealth" w="med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353300" y="40767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54B7D7-6E79-437D-BD01-DE48D95289D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95325"/>
          </a:xfrm>
        </p:spPr>
        <p:txBody>
          <a:bodyPr/>
          <a:lstStyle/>
          <a:p>
            <a:pPr eaLnBrk="1" hangingPunct="1"/>
            <a:r>
              <a:rPr lang="en-US" altLang="zh-TW" smtClean="0"/>
              <a:t>Spanning Subgraph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923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spanning </a:t>
            </a:r>
            <a:r>
              <a:rPr lang="en-US" altLang="zh-TW" i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dirty="0" smtClean="0"/>
              <a:t>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vertex set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What is an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induced</a:t>
            </a:r>
            <a:r>
              <a:rPr lang="en-US" altLang="zh-TW" dirty="0" smtClean="0"/>
              <a:t> spanning 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spanning tree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spanning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is a tree</a:t>
            </a:r>
          </a:p>
        </p:txBody>
      </p:sp>
      <p:sp>
        <p:nvSpPr>
          <p:cNvPr id="11270" name="Oval 1028"/>
          <p:cNvSpPr>
            <a:spLocks noChangeArrowheads="1"/>
          </p:cNvSpPr>
          <p:nvPr/>
        </p:nvSpPr>
        <p:spPr bwMode="auto">
          <a:xfrm>
            <a:off x="3362325" y="4467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1" name="Oval 1029"/>
          <p:cNvSpPr>
            <a:spLocks noChangeArrowheads="1"/>
          </p:cNvSpPr>
          <p:nvPr/>
        </p:nvSpPr>
        <p:spPr bwMode="auto">
          <a:xfrm>
            <a:off x="3333750" y="5143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2" name="Oval 1030"/>
          <p:cNvSpPr>
            <a:spLocks noChangeArrowheads="1"/>
          </p:cNvSpPr>
          <p:nvPr/>
        </p:nvSpPr>
        <p:spPr bwMode="auto">
          <a:xfrm>
            <a:off x="4029075" y="51625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3" name="Oval 1031"/>
          <p:cNvSpPr>
            <a:spLocks noChangeArrowheads="1"/>
          </p:cNvSpPr>
          <p:nvPr/>
        </p:nvSpPr>
        <p:spPr bwMode="auto">
          <a:xfrm>
            <a:off x="4076700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4" name="Oval 1032"/>
          <p:cNvSpPr>
            <a:spLocks noChangeArrowheads="1"/>
          </p:cNvSpPr>
          <p:nvPr/>
        </p:nvSpPr>
        <p:spPr bwMode="auto">
          <a:xfrm>
            <a:off x="4743450" y="48577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5" name="Line 1033"/>
          <p:cNvSpPr>
            <a:spLocks noChangeShapeType="1"/>
          </p:cNvSpPr>
          <p:nvPr/>
        </p:nvSpPr>
        <p:spPr bwMode="auto">
          <a:xfrm>
            <a:off x="3476625" y="45148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034"/>
          <p:cNvSpPr>
            <a:spLocks noChangeShapeType="1"/>
          </p:cNvSpPr>
          <p:nvPr/>
        </p:nvSpPr>
        <p:spPr bwMode="auto">
          <a:xfrm>
            <a:off x="4191000" y="454342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Oval 1038"/>
          <p:cNvSpPr>
            <a:spLocks noChangeArrowheads="1"/>
          </p:cNvSpPr>
          <p:nvPr/>
        </p:nvSpPr>
        <p:spPr bwMode="auto">
          <a:xfrm>
            <a:off x="5562600" y="44100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8" name="Oval 1039"/>
          <p:cNvSpPr>
            <a:spLocks noChangeArrowheads="1"/>
          </p:cNvSpPr>
          <p:nvPr/>
        </p:nvSpPr>
        <p:spPr bwMode="auto">
          <a:xfrm>
            <a:off x="5534025" y="50863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9" name="Oval 1040"/>
          <p:cNvSpPr>
            <a:spLocks noChangeArrowheads="1"/>
          </p:cNvSpPr>
          <p:nvPr/>
        </p:nvSpPr>
        <p:spPr bwMode="auto">
          <a:xfrm>
            <a:off x="6229350" y="51054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80" name="Oval 1041"/>
          <p:cNvSpPr>
            <a:spLocks noChangeArrowheads="1"/>
          </p:cNvSpPr>
          <p:nvPr/>
        </p:nvSpPr>
        <p:spPr bwMode="auto">
          <a:xfrm>
            <a:off x="6276975" y="44005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81" name="Oval 1042"/>
          <p:cNvSpPr>
            <a:spLocks noChangeArrowheads="1"/>
          </p:cNvSpPr>
          <p:nvPr/>
        </p:nvSpPr>
        <p:spPr bwMode="auto">
          <a:xfrm>
            <a:off x="6943725" y="48006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82" name="Line 1043"/>
          <p:cNvSpPr>
            <a:spLocks noChangeShapeType="1"/>
          </p:cNvSpPr>
          <p:nvPr/>
        </p:nvSpPr>
        <p:spPr bwMode="auto">
          <a:xfrm>
            <a:off x="5676900" y="445770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044"/>
          <p:cNvSpPr>
            <a:spLocks noChangeShapeType="1"/>
          </p:cNvSpPr>
          <p:nvPr/>
        </p:nvSpPr>
        <p:spPr bwMode="auto">
          <a:xfrm>
            <a:off x="6391275" y="448627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045"/>
          <p:cNvSpPr>
            <a:spLocks noChangeShapeType="1"/>
          </p:cNvSpPr>
          <p:nvPr/>
        </p:nvSpPr>
        <p:spPr bwMode="auto">
          <a:xfrm flipV="1">
            <a:off x="6353175" y="4895850"/>
            <a:ext cx="600075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1046"/>
          <p:cNvSpPr>
            <a:spLocks noChangeShapeType="1"/>
          </p:cNvSpPr>
          <p:nvPr/>
        </p:nvSpPr>
        <p:spPr bwMode="auto">
          <a:xfrm flipV="1">
            <a:off x="5638800" y="4495800"/>
            <a:ext cx="657225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Text Box 1047"/>
          <p:cNvSpPr txBox="1">
            <a:spLocks noChangeArrowheads="1"/>
          </p:cNvSpPr>
          <p:nvPr/>
        </p:nvSpPr>
        <p:spPr bwMode="auto">
          <a:xfrm>
            <a:off x="2914650" y="5410200"/>
            <a:ext cx="2266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Spanning subgraph</a:t>
            </a:r>
          </a:p>
        </p:txBody>
      </p:sp>
      <p:sp>
        <p:nvSpPr>
          <p:cNvPr id="11287" name="Line 1048"/>
          <p:cNvSpPr>
            <a:spLocks noChangeShapeType="1"/>
          </p:cNvSpPr>
          <p:nvPr/>
        </p:nvSpPr>
        <p:spPr bwMode="auto">
          <a:xfrm flipH="1">
            <a:off x="3381375" y="4572000"/>
            <a:ext cx="2857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1049"/>
          <p:cNvSpPr>
            <a:spLocks noChangeShapeType="1"/>
          </p:cNvSpPr>
          <p:nvPr/>
        </p:nvSpPr>
        <p:spPr bwMode="auto">
          <a:xfrm flipV="1">
            <a:off x="3448050" y="5219700"/>
            <a:ext cx="5715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Oval 1051"/>
          <p:cNvSpPr>
            <a:spLocks noChangeArrowheads="1"/>
          </p:cNvSpPr>
          <p:nvPr/>
        </p:nvSpPr>
        <p:spPr bwMode="auto">
          <a:xfrm>
            <a:off x="1247775" y="4467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0" name="Oval 1052"/>
          <p:cNvSpPr>
            <a:spLocks noChangeArrowheads="1"/>
          </p:cNvSpPr>
          <p:nvPr/>
        </p:nvSpPr>
        <p:spPr bwMode="auto">
          <a:xfrm>
            <a:off x="1219200" y="5143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1" name="Oval 1053"/>
          <p:cNvSpPr>
            <a:spLocks noChangeArrowheads="1"/>
          </p:cNvSpPr>
          <p:nvPr/>
        </p:nvSpPr>
        <p:spPr bwMode="auto">
          <a:xfrm>
            <a:off x="1914525" y="51625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2" name="Oval 1054"/>
          <p:cNvSpPr>
            <a:spLocks noChangeArrowheads="1"/>
          </p:cNvSpPr>
          <p:nvPr/>
        </p:nvSpPr>
        <p:spPr bwMode="auto">
          <a:xfrm>
            <a:off x="1962150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3" name="Oval 1055"/>
          <p:cNvSpPr>
            <a:spLocks noChangeArrowheads="1"/>
          </p:cNvSpPr>
          <p:nvPr/>
        </p:nvSpPr>
        <p:spPr bwMode="auto">
          <a:xfrm>
            <a:off x="2628900" y="48577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4" name="Line 1056"/>
          <p:cNvSpPr>
            <a:spLocks noChangeShapeType="1"/>
          </p:cNvSpPr>
          <p:nvPr/>
        </p:nvSpPr>
        <p:spPr bwMode="auto">
          <a:xfrm>
            <a:off x="1362075" y="45148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1057"/>
          <p:cNvSpPr>
            <a:spLocks noChangeShapeType="1"/>
          </p:cNvSpPr>
          <p:nvPr/>
        </p:nvSpPr>
        <p:spPr bwMode="auto">
          <a:xfrm>
            <a:off x="2076450" y="454342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1058"/>
          <p:cNvSpPr>
            <a:spLocks noChangeShapeType="1"/>
          </p:cNvSpPr>
          <p:nvPr/>
        </p:nvSpPr>
        <p:spPr bwMode="auto">
          <a:xfrm flipV="1">
            <a:off x="4138613" y="4943475"/>
            <a:ext cx="633412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1059"/>
          <p:cNvSpPr>
            <a:spLocks noChangeShapeType="1"/>
          </p:cNvSpPr>
          <p:nvPr/>
        </p:nvSpPr>
        <p:spPr bwMode="auto">
          <a:xfrm flipV="1">
            <a:off x="1323975" y="4552950"/>
            <a:ext cx="657225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1060"/>
          <p:cNvSpPr>
            <a:spLocks noChangeShapeType="1"/>
          </p:cNvSpPr>
          <p:nvPr/>
        </p:nvSpPr>
        <p:spPr bwMode="auto">
          <a:xfrm flipH="1">
            <a:off x="1266825" y="4572000"/>
            <a:ext cx="2857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1061"/>
          <p:cNvSpPr>
            <a:spLocks noChangeShapeType="1"/>
          </p:cNvSpPr>
          <p:nvPr/>
        </p:nvSpPr>
        <p:spPr bwMode="auto">
          <a:xfrm flipV="1">
            <a:off x="1333500" y="5219700"/>
            <a:ext cx="5715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1062"/>
          <p:cNvSpPr>
            <a:spLocks noChangeShapeType="1"/>
          </p:cNvSpPr>
          <p:nvPr/>
        </p:nvSpPr>
        <p:spPr bwMode="auto">
          <a:xfrm>
            <a:off x="1352550" y="4572000"/>
            <a:ext cx="600075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1063"/>
          <p:cNvSpPr txBox="1">
            <a:spLocks noChangeArrowheads="1"/>
          </p:cNvSpPr>
          <p:nvPr/>
        </p:nvSpPr>
        <p:spPr bwMode="auto">
          <a:xfrm>
            <a:off x="5553075" y="5353050"/>
            <a:ext cx="164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Spanning tree</a:t>
            </a:r>
          </a:p>
        </p:txBody>
      </p:sp>
      <p:sp>
        <p:nvSpPr>
          <p:cNvPr id="11302" name="Line 1064"/>
          <p:cNvSpPr>
            <a:spLocks noChangeShapeType="1"/>
          </p:cNvSpPr>
          <p:nvPr/>
        </p:nvSpPr>
        <p:spPr bwMode="auto">
          <a:xfrm flipV="1">
            <a:off x="2028825" y="4924425"/>
            <a:ext cx="62865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AB59E2-8061-46CB-8BCD-8A4F2A39975D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924800" cy="990600"/>
          </a:xfrm>
        </p:spPr>
        <p:txBody>
          <a:bodyPr/>
          <a:lstStyle/>
          <a:p>
            <a:pPr marL="482600" indent="-482600" eaLnBrk="1" hangingPunct="1">
              <a:lnSpc>
                <a:spcPct val="85000"/>
              </a:lnSpc>
            </a:pPr>
            <a:r>
              <a:rPr lang="en-US" altLang="zh-TW" sz="2800" b="1" dirty="0" smtClean="0"/>
              <a:t>Lemma 20.1: </a:t>
            </a:r>
            <a:r>
              <a:rPr lang="en-US" altLang="zh-TW" sz="2800" dirty="0" smtClean="0">
                <a:solidFill>
                  <a:srgbClr val="0070C0"/>
                </a:solidFill>
              </a:rPr>
              <a:t>Every tree with at least two vertices has at least two leaves.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endParaRPr lang="en-US" altLang="zh-TW" dirty="0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447800"/>
            <a:ext cx="8550275" cy="2362200"/>
          </a:xfrm>
        </p:spPr>
        <p:txBody>
          <a:bodyPr lIns="18000" rtlCol="0">
            <a:normAutofit lnSpcReduction="10000"/>
          </a:bodyPr>
          <a:lstStyle/>
          <a:p>
            <a:pPr indent="4763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100" b="1" dirty="0" smtClean="0"/>
              <a:t>Proof: </a:t>
            </a:r>
            <a:endParaRPr lang="en-US" altLang="zh-TW" sz="1900" dirty="0" smtClean="0"/>
          </a:p>
          <a:p>
            <a:pPr marL="95250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connected graph with at least two vertices has an edge. </a:t>
            </a:r>
          </a:p>
          <a:p>
            <a:pPr marL="95250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an acyclic graph, an endpoint of a maximal nontrivial path has no neighbor other than its neighbor on the path. </a:t>
            </a:r>
          </a:p>
          <a:p>
            <a:pPr marL="95250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the endpoints of such a path are leaves</a:t>
            </a:r>
            <a:r>
              <a:rPr lang="en-US" altLang="zh-TW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790700" lvl="3" eaLnBrk="1" fontAlgn="auto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1400" b="1" dirty="0" smtClean="0"/>
              <a:t>      </a:t>
            </a:r>
          </a:p>
        </p:txBody>
      </p:sp>
      <p:grpSp>
        <p:nvGrpSpPr>
          <p:cNvPr id="12294" name="Group 25"/>
          <p:cNvGrpSpPr>
            <a:grpSpLocks/>
          </p:cNvGrpSpPr>
          <p:nvPr/>
        </p:nvGrpSpPr>
        <p:grpSpPr bwMode="auto">
          <a:xfrm>
            <a:off x="952500" y="4733925"/>
            <a:ext cx="2352675" cy="892175"/>
            <a:chOff x="654" y="2856"/>
            <a:chExt cx="1668" cy="562"/>
          </a:xfrm>
        </p:grpSpPr>
        <p:sp>
          <p:nvSpPr>
            <p:cNvPr id="12311" name="Line 5"/>
            <p:cNvSpPr>
              <a:spLocks noChangeShapeType="1"/>
            </p:cNvSpPr>
            <p:nvPr/>
          </p:nvSpPr>
          <p:spPr bwMode="auto">
            <a:xfrm flipV="1">
              <a:off x="654" y="2856"/>
              <a:ext cx="38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6"/>
            <p:cNvSpPr>
              <a:spLocks noChangeShapeType="1"/>
            </p:cNvSpPr>
            <p:nvPr/>
          </p:nvSpPr>
          <p:spPr bwMode="auto">
            <a:xfrm>
              <a:off x="1031" y="2862"/>
              <a:ext cx="38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7"/>
            <p:cNvSpPr>
              <a:spLocks noChangeShapeType="1"/>
            </p:cNvSpPr>
            <p:nvPr/>
          </p:nvSpPr>
          <p:spPr bwMode="auto">
            <a:xfrm flipV="1">
              <a:off x="1414" y="3090"/>
              <a:ext cx="45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8"/>
            <p:cNvSpPr>
              <a:spLocks noChangeShapeType="1"/>
            </p:cNvSpPr>
            <p:nvPr/>
          </p:nvSpPr>
          <p:spPr bwMode="auto">
            <a:xfrm flipV="1">
              <a:off x="1862" y="2862"/>
              <a:ext cx="46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Text Box 9"/>
            <p:cNvSpPr txBox="1">
              <a:spLocks noChangeArrowheads="1"/>
            </p:cNvSpPr>
            <p:nvPr/>
          </p:nvSpPr>
          <p:spPr bwMode="auto">
            <a:xfrm>
              <a:off x="764" y="3168"/>
              <a:ext cx="1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latin typeface="Times New Roman" pitchFamily="18" charset="0"/>
                </a:rPr>
                <a:t>Maximal path</a:t>
              </a:r>
            </a:p>
          </p:txBody>
        </p:sp>
      </p:grpSp>
      <p:grpSp>
        <p:nvGrpSpPr>
          <p:cNvPr id="12295" name="Group 27"/>
          <p:cNvGrpSpPr>
            <a:grpSpLocks/>
          </p:cNvGrpSpPr>
          <p:nvPr/>
        </p:nvGrpSpPr>
        <p:grpSpPr bwMode="auto">
          <a:xfrm>
            <a:off x="3995738" y="4032250"/>
            <a:ext cx="2486025" cy="835025"/>
            <a:chOff x="2451" y="2462"/>
            <a:chExt cx="1740" cy="526"/>
          </a:xfrm>
        </p:grpSpPr>
        <p:sp>
          <p:nvSpPr>
            <p:cNvPr id="12306" name="Line 11"/>
            <p:cNvSpPr>
              <a:spLocks noChangeShapeType="1"/>
            </p:cNvSpPr>
            <p:nvPr/>
          </p:nvSpPr>
          <p:spPr bwMode="auto">
            <a:xfrm flipV="1">
              <a:off x="2451" y="2748"/>
              <a:ext cx="39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2"/>
            <p:cNvSpPr>
              <a:spLocks noChangeShapeType="1"/>
            </p:cNvSpPr>
            <p:nvPr/>
          </p:nvSpPr>
          <p:spPr bwMode="auto">
            <a:xfrm>
              <a:off x="2843" y="2754"/>
              <a:ext cx="39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3"/>
            <p:cNvSpPr>
              <a:spLocks noChangeShapeType="1"/>
            </p:cNvSpPr>
            <p:nvPr/>
          </p:nvSpPr>
          <p:spPr bwMode="auto">
            <a:xfrm flipV="1">
              <a:off x="3245" y="2982"/>
              <a:ext cx="46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4"/>
            <p:cNvSpPr>
              <a:spLocks noChangeShapeType="1"/>
            </p:cNvSpPr>
            <p:nvPr/>
          </p:nvSpPr>
          <p:spPr bwMode="auto">
            <a:xfrm flipV="1">
              <a:off x="3711" y="2754"/>
              <a:ext cx="47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15"/>
            <p:cNvSpPr>
              <a:spLocks/>
            </p:cNvSpPr>
            <p:nvPr/>
          </p:nvSpPr>
          <p:spPr bwMode="auto">
            <a:xfrm>
              <a:off x="3263" y="2462"/>
              <a:ext cx="928" cy="514"/>
            </a:xfrm>
            <a:custGeom>
              <a:avLst/>
              <a:gdLst>
                <a:gd name="T0" fmla="*/ 3 w 1206"/>
                <a:gd name="T1" fmla="*/ 280 h 514"/>
                <a:gd name="T2" fmla="*/ 3 w 1206"/>
                <a:gd name="T3" fmla="*/ 46 h 514"/>
                <a:gd name="T4" fmla="*/ 2 w 1206"/>
                <a:gd name="T5" fmla="*/ 4 h 514"/>
                <a:gd name="T6" fmla="*/ 2 w 1206"/>
                <a:gd name="T7" fmla="*/ 40 h 514"/>
                <a:gd name="T8" fmla="*/ 2 w 1206"/>
                <a:gd name="T9" fmla="*/ 214 h 514"/>
                <a:gd name="T10" fmla="*/ 2 w 1206"/>
                <a:gd name="T11" fmla="*/ 382 h 514"/>
                <a:gd name="T12" fmla="*/ 0 w 1206"/>
                <a:gd name="T13" fmla="*/ 514 h 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6"/>
                <a:gd name="T22" fmla="*/ 0 h 514"/>
                <a:gd name="T23" fmla="*/ 1206 w 1206"/>
                <a:gd name="T24" fmla="*/ 514 h 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6" h="514">
                  <a:moveTo>
                    <a:pt x="1206" y="280"/>
                  </a:moveTo>
                  <a:cubicBezTo>
                    <a:pt x="1191" y="175"/>
                    <a:pt x="1172" y="92"/>
                    <a:pt x="1104" y="46"/>
                  </a:cubicBezTo>
                  <a:cubicBezTo>
                    <a:pt x="1036" y="0"/>
                    <a:pt x="892" y="5"/>
                    <a:pt x="798" y="4"/>
                  </a:cubicBezTo>
                  <a:cubicBezTo>
                    <a:pt x="704" y="3"/>
                    <a:pt x="641" y="5"/>
                    <a:pt x="540" y="40"/>
                  </a:cubicBezTo>
                  <a:cubicBezTo>
                    <a:pt x="439" y="75"/>
                    <a:pt x="273" y="157"/>
                    <a:pt x="192" y="214"/>
                  </a:cubicBezTo>
                  <a:cubicBezTo>
                    <a:pt x="111" y="271"/>
                    <a:pt x="86" y="332"/>
                    <a:pt x="54" y="382"/>
                  </a:cubicBezTo>
                  <a:cubicBezTo>
                    <a:pt x="22" y="432"/>
                    <a:pt x="11" y="487"/>
                    <a:pt x="0" y="51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6" name="Text Box 16"/>
          <p:cNvSpPr txBox="1">
            <a:spLocks noChangeArrowheads="1"/>
          </p:cNvSpPr>
          <p:nvPr/>
        </p:nvSpPr>
        <p:spPr bwMode="auto">
          <a:xfrm>
            <a:off x="6872288" y="4000500"/>
            <a:ext cx="14890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Impossible!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Cycle occurs</a:t>
            </a:r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auto">
          <a:xfrm flipH="1">
            <a:off x="6497638" y="4200525"/>
            <a:ext cx="30797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7140575" y="5314950"/>
            <a:ext cx="14700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Impossible!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It is Maximal.</a:t>
            </a:r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 flipH="1" flipV="1">
            <a:off x="6751638" y="5438775"/>
            <a:ext cx="3444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2300" name="Group 26"/>
          <p:cNvGrpSpPr>
            <a:grpSpLocks/>
          </p:cNvGrpSpPr>
          <p:nvPr/>
        </p:nvGrpSpPr>
        <p:grpSpPr bwMode="auto">
          <a:xfrm>
            <a:off x="3973513" y="5295900"/>
            <a:ext cx="2871787" cy="752475"/>
            <a:chOff x="2305" y="3348"/>
            <a:chExt cx="2007" cy="474"/>
          </a:xfrm>
        </p:grpSpPr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2305" y="3582"/>
              <a:ext cx="39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2697" y="3588"/>
              <a:ext cx="39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 flipV="1">
              <a:off x="3099" y="3816"/>
              <a:ext cx="46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 flipV="1">
              <a:off x="3565" y="3588"/>
              <a:ext cx="47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4"/>
            <p:cNvSpPr>
              <a:spLocks noChangeShapeType="1"/>
            </p:cNvSpPr>
            <p:nvPr/>
          </p:nvSpPr>
          <p:spPr bwMode="auto">
            <a:xfrm flipV="1">
              <a:off x="4040" y="3348"/>
              <a:ext cx="27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4C4FB2-1847-46E5-8AAF-787B8A32319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0225"/>
            <a:ext cx="77724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</a:t>
            </a:r>
            <a:r>
              <a:rPr lang="en-US" altLang="zh-TW" smtClean="0"/>
              <a:t> </a:t>
            </a:r>
            <a:r>
              <a:rPr lang="en-US" altLang="zh-TW" i="1" smtClean="0"/>
              <a:t>v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a leaf of a tree </a:t>
            </a:r>
            <a:r>
              <a:rPr lang="en-US" altLang="zh-TW" b="1" i="1" smtClean="0"/>
              <a:t>G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and let </a:t>
            </a:r>
            <a:r>
              <a:rPr lang="en-US" altLang="zh-TW" b="1" i="1" smtClean="0"/>
              <a:t>G’</a:t>
            </a:r>
            <a:r>
              <a:rPr lang="en-US" altLang="zh-TW" i="1" smtClean="0"/>
              <a:t>=</a:t>
            </a:r>
            <a:r>
              <a:rPr lang="en-US" altLang="zh-TW" b="1" i="1" smtClean="0"/>
              <a:t>G-v</a:t>
            </a:r>
            <a:r>
              <a:rPr lang="en-US" altLang="zh-TW" smtClean="0"/>
              <a:t>.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vertex of degree 1 belongs to no path connecting two other vertices.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Therefore, for </a:t>
            </a:r>
            <a:r>
              <a:rPr lang="en-US" altLang="zh-TW" b="1" i="1" smtClean="0">
                <a:solidFill>
                  <a:schemeClr val="accent2"/>
                </a:solidFill>
              </a:rPr>
              <a:t>u, w 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TW" i="1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G’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every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altLang="zh-TW" i="1" smtClean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w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-path 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also in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altLang="zh-TW" i="1" smtClean="0">
                <a:solidFill>
                  <a:schemeClr val="accent2"/>
                </a:solidFill>
                <a:sym typeface="Symbol" pitchFamily="18" charset="2"/>
              </a:rPr>
              <a:t>’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altLang="zh-TW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i="1" smtClean="0"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connected</a:t>
            </a:r>
            <a:r>
              <a:rPr lang="en-US" altLang="zh-TW" smtClean="0"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deleting a vertex cannot create a cycle,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i="1" smtClean="0"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 is acyclic.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Thus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i="1" smtClean="0"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tree with </a:t>
            </a:r>
            <a:r>
              <a:rPr lang="en-US" altLang="zh-TW" sz="2800" b="1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-1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vertices.</a:t>
            </a:r>
            <a:endParaRPr lang="zh-TW" alt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924800" cy="1133475"/>
          </a:xfrm>
        </p:spPr>
        <p:txBody>
          <a:bodyPr/>
          <a:lstStyle/>
          <a:p>
            <a:pPr marL="482600" indent="-482600" eaLnBrk="1" hangingPunct="1">
              <a:lnSpc>
                <a:spcPct val="85000"/>
              </a:lnSpc>
            </a:pPr>
            <a:r>
              <a:rPr lang="en-US" altLang="zh-TW" sz="2400" b="1" dirty="0" smtClean="0"/>
              <a:t>Lemma 20.2: </a:t>
            </a:r>
            <a:r>
              <a:rPr lang="en-US" altLang="zh-TW" sz="2400" dirty="0" smtClean="0">
                <a:solidFill>
                  <a:srgbClr val="0070C0"/>
                </a:solidFill>
              </a:rPr>
              <a:t>Deleting a leaf from a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n</a:t>
            </a:r>
            <a:r>
              <a:rPr lang="en-US" altLang="zh-TW" sz="2400" dirty="0" smtClean="0">
                <a:solidFill>
                  <a:srgbClr val="0070C0"/>
                </a:solidFill>
              </a:rPr>
              <a:t>-vertex tree produces a tree with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n-</a:t>
            </a:r>
            <a:r>
              <a:rPr lang="en-US" altLang="zh-TW" sz="2400" dirty="0" smtClean="0">
                <a:solidFill>
                  <a:srgbClr val="0070C0"/>
                </a:solidFill>
              </a:rPr>
              <a:t>1 vertices.</a:t>
            </a:r>
            <a:r>
              <a:rPr lang="en-US" altLang="zh-TW" sz="2800" dirty="0" smtClean="0"/>
              <a:t> </a:t>
            </a:r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E911C7-AAB4-4ECB-A024-4B0BB15FEAC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0" name="橢圓 4"/>
          <p:cNvSpPr>
            <a:spLocks noChangeArrowheads="1"/>
          </p:cNvSpPr>
          <p:nvPr/>
        </p:nvSpPr>
        <p:spPr bwMode="auto">
          <a:xfrm>
            <a:off x="1762125" y="2286000"/>
            <a:ext cx="3028950" cy="15430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14341" name="直線接點 6"/>
          <p:cNvCxnSpPr>
            <a:cxnSpLocks noChangeShapeType="1"/>
            <a:endCxn id="14342" idx="2"/>
          </p:cNvCxnSpPr>
          <p:nvPr/>
        </p:nvCxnSpPr>
        <p:spPr bwMode="auto">
          <a:xfrm flipV="1">
            <a:off x="4714875" y="2647950"/>
            <a:ext cx="971550" cy="171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2" name="橢圓 7"/>
          <p:cNvSpPr>
            <a:spLocks noChangeArrowheads="1"/>
          </p:cNvSpPr>
          <p:nvPr/>
        </p:nvSpPr>
        <p:spPr bwMode="auto">
          <a:xfrm>
            <a:off x="5686425" y="2552700"/>
            <a:ext cx="200025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3" name="橢圓 12"/>
          <p:cNvSpPr>
            <a:spLocks noChangeArrowheads="1"/>
          </p:cNvSpPr>
          <p:nvPr/>
        </p:nvSpPr>
        <p:spPr bwMode="auto">
          <a:xfrm>
            <a:off x="1095375" y="1390650"/>
            <a:ext cx="6219825" cy="3162300"/>
          </a:xfrm>
          <a:prstGeom prst="ellipse">
            <a:avLst/>
          </a:prstGeom>
          <a:noFill/>
          <a:ln w="9525" algn="ctr">
            <a:solidFill>
              <a:srgbClr val="0070C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4" name="文字方塊 13"/>
          <p:cNvSpPr txBox="1">
            <a:spLocks noChangeArrowheads="1"/>
          </p:cNvSpPr>
          <p:nvPr/>
        </p:nvSpPr>
        <p:spPr bwMode="auto">
          <a:xfrm>
            <a:off x="1943100" y="4724400"/>
            <a:ext cx="5200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 b="1" i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’ </a:t>
            </a:r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), every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-path </a:t>
            </a:r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also in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 </a:t>
            </a:r>
          </a:p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5" name="橢圓 14"/>
          <p:cNvSpPr>
            <a:spLocks noChangeArrowheads="1"/>
          </p:cNvSpPr>
          <p:nvPr/>
        </p:nvSpPr>
        <p:spPr bwMode="auto">
          <a:xfrm>
            <a:off x="3762375" y="2819400"/>
            <a:ext cx="200025" cy="190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6" name="橢圓 15"/>
          <p:cNvSpPr>
            <a:spLocks noChangeArrowheads="1"/>
          </p:cNvSpPr>
          <p:nvPr/>
        </p:nvSpPr>
        <p:spPr bwMode="auto">
          <a:xfrm>
            <a:off x="2571750" y="2895600"/>
            <a:ext cx="200025" cy="190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7" name="文字方塊 16"/>
          <p:cNvSpPr txBox="1">
            <a:spLocks noChangeArrowheads="1"/>
          </p:cNvSpPr>
          <p:nvPr/>
        </p:nvSpPr>
        <p:spPr bwMode="auto">
          <a:xfrm>
            <a:off x="2486025" y="30765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endParaRPr lang="zh-TW" altLang="en-US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8" name="文字方塊 17"/>
          <p:cNvSpPr txBox="1">
            <a:spLocks noChangeArrowheads="1"/>
          </p:cNvSpPr>
          <p:nvPr/>
        </p:nvSpPr>
        <p:spPr bwMode="auto">
          <a:xfrm>
            <a:off x="3667125" y="29622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endParaRPr lang="zh-TW" altLang="en-US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9" name="手繪多邊形 20"/>
          <p:cNvSpPr>
            <a:spLocks noChangeArrowheads="1"/>
          </p:cNvSpPr>
          <p:nvPr/>
        </p:nvSpPr>
        <p:spPr bwMode="auto">
          <a:xfrm>
            <a:off x="2724150" y="2620963"/>
            <a:ext cx="1038225" cy="630237"/>
          </a:xfrm>
          <a:custGeom>
            <a:avLst/>
            <a:gdLst>
              <a:gd name="T0" fmla="*/ 0 w 1038225"/>
              <a:gd name="T1" fmla="*/ 265112 h 630238"/>
              <a:gd name="T2" fmla="*/ 38100 w 1038225"/>
              <a:gd name="T3" fmla="*/ 227012 h 630238"/>
              <a:gd name="T4" fmla="*/ 247650 w 1038225"/>
              <a:gd name="T5" fmla="*/ 17462 h 630238"/>
              <a:gd name="T6" fmla="*/ 400050 w 1038225"/>
              <a:gd name="T7" fmla="*/ 122237 h 630238"/>
              <a:gd name="T8" fmla="*/ 571500 w 1038225"/>
              <a:gd name="T9" fmla="*/ 350815 h 630238"/>
              <a:gd name="T10" fmla="*/ 733425 w 1038225"/>
              <a:gd name="T11" fmla="*/ 550841 h 630238"/>
              <a:gd name="T12" fmla="*/ 914400 w 1038225"/>
              <a:gd name="T13" fmla="*/ 484166 h 630238"/>
              <a:gd name="T14" fmla="*/ 1038225 w 1038225"/>
              <a:gd name="T15" fmla="*/ 303212 h 630238"/>
              <a:gd name="T16" fmla="*/ 1038225 w 1038225"/>
              <a:gd name="T17" fmla="*/ 303212 h 630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38225"/>
              <a:gd name="T28" fmla="*/ 0 h 630238"/>
              <a:gd name="T29" fmla="*/ 1038225 w 1038225"/>
              <a:gd name="T30" fmla="*/ 630238 h 630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38225" h="630238">
                <a:moveTo>
                  <a:pt x="0" y="265112"/>
                </a:moveTo>
                <a:lnTo>
                  <a:pt x="38100" y="227012"/>
                </a:lnTo>
                <a:cubicBezTo>
                  <a:pt x="79375" y="185737"/>
                  <a:pt x="187325" y="34924"/>
                  <a:pt x="247650" y="17462"/>
                </a:cubicBezTo>
                <a:cubicBezTo>
                  <a:pt x="307975" y="0"/>
                  <a:pt x="346075" y="66675"/>
                  <a:pt x="400050" y="122237"/>
                </a:cubicBezTo>
                <a:cubicBezTo>
                  <a:pt x="454025" y="177799"/>
                  <a:pt x="401638" y="126999"/>
                  <a:pt x="571500" y="350837"/>
                </a:cubicBezTo>
                <a:cubicBezTo>
                  <a:pt x="722312" y="508000"/>
                  <a:pt x="552450" y="481013"/>
                  <a:pt x="733425" y="550863"/>
                </a:cubicBezTo>
                <a:cubicBezTo>
                  <a:pt x="885825" y="630238"/>
                  <a:pt x="863600" y="490538"/>
                  <a:pt x="914400" y="484188"/>
                </a:cubicBezTo>
                <a:lnTo>
                  <a:pt x="1038225" y="303212"/>
                </a:lnTo>
              </a:path>
            </a:pathLst>
          </a:cu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文字方塊 21"/>
          <p:cNvSpPr txBox="1">
            <a:spLocks noChangeArrowheads="1"/>
          </p:cNvSpPr>
          <p:nvPr/>
        </p:nvSpPr>
        <p:spPr bwMode="auto">
          <a:xfrm>
            <a:off x="4419600" y="9810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00B0F0"/>
                </a:solidFill>
                <a:latin typeface="Times New Roman" pitchFamily="18" charset="0"/>
              </a:rPr>
              <a:t>G</a:t>
            </a:r>
            <a:endParaRPr lang="zh-TW" altLang="en-US" sz="2400" i="1">
              <a:solidFill>
                <a:srgbClr val="00B0F0"/>
              </a:solidFill>
              <a:latin typeface="Times New Roman" pitchFamily="18" charset="0"/>
            </a:endParaRPr>
          </a:p>
        </p:txBody>
      </p:sp>
      <p:sp>
        <p:nvSpPr>
          <p:cNvPr id="14351" name="文字方塊 22"/>
          <p:cNvSpPr txBox="1">
            <a:spLocks noChangeArrowheads="1"/>
          </p:cNvSpPr>
          <p:nvPr/>
        </p:nvSpPr>
        <p:spPr bwMode="auto">
          <a:xfrm>
            <a:off x="3629025" y="19621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’</a:t>
            </a:r>
            <a:endParaRPr lang="zh-TW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52" name="文字方塊 16"/>
          <p:cNvSpPr txBox="1">
            <a:spLocks noChangeArrowheads="1"/>
          </p:cNvSpPr>
          <p:nvPr/>
        </p:nvSpPr>
        <p:spPr bwMode="auto">
          <a:xfrm>
            <a:off x="5648325" y="2686050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v</a:t>
            </a:r>
            <a:endParaRPr lang="zh-TW" altLang="en-US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611DF-DD00-41D3-85F6-76C3B2045AA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55588"/>
            <a:ext cx="8121650" cy="2003425"/>
          </a:xfrm>
        </p:spPr>
        <p:txBody>
          <a:bodyPr rtlCol="0">
            <a:normAutofit/>
          </a:bodyPr>
          <a:lstStyle/>
          <a:p>
            <a:pPr marL="381000" indent="-381000" algn="ctr"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Characterization of Trees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54288"/>
            <a:ext cx="7772400" cy="354171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b="1" dirty="0" smtClean="0"/>
              <a:t>Proposition 20.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</a:t>
            </a:r>
            <a:r>
              <a:rPr lang="en-US" altLang="zh-TW" b="1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-vertex</a:t>
            </a:r>
            <a:r>
              <a:rPr lang="en-US" altLang="zh-TW" dirty="0" smtClean="0"/>
              <a:t> simple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G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(with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 following are equivalent (and characterize the trees with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vertices)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A)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D) For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altLang="zh-TW" sz="2400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),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exactly one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-path</a:t>
            </a:r>
            <a:endParaRPr lang="en-US" altLang="zh-TW" dirty="0" smtClean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corollaries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edge of a tree is a cut-edge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Adding one edge to a tree forms exactly one cycle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connected graph contains a spanning tree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Left as an exercise (good practice for trees) !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B56EA-E043-4CE7-A208-38A785A1D47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8229</TotalTime>
  <Words>1038</Words>
  <Application>Microsoft Office PowerPoint</Application>
  <PresentationFormat>On-screen Show 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Orientation, Tournament, King</vt:lpstr>
      <vt:lpstr> Proposition 19:  Every tournament has a king. </vt:lpstr>
      <vt:lpstr>Tree : Basics</vt:lpstr>
      <vt:lpstr>Spanning Subgraph</vt:lpstr>
      <vt:lpstr>Lemma 20.1: Every tree with at least two vertices has at least two leaves. </vt:lpstr>
      <vt:lpstr>Lemma 20.2: Deleting a leaf from a n-vertex tree produces a tree with n-1 vertices. </vt:lpstr>
      <vt:lpstr>PowerPoint Presentation</vt:lpstr>
      <vt:lpstr>Characterization of Trees</vt:lpstr>
      <vt:lpstr>Some corollaries</vt:lpstr>
      <vt:lpstr>Proposition 21: If T, T’ are spanning trees of a connected graph G and eE(T)-E(T’), then there is an edge e’E(T’)- E(T) such that T-e+e’ is a spanning tree of G.   </vt:lpstr>
      <vt:lpstr>PowerPoint Presentation</vt:lpstr>
      <vt:lpstr>Remaining slides contain a proof of Propositions 20:  Proposition 20: For an n-vertex graph G (with n1), the following are equivalent (and characterize the trees with n vertices)  A) G is connected and has no cycles B) G is connected and has n-1 edges C) G has n-1 edges and no cycles D) For u, vV(G), G has exactly one u, v-path</vt:lpstr>
      <vt:lpstr>A{B,C}. connected, acyclic  n-1 edges </vt:lpstr>
      <vt:lpstr>B{A, C} Connected and n-1 edges  acyclic </vt:lpstr>
      <vt:lpstr>C{A, B}  n-1 edges and no cycles  connected  </vt:lpstr>
      <vt:lpstr>DA  For u, vV(G), one and only one u, v-path exists     connected and no cycles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104</cp:revision>
  <dcterms:created xsi:type="dcterms:W3CDTF">2013-08-04T06:42:48Z</dcterms:created>
  <dcterms:modified xsi:type="dcterms:W3CDTF">2017-01-30T06:26:04Z</dcterms:modified>
</cp:coreProperties>
</file>