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14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9" r:id="rId12"/>
    <p:sldId id="434" r:id="rId13"/>
    <p:sldId id="435" r:id="rId14"/>
    <p:sldId id="436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70" r:id="rId25"/>
    <p:sldId id="471" r:id="rId26"/>
    <p:sldId id="472" r:id="rId27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4C64F-40E7-4E3D-9DF6-1B4C36936861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7DD2A9-3671-4B53-B884-E0B2A337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FF418-D38D-4446-8522-C5E0B7CCAE12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88" tIns="46745" rIns="93488" bIns="4674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88" tIns="46745" rIns="93488" bIns="4674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25E2B-FF9B-45FD-ACC7-769CE9FB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A627-6D04-496C-9FA7-4659E4D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A12-3B70-471F-A219-703B391EE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C2B8-A9FD-4A5E-91D8-751E92B7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6468-4743-4386-B613-C241763B4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8C6-4702-433B-81F3-4488A3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E386-7B0E-48E5-AD7A-2A4EEF8F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5AED-E556-4476-BF7A-B4DFBCD4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BB62-917E-411F-A691-AFD02788F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002B-8C11-4DD0-B28C-FC3DABB1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E3EB4-484D-479A-9013-F7A1D52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407F-6FE0-4464-BCFF-5D95FFAED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5A44C-3ABB-4D02-96D9-FA695ABF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611DF-DD00-41D3-85F6-76C3B2045AA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55588"/>
            <a:ext cx="8121650" cy="2003425"/>
          </a:xfrm>
        </p:spPr>
        <p:txBody>
          <a:bodyPr rtlCol="0">
            <a:normAutofit/>
          </a:bodyPr>
          <a:lstStyle/>
          <a:p>
            <a:pPr marL="381000" indent="-381000" algn="ctr"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Review: Characterization of Trees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4288"/>
            <a:ext cx="7772400" cy="354171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b="1" dirty="0" smtClean="0"/>
              <a:t>Proposition 20.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-vertex</a:t>
            </a:r>
            <a:r>
              <a:rPr lang="en-US" altLang="zh-TW" dirty="0" smtClean="0"/>
              <a:t> simple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G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 following are equivalent (and characterize the trees 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vertices)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A)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For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exactly one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-path</a:t>
            </a:r>
            <a:endParaRPr lang="en-US" altLang="zh-TW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2F1C81-891F-41F9-9CD7-1B8C544326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301037" cy="1057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23 : The center of a tree is a vertex or an edge</a:t>
            </a:r>
            <a:r>
              <a:rPr lang="en-US" altLang="zh-TW" dirty="0"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450"/>
            <a:ext cx="7772400" cy="3663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Remark: So we see that a tree is at the opposite extreme: vertices in trees are not close to each other.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2F1C81-891F-41F9-9CD7-1B8C544326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301037" cy="1057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23 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450"/>
            <a:ext cx="7772400" cy="213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use induction on the number of vertices in a tree </a:t>
            </a:r>
            <a:r>
              <a:rPr lang="en-US" altLang="zh-TW" i="1" smtClean="0"/>
              <a:t>T</a:t>
            </a:r>
            <a:r>
              <a:rPr lang="en-US" altLang="zh-TW" smtClean="0"/>
              <a:t>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Basis step: </a:t>
            </a:r>
            <a:r>
              <a:rPr lang="en-US" altLang="zh-TW" i="1" smtClean="0"/>
              <a:t>n</a:t>
            </a:r>
            <a:r>
              <a:rPr lang="en-US" altLang="zh-TW" smtClean="0"/>
              <a:t>(</a:t>
            </a:r>
            <a:r>
              <a:rPr lang="en-US" altLang="zh-TW" i="1" smtClean="0"/>
              <a:t>T</a:t>
            </a:r>
            <a:r>
              <a:rPr lang="en-US" altLang="zh-TW" smtClean="0"/>
              <a:t>)</a:t>
            </a:r>
            <a:r>
              <a:rPr lang="en-US" altLang="zh-TW" smtClean="0">
                <a:latin typeface="PMingLiU" pitchFamily="18" charset="-120"/>
              </a:rPr>
              <a:t>≦</a:t>
            </a:r>
            <a:r>
              <a:rPr lang="en-US" altLang="zh-TW" smtClean="0">
                <a:sym typeface="Symbol" pitchFamily="18" charset="2"/>
              </a:rPr>
              <a:t> 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With at most two vertices, the center is the entire tree. </a:t>
            </a:r>
          </a:p>
        </p:txBody>
      </p:sp>
      <p:sp>
        <p:nvSpPr>
          <p:cNvPr id="21510" name="橢圓 6"/>
          <p:cNvSpPr>
            <a:spLocks noChangeArrowheads="1"/>
          </p:cNvSpPr>
          <p:nvPr/>
        </p:nvSpPr>
        <p:spPr bwMode="auto">
          <a:xfrm>
            <a:off x="1771650" y="4810125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1" name="橢圓 7"/>
          <p:cNvSpPr>
            <a:spLocks noChangeArrowheads="1"/>
          </p:cNvSpPr>
          <p:nvPr/>
        </p:nvSpPr>
        <p:spPr bwMode="auto">
          <a:xfrm>
            <a:off x="3124200" y="47815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2" name="橢圓 8"/>
          <p:cNvSpPr>
            <a:spLocks noChangeArrowheads="1"/>
          </p:cNvSpPr>
          <p:nvPr/>
        </p:nvSpPr>
        <p:spPr bwMode="auto">
          <a:xfrm>
            <a:off x="3990975" y="47815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1513" name="直線接點 10"/>
          <p:cNvCxnSpPr>
            <a:cxnSpLocks noChangeShapeType="1"/>
            <a:stCxn id="21511" idx="6"/>
            <a:endCxn id="21512" idx="2"/>
          </p:cNvCxnSpPr>
          <p:nvPr/>
        </p:nvCxnSpPr>
        <p:spPr bwMode="auto">
          <a:xfrm>
            <a:off x="3295650" y="4872038"/>
            <a:ext cx="695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4" name="Oval 19"/>
          <p:cNvSpPr>
            <a:spLocks noChangeArrowheads="1"/>
          </p:cNvSpPr>
          <p:nvPr/>
        </p:nvSpPr>
        <p:spPr bwMode="auto">
          <a:xfrm>
            <a:off x="1597025" y="4619625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5" name="Oval 19"/>
          <p:cNvSpPr>
            <a:spLocks noChangeArrowheads="1"/>
          </p:cNvSpPr>
          <p:nvPr/>
        </p:nvSpPr>
        <p:spPr bwMode="auto">
          <a:xfrm>
            <a:off x="2978150" y="4591050"/>
            <a:ext cx="1336675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9B881A-4AEA-4A7C-928B-FE7416E7A7E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6750" y="923925"/>
            <a:ext cx="7981950" cy="2390775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Induction step: </a:t>
            </a:r>
            <a:r>
              <a:rPr lang="en-US" altLang="zh-TW" sz="2200" i="1" dirty="0" smtClean="0"/>
              <a:t>n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T</a:t>
            </a:r>
            <a:r>
              <a:rPr lang="en-US" altLang="zh-TW" sz="2200" dirty="0" smtClean="0"/>
              <a:t>) </a:t>
            </a:r>
            <a:r>
              <a:rPr lang="en-US" altLang="zh-TW" sz="2200" dirty="0" smtClean="0">
                <a:sym typeface="Symbol" pitchFamily="18" charset="2"/>
              </a:rPr>
              <a:t>&gt; 2. Assume result holds for all trees with &lt; n(T) vertices.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i="1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 = </a:t>
            </a:r>
            <a:r>
              <a:rPr lang="en-US" altLang="zh-TW" sz="2000" i="1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- {</a:t>
            </a:r>
            <a:r>
              <a:rPr lang="en-US" altLang="zh-TW" sz="2000" i="1" dirty="0" smtClean="0">
                <a:sym typeface="Symbol" pitchFamily="18" charset="2"/>
              </a:rPr>
              <a:t>leaves</a:t>
            </a:r>
            <a:r>
              <a:rPr lang="en-US" altLang="zh-TW" sz="2000" dirty="0" smtClean="0">
                <a:sym typeface="Symbol" pitchFamily="18" charset="2"/>
              </a:rPr>
              <a:t>}. </a:t>
            </a:r>
            <a:r>
              <a:rPr lang="en-US" altLang="zh-TW" sz="2000" i="1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tree.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the internal vertices on the paths between leaves of </a:t>
            </a:r>
            <a:r>
              <a:rPr lang="en-US" altLang="zh-TW" sz="2000" i="1" dirty="0" smtClean="0">
                <a:sym typeface="Symbol" pitchFamily="18" charset="2"/>
              </a:rPr>
              <a:t>T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remain, </a:t>
            </a:r>
            <a:r>
              <a:rPr lang="en-US" altLang="zh-TW" sz="2000" i="1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at least one vertex.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Every vertex at maximum distance in </a:t>
            </a:r>
            <a:r>
              <a:rPr lang="en-US" altLang="zh-TW" sz="2000" i="1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from a vertex </a:t>
            </a:r>
            <a:r>
              <a:rPr lang="en-US" altLang="zh-TW" sz="2000" i="1" dirty="0" err="1" smtClean="0">
                <a:sym typeface="Symbol" pitchFamily="18" charset="2"/>
              </a:rPr>
              <a:t>u</a:t>
            </a:r>
            <a:r>
              <a:rPr lang="en-US" altLang="zh-TW" sz="2000" dirty="0" err="1" smtClean="0">
                <a:sym typeface="Symbol" pitchFamily="18" charset="2"/>
              </a:rPr>
              <a:t></a:t>
            </a:r>
            <a:r>
              <a:rPr lang="en-US" altLang="zh-TW" sz="2000" i="1" dirty="0" err="1" smtClean="0">
                <a:sym typeface="Symbol" pitchFamily="18" charset="2"/>
              </a:rPr>
              <a:t>V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)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leaf </a:t>
            </a:r>
            <a:r>
              <a:rPr lang="en-US" altLang="zh-TW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(otherwise, the path reaching it from </a:t>
            </a:r>
            <a:r>
              <a:rPr lang="en-US" altLang="zh-TW" sz="1800" i="1" dirty="0" smtClean="0">
                <a:sym typeface="Symbol" pitchFamily="18" charset="2"/>
              </a:rPr>
              <a:t>u</a:t>
            </a:r>
            <a:r>
              <a:rPr lang="en-US" altLang="zh-TW" sz="1800" dirty="0" smtClean="0">
                <a:sym typeface="Symbol" pitchFamily="18" charset="2"/>
              </a:rPr>
              <a:t> </a:t>
            </a:r>
            <a:r>
              <a:rPr lang="en-US" altLang="zh-TW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can be extended farther)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</a:t>
            </a:r>
          </a:p>
        </p:txBody>
      </p:sp>
      <p:sp>
        <p:nvSpPr>
          <p:cNvPr id="22533" name="橢圓 6"/>
          <p:cNvSpPr>
            <a:spLocks noChangeArrowheads="1"/>
          </p:cNvSpPr>
          <p:nvPr/>
        </p:nvSpPr>
        <p:spPr bwMode="auto">
          <a:xfrm>
            <a:off x="4295775" y="54292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4" name="橢圓 7"/>
          <p:cNvSpPr>
            <a:spLocks noChangeArrowheads="1"/>
          </p:cNvSpPr>
          <p:nvPr/>
        </p:nvSpPr>
        <p:spPr bwMode="auto">
          <a:xfrm>
            <a:off x="5372100" y="51816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2535" name="直線接點 8"/>
          <p:cNvCxnSpPr>
            <a:cxnSpLocks noChangeShapeType="1"/>
            <a:stCxn id="22533" idx="6"/>
            <a:endCxn id="22534" idx="2"/>
          </p:cNvCxnSpPr>
          <p:nvPr/>
        </p:nvCxnSpPr>
        <p:spPr bwMode="auto">
          <a:xfrm flipV="1">
            <a:off x="4467225" y="5272088"/>
            <a:ext cx="904875" cy="24765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2536" name="橢圓 11"/>
          <p:cNvSpPr>
            <a:spLocks noChangeArrowheads="1"/>
          </p:cNvSpPr>
          <p:nvPr/>
        </p:nvSpPr>
        <p:spPr bwMode="auto">
          <a:xfrm>
            <a:off x="3895725" y="46863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7" name="橢圓 12"/>
          <p:cNvSpPr>
            <a:spLocks noChangeArrowheads="1"/>
          </p:cNvSpPr>
          <p:nvPr/>
        </p:nvSpPr>
        <p:spPr bwMode="auto">
          <a:xfrm>
            <a:off x="5838825" y="4457700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8" name="橢圓 13"/>
          <p:cNvSpPr>
            <a:spLocks noChangeArrowheads="1"/>
          </p:cNvSpPr>
          <p:nvPr/>
        </p:nvSpPr>
        <p:spPr bwMode="auto">
          <a:xfrm>
            <a:off x="5972175" y="56673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9" name="橢圓 14"/>
          <p:cNvSpPr>
            <a:spLocks noChangeArrowheads="1"/>
          </p:cNvSpPr>
          <p:nvPr/>
        </p:nvSpPr>
        <p:spPr bwMode="auto">
          <a:xfrm>
            <a:off x="3162300" y="52482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2540" name="直線接點 16"/>
          <p:cNvCxnSpPr>
            <a:cxnSpLocks noChangeShapeType="1"/>
            <a:endCxn id="22537" idx="3"/>
          </p:cNvCxnSpPr>
          <p:nvPr/>
        </p:nvCxnSpPr>
        <p:spPr bwMode="auto">
          <a:xfrm flipV="1">
            <a:off x="5534025" y="4611688"/>
            <a:ext cx="330200" cy="5937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1" name="直線接點 18"/>
          <p:cNvCxnSpPr>
            <a:cxnSpLocks noChangeShapeType="1"/>
            <a:endCxn id="22534" idx="5"/>
          </p:cNvCxnSpPr>
          <p:nvPr/>
        </p:nvCxnSpPr>
        <p:spPr bwMode="auto">
          <a:xfrm flipH="1" flipV="1">
            <a:off x="5518150" y="5335588"/>
            <a:ext cx="501650" cy="336550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2" name="直線接點 20"/>
          <p:cNvCxnSpPr>
            <a:cxnSpLocks noChangeShapeType="1"/>
            <a:endCxn id="22536" idx="3"/>
          </p:cNvCxnSpPr>
          <p:nvPr/>
        </p:nvCxnSpPr>
        <p:spPr bwMode="auto">
          <a:xfrm flipV="1">
            <a:off x="3314700" y="4840288"/>
            <a:ext cx="606425" cy="4413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3" name="直線接點 22"/>
          <p:cNvCxnSpPr>
            <a:cxnSpLocks noChangeShapeType="1"/>
            <a:endCxn id="22536" idx="5"/>
          </p:cNvCxnSpPr>
          <p:nvPr/>
        </p:nvCxnSpPr>
        <p:spPr bwMode="auto">
          <a:xfrm flipH="1" flipV="1">
            <a:off x="4041775" y="4840288"/>
            <a:ext cx="292100" cy="62230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2544" name="文字方塊 24"/>
          <p:cNvSpPr txBox="1">
            <a:spLocks noChangeArrowheads="1"/>
          </p:cNvSpPr>
          <p:nvPr/>
        </p:nvSpPr>
        <p:spPr bwMode="auto">
          <a:xfrm>
            <a:off x="809625" y="4438650"/>
            <a:ext cx="1962150" cy="650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 = </a:t>
            </a:r>
            <a:r>
              <a:rPr lang="en-US" altLang="zh-TW">
                <a:solidFill>
                  <a:srgbClr val="00B050"/>
                </a:solidFill>
                <a:latin typeface="Times New Roman" pitchFamily="18" charset="0"/>
              </a:rPr>
              <a:t>Green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  <a:sym typeface="Symbol" pitchFamily="18" charset="2"/>
              </a:rPr>
              <a:t>Pink</a:t>
            </a:r>
          </a:p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T’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>
                <a:solidFill>
                  <a:srgbClr val="009973"/>
                </a:solidFill>
                <a:latin typeface="Times New Roman" pitchFamily="18" charset="0"/>
                <a:sym typeface="Symbol" pitchFamily="18" charset="2"/>
              </a:rPr>
              <a:t>Green</a:t>
            </a:r>
            <a:endParaRPr lang="zh-TW" altLang="en-US">
              <a:solidFill>
                <a:srgbClr val="009973"/>
              </a:solidFill>
              <a:latin typeface="Times New Roman" pitchFamily="18" charset="0"/>
            </a:endParaRPr>
          </a:p>
        </p:txBody>
      </p:sp>
      <p:sp>
        <p:nvSpPr>
          <p:cNvPr id="22545" name="手繪多邊形 37"/>
          <p:cNvSpPr>
            <a:spLocks/>
          </p:cNvSpPr>
          <p:nvPr/>
        </p:nvSpPr>
        <p:spPr bwMode="auto">
          <a:xfrm>
            <a:off x="4181475" y="4343400"/>
            <a:ext cx="1685925" cy="1001713"/>
          </a:xfrm>
          <a:custGeom>
            <a:avLst/>
            <a:gdLst>
              <a:gd name="T0" fmla="*/ 0 w 1696268"/>
              <a:gd name="T1" fmla="*/ 361950 h 1001712"/>
              <a:gd name="T2" fmla="*/ 184764 w 1696268"/>
              <a:gd name="T3" fmla="*/ 876304 h 1001712"/>
              <a:gd name="T4" fmla="*/ 480383 w 1696268"/>
              <a:gd name="T5" fmla="*/ 990604 h 1001712"/>
              <a:gd name="T6" fmla="*/ 1099338 w 1696268"/>
              <a:gd name="T7" fmla="*/ 809629 h 1001712"/>
              <a:gd name="T8" fmla="*/ 1515052 w 1696268"/>
              <a:gd name="T9" fmla="*/ 161925 h 1001712"/>
              <a:gd name="T10" fmla="*/ 1645180 w 1696268"/>
              <a:gd name="T11" fmla="*/ 0 h 1001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6268"/>
              <a:gd name="T19" fmla="*/ 0 h 1001712"/>
              <a:gd name="T20" fmla="*/ 1696268 w 1696268"/>
              <a:gd name="T21" fmla="*/ 1001712 h 1001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6268" h="1001712">
                <a:moveTo>
                  <a:pt x="0" y="361950"/>
                </a:moveTo>
                <a:cubicBezTo>
                  <a:pt x="53975" y="566737"/>
                  <a:pt x="107950" y="771525"/>
                  <a:pt x="190500" y="876300"/>
                </a:cubicBezTo>
                <a:cubicBezTo>
                  <a:pt x="273050" y="981075"/>
                  <a:pt x="338138" y="1001712"/>
                  <a:pt x="495300" y="990600"/>
                </a:cubicBezTo>
                <a:cubicBezTo>
                  <a:pt x="652462" y="979488"/>
                  <a:pt x="955675" y="947737"/>
                  <a:pt x="1133475" y="809625"/>
                </a:cubicBezTo>
                <a:cubicBezTo>
                  <a:pt x="1311275" y="671513"/>
                  <a:pt x="1468301" y="296863"/>
                  <a:pt x="1562100" y="161925"/>
                </a:cubicBezTo>
                <a:cubicBezTo>
                  <a:pt x="1655899" y="26987"/>
                  <a:pt x="1651545" y="53975"/>
                  <a:pt x="1696268" y="0"/>
                </a:cubicBezTo>
              </a:path>
            </a:pathLst>
          </a:custGeom>
          <a:noFill/>
          <a:ln w="19050" algn="ctr">
            <a:solidFill>
              <a:schemeClr val="tx1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文字方塊 38"/>
          <p:cNvSpPr txBox="1">
            <a:spLocks noChangeArrowheads="1"/>
          </p:cNvSpPr>
          <p:nvPr/>
        </p:nvSpPr>
        <p:spPr bwMode="auto">
          <a:xfrm>
            <a:off x="3743325" y="42291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i="1">
                <a:latin typeface="Times New Roman" pitchFamily="18" charset="0"/>
              </a:rPr>
              <a:t>u</a:t>
            </a:r>
            <a:endParaRPr lang="zh-TW" altLang="en-US" sz="2400" b="1" i="1">
              <a:latin typeface="Times New Roman" pitchFamily="18" charset="0"/>
            </a:endParaRPr>
          </a:p>
        </p:txBody>
      </p:sp>
      <p:sp>
        <p:nvSpPr>
          <p:cNvPr id="22547" name="文字方塊 39"/>
          <p:cNvSpPr txBox="1">
            <a:spLocks noChangeArrowheads="1"/>
          </p:cNvSpPr>
          <p:nvPr/>
        </p:nvSpPr>
        <p:spPr bwMode="auto">
          <a:xfrm>
            <a:off x="4286250" y="3438525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The max path from </a:t>
            </a:r>
            <a:r>
              <a:rPr lang="en-US" altLang="zh-TW" i="1">
                <a:latin typeface="Times New Roman" pitchFamily="18" charset="0"/>
              </a:rPr>
              <a:t>u</a:t>
            </a:r>
            <a:endParaRPr lang="zh-TW" altLang="en-US" i="1">
              <a:latin typeface="Times New Roman" pitchFamily="18" charset="0"/>
            </a:endParaRPr>
          </a:p>
        </p:txBody>
      </p:sp>
      <p:sp>
        <p:nvSpPr>
          <p:cNvPr id="22548" name="手繪多邊形 40"/>
          <p:cNvSpPr>
            <a:spLocks/>
          </p:cNvSpPr>
          <p:nvPr/>
        </p:nvSpPr>
        <p:spPr bwMode="auto">
          <a:xfrm>
            <a:off x="4316413" y="4067175"/>
            <a:ext cx="417512" cy="877888"/>
          </a:xfrm>
          <a:custGeom>
            <a:avLst/>
            <a:gdLst>
              <a:gd name="T0" fmla="*/ 322262 w 417512"/>
              <a:gd name="T1" fmla="*/ 0 h 782637"/>
              <a:gd name="T2" fmla="*/ 179387 w 417512"/>
              <a:gd name="T3" fmla="*/ 625836 h 782637"/>
              <a:gd name="T4" fmla="*/ 398462 w 417512"/>
              <a:gd name="T5" fmla="*/ 507435 h 782637"/>
              <a:gd name="T6" fmla="*/ 65087 w 417512"/>
              <a:gd name="T7" fmla="*/ 1251670 h 782637"/>
              <a:gd name="T8" fmla="*/ 7937 w 417512"/>
              <a:gd name="T9" fmla="*/ 1336243 h 782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512"/>
              <a:gd name="T16" fmla="*/ 0 h 782637"/>
              <a:gd name="T17" fmla="*/ 417512 w 417512"/>
              <a:gd name="T18" fmla="*/ 782637 h 782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512" h="782637">
                <a:moveTo>
                  <a:pt x="322262" y="0"/>
                </a:moveTo>
                <a:cubicBezTo>
                  <a:pt x="244474" y="152400"/>
                  <a:pt x="166687" y="304800"/>
                  <a:pt x="179387" y="352425"/>
                </a:cubicBezTo>
                <a:cubicBezTo>
                  <a:pt x="192087" y="400050"/>
                  <a:pt x="417512" y="227013"/>
                  <a:pt x="398462" y="285750"/>
                </a:cubicBezTo>
                <a:cubicBezTo>
                  <a:pt x="379412" y="344487"/>
                  <a:pt x="130174" y="627063"/>
                  <a:pt x="65087" y="704850"/>
                </a:cubicBezTo>
                <a:cubicBezTo>
                  <a:pt x="0" y="782637"/>
                  <a:pt x="3968" y="767556"/>
                  <a:pt x="7937" y="75247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文字方塊 41"/>
          <p:cNvSpPr txBox="1">
            <a:spLocks noChangeArrowheads="1"/>
          </p:cNvSpPr>
          <p:nvPr/>
        </p:nvSpPr>
        <p:spPr bwMode="auto">
          <a:xfrm>
            <a:off x="5981700" y="4152900"/>
            <a:ext cx="254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The end must be 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</a:rPr>
              <a:t>a leaf</a:t>
            </a:r>
            <a:endParaRPr lang="zh-TW" altLang="en-US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 23: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F14F6A-EB33-40C2-81BD-905A62815B5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4375" y="1028700"/>
            <a:ext cx="7981950" cy="2305050"/>
          </a:xfrm>
        </p:spPr>
        <p:txBody>
          <a:bodyPr/>
          <a:lstStyle/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all the leaves have been removed and no path between two other vertices uses a leaf, </a:t>
            </a:r>
            <a:r>
              <a:rPr lang="en-US" altLang="zh-TW" sz="2000" dirty="0" smtClean="0">
                <a:sym typeface="Symbol" pitchFamily="18" charset="2"/>
              </a:rPr>
              <a:t></a:t>
            </a:r>
            <a:r>
              <a:rPr lang="en-US" altLang="zh-TW" sz="2000" i="1" baseline="-25000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u</a:t>
            </a:r>
            <a:r>
              <a:rPr lang="en-US" altLang="zh-TW" sz="2000" dirty="0" smtClean="0">
                <a:sym typeface="Symbol" pitchFamily="18" charset="2"/>
              </a:rPr>
              <a:t>)= </a:t>
            </a:r>
            <a:r>
              <a:rPr lang="en-US" altLang="zh-TW" sz="2000" i="1" baseline="-25000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u</a:t>
            </a:r>
            <a:r>
              <a:rPr lang="en-US" altLang="zh-TW" sz="2000" dirty="0" smtClean="0">
                <a:sym typeface="Symbol" pitchFamily="18" charset="2"/>
              </a:rPr>
              <a:t>) </a:t>
            </a:r>
            <a:r>
              <a:rPr lang="en-US" altLang="zh-TW" sz="2000" dirty="0" smtClean="0">
                <a:sym typeface="Symbol"/>
              </a:rPr>
              <a:t> </a:t>
            </a:r>
            <a:r>
              <a:rPr lang="en-US" altLang="zh-TW" sz="2000" dirty="0" smtClean="0">
                <a:sym typeface="Symbol" pitchFamily="18" charset="2"/>
              </a:rPr>
              <a:t>1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</a:t>
            </a:r>
            <a:r>
              <a:rPr lang="en-US" altLang="zh-TW" sz="2000" i="1" dirty="0" err="1" smtClean="0">
                <a:sym typeface="Symbol" pitchFamily="18" charset="2"/>
              </a:rPr>
              <a:t>u</a:t>
            </a:r>
            <a:r>
              <a:rPr lang="en-US" altLang="zh-TW" sz="2000" dirty="0" err="1" smtClean="0">
                <a:sym typeface="Symbol" pitchFamily="18" charset="2"/>
              </a:rPr>
              <a:t></a:t>
            </a:r>
            <a:r>
              <a:rPr lang="en-US" altLang="zh-TW" sz="2000" i="1" dirty="0" err="1" smtClean="0">
                <a:sym typeface="Symbol" pitchFamily="18" charset="2"/>
              </a:rPr>
              <a:t>V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).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Also, the eccentricity of a leaf in </a:t>
            </a:r>
            <a:r>
              <a:rPr lang="en-US" altLang="zh-TW" sz="2000" i="1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greater than the eccentricity of its neighbor in </a:t>
            </a:r>
            <a:r>
              <a:rPr lang="en-US" altLang="zh-TW" sz="2000" i="1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 the vertices minimizing </a:t>
            </a:r>
            <a:r>
              <a:rPr lang="en-US" altLang="zh-TW" sz="2000" dirty="0" smtClean="0">
                <a:sym typeface="Symbol" pitchFamily="18" charset="2"/>
              </a:rPr>
              <a:t></a:t>
            </a:r>
            <a:r>
              <a:rPr lang="en-US" altLang="zh-TW" sz="2000" i="1" baseline="-25000" dirty="0" smtClean="0">
                <a:sym typeface="Symbol" pitchFamily="18" charset="2"/>
              </a:rPr>
              <a:t>T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u</a:t>
            </a:r>
            <a:r>
              <a:rPr lang="en-US" altLang="zh-TW" sz="2000" dirty="0" smtClean="0">
                <a:sym typeface="Symbol" pitchFamily="18" charset="2"/>
              </a:rPr>
              <a:t>) 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are the same as the vertices minimizing</a:t>
            </a:r>
            <a:r>
              <a:rPr lang="en-US" altLang="zh-TW" sz="2000" dirty="0" smtClean="0">
                <a:sym typeface="Symbol" pitchFamily="18" charset="2"/>
              </a:rPr>
              <a:t> </a:t>
            </a:r>
            <a:r>
              <a:rPr lang="en-US" altLang="zh-TW" sz="2000" i="1" baseline="-25000" dirty="0" smtClean="0">
                <a:sym typeface="Symbol" pitchFamily="18" charset="2"/>
              </a:rPr>
              <a:t>T’</a:t>
            </a:r>
            <a:r>
              <a:rPr lang="en-US" altLang="zh-TW" sz="2000" dirty="0" smtClean="0">
                <a:sym typeface="Symbol" pitchFamily="18" charset="2"/>
              </a:rPr>
              <a:t>(</a:t>
            </a:r>
            <a:r>
              <a:rPr lang="en-US" altLang="zh-TW" sz="2000" i="1" dirty="0" smtClean="0">
                <a:sym typeface="Symbol" pitchFamily="18" charset="2"/>
              </a:rPr>
              <a:t>u</a:t>
            </a:r>
            <a:r>
              <a:rPr lang="en-US" altLang="zh-TW" sz="2000" dirty="0" smtClean="0">
                <a:sym typeface="Symbol" pitchFamily="18" charset="2"/>
              </a:rPr>
              <a:t>).</a:t>
            </a:r>
            <a:endParaRPr lang="en-US" altLang="zh-TW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23557" name="橢圓 6"/>
          <p:cNvSpPr>
            <a:spLocks noChangeArrowheads="1"/>
          </p:cNvSpPr>
          <p:nvPr/>
        </p:nvSpPr>
        <p:spPr bwMode="auto">
          <a:xfrm>
            <a:off x="1971675" y="52006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58" name="橢圓 7"/>
          <p:cNvSpPr>
            <a:spLocks noChangeArrowheads="1"/>
          </p:cNvSpPr>
          <p:nvPr/>
        </p:nvSpPr>
        <p:spPr bwMode="auto">
          <a:xfrm>
            <a:off x="3048000" y="49530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3559" name="直線接點 8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2143125" y="5043488"/>
            <a:ext cx="904875" cy="24765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3560" name="橢圓 9"/>
          <p:cNvSpPr>
            <a:spLocks noChangeArrowheads="1"/>
          </p:cNvSpPr>
          <p:nvPr/>
        </p:nvSpPr>
        <p:spPr bwMode="auto">
          <a:xfrm>
            <a:off x="1571625" y="44577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1" name="橢圓 10"/>
          <p:cNvSpPr>
            <a:spLocks noChangeArrowheads="1"/>
          </p:cNvSpPr>
          <p:nvPr/>
        </p:nvSpPr>
        <p:spPr bwMode="auto">
          <a:xfrm>
            <a:off x="3514725" y="4229100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2" name="橢圓 11"/>
          <p:cNvSpPr>
            <a:spLocks noChangeArrowheads="1"/>
          </p:cNvSpPr>
          <p:nvPr/>
        </p:nvSpPr>
        <p:spPr bwMode="auto">
          <a:xfrm>
            <a:off x="3648075" y="54387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3" name="橢圓 12"/>
          <p:cNvSpPr>
            <a:spLocks noChangeArrowheads="1"/>
          </p:cNvSpPr>
          <p:nvPr/>
        </p:nvSpPr>
        <p:spPr bwMode="auto">
          <a:xfrm>
            <a:off x="838200" y="50196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3564" name="直線接點 13"/>
          <p:cNvCxnSpPr>
            <a:cxnSpLocks noChangeShapeType="1"/>
            <a:endCxn id="23561" idx="3"/>
          </p:cNvCxnSpPr>
          <p:nvPr/>
        </p:nvCxnSpPr>
        <p:spPr bwMode="auto">
          <a:xfrm flipV="1">
            <a:off x="3209925" y="4383088"/>
            <a:ext cx="330200" cy="5937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5" name="直線接點 14"/>
          <p:cNvCxnSpPr>
            <a:cxnSpLocks noChangeShapeType="1"/>
            <a:endCxn id="23558" idx="5"/>
          </p:cNvCxnSpPr>
          <p:nvPr/>
        </p:nvCxnSpPr>
        <p:spPr bwMode="auto">
          <a:xfrm flipH="1" flipV="1">
            <a:off x="3194050" y="5106988"/>
            <a:ext cx="501650" cy="336550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6" name="直線接點 15"/>
          <p:cNvCxnSpPr>
            <a:cxnSpLocks noChangeShapeType="1"/>
            <a:endCxn id="23560" idx="3"/>
          </p:cNvCxnSpPr>
          <p:nvPr/>
        </p:nvCxnSpPr>
        <p:spPr bwMode="auto">
          <a:xfrm flipV="1">
            <a:off x="990600" y="4611688"/>
            <a:ext cx="606425" cy="4413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7" name="直線接點 16"/>
          <p:cNvCxnSpPr>
            <a:cxnSpLocks noChangeShapeType="1"/>
            <a:endCxn id="23560" idx="5"/>
          </p:cNvCxnSpPr>
          <p:nvPr/>
        </p:nvCxnSpPr>
        <p:spPr bwMode="auto">
          <a:xfrm flipH="1" flipV="1">
            <a:off x="1717675" y="4611688"/>
            <a:ext cx="292100" cy="62230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3568" name="文字方塊 18"/>
          <p:cNvSpPr txBox="1">
            <a:spLocks noChangeArrowheads="1"/>
          </p:cNvSpPr>
          <p:nvPr/>
        </p:nvSpPr>
        <p:spPr bwMode="auto">
          <a:xfrm>
            <a:off x="1419225" y="40005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i="1">
                <a:latin typeface="Times New Roman" pitchFamily="18" charset="0"/>
              </a:rPr>
              <a:t>u</a:t>
            </a:r>
            <a:endParaRPr lang="zh-TW" altLang="en-US" sz="2400" b="1" i="1">
              <a:latin typeface="Times New Roman" pitchFamily="18" charset="0"/>
            </a:endParaRPr>
          </a:p>
        </p:txBody>
      </p:sp>
      <p:sp>
        <p:nvSpPr>
          <p:cNvPr id="23569" name="文字方塊 20"/>
          <p:cNvSpPr txBox="1">
            <a:spLocks noChangeArrowheads="1"/>
          </p:cNvSpPr>
          <p:nvPr/>
        </p:nvSpPr>
        <p:spPr bwMode="auto">
          <a:xfrm>
            <a:off x="477982" y="3600450"/>
            <a:ext cx="2293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TW" i="1" baseline="-250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400" i="1" baseline="-25000" dirty="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)= </a:t>
            </a:r>
            <a:r>
              <a:rPr lang="en-US" altLang="zh-TW" i="1" baseline="-250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TW" sz="2000" dirty="0" smtClean="0">
                <a:solidFill>
                  <a:prstClr val="black"/>
                </a:solidFill>
                <a:latin typeface="Calibri"/>
                <a:cs typeface="+mn-cs"/>
                <a:sym typeface="Symbol" pitchFamily="18" charset="2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Calibri"/>
                <a:cs typeface="+mn-cs"/>
                <a:sym typeface="Symbol"/>
              </a:rPr>
              <a:t> </a:t>
            </a:r>
            <a:r>
              <a:rPr lang="en-US" altLang="zh-TW" sz="24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zh-TW" altLang="en-US" sz="2400" dirty="0">
              <a:latin typeface="Times New Roman" pitchFamily="18" charset="0"/>
            </a:endParaRPr>
          </a:p>
        </p:txBody>
      </p:sp>
      <p:sp>
        <p:nvSpPr>
          <p:cNvPr id="23570" name="文字方塊 21"/>
          <p:cNvSpPr txBox="1">
            <a:spLocks noChangeArrowheads="1"/>
          </p:cNvSpPr>
          <p:nvPr/>
        </p:nvSpPr>
        <p:spPr bwMode="auto">
          <a:xfrm>
            <a:off x="3000375" y="3429000"/>
            <a:ext cx="347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|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has min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(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) in T} </a:t>
            </a:r>
            <a:r>
              <a:rPr lang="en-US" altLang="zh-TW" b="1">
                <a:latin typeface="Times New Roman" pitchFamily="18" charset="0"/>
                <a:sym typeface="Symbol" pitchFamily="18" charset="2"/>
              </a:rPr>
              <a:t>=</a:t>
            </a:r>
          </a:p>
          <a:p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 i="1">
                <a:latin typeface="Times New Roman" pitchFamily="18" charset="0"/>
              </a:rPr>
              <a:t>v’</a:t>
            </a:r>
            <a:r>
              <a:rPr lang="en-US" altLang="zh-TW">
                <a:latin typeface="Times New Roman" pitchFamily="18" charset="0"/>
              </a:rPr>
              <a:t>| </a:t>
            </a:r>
            <a:r>
              <a:rPr lang="en-US" altLang="zh-TW" i="1">
                <a:latin typeface="Times New Roman" pitchFamily="18" charset="0"/>
              </a:rPr>
              <a:t>v’ </a:t>
            </a:r>
            <a:r>
              <a:rPr lang="en-US" altLang="zh-TW">
                <a:latin typeface="Times New Roman" pitchFamily="18" charset="0"/>
              </a:rPr>
              <a:t>has min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(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v’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) in T’}</a:t>
            </a:r>
            <a:r>
              <a:rPr lang="en-US" altLang="zh-TW">
                <a:latin typeface="Times New Roman" pitchFamily="18" charset="0"/>
              </a:rPr>
              <a:t> </a:t>
            </a:r>
            <a:endParaRPr lang="zh-TW" altLang="en-US">
              <a:latin typeface="Times New Roman" pitchFamily="18" charset="0"/>
            </a:endParaRPr>
          </a:p>
        </p:txBody>
      </p:sp>
      <p:grpSp>
        <p:nvGrpSpPr>
          <p:cNvPr id="2" name="群組 34"/>
          <p:cNvGrpSpPr/>
          <p:nvPr/>
        </p:nvGrpSpPr>
        <p:grpSpPr>
          <a:xfrm>
            <a:off x="4838700" y="5019675"/>
            <a:ext cx="1962150" cy="1038225"/>
            <a:chOff x="4048125" y="4943475"/>
            <a:chExt cx="2981325" cy="1390650"/>
          </a:xfrm>
          <a:solidFill>
            <a:schemeClr val="tx1"/>
          </a:solidFill>
        </p:grpSpPr>
        <p:sp>
          <p:nvSpPr>
            <p:cNvPr id="24" name="橢圓 23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26" name="直線接點 25"/>
            <p:cNvCxnSpPr>
              <a:stCxn id="24" idx="6"/>
              <a:endCxn id="25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橢圓 26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 bwMode="auto">
            <a:xfrm>
              <a:off x="6724650" y="49434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 bwMode="auto">
            <a:xfrm>
              <a:off x="6858000" y="6153150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4048125" y="5734050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1" name="直線接點 30"/>
            <p:cNvCxnSpPr>
              <a:endCxn id="28" idx="3"/>
            </p:cNvCxnSpPr>
            <p:nvPr/>
          </p:nvCxnSpPr>
          <p:spPr bwMode="auto">
            <a:xfrm flipV="1">
              <a:off x="6419850" y="5097947"/>
              <a:ext cx="329908" cy="593241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>
              <a:endCxn id="25" idx="5"/>
            </p:cNvCxnSpPr>
            <p:nvPr/>
          </p:nvCxnSpPr>
          <p:spPr bwMode="auto">
            <a:xfrm flipH="1" flipV="1">
              <a:off x="6404267" y="5821847"/>
              <a:ext cx="501358" cy="336067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>
              <a:endCxn id="27" idx="3"/>
            </p:cNvCxnSpPr>
            <p:nvPr/>
          </p:nvCxnSpPr>
          <p:spPr bwMode="auto">
            <a:xfrm flipV="1">
              <a:off x="4200525" y="5326547"/>
              <a:ext cx="606133" cy="440842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>
              <a:endCxn id="27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群組 35"/>
          <p:cNvGrpSpPr/>
          <p:nvPr/>
        </p:nvGrpSpPr>
        <p:grpSpPr>
          <a:xfrm>
            <a:off x="7235926" y="4447395"/>
            <a:ext cx="1084511" cy="689780"/>
            <a:chOff x="4781550" y="5172075"/>
            <a:chExt cx="1647825" cy="923925"/>
          </a:xfrm>
          <a:solidFill>
            <a:schemeClr val="tx1"/>
          </a:solidFill>
        </p:grpSpPr>
        <p:sp>
          <p:nvSpPr>
            <p:cNvPr id="37" name="橢圓 36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9" name="直線接點 38"/>
            <p:cNvCxnSpPr>
              <a:stCxn id="37" idx="6"/>
              <a:endCxn id="38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橢圓 39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47" name="直線接點 46"/>
            <p:cNvCxnSpPr>
              <a:endCxn id="40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573" name="Oval 19"/>
          <p:cNvSpPr>
            <a:spLocks noChangeArrowheads="1"/>
          </p:cNvSpPr>
          <p:nvPr/>
        </p:nvSpPr>
        <p:spPr bwMode="auto">
          <a:xfrm>
            <a:off x="5397500" y="5505450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74" name="Oval 19"/>
          <p:cNvSpPr>
            <a:spLocks noChangeArrowheads="1"/>
          </p:cNvSpPr>
          <p:nvPr/>
        </p:nvSpPr>
        <p:spPr bwMode="auto">
          <a:xfrm>
            <a:off x="7226300" y="4800600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23: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90D2B4-AFAC-4095-9FEF-60CD609263F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4375" y="1028700"/>
            <a:ext cx="7981950" cy="12287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It is shown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T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  <a:r>
              <a:rPr lang="en-US" altLang="zh-TW" sz="2200" i="1" smtClean="0">
                <a:sym typeface="Symbol" pitchFamily="18" charset="2"/>
              </a:rPr>
              <a:t>T’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have the same center.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 the induction hypothesis, the center of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T’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or an edge.</a:t>
            </a:r>
          </a:p>
        </p:txBody>
      </p:sp>
      <p:grpSp>
        <p:nvGrpSpPr>
          <p:cNvPr id="2" name="群組 30"/>
          <p:cNvGrpSpPr/>
          <p:nvPr/>
        </p:nvGrpSpPr>
        <p:grpSpPr>
          <a:xfrm>
            <a:off x="4816576" y="4018770"/>
            <a:ext cx="1084511" cy="689780"/>
            <a:chOff x="4781550" y="5172075"/>
            <a:chExt cx="1647825" cy="923925"/>
          </a:xfrm>
          <a:solidFill>
            <a:schemeClr val="tx1"/>
          </a:solidFill>
        </p:grpSpPr>
        <p:sp>
          <p:nvSpPr>
            <p:cNvPr id="32" name="橢圓 31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4" name="直線接點 33"/>
            <p:cNvCxnSpPr>
              <a:stCxn id="32" idx="6"/>
              <a:endCxn id="33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橢圓 34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6" name="直線接點 35"/>
            <p:cNvCxnSpPr>
              <a:endCxn id="35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582" name="Oval 19"/>
          <p:cNvSpPr>
            <a:spLocks noChangeArrowheads="1"/>
          </p:cNvSpPr>
          <p:nvPr/>
        </p:nvSpPr>
        <p:spPr bwMode="auto">
          <a:xfrm>
            <a:off x="4806950" y="437197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3" name="橢圓 38"/>
          <p:cNvSpPr>
            <a:spLocks noChangeArrowheads="1"/>
          </p:cNvSpPr>
          <p:nvPr/>
        </p:nvSpPr>
        <p:spPr bwMode="auto">
          <a:xfrm>
            <a:off x="2184400" y="4802188"/>
            <a:ext cx="112713" cy="1349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4" name="橢圓 39"/>
          <p:cNvSpPr>
            <a:spLocks noChangeArrowheads="1"/>
          </p:cNvSpPr>
          <p:nvPr/>
        </p:nvSpPr>
        <p:spPr bwMode="auto">
          <a:xfrm>
            <a:off x="2892425" y="4616450"/>
            <a:ext cx="112713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4585" name="直線接點 40"/>
          <p:cNvCxnSpPr>
            <a:cxnSpLocks noChangeShapeType="1"/>
            <a:stCxn id="24583" idx="6"/>
            <a:endCxn id="24584" idx="2"/>
          </p:cNvCxnSpPr>
          <p:nvPr/>
        </p:nvCxnSpPr>
        <p:spPr bwMode="auto">
          <a:xfrm flipV="1">
            <a:off x="2297113" y="4684713"/>
            <a:ext cx="595312" cy="1841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6" name="橢圓 41"/>
          <p:cNvSpPr>
            <a:spLocks noChangeArrowheads="1"/>
          </p:cNvSpPr>
          <p:nvPr/>
        </p:nvSpPr>
        <p:spPr bwMode="auto">
          <a:xfrm>
            <a:off x="1920875" y="424815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7" name="橢圓 42"/>
          <p:cNvSpPr>
            <a:spLocks noChangeArrowheads="1"/>
          </p:cNvSpPr>
          <p:nvPr/>
        </p:nvSpPr>
        <p:spPr bwMode="auto">
          <a:xfrm>
            <a:off x="3200400" y="407670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8" name="橢圓 43"/>
          <p:cNvSpPr>
            <a:spLocks noChangeArrowheads="1"/>
          </p:cNvSpPr>
          <p:nvPr/>
        </p:nvSpPr>
        <p:spPr bwMode="auto">
          <a:xfrm>
            <a:off x="3287713" y="4979988"/>
            <a:ext cx="112712" cy="1349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9" name="橢圓 44"/>
          <p:cNvSpPr>
            <a:spLocks noChangeArrowheads="1"/>
          </p:cNvSpPr>
          <p:nvPr/>
        </p:nvSpPr>
        <p:spPr bwMode="auto">
          <a:xfrm>
            <a:off x="1438275" y="466725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4590" name="直線接點 45"/>
          <p:cNvCxnSpPr>
            <a:cxnSpLocks noChangeShapeType="1"/>
            <a:endCxn id="24587" idx="3"/>
          </p:cNvCxnSpPr>
          <p:nvPr/>
        </p:nvCxnSpPr>
        <p:spPr bwMode="auto">
          <a:xfrm flipV="1">
            <a:off x="2998788" y="4192588"/>
            <a:ext cx="217487" cy="4429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1" name="直線接點 46"/>
          <p:cNvCxnSpPr>
            <a:cxnSpLocks noChangeShapeType="1"/>
            <a:endCxn id="24584" idx="5"/>
          </p:cNvCxnSpPr>
          <p:nvPr/>
        </p:nvCxnSpPr>
        <p:spPr bwMode="auto">
          <a:xfrm flipH="1" flipV="1">
            <a:off x="2989263" y="4732338"/>
            <a:ext cx="330200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2" name="直線接點 47"/>
          <p:cNvCxnSpPr>
            <a:cxnSpLocks noChangeShapeType="1"/>
            <a:endCxn id="24586" idx="3"/>
          </p:cNvCxnSpPr>
          <p:nvPr/>
        </p:nvCxnSpPr>
        <p:spPr bwMode="auto">
          <a:xfrm flipV="1">
            <a:off x="1538288" y="4362450"/>
            <a:ext cx="398462" cy="3286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3" name="直線接點 48"/>
          <p:cNvCxnSpPr>
            <a:cxnSpLocks noChangeShapeType="1"/>
            <a:endCxn id="24586" idx="5"/>
          </p:cNvCxnSpPr>
          <p:nvPr/>
        </p:nvCxnSpPr>
        <p:spPr bwMode="auto">
          <a:xfrm flipH="1" flipV="1">
            <a:off x="2017713" y="4362450"/>
            <a:ext cx="192087" cy="4651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4" name="Oval 19"/>
          <p:cNvSpPr>
            <a:spLocks noChangeArrowheads="1"/>
          </p:cNvSpPr>
          <p:nvPr/>
        </p:nvSpPr>
        <p:spPr bwMode="auto">
          <a:xfrm>
            <a:off x="1997075" y="456247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5" name="文字方塊 50"/>
          <p:cNvSpPr txBox="1">
            <a:spLocks noChangeArrowheads="1"/>
          </p:cNvSpPr>
          <p:nvPr/>
        </p:nvSpPr>
        <p:spPr bwMode="auto">
          <a:xfrm>
            <a:off x="1057275" y="33528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24596" name="文字方塊 51"/>
          <p:cNvSpPr txBox="1">
            <a:spLocks noChangeArrowheads="1"/>
          </p:cNvSpPr>
          <p:nvPr/>
        </p:nvSpPr>
        <p:spPr bwMode="auto">
          <a:xfrm>
            <a:off x="4314825" y="33528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T’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24597" name="橢圓 53"/>
          <p:cNvSpPr>
            <a:spLocks noChangeArrowheads="1"/>
          </p:cNvSpPr>
          <p:nvPr/>
        </p:nvSpPr>
        <p:spPr bwMode="auto">
          <a:xfrm>
            <a:off x="7623175" y="4325938"/>
            <a:ext cx="112713" cy="1349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8" name="Oval 19"/>
          <p:cNvSpPr>
            <a:spLocks noChangeArrowheads="1"/>
          </p:cNvSpPr>
          <p:nvPr/>
        </p:nvSpPr>
        <p:spPr bwMode="auto">
          <a:xfrm>
            <a:off x="7350125" y="412432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9" name="文字方塊 59"/>
          <p:cNvSpPr txBox="1">
            <a:spLocks noChangeArrowheads="1"/>
          </p:cNvSpPr>
          <p:nvPr/>
        </p:nvSpPr>
        <p:spPr bwMode="auto">
          <a:xfrm>
            <a:off x="6819900" y="329565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T”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23: </a:t>
            </a: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9CF598-C2E1-4BD6-A6C4-7EEA461A02A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17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6A5139-67DC-4C95-AB15-6372E581AA35}" type="slidenum">
              <a:rPr lang="zh-TW" altLang="en-US" sz="1400"/>
              <a:pPr eaLnBrk="1" hangingPunct="1"/>
              <a:t>15</a:t>
            </a:fld>
            <a:endParaRPr lang="en-US" altLang="zh-TW" sz="14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Enumeration of Trees </a:t>
            </a:r>
            <a:endParaRPr lang="en-US" altLang="zh-TW" sz="2000" baseline="-18000" dirty="0" smtClean="0"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562100"/>
            <a:ext cx="7404100" cy="20383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sz="2800" baseline="30000" dirty="0" smtClean="0">
                <a:ea typeface="新細明體" panose="02020500000000000000" pitchFamily="18" charset="-120"/>
              </a:rPr>
              <a:t>c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(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,2)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graphs with vertex set </a:t>
            </a:r>
            <a:r>
              <a:rPr lang="en-US" altLang="zh-TW" dirty="0" smtClean="0">
                <a:ea typeface="新細明體" panose="02020500000000000000" pitchFamily="18" charset="-120"/>
              </a:rPr>
              <a:t>[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]={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,…,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}.</a:t>
            </a:r>
          </a:p>
          <a:p>
            <a:pPr lvl="1" eaLnBrk="1" hangingPunct="1"/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Why?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many of these are trees?</a:t>
            </a:r>
          </a:p>
        </p:txBody>
      </p:sp>
      <p:cxnSp>
        <p:nvCxnSpPr>
          <p:cNvPr id="31751" name="直線接點 7"/>
          <p:cNvCxnSpPr>
            <a:cxnSpLocks noChangeShapeType="1"/>
          </p:cNvCxnSpPr>
          <p:nvPr/>
        </p:nvCxnSpPr>
        <p:spPr bwMode="auto">
          <a:xfrm rot="5400000">
            <a:off x="1928813" y="4224337"/>
            <a:ext cx="781050" cy="542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直線接點 10"/>
          <p:cNvCxnSpPr>
            <a:cxnSpLocks noChangeShapeType="1"/>
            <a:endCxn id="31756" idx="0"/>
          </p:cNvCxnSpPr>
          <p:nvPr/>
        </p:nvCxnSpPr>
        <p:spPr bwMode="auto">
          <a:xfrm rot="16200000" flipH="1">
            <a:off x="2457450" y="4219575"/>
            <a:ext cx="657225" cy="390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直線接點 12"/>
          <p:cNvCxnSpPr>
            <a:cxnSpLocks noChangeShapeType="1"/>
            <a:endCxn id="31756" idx="2"/>
          </p:cNvCxnSpPr>
          <p:nvPr/>
        </p:nvCxnSpPr>
        <p:spPr bwMode="auto">
          <a:xfrm flipV="1">
            <a:off x="2066925" y="4814888"/>
            <a:ext cx="838200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橢圓 13"/>
          <p:cNvSpPr>
            <a:spLocks noChangeArrowheads="1"/>
          </p:cNvSpPr>
          <p:nvPr/>
        </p:nvSpPr>
        <p:spPr bwMode="auto">
          <a:xfrm>
            <a:off x="2514600" y="40386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5" name="橢圓 14"/>
          <p:cNvSpPr>
            <a:spLocks noChangeArrowheads="1"/>
          </p:cNvSpPr>
          <p:nvPr/>
        </p:nvSpPr>
        <p:spPr bwMode="auto">
          <a:xfrm>
            <a:off x="1990725" y="48006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56" name="橢圓 15"/>
          <p:cNvSpPr>
            <a:spLocks noChangeArrowheads="1"/>
          </p:cNvSpPr>
          <p:nvPr/>
        </p:nvSpPr>
        <p:spPr bwMode="auto">
          <a:xfrm>
            <a:off x="2905125" y="4743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1758" name="直線接點 19"/>
          <p:cNvCxnSpPr>
            <a:cxnSpLocks noChangeShapeType="1"/>
          </p:cNvCxnSpPr>
          <p:nvPr/>
        </p:nvCxnSpPr>
        <p:spPr bwMode="auto">
          <a:xfrm rot="5400000">
            <a:off x="3929063" y="4167187"/>
            <a:ext cx="781050" cy="542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直線接點 20"/>
          <p:cNvCxnSpPr>
            <a:cxnSpLocks noChangeShapeType="1"/>
            <a:endCxn id="31763" idx="0"/>
          </p:cNvCxnSpPr>
          <p:nvPr/>
        </p:nvCxnSpPr>
        <p:spPr bwMode="auto">
          <a:xfrm rot="16200000" flipH="1">
            <a:off x="4457700" y="4162425"/>
            <a:ext cx="657225" cy="390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直線接點 21"/>
          <p:cNvCxnSpPr>
            <a:cxnSpLocks noChangeShapeType="1"/>
            <a:endCxn id="31763" idx="2"/>
          </p:cNvCxnSpPr>
          <p:nvPr/>
        </p:nvCxnSpPr>
        <p:spPr bwMode="auto">
          <a:xfrm flipV="1">
            <a:off x="4067175" y="4757738"/>
            <a:ext cx="838200" cy="7143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橢圓 22"/>
          <p:cNvSpPr>
            <a:spLocks noChangeArrowheads="1"/>
          </p:cNvSpPr>
          <p:nvPr/>
        </p:nvSpPr>
        <p:spPr bwMode="auto">
          <a:xfrm>
            <a:off x="4514850" y="3981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62" name="橢圓 23"/>
          <p:cNvSpPr>
            <a:spLocks noChangeArrowheads="1"/>
          </p:cNvSpPr>
          <p:nvPr/>
        </p:nvSpPr>
        <p:spPr bwMode="auto">
          <a:xfrm>
            <a:off x="3990975" y="474345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63" name="橢圓 24"/>
          <p:cNvSpPr>
            <a:spLocks noChangeArrowheads="1"/>
          </p:cNvSpPr>
          <p:nvPr/>
        </p:nvSpPr>
        <p:spPr bwMode="auto">
          <a:xfrm>
            <a:off x="4905375" y="4686300"/>
            <a:ext cx="152400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43075" y="5067300"/>
            <a:ext cx="4838700" cy="714375"/>
            <a:chOff x="1743075" y="5067300"/>
            <a:chExt cx="4838700" cy="714375"/>
          </a:xfrm>
        </p:grpSpPr>
        <p:sp>
          <p:nvSpPr>
            <p:cNvPr id="31757" name="文字方塊 16"/>
            <p:cNvSpPr txBox="1">
              <a:spLocks noChangeArrowheads="1"/>
            </p:cNvSpPr>
            <p:nvPr/>
          </p:nvSpPr>
          <p:spPr bwMode="auto">
            <a:xfrm>
              <a:off x="1743075" y="5076825"/>
              <a:ext cx="19907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ea typeface="新細明體" panose="02020500000000000000" pitchFamily="18" charset="-120"/>
                </a:rPr>
                <a:t>Max number of edges = c(</a:t>
              </a:r>
              <a:r>
                <a:rPr lang="en-US" altLang="zh-TW" sz="1800" i="1" dirty="0">
                  <a:ea typeface="新細明體" panose="02020500000000000000" pitchFamily="18" charset="-120"/>
                </a:rPr>
                <a:t>n</a:t>
              </a:r>
              <a:r>
                <a:rPr lang="en-US" altLang="zh-TW" sz="1800" dirty="0">
                  <a:ea typeface="新細明體" panose="02020500000000000000" pitchFamily="18" charset="-120"/>
                </a:rPr>
                <a:t>,2)</a:t>
              </a:r>
              <a:endParaRPr lang="zh-TW" altLang="en-US" sz="1800" dirty="0">
                <a:ea typeface="新細明體" panose="02020500000000000000" pitchFamily="18" charset="-120"/>
              </a:endParaRPr>
            </a:p>
          </p:txBody>
        </p:sp>
        <p:sp>
          <p:nvSpPr>
            <p:cNvPr id="31764" name="圓角矩形圖說文字 28"/>
            <p:cNvSpPr>
              <a:spLocks noChangeArrowheads="1"/>
            </p:cNvSpPr>
            <p:nvPr/>
          </p:nvSpPr>
          <p:spPr bwMode="auto">
            <a:xfrm>
              <a:off x="4495800" y="5067300"/>
              <a:ext cx="2085975" cy="714375"/>
            </a:xfrm>
            <a:prstGeom prst="wedgeRoundRectCallout">
              <a:avLst>
                <a:gd name="adj1" fmla="val -47255"/>
                <a:gd name="adj2" fmla="val -8711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ea typeface="新細明體" panose="02020500000000000000" pitchFamily="18" charset="-120"/>
                </a:rPr>
                <a:t>Can either appear or disappear</a:t>
              </a:r>
              <a:endParaRPr lang="zh-TW" altLang="en-US" sz="1800" dirty="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5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4B3FD0-DFCE-4C43-8194-DD45F40431A0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80E8F-B051-4C17-BAB4-931B99AB6B00}" type="slidenum">
              <a:rPr lang="zh-TW" altLang="en-US" sz="1400"/>
              <a:pPr eaLnBrk="1" hangingPunct="1"/>
              <a:t>16</a:t>
            </a:fld>
            <a:endParaRPr lang="en-US" altLang="zh-TW" sz="14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Enumeration of Trees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43875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or two vertices, then there is only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tree.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Three vertices, 3 trees.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vertices, then 4 stars and 12 paths, total 16.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Five vertices, then there are 125 trees.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Pattern ??</a:t>
            </a:r>
          </a:p>
          <a:p>
            <a:pPr lvl="1"/>
            <a:r>
              <a:rPr lang="en-US" altLang="zh-TW" sz="32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TW" sz="3200" b="1" i="1" baseline="30000" dirty="0">
                <a:solidFill>
                  <a:schemeClr val="accent1">
                    <a:lumMod val="50000"/>
                  </a:schemeClr>
                </a:solidFill>
              </a:rPr>
              <a:t>n-</a:t>
            </a:r>
            <a:r>
              <a:rPr lang="en-US" altLang="zh-TW" sz="3200" b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0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ECACF4-5AFD-401F-9B07-184524113AEF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637076-5547-4107-987D-7E8D1D778037}" type="slidenum">
              <a:rPr lang="zh-TW" altLang="en-US" sz="1400"/>
              <a:pPr eaLnBrk="1" hangingPunct="1"/>
              <a:t>17</a:t>
            </a:fld>
            <a:endParaRPr lang="en-US" altLang="zh-TW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9900" cy="914400"/>
          </a:xfrm>
        </p:spPr>
        <p:txBody>
          <a:bodyPr>
            <a:normAutofit fontScale="90000"/>
          </a:bodyPr>
          <a:lstStyle/>
          <a:p>
            <a:pPr marL="381000" indent="-381000" algn="l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Proposition 24: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size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i="1" baseline="30000" dirty="0" smtClean="0">
                <a:ea typeface="新細明體" panose="02020500000000000000" pitchFamily="18" charset="-120"/>
              </a:rPr>
              <a:t>n-</a:t>
            </a:r>
            <a:r>
              <a:rPr lang="en-US" altLang="zh-TW" sz="3200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  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Remark: The above formula was discovered by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Cayley</a:t>
            </a:r>
            <a:r>
              <a:rPr lang="en-US" altLang="zh-TW" dirty="0" smtClean="0">
                <a:ea typeface="新細明體" panose="02020500000000000000" pitchFamily="18" charset="-120"/>
              </a:rPr>
              <a:t> (1889), who was interested in representing certain hydrocarbons by graphs and in particular by trees. Many different proofs have been found for this result – one will be presented in the lecture and another one will be available in the slides. 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Preliminary Definitions: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A </a:t>
            </a:r>
            <a:r>
              <a:rPr lang="en-US" altLang="zh-TW" b="1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rooted tree </a:t>
            </a:r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is a tree T  in with a specified vertex x denoted as the root of T; denotation T(x). </a:t>
            </a:r>
          </a:p>
          <a:p>
            <a:pPr lvl="1"/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A </a:t>
            </a:r>
            <a:r>
              <a:rPr lang="en-US" altLang="zh-TW" b="1" i="1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branching</a:t>
            </a:r>
            <a:r>
              <a:rPr lang="en-US" altLang="zh-TW" u="sng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新細明體" panose="02020500000000000000" pitchFamily="18" charset="-120"/>
                <a:cs typeface="Arial Unicode MS" panose="020B0604020202020204" pitchFamily="34" charset="-128"/>
              </a:rPr>
              <a:t>  is an orientation of a rooted tree in which the root has in-degree 0 and all other vertices have in-degree exactly 1.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2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0F08B8-5939-424D-9325-F4F7BB326817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778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C04288-B592-4218-AAFF-D3936D33B8D2}" type="slidenum">
              <a:rPr lang="zh-TW" altLang="en-US" sz="1400"/>
              <a:pPr eaLnBrk="1" hangingPunct="1"/>
              <a:t>18</a:t>
            </a:fld>
            <a:endParaRPr lang="en-US" altLang="zh-TW" sz="1400"/>
          </a:p>
        </p:txBody>
      </p:sp>
      <p:sp>
        <p:nvSpPr>
          <p:cNvPr id="778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Rooted Tree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77830" name="Oval 1029"/>
          <p:cNvSpPr>
            <a:spLocks noChangeArrowheads="1"/>
          </p:cNvSpPr>
          <p:nvPr/>
        </p:nvSpPr>
        <p:spPr bwMode="auto">
          <a:xfrm>
            <a:off x="3848100" y="23368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1" name="Oval 1030"/>
          <p:cNvSpPr>
            <a:spLocks noChangeArrowheads="1"/>
          </p:cNvSpPr>
          <p:nvPr/>
        </p:nvSpPr>
        <p:spPr bwMode="auto">
          <a:xfrm>
            <a:off x="2641600" y="28829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2" name="Oval 1031"/>
          <p:cNvSpPr>
            <a:spLocks noChangeArrowheads="1"/>
          </p:cNvSpPr>
          <p:nvPr/>
        </p:nvSpPr>
        <p:spPr bwMode="auto">
          <a:xfrm>
            <a:off x="5092700" y="29464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3" name="Oval 1032"/>
          <p:cNvSpPr>
            <a:spLocks noChangeArrowheads="1"/>
          </p:cNvSpPr>
          <p:nvPr/>
        </p:nvSpPr>
        <p:spPr bwMode="auto">
          <a:xfrm>
            <a:off x="1943100" y="37465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4" name="Oval 1033"/>
          <p:cNvSpPr>
            <a:spLocks noChangeArrowheads="1"/>
          </p:cNvSpPr>
          <p:nvPr/>
        </p:nvSpPr>
        <p:spPr bwMode="auto">
          <a:xfrm>
            <a:off x="3086100" y="3810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5" name="Oval 1034"/>
          <p:cNvSpPr>
            <a:spLocks noChangeArrowheads="1"/>
          </p:cNvSpPr>
          <p:nvPr/>
        </p:nvSpPr>
        <p:spPr bwMode="auto">
          <a:xfrm>
            <a:off x="4214813" y="3695700"/>
            <a:ext cx="342900" cy="33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6" name="Oval 1035"/>
          <p:cNvSpPr>
            <a:spLocks noChangeArrowheads="1"/>
          </p:cNvSpPr>
          <p:nvPr/>
        </p:nvSpPr>
        <p:spPr bwMode="auto">
          <a:xfrm>
            <a:off x="5829300" y="3810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7" name="Oval 1036"/>
          <p:cNvSpPr>
            <a:spLocks noChangeArrowheads="1"/>
          </p:cNvSpPr>
          <p:nvPr/>
        </p:nvSpPr>
        <p:spPr bwMode="auto">
          <a:xfrm>
            <a:off x="3822700" y="45847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8" name="Oval 1037"/>
          <p:cNvSpPr>
            <a:spLocks noChangeArrowheads="1"/>
          </p:cNvSpPr>
          <p:nvPr/>
        </p:nvSpPr>
        <p:spPr bwMode="auto">
          <a:xfrm>
            <a:off x="4813300" y="4572000"/>
            <a:ext cx="1524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7839" name="Line 1038"/>
          <p:cNvSpPr>
            <a:spLocks noChangeShapeType="1"/>
          </p:cNvSpPr>
          <p:nvPr/>
        </p:nvSpPr>
        <p:spPr bwMode="auto">
          <a:xfrm flipH="1">
            <a:off x="2768600" y="2425700"/>
            <a:ext cx="10922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039"/>
          <p:cNvSpPr>
            <a:spLocks noChangeShapeType="1"/>
          </p:cNvSpPr>
          <p:nvPr/>
        </p:nvSpPr>
        <p:spPr bwMode="auto">
          <a:xfrm flipH="1">
            <a:off x="2057400" y="3009900"/>
            <a:ext cx="6477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Line 1040"/>
          <p:cNvSpPr>
            <a:spLocks noChangeShapeType="1"/>
          </p:cNvSpPr>
          <p:nvPr/>
        </p:nvSpPr>
        <p:spPr bwMode="auto">
          <a:xfrm>
            <a:off x="2705100" y="3009900"/>
            <a:ext cx="431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041"/>
          <p:cNvSpPr>
            <a:spLocks noChangeShapeType="1"/>
          </p:cNvSpPr>
          <p:nvPr/>
        </p:nvSpPr>
        <p:spPr bwMode="auto">
          <a:xfrm>
            <a:off x="3975100" y="2425700"/>
            <a:ext cx="1155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1042"/>
          <p:cNvSpPr>
            <a:spLocks noChangeShapeType="1"/>
          </p:cNvSpPr>
          <p:nvPr/>
        </p:nvSpPr>
        <p:spPr bwMode="auto">
          <a:xfrm flipH="1">
            <a:off x="4494213" y="3068638"/>
            <a:ext cx="614362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Line 1043"/>
          <p:cNvSpPr>
            <a:spLocks noChangeShapeType="1"/>
          </p:cNvSpPr>
          <p:nvPr/>
        </p:nvSpPr>
        <p:spPr bwMode="auto">
          <a:xfrm>
            <a:off x="5213350" y="3068638"/>
            <a:ext cx="66675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5" name="Line 1044"/>
          <p:cNvSpPr>
            <a:spLocks noChangeShapeType="1"/>
          </p:cNvSpPr>
          <p:nvPr/>
        </p:nvSpPr>
        <p:spPr bwMode="auto">
          <a:xfrm flipH="1">
            <a:off x="3924300" y="3992563"/>
            <a:ext cx="352425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Line 1045"/>
          <p:cNvSpPr>
            <a:spLocks noChangeShapeType="1"/>
          </p:cNvSpPr>
          <p:nvPr/>
        </p:nvSpPr>
        <p:spPr bwMode="auto">
          <a:xfrm>
            <a:off x="4491038" y="3987800"/>
            <a:ext cx="36036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AutoShape 1047"/>
          <p:cNvSpPr>
            <a:spLocks noChangeArrowheads="1"/>
          </p:cNvSpPr>
          <p:nvPr/>
        </p:nvSpPr>
        <p:spPr bwMode="auto">
          <a:xfrm>
            <a:off x="4051300" y="1778000"/>
            <a:ext cx="1016000" cy="482600"/>
          </a:xfrm>
          <a:prstGeom prst="wedgeRoundRectCallout">
            <a:avLst>
              <a:gd name="adj1" fmla="val -39218"/>
              <a:gd name="adj2" fmla="val 7631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root</a:t>
            </a:r>
          </a:p>
        </p:txBody>
      </p:sp>
      <p:sp>
        <p:nvSpPr>
          <p:cNvPr id="77848" name="Text Box 1048"/>
          <p:cNvSpPr txBox="1">
            <a:spLocks noChangeArrowheads="1"/>
          </p:cNvSpPr>
          <p:nvPr/>
        </p:nvSpPr>
        <p:spPr bwMode="auto">
          <a:xfrm>
            <a:off x="4233863" y="36147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77849" name="AutoShape 1049"/>
          <p:cNvSpPr>
            <a:spLocks noChangeArrowheads="1"/>
          </p:cNvSpPr>
          <p:nvPr/>
        </p:nvSpPr>
        <p:spPr bwMode="auto">
          <a:xfrm>
            <a:off x="5170488" y="2192338"/>
            <a:ext cx="1720850" cy="673100"/>
          </a:xfrm>
          <a:prstGeom prst="wedgeRoundRectCallout">
            <a:avLst>
              <a:gd name="adj1" fmla="val -43634"/>
              <a:gd name="adj2" fmla="val 6462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Parent of </a:t>
            </a:r>
            <a:r>
              <a:rPr lang="en-US" altLang="zh-TW" sz="2000" i="1">
                <a:ea typeface="新細明體" panose="02020500000000000000" pitchFamily="18" charset="-120"/>
              </a:rPr>
              <a:t>v,</a:t>
            </a:r>
          </a:p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Ancester of</a:t>
            </a:r>
            <a:r>
              <a:rPr lang="en-US" altLang="zh-TW" sz="2000" i="1">
                <a:ea typeface="新細明體" panose="02020500000000000000" pitchFamily="18" charset="-120"/>
              </a:rPr>
              <a:t> v</a:t>
            </a:r>
          </a:p>
        </p:txBody>
      </p:sp>
      <p:sp>
        <p:nvSpPr>
          <p:cNvPr id="77850" name="AutoShape 1050"/>
          <p:cNvSpPr>
            <a:spLocks noChangeArrowheads="1"/>
          </p:cNvSpPr>
          <p:nvPr/>
        </p:nvSpPr>
        <p:spPr bwMode="auto">
          <a:xfrm>
            <a:off x="5360988" y="4554538"/>
            <a:ext cx="1530350" cy="622300"/>
          </a:xfrm>
          <a:prstGeom prst="wedgeRoundRectCallout">
            <a:avLst>
              <a:gd name="adj1" fmla="val -70227"/>
              <a:gd name="adj2" fmla="val -321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leaf,</a:t>
            </a:r>
          </a:p>
          <a:p>
            <a:pPr algn="ctr" eaLnBrk="1" fontAlgn="t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child of </a:t>
            </a:r>
            <a:r>
              <a:rPr lang="en-US" altLang="zh-TW" sz="2000" i="1">
                <a:ea typeface="新細明體" panose="02020500000000000000" pitchFamily="18" charset="-12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309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65942-3107-4F33-8349-B3DF16803543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DE36C-9DD6-449E-9F02-D1F008C7152A}" type="slidenum">
              <a:rPr lang="zh-TW" altLang="en-US" sz="1400"/>
              <a:pPr eaLnBrk="1" hangingPunct="1"/>
              <a:t>19</a:t>
            </a:fld>
            <a:endParaRPr lang="en-US" altLang="zh-TW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Spanning Trees in Graphs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385482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tree T is a spanning tree of a graph G if T 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G which contains all the vertices of 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easy to see that a graph G is connected if and only if it has a spanning tree.  There are two standard algorithms to find a spanning tree for a graph: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Breadth-first Search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Depth-first Search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Review: Some corollaries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edge of a tree is a cut-edge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Adding one edge to a tree forms exactly one cycle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connected graph contains a spanning tree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Left as an exercise (good practice for trees) !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B56EA-E043-4CE7-A208-38A785A1D47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89E447-D377-46F4-AB4A-2FF49038BF8E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706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0B6050-0643-4165-8F6C-E2A47FACA0E7}" type="slidenum">
              <a:rPr lang="zh-TW" altLang="en-US" sz="1400"/>
              <a:pPr eaLnBrk="1" hangingPunct="1"/>
              <a:t>20</a:t>
            </a:fld>
            <a:endParaRPr lang="en-US" altLang="zh-TW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06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BFS vs. DFS</a:t>
            </a:r>
          </a:p>
        </p:txBody>
      </p:sp>
      <p:sp>
        <p:nvSpPr>
          <p:cNvPr id="70662" name="Line 3"/>
          <p:cNvSpPr>
            <a:spLocks noChangeShapeType="1"/>
          </p:cNvSpPr>
          <p:nvPr/>
        </p:nvSpPr>
        <p:spPr bwMode="auto">
          <a:xfrm flipH="1">
            <a:off x="1863725" y="2511425"/>
            <a:ext cx="4984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>
            <a:off x="2533650" y="2581275"/>
            <a:ext cx="104775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5"/>
          <p:cNvSpPr>
            <a:spLocks noChangeShapeType="1"/>
          </p:cNvSpPr>
          <p:nvPr/>
        </p:nvSpPr>
        <p:spPr bwMode="auto">
          <a:xfrm>
            <a:off x="2670175" y="2508250"/>
            <a:ext cx="8286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6"/>
          <p:cNvSpPr>
            <a:spLocks noChangeShapeType="1"/>
          </p:cNvSpPr>
          <p:nvPr/>
        </p:nvSpPr>
        <p:spPr bwMode="auto">
          <a:xfrm flipH="1">
            <a:off x="981075" y="3190875"/>
            <a:ext cx="59055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7"/>
          <p:cNvSpPr>
            <a:spLocks noChangeShapeType="1"/>
          </p:cNvSpPr>
          <p:nvPr/>
        </p:nvSpPr>
        <p:spPr bwMode="auto">
          <a:xfrm flipH="1">
            <a:off x="1549400" y="3298825"/>
            <a:ext cx="15240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8"/>
          <p:cNvSpPr>
            <a:spLocks noChangeShapeType="1"/>
          </p:cNvSpPr>
          <p:nvPr/>
        </p:nvSpPr>
        <p:spPr bwMode="auto">
          <a:xfrm>
            <a:off x="2736850" y="3594100"/>
            <a:ext cx="8255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Oval 9"/>
          <p:cNvSpPr>
            <a:spLocks noChangeArrowheads="1"/>
          </p:cNvSpPr>
          <p:nvPr/>
        </p:nvSpPr>
        <p:spPr bwMode="auto">
          <a:xfrm>
            <a:off x="233045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69" name="Oval 10"/>
          <p:cNvSpPr>
            <a:spLocks noChangeArrowheads="1"/>
          </p:cNvSpPr>
          <p:nvPr/>
        </p:nvSpPr>
        <p:spPr bwMode="auto">
          <a:xfrm>
            <a:off x="1543050" y="292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0" name="Oval 11"/>
          <p:cNvSpPr>
            <a:spLocks noChangeArrowheads="1"/>
          </p:cNvSpPr>
          <p:nvPr/>
        </p:nvSpPr>
        <p:spPr bwMode="auto">
          <a:xfrm>
            <a:off x="698500" y="3797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1" name="Oval 12"/>
          <p:cNvSpPr>
            <a:spLocks noChangeArrowheads="1"/>
          </p:cNvSpPr>
          <p:nvPr/>
        </p:nvSpPr>
        <p:spPr bwMode="auto">
          <a:xfrm>
            <a:off x="1358900" y="3924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2" name="Oval 13"/>
          <p:cNvSpPr>
            <a:spLocks noChangeArrowheads="1"/>
          </p:cNvSpPr>
          <p:nvPr/>
        </p:nvSpPr>
        <p:spPr bwMode="auto">
          <a:xfrm>
            <a:off x="2482850" y="32194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3" name="Oval 14"/>
          <p:cNvSpPr>
            <a:spLocks noChangeArrowheads="1"/>
          </p:cNvSpPr>
          <p:nvPr/>
        </p:nvSpPr>
        <p:spPr bwMode="auto">
          <a:xfrm>
            <a:off x="2089150" y="38989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4" name="Oval 15"/>
          <p:cNvSpPr>
            <a:spLocks noChangeArrowheads="1"/>
          </p:cNvSpPr>
          <p:nvPr/>
        </p:nvSpPr>
        <p:spPr bwMode="auto">
          <a:xfrm>
            <a:off x="3448050" y="31559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5" name="Line 16"/>
          <p:cNvSpPr>
            <a:spLocks noChangeShapeType="1"/>
          </p:cNvSpPr>
          <p:nvPr/>
        </p:nvSpPr>
        <p:spPr bwMode="auto">
          <a:xfrm flipV="1">
            <a:off x="1701800" y="3492500"/>
            <a:ext cx="787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Oval 17"/>
          <p:cNvSpPr>
            <a:spLocks noChangeArrowheads="1"/>
          </p:cNvSpPr>
          <p:nvPr/>
        </p:nvSpPr>
        <p:spPr bwMode="auto">
          <a:xfrm>
            <a:off x="2686050" y="39052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7" name="Oval 18"/>
          <p:cNvSpPr>
            <a:spLocks noChangeArrowheads="1"/>
          </p:cNvSpPr>
          <p:nvPr/>
        </p:nvSpPr>
        <p:spPr bwMode="auto">
          <a:xfrm>
            <a:off x="3429000" y="39052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8" name="Oval 19"/>
          <p:cNvSpPr>
            <a:spLocks noChangeArrowheads="1"/>
          </p:cNvSpPr>
          <p:nvPr/>
        </p:nvSpPr>
        <p:spPr bwMode="auto">
          <a:xfrm>
            <a:off x="4032250" y="387985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679" name="Line 20"/>
          <p:cNvSpPr>
            <a:spLocks noChangeShapeType="1"/>
          </p:cNvSpPr>
          <p:nvPr/>
        </p:nvSpPr>
        <p:spPr bwMode="auto">
          <a:xfrm>
            <a:off x="3752850" y="3486150"/>
            <a:ext cx="3492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3606800" y="3536950"/>
            <a:ext cx="190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>
            <a:off x="1822450" y="3282950"/>
            <a:ext cx="3746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Text Box 23"/>
          <p:cNvSpPr txBox="1">
            <a:spLocks noChangeArrowheads="1"/>
          </p:cNvSpPr>
          <p:nvPr/>
        </p:nvSpPr>
        <p:spPr bwMode="auto">
          <a:xfrm>
            <a:off x="2355850" y="21272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0683" name="Text Box 24"/>
          <p:cNvSpPr txBox="1">
            <a:spLocks noChangeArrowheads="1"/>
          </p:cNvSpPr>
          <p:nvPr/>
        </p:nvSpPr>
        <p:spPr bwMode="auto">
          <a:xfrm>
            <a:off x="1568450" y="28765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0684" name="Text Box 25"/>
          <p:cNvSpPr txBox="1">
            <a:spLocks noChangeArrowheads="1"/>
          </p:cNvSpPr>
          <p:nvPr/>
        </p:nvSpPr>
        <p:spPr bwMode="auto">
          <a:xfrm>
            <a:off x="2514600" y="31559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0685" name="Text Box 26"/>
          <p:cNvSpPr txBox="1">
            <a:spLocks noChangeArrowheads="1"/>
          </p:cNvSpPr>
          <p:nvPr/>
        </p:nvSpPr>
        <p:spPr bwMode="auto">
          <a:xfrm>
            <a:off x="3473450" y="30861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0686" name="Text Box 27"/>
          <p:cNvSpPr txBox="1">
            <a:spLocks noChangeArrowheads="1"/>
          </p:cNvSpPr>
          <p:nvPr/>
        </p:nvSpPr>
        <p:spPr bwMode="auto">
          <a:xfrm>
            <a:off x="717550" y="37147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0687" name="Text Box 28"/>
          <p:cNvSpPr txBox="1">
            <a:spLocks noChangeArrowheads="1"/>
          </p:cNvSpPr>
          <p:nvPr/>
        </p:nvSpPr>
        <p:spPr bwMode="auto">
          <a:xfrm>
            <a:off x="1397000" y="38544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70688" name="Text Box 29"/>
          <p:cNvSpPr txBox="1">
            <a:spLocks noChangeArrowheads="1"/>
          </p:cNvSpPr>
          <p:nvPr/>
        </p:nvSpPr>
        <p:spPr bwMode="auto">
          <a:xfrm>
            <a:off x="2101850" y="38036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0689" name="Text Box 30"/>
          <p:cNvSpPr txBox="1">
            <a:spLocks noChangeArrowheads="1"/>
          </p:cNvSpPr>
          <p:nvPr/>
        </p:nvSpPr>
        <p:spPr bwMode="auto">
          <a:xfrm>
            <a:off x="2717800" y="38544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690" name="Text Box 31"/>
          <p:cNvSpPr txBox="1">
            <a:spLocks noChangeArrowheads="1"/>
          </p:cNvSpPr>
          <p:nvPr/>
        </p:nvSpPr>
        <p:spPr bwMode="auto">
          <a:xfrm>
            <a:off x="3492500" y="38417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0691" name="Text Box 32"/>
          <p:cNvSpPr txBox="1">
            <a:spLocks noChangeArrowheads="1"/>
          </p:cNvSpPr>
          <p:nvPr/>
        </p:nvSpPr>
        <p:spPr bwMode="auto">
          <a:xfrm>
            <a:off x="4095750" y="38163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70692" name="Line 33"/>
          <p:cNvSpPr>
            <a:spLocks noChangeShapeType="1"/>
          </p:cNvSpPr>
          <p:nvPr/>
        </p:nvSpPr>
        <p:spPr bwMode="auto">
          <a:xfrm flipH="1">
            <a:off x="1308100" y="4292600"/>
            <a:ext cx="16510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3" name="Line 34"/>
          <p:cNvSpPr>
            <a:spLocks noChangeShapeType="1"/>
          </p:cNvSpPr>
          <p:nvPr/>
        </p:nvSpPr>
        <p:spPr bwMode="auto">
          <a:xfrm>
            <a:off x="1587500" y="4305300"/>
            <a:ext cx="825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4" name="Line 35"/>
          <p:cNvSpPr>
            <a:spLocks noChangeShapeType="1"/>
          </p:cNvSpPr>
          <p:nvPr/>
        </p:nvSpPr>
        <p:spPr bwMode="auto">
          <a:xfrm>
            <a:off x="1727200" y="4191000"/>
            <a:ext cx="134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5" name="Line 36"/>
          <p:cNvSpPr>
            <a:spLocks noChangeShapeType="1"/>
          </p:cNvSpPr>
          <p:nvPr/>
        </p:nvSpPr>
        <p:spPr bwMode="auto">
          <a:xfrm flipH="1">
            <a:off x="2216150" y="4248150"/>
            <a:ext cx="12890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6" name="Line 38"/>
          <p:cNvSpPr>
            <a:spLocks noChangeShapeType="1"/>
          </p:cNvSpPr>
          <p:nvPr/>
        </p:nvSpPr>
        <p:spPr bwMode="auto">
          <a:xfrm flipH="1">
            <a:off x="5978525" y="2501900"/>
            <a:ext cx="4984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7" name="Line 39"/>
          <p:cNvSpPr>
            <a:spLocks noChangeShapeType="1"/>
          </p:cNvSpPr>
          <p:nvPr/>
        </p:nvSpPr>
        <p:spPr bwMode="auto">
          <a:xfrm>
            <a:off x="6648450" y="2571750"/>
            <a:ext cx="104775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8" name="Line 40"/>
          <p:cNvSpPr>
            <a:spLocks noChangeShapeType="1"/>
          </p:cNvSpPr>
          <p:nvPr/>
        </p:nvSpPr>
        <p:spPr bwMode="auto">
          <a:xfrm>
            <a:off x="6784975" y="2498725"/>
            <a:ext cx="8286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Line 41"/>
          <p:cNvSpPr>
            <a:spLocks noChangeShapeType="1"/>
          </p:cNvSpPr>
          <p:nvPr/>
        </p:nvSpPr>
        <p:spPr bwMode="auto">
          <a:xfrm flipH="1">
            <a:off x="5172075" y="3228975"/>
            <a:ext cx="53340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0" name="Line 42"/>
          <p:cNvSpPr>
            <a:spLocks noChangeShapeType="1"/>
          </p:cNvSpPr>
          <p:nvPr/>
        </p:nvSpPr>
        <p:spPr bwMode="auto">
          <a:xfrm flipH="1">
            <a:off x="5664200" y="3289300"/>
            <a:ext cx="15240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1" name="Line 43"/>
          <p:cNvSpPr>
            <a:spLocks noChangeShapeType="1"/>
          </p:cNvSpPr>
          <p:nvPr/>
        </p:nvSpPr>
        <p:spPr bwMode="auto">
          <a:xfrm>
            <a:off x="6851650" y="3584575"/>
            <a:ext cx="8255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2" name="Oval 44"/>
          <p:cNvSpPr>
            <a:spLocks noChangeArrowheads="1"/>
          </p:cNvSpPr>
          <p:nvPr/>
        </p:nvSpPr>
        <p:spPr bwMode="auto">
          <a:xfrm>
            <a:off x="6445250" y="22002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3" name="Oval 45"/>
          <p:cNvSpPr>
            <a:spLocks noChangeArrowheads="1"/>
          </p:cNvSpPr>
          <p:nvPr/>
        </p:nvSpPr>
        <p:spPr bwMode="auto">
          <a:xfrm>
            <a:off x="5657850" y="29114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4" name="Oval 46"/>
          <p:cNvSpPr>
            <a:spLocks noChangeArrowheads="1"/>
          </p:cNvSpPr>
          <p:nvPr/>
        </p:nvSpPr>
        <p:spPr bwMode="auto">
          <a:xfrm>
            <a:off x="4908550" y="37877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5" name="Oval 47"/>
          <p:cNvSpPr>
            <a:spLocks noChangeArrowheads="1"/>
          </p:cNvSpPr>
          <p:nvPr/>
        </p:nvSpPr>
        <p:spPr bwMode="auto">
          <a:xfrm>
            <a:off x="5473700" y="39147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6" name="Oval 48"/>
          <p:cNvSpPr>
            <a:spLocks noChangeArrowheads="1"/>
          </p:cNvSpPr>
          <p:nvPr/>
        </p:nvSpPr>
        <p:spPr bwMode="auto">
          <a:xfrm>
            <a:off x="6597650" y="32099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7" name="Oval 49"/>
          <p:cNvSpPr>
            <a:spLocks noChangeArrowheads="1"/>
          </p:cNvSpPr>
          <p:nvPr/>
        </p:nvSpPr>
        <p:spPr bwMode="auto">
          <a:xfrm>
            <a:off x="6127750" y="388937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8" name="Oval 50"/>
          <p:cNvSpPr>
            <a:spLocks noChangeArrowheads="1"/>
          </p:cNvSpPr>
          <p:nvPr/>
        </p:nvSpPr>
        <p:spPr bwMode="auto">
          <a:xfrm>
            <a:off x="7562850" y="3146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09" name="Line 51"/>
          <p:cNvSpPr>
            <a:spLocks noChangeShapeType="1"/>
          </p:cNvSpPr>
          <p:nvPr/>
        </p:nvSpPr>
        <p:spPr bwMode="auto">
          <a:xfrm flipV="1">
            <a:off x="5816600" y="3482975"/>
            <a:ext cx="7874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0" name="Oval 52"/>
          <p:cNvSpPr>
            <a:spLocks noChangeArrowheads="1"/>
          </p:cNvSpPr>
          <p:nvPr/>
        </p:nvSpPr>
        <p:spPr bwMode="auto">
          <a:xfrm>
            <a:off x="6800850" y="3895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1" name="Oval 53"/>
          <p:cNvSpPr>
            <a:spLocks noChangeArrowheads="1"/>
          </p:cNvSpPr>
          <p:nvPr/>
        </p:nvSpPr>
        <p:spPr bwMode="auto">
          <a:xfrm>
            <a:off x="7543800" y="38957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2" name="Oval 54"/>
          <p:cNvSpPr>
            <a:spLocks noChangeArrowheads="1"/>
          </p:cNvSpPr>
          <p:nvPr/>
        </p:nvSpPr>
        <p:spPr bwMode="auto">
          <a:xfrm>
            <a:off x="8204200" y="3870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13" name="Line 55"/>
          <p:cNvSpPr>
            <a:spLocks noChangeShapeType="1"/>
          </p:cNvSpPr>
          <p:nvPr/>
        </p:nvSpPr>
        <p:spPr bwMode="auto">
          <a:xfrm>
            <a:off x="7867650" y="3476625"/>
            <a:ext cx="37782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4" name="Line 56"/>
          <p:cNvSpPr>
            <a:spLocks noChangeShapeType="1"/>
          </p:cNvSpPr>
          <p:nvPr/>
        </p:nvSpPr>
        <p:spPr bwMode="auto">
          <a:xfrm>
            <a:off x="7721600" y="3527425"/>
            <a:ext cx="190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5" name="Line 57"/>
          <p:cNvSpPr>
            <a:spLocks noChangeShapeType="1"/>
          </p:cNvSpPr>
          <p:nvPr/>
        </p:nvSpPr>
        <p:spPr bwMode="auto">
          <a:xfrm>
            <a:off x="5937250" y="3273425"/>
            <a:ext cx="3111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6" name="Text Box 58"/>
          <p:cNvSpPr txBox="1">
            <a:spLocks noChangeArrowheads="1"/>
          </p:cNvSpPr>
          <p:nvPr/>
        </p:nvSpPr>
        <p:spPr bwMode="auto">
          <a:xfrm>
            <a:off x="6470650" y="21177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0717" name="Text Box 59"/>
          <p:cNvSpPr txBox="1">
            <a:spLocks noChangeArrowheads="1"/>
          </p:cNvSpPr>
          <p:nvPr/>
        </p:nvSpPr>
        <p:spPr bwMode="auto">
          <a:xfrm>
            <a:off x="5683250" y="28670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0718" name="Text Box 60"/>
          <p:cNvSpPr txBox="1">
            <a:spLocks noChangeArrowheads="1"/>
          </p:cNvSpPr>
          <p:nvPr/>
        </p:nvSpPr>
        <p:spPr bwMode="auto">
          <a:xfrm>
            <a:off x="6629400" y="31464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70719" name="Text Box 61"/>
          <p:cNvSpPr txBox="1">
            <a:spLocks noChangeArrowheads="1"/>
          </p:cNvSpPr>
          <p:nvPr/>
        </p:nvSpPr>
        <p:spPr bwMode="auto">
          <a:xfrm>
            <a:off x="7588250" y="307657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70720" name="Text Box 62"/>
          <p:cNvSpPr txBox="1">
            <a:spLocks noChangeArrowheads="1"/>
          </p:cNvSpPr>
          <p:nvPr/>
        </p:nvSpPr>
        <p:spPr bwMode="auto">
          <a:xfrm>
            <a:off x="4927600" y="37052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70721" name="Text Box 63"/>
          <p:cNvSpPr txBox="1">
            <a:spLocks noChangeArrowheads="1"/>
          </p:cNvSpPr>
          <p:nvPr/>
        </p:nvSpPr>
        <p:spPr bwMode="auto">
          <a:xfrm>
            <a:off x="5511800" y="38449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70722" name="Text Box 64"/>
          <p:cNvSpPr txBox="1">
            <a:spLocks noChangeArrowheads="1"/>
          </p:cNvSpPr>
          <p:nvPr/>
        </p:nvSpPr>
        <p:spPr bwMode="auto">
          <a:xfrm>
            <a:off x="6140450" y="37941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0723" name="Text Box 65"/>
          <p:cNvSpPr txBox="1">
            <a:spLocks noChangeArrowheads="1"/>
          </p:cNvSpPr>
          <p:nvPr/>
        </p:nvSpPr>
        <p:spPr bwMode="auto">
          <a:xfrm>
            <a:off x="6832600" y="38449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724" name="Text Box 66"/>
          <p:cNvSpPr txBox="1">
            <a:spLocks noChangeArrowheads="1"/>
          </p:cNvSpPr>
          <p:nvPr/>
        </p:nvSpPr>
        <p:spPr bwMode="auto">
          <a:xfrm>
            <a:off x="7607300" y="38322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0725" name="Text Box 67"/>
          <p:cNvSpPr txBox="1">
            <a:spLocks noChangeArrowheads="1"/>
          </p:cNvSpPr>
          <p:nvPr/>
        </p:nvSpPr>
        <p:spPr bwMode="auto">
          <a:xfrm>
            <a:off x="8267700" y="3806825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70726" name="Line 68"/>
          <p:cNvSpPr>
            <a:spLocks noChangeShapeType="1"/>
          </p:cNvSpPr>
          <p:nvPr/>
        </p:nvSpPr>
        <p:spPr bwMode="auto">
          <a:xfrm flipH="1">
            <a:off x="5422900" y="4283075"/>
            <a:ext cx="16510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7" name="Line 69"/>
          <p:cNvSpPr>
            <a:spLocks noChangeShapeType="1"/>
          </p:cNvSpPr>
          <p:nvPr/>
        </p:nvSpPr>
        <p:spPr bwMode="auto">
          <a:xfrm>
            <a:off x="5702300" y="4295775"/>
            <a:ext cx="825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8" name="Line 70"/>
          <p:cNvSpPr>
            <a:spLocks noChangeShapeType="1"/>
          </p:cNvSpPr>
          <p:nvPr/>
        </p:nvSpPr>
        <p:spPr bwMode="auto">
          <a:xfrm>
            <a:off x="5842000" y="4181475"/>
            <a:ext cx="134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9" name="Line 71"/>
          <p:cNvSpPr>
            <a:spLocks noChangeShapeType="1"/>
          </p:cNvSpPr>
          <p:nvPr/>
        </p:nvSpPr>
        <p:spPr bwMode="auto">
          <a:xfrm flipH="1">
            <a:off x="6330950" y="4168775"/>
            <a:ext cx="121920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0" name="Freeform 72"/>
          <p:cNvSpPr>
            <a:spLocks/>
          </p:cNvSpPr>
          <p:nvPr/>
        </p:nvSpPr>
        <p:spPr bwMode="auto">
          <a:xfrm>
            <a:off x="1911350" y="2971800"/>
            <a:ext cx="1543050" cy="241300"/>
          </a:xfrm>
          <a:custGeom>
            <a:avLst/>
            <a:gdLst>
              <a:gd name="T0" fmla="*/ 0 w 1020"/>
              <a:gd name="T1" fmla="*/ 0 h 200"/>
              <a:gd name="T2" fmla="*/ 2147483647 w 1020"/>
              <a:gd name="T3" fmla="*/ 2147483647 h 200"/>
              <a:gd name="T4" fmla="*/ 2147483647 w 1020"/>
              <a:gd name="T5" fmla="*/ 2147483647 h 200"/>
              <a:gd name="T6" fmla="*/ 2147483647 w 1020"/>
              <a:gd name="T7" fmla="*/ 2147483647 h 200"/>
              <a:gd name="T8" fmla="*/ 2147483647 w 1020"/>
              <a:gd name="T9" fmla="*/ 2147483647 h 200"/>
              <a:gd name="T10" fmla="*/ 2147483647 w 1020"/>
              <a:gd name="T11" fmla="*/ 2147483647 h 200"/>
              <a:gd name="T12" fmla="*/ 2147483647 w 1020"/>
              <a:gd name="T13" fmla="*/ 2147483647 h 200"/>
              <a:gd name="T14" fmla="*/ 2147483647 w 1020"/>
              <a:gd name="T15" fmla="*/ 2147483647 h 200"/>
              <a:gd name="T16" fmla="*/ 2147483647 w 1020"/>
              <a:gd name="T17" fmla="*/ 2147483647 h 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20"/>
              <a:gd name="T28" fmla="*/ 0 h 200"/>
              <a:gd name="T29" fmla="*/ 1020 w 1020"/>
              <a:gd name="T30" fmla="*/ 200 h 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20" h="200">
                <a:moveTo>
                  <a:pt x="0" y="0"/>
                </a:moveTo>
                <a:cubicBezTo>
                  <a:pt x="25" y="2"/>
                  <a:pt x="108" y="7"/>
                  <a:pt x="148" y="12"/>
                </a:cubicBezTo>
                <a:cubicBezTo>
                  <a:pt x="188" y="17"/>
                  <a:pt x="203" y="15"/>
                  <a:pt x="240" y="28"/>
                </a:cubicBezTo>
                <a:cubicBezTo>
                  <a:pt x="277" y="41"/>
                  <a:pt x="320" y="63"/>
                  <a:pt x="368" y="88"/>
                </a:cubicBezTo>
                <a:cubicBezTo>
                  <a:pt x="416" y="113"/>
                  <a:pt x="466" y="168"/>
                  <a:pt x="528" y="176"/>
                </a:cubicBezTo>
                <a:cubicBezTo>
                  <a:pt x="590" y="184"/>
                  <a:pt x="686" y="142"/>
                  <a:pt x="740" y="136"/>
                </a:cubicBezTo>
                <a:cubicBezTo>
                  <a:pt x="794" y="130"/>
                  <a:pt x="820" y="136"/>
                  <a:pt x="854" y="138"/>
                </a:cubicBezTo>
                <a:cubicBezTo>
                  <a:pt x="888" y="140"/>
                  <a:pt x="916" y="138"/>
                  <a:pt x="944" y="148"/>
                </a:cubicBezTo>
                <a:cubicBezTo>
                  <a:pt x="972" y="158"/>
                  <a:pt x="1004" y="189"/>
                  <a:pt x="1020" y="20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1" name="Freeform 73"/>
          <p:cNvSpPr>
            <a:spLocks/>
          </p:cNvSpPr>
          <p:nvPr/>
        </p:nvSpPr>
        <p:spPr bwMode="auto">
          <a:xfrm>
            <a:off x="1066800" y="3687763"/>
            <a:ext cx="2965450" cy="274637"/>
          </a:xfrm>
          <a:custGeom>
            <a:avLst/>
            <a:gdLst>
              <a:gd name="T0" fmla="*/ 0 w 1868"/>
              <a:gd name="T1" fmla="*/ 2147483647 h 173"/>
              <a:gd name="T2" fmla="*/ 2147483647 w 1868"/>
              <a:gd name="T3" fmla="*/ 2147483647 h 173"/>
              <a:gd name="T4" fmla="*/ 2147483647 w 1868"/>
              <a:gd name="T5" fmla="*/ 2147483647 h 173"/>
              <a:gd name="T6" fmla="*/ 2147483647 w 1868"/>
              <a:gd name="T7" fmla="*/ 2147483647 h 173"/>
              <a:gd name="T8" fmla="*/ 2147483647 w 1868"/>
              <a:gd name="T9" fmla="*/ 2147483647 h 173"/>
              <a:gd name="T10" fmla="*/ 2147483647 w 1868"/>
              <a:gd name="T11" fmla="*/ 2147483647 h 173"/>
              <a:gd name="T12" fmla="*/ 2147483647 w 1868"/>
              <a:gd name="T13" fmla="*/ 2147483647 h 173"/>
              <a:gd name="T14" fmla="*/ 2147483647 w 1868"/>
              <a:gd name="T15" fmla="*/ 2147483647 h 173"/>
              <a:gd name="T16" fmla="*/ 2147483647 w 1868"/>
              <a:gd name="T17" fmla="*/ 2147483647 h 173"/>
              <a:gd name="T18" fmla="*/ 2147483647 w 1868"/>
              <a:gd name="T19" fmla="*/ 2147483647 h 173"/>
              <a:gd name="T20" fmla="*/ 2147483647 w 1868"/>
              <a:gd name="T21" fmla="*/ 2147483647 h 173"/>
              <a:gd name="T22" fmla="*/ 2147483647 w 1868"/>
              <a:gd name="T23" fmla="*/ 2147483647 h 173"/>
              <a:gd name="T24" fmla="*/ 2147483647 w 1868"/>
              <a:gd name="T25" fmla="*/ 2147483647 h 173"/>
              <a:gd name="T26" fmla="*/ 2147483647 w 1868"/>
              <a:gd name="T27" fmla="*/ 2147483647 h 173"/>
              <a:gd name="T28" fmla="*/ 2147483647 w 1868"/>
              <a:gd name="T29" fmla="*/ 2147483647 h 173"/>
              <a:gd name="T30" fmla="*/ 2147483647 w 1868"/>
              <a:gd name="T31" fmla="*/ 2147483647 h 173"/>
              <a:gd name="T32" fmla="*/ 2147483647 w 1868"/>
              <a:gd name="T33" fmla="*/ 2147483647 h 173"/>
              <a:gd name="T34" fmla="*/ 2147483647 w 1868"/>
              <a:gd name="T35" fmla="*/ 2147483647 h 17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868"/>
              <a:gd name="T55" fmla="*/ 0 h 173"/>
              <a:gd name="T56" fmla="*/ 1868 w 1868"/>
              <a:gd name="T57" fmla="*/ 173 h 17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868" h="173">
                <a:moveTo>
                  <a:pt x="0" y="77"/>
                </a:moveTo>
                <a:cubicBezTo>
                  <a:pt x="54" y="46"/>
                  <a:pt x="112" y="24"/>
                  <a:pt x="150" y="23"/>
                </a:cubicBezTo>
                <a:cubicBezTo>
                  <a:pt x="188" y="22"/>
                  <a:pt x="200" y="53"/>
                  <a:pt x="228" y="69"/>
                </a:cubicBezTo>
                <a:cubicBezTo>
                  <a:pt x="256" y="85"/>
                  <a:pt x="272" y="122"/>
                  <a:pt x="320" y="117"/>
                </a:cubicBezTo>
                <a:cubicBezTo>
                  <a:pt x="368" y="112"/>
                  <a:pt x="453" y="34"/>
                  <a:pt x="516" y="37"/>
                </a:cubicBezTo>
                <a:cubicBezTo>
                  <a:pt x="579" y="40"/>
                  <a:pt x="637" y="134"/>
                  <a:pt x="696" y="133"/>
                </a:cubicBezTo>
                <a:cubicBezTo>
                  <a:pt x="755" y="132"/>
                  <a:pt x="826" y="43"/>
                  <a:pt x="872" y="29"/>
                </a:cubicBezTo>
                <a:cubicBezTo>
                  <a:pt x="918" y="15"/>
                  <a:pt x="935" y="35"/>
                  <a:pt x="972" y="49"/>
                </a:cubicBezTo>
                <a:cubicBezTo>
                  <a:pt x="1009" y="63"/>
                  <a:pt x="1056" y="112"/>
                  <a:pt x="1096" y="113"/>
                </a:cubicBezTo>
                <a:cubicBezTo>
                  <a:pt x="1136" y="114"/>
                  <a:pt x="1176" y="72"/>
                  <a:pt x="1212" y="53"/>
                </a:cubicBezTo>
                <a:cubicBezTo>
                  <a:pt x="1248" y="34"/>
                  <a:pt x="1271" y="2"/>
                  <a:pt x="1312" y="1"/>
                </a:cubicBezTo>
                <a:cubicBezTo>
                  <a:pt x="1353" y="0"/>
                  <a:pt x="1412" y="32"/>
                  <a:pt x="1456" y="49"/>
                </a:cubicBezTo>
                <a:cubicBezTo>
                  <a:pt x="1500" y="66"/>
                  <a:pt x="1538" y="105"/>
                  <a:pt x="1576" y="105"/>
                </a:cubicBezTo>
                <a:cubicBezTo>
                  <a:pt x="1614" y="105"/>
                  <a:pt x="1658" y="56"/>
                  <a:pt x="1686" y="47"/>
                </a:cubicBezTo>
                <a:cubicBezTo>
                  <a:pt x="1714" y="38"/>
                  <a:pt x="1726" y="47"/>
                  <a:pt x="1746" y="53"/>
                </a:cubicBezTo>
                <a:cubicBezTo>
                  <a:pt x="1766" y="59"/>
                  <a:pt x="1788" y="74"/>
                  <a:pt x="1804" y="85"/>
                </a:cubicBezTo>
                <a:cubicBezTo>
                  <a:pt x="1820" y="96"/>
                  <a:pt x="1829" y="106"/>
                  <a:pt x="1840" y="121"/>
                </a:cubicBezTo>
                <a:cubicBezTo>
                  <a:pt x="1851" y="136"/>
                  <a:pt x="1862" y="162"/>
                  <a:pt x="1868" y="17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2" name="Line 74"/>
          <p:cNvSpPr>
            <a:spLocks noChangeShapeType="1"/>
          </p:cNvSpPr>
          <p:nvPr/>
        </p:nvSpPr>
        <p:spPr bwMode="auto">
          <a:xfrm>
            <a:off x="2381250" y="1924050"/>
            <a:ext cx="25400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3" name="Freeform 75"/>
          <p:cNvSpPr>
            <a:spLocks/>
          </p:cNvSpPr>
          <p:nvPr/>
        </p:nvSpPr>
        <p:spPr bwMode="auto">
          <a:xfrm>
            <a:off x="5619750" y="3314700"/>
            <a:ext cx="152400" cy="552450"/>
          </a:xfrm>
          <a:custGeom>
            <a:avLst/>
            <a:gdLst>
              <a:gd name="T0" fmla="*/ 2147483647 w 96"/>
              <a:gd name="T1" fmla="*/ 0 h 348"/>
              <a:gd name="T2" fmla="*/ 2147483647 w 96"/>
              <a:gd name="T3" fmla="*/ 2147483647 h 348"/>
              <a:gd name="T4" fmla="*/ 2147483647 w 96"/>
              <a:gd name="T5" fmla="*/ 2147483647 h 348"/>
              <a:gd name="T6" fmla="*/ 0 w 96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48"/>
              <a:gd name="T14" fmla="*/ 96 w 96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48">
                <a:moveTo>
                  <a:pt x="96" y="0"/>
                </a:moveTo>
                <a:cubicBezTo>
                  <a:pt x="89" y="20"/>
                  <a:pt x="65" y="81"/>
                  <a:pt x="52" y="120"/>
                </a:cubicBezTo>
                <a:cubicBezTo>
                  <a:pt x="39" y="159"/>
                  <a:pt x="29" y="194"/>
                  <a:pt x="20" y="232"/>
                </a:cubicBezTo>
                <a:cubicBezTo>
                  <a:pt x="11" y="270"/>
                  <a:pt x="4" y="324"/>
                  <a:pt x="0" y="3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4" name="Freeform 76"/>
          <p:cNvSpPr>
            <a:spLocks/>
          </p:cNvSpPr>
          <p:nvPr/>
        </p:nvSpPr>
        <p:spPr bwMode="auto">
          <a:xfrm>
            <a:off x="5861050" y="2387600"/>
            <a:ext cx="539750" cy="482600"/>
          </a:xfrm>
          <a:custGeom>
            <a:avLst/>
            <a:gdLst>
              <a:gd name="T0" fmla="*/ 2147483647 w 340"/>
              <a:gd name="T1" fmla="*/ 0 h 304"/>
              <a:gd name="T2" fmla="*/ 2147483647 w 340"/>
              <a:gd name="T3" fmla="*/ 2147483647 h 304"/>
              <a:gd name="T4" fmla="*/ 2147483647 w 340"/>
              <a:gd name="T5" fmla="*/ 2147483647 h 304"/>
              <a:gd name="T6" fmla="*/ 0 w 340"/>
              <a:gd name="T7" fmla="*/ 2147483647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304"/>
              <a:gd name="T14" fmla="*/ 340 w 340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304">
                <a:moveTo>
                  <a:pt x="340" y="0"/>
                </a:moveTo>
                <a:cubicBezTo>
                  <a:pt x="319" y="11"/>
                  <a:pt x="248" y="43"/>
                  <a:pt x="212" y="64"/>
                </a:cubicBezTo>
                <a:cubicBezTo>
                  <a:pt x="176" y="85"/>
                  <a:pt x="159" y="88"/>
                  <a:pt x="124" y="128"/>
                </a:cubicBezTo>
                <a:cubicBezTo>
                  <a:pt x="89" y="168"/>
                  <a:pt x="26" y="267"/>
                  <a:pt x="0" y="3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5" name="Freeform 77"/>
          <p:cNvSpPr>
            <a:spLocks/>
          </p:cNvSpPr>
          <p:nvPr/>
        </p:nvSpPr>
        <p:spPr bwMode="auto">
          <a:xfrm>
            <a:off x="5283200" y="3289300"/>
            <a:ext cx="425450" cy="546100"/>
          </a:xfrm>
          <a:custGeom>
            <a:avLst/>
            <a:gdLst>
              <a:gd name="T0" fmla="*/ 0 w 268"/>
              <a:gd name="T1" fmla="*/ 2147483647 h 344"/>
              <a:gd name="T2" fmla="*/ 2147483647 w 268"/>
              <a:gd name="T3" fmla="*/ 2147483647 h 344"/>
              <a:gd name="T4" fmla="*/ 2147483647 w 268"/>
              <a:gd name="T5" fmla="*/ 2147483647 h 344"/>
              <a:gd name="T6" fmla="*/ 2147483647 w 268"/>
              <a:gd name="T7" fmla="*/ 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44"/>
              <a:gd name="T14" fmla="*/ 268 w 268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44">
                <a:moveTo>
                  <a:pt x="0" y="344"/>
                </a:moveTo>
                <a:cubicBezTo>
                  <a:pt x="19" y="325"/>
                  <a:pt x="77" y="267"/>
                  <a:pt x="112" y="228"/>
                </a:cubicBezTo>
                <a:cubicBezTo>
                  <a:pt x="147" y="189"/>
                  <a:pt x="186" y="146"/>
                  <a:pt x="212" y="108"/>
                </a:cubicBezTo>
                <a:cubicBezTo>
                  <a:pt x="238" y="70"/>
                  <a:pt x="256" y="22"/>
                  <a:pt x="268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6" name="Freeform 78"/>
          <p:cNvSpPr>
            <a:spLocks/>
          </p:cNvSpPr>
          <p:nvPr/>
        </p:nvSpPr>
        <p:spPr bwMode="auto">
          <a:xfrm>
            <a:off x="5111750" y="3206750"/>
            <a:ext cx="520700" cy="565150"/>
          </a:xfrm>
          <a:custGeom>
            <a:avLst/>
            <a:gdLst>
              <a:gd name="T0" fmla="*/ 2147483647 w 328"/>
              <a:gd name="T1" fmla="*/ 0 h 356"/>
              <a:gd name="T2" fmla="*/ 2147483647 w 328"/>
              <a:gd name="T3" fmla="*/ 2147483647 h 356"/>
              <a:gd name="T4" fmla="*/ 2147483647 w 328"/>
              <a:gd name="T5" fmla="*/ 2147483647 h 356"/>
              <a:gd name="T6" fmla="*/ 0 w 328"/>
              <a:gd name="T7" fmla="*/ 2147483647 h 356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6"/>
              <a:gd name="T14" fmla="*/ 328 w 328"/>
              <a:gd name="T15" fmla="*/ 356 h 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6">
                <a:moveTo>
                  <a:pt x="328" y="0"/>
                </a:moveTo>
                <a:cubicBezTo>
                  <a:pt x="309" y="11"/>
                  <a:pt x="249" y="39"/>
                  <a:pt x="212" y="68"/>
                </a:cubicBezTo>
                <a:cubicBezTo>
                  <a:pt x="175" y="97"/>
                  <a:pt x="143" y="128"/>
                  <a:pt x="108" y="176"/>
                </a:cubicBezTo>
                <a:cubicBezTo>
                  <a:pt x="73" y="224"/>
                  <a:pt x="23" y="318"/>
                  <a:pt x="0" y="35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7" name="Freeform 79"/>
          <p:cNvSpPr>
            <a:spLocks/>
          </p:cNvSpPr>
          <p:nvPr/>
        </p:nvSpPr>
        <p:spPr bwMode="auto">
          <a:xfrm>
            <a:off x="5308600" y="4260850"/>
            <a:ext cx="222250" cy="387350"/>
          </a:xfrm>
          <a:custGeom>
            <a:avLst/>
            <a:gdLst>
              <a:gd name="T0" fmla="*/ 2147483647 w 140"/>
              <a:gd name="T1" fmla="*/ 0 h 244"/>
              <a:gd name="T2" fmla="*/ 2147483647 w 140"/>
              <a:gd name="T3" fmla="*/ 2147483647 h 244"/>
              <a:gd name="T4" fmla="*/ 2147483647 w 140"/>
              <a:gd name="T5" fmla="*/ 2147483647 h 244"/>
              <a:gd name="T6" fmla="*/ 0 w 140"/>
              <a:gd name="T7" fmla="*/ 2147483647 h 244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244"/>
              <a:gd name="T14" fmla="*/ 140 w 140"/>
              <a:gd name="T15" fmla="*/ 244 h 2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244">
                <a:moveTo>
                  <a:pt x="140" y="0"/>
                </a:moveTo>
                <a:cubicBezTo>
                  <a:pt x="129" y="13"/>
                  <a:pt x="95" y="49"/>
                  <a:pt x="76" y="76"/>
                </a:cubicBezTo>
                <a:cubicBezTo>
                  <a:pt x="57" y="103"/>
                  <a:pt x="37" y="132"/>
                  <a:pt x="24" y="160"/>
                </a:cubicBezTo>
                <a:cubicBezTo>
                  <a:pt x="11" y="188"/>
                  <a:pt x="5" y="227"/>
                  <a:pt x="0" y="2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8" name="Freeform 80"/>
          <p:cNvSpPr>
            <a:spLocks/>
          </p:cNvSpPr>
          <p:nvPr/>
        </p:nvSpPr>
        <p:spPr bwMode="auto">
          <a:xfrm>
            <a:off x="5441950" y="4298950"/>
            <a:ext cx="196850" cy="412750"/>
          </a:xfrm>
          <a:custGeom>
            <a:avLst/>
            <a:gdLst>
              <a:gd name="T0" fmla="*/ 0 w 124"/>
              <a:gd name="T1" fmla="*/ 2147483647 h 260"/>
              <a:gd name="T2" fmla="*/ 2147483647 w 124"/>
              <a:gd name="T3" fmla="*/ 2147483647 h 260"/>
              <a:gd name="T4" fmla="*/ 2147483647 w 124"/>
              <a:gd name="T5" fmla="*/ 2147483647 h 260"/>
              <a:gd name="T6" fmla="*/ 2147483647 w 124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260"/>
              <a:gd name="T14" fmla="*/ 124 w 124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260">
                <a:moveTo>
                  <a:pt x="0" y="260"/>
                </a:moveTo>
                <a:cubicBezTo>
                  <a:pt x="7" y="248"/>
                  <a:pt x="20" y="218"/>
                  <a:pt x="36" y="188"/>
                </a:cubicBezTo>
                <a:cubicBezTo>
                  <a:pt x="52" y="158"/>
                  <a:pt x="81" y="111"/>
                  <a:pt x="96" y="80"/>
                </a:cubicBezTo>
                <a:cubicBezTo>
                  <a:pt x="111" y="49"/>
                  <a:pt x="118" y="17"/>
                  <a:pt x="124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39" name="Freeform 81"/>
          <p:cNvSpPr>
            <a:spLocks/>
          </p:cNvSpPr>
          <p:nvPr/>
        </p:nvSpPr>
        <p:spPr bwMode="auto">
          <a:xfrm>
            <a:off x="5810250" y="3448050"/>
            <a:ext cx="730250" cy="463550"/>
          </a:xfrm>
          <a:custGeom>
            <a:avLst/>
            <a:gdLst>
              <a:gd name="T0" fmla="*/ 0 w 460"/>
              <a:gd name="T1" fmla="*/ 2147483647 h 292"/>
              <a:gd name="T2" fmla="*/ 2147483647 w 460"/>
              <a:gd name="T3" fmla="*/ 2147483647 h 292"/>
              <a:gd name="T4" fmla="*/ 2147483647 w 460"/>
              <a:gd name="T5" fmla="*/ 2147483647 h 292"/>
              <a:gd name="T6" fmla="*/ 2147483647 w 460"/>
              <a:gd name="T7" fmla="*/ 0 h 292"/>
              <a:gd name="T8" fmla="*/ 0 60000 65536"/>
              <a:gd name="T9" fmla="*/ 0 60000 65536"/>
              <a:gd name="T10" fmla="*/ 0 60000 65536"/>
              <a:gd name="T11" fmla="*/ 0 60000 65536"/>
              <a:gd name="T12" fmla="*/ 0 w 460"/>
              <a:gd name="T13" fmla="*/ 0 h 292"/>
              <a:gd name="T14" fmla="*/ 460 w 460"/>
              <a:gd name="T15" fmla="*/ 292 h 2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" h="292">
                <a:moveTo>
                  <a:pt x="0" y="292"/>
                </a:moveTo>
                <a:cubicBezTo>
                  <a:pt x="51" y="249"/>
                  <a:pt x="102" y="207"/>
                  <a:pt x="152" y="172"/>
                </a:cubicBezTo>
                <a:cubicBezTo>
                  <a:pt x="202" y="137"/>
                  <a:pt x="249" y="109"/>
                  <a:pt x="300" y="80"/>
                </a:cubicBezTo>
                <a:cubicBezTo>
                  <a:pt x="351" y="51"/>
                  <a:pt x="405" y="25"/>
                  <a:pt x="46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0" name="Freeform 82"/>
          <p:cNvSpPr>
            <a:spLocks/>
          </p:cNvSpPr>
          <p:nvPr/>
        </p:nvSpPr>
        <p:spPr bwMode="auto">
          <a:xfrm>
            <a:off x="6589713" y="2592388"/>
            <a:ext cx="247650" cy="576262"/>
          </a:xfrm>
          <a:custGeom>
            <a:avLst/>
            <a:gdLst>
              <a:gd name="T0" fmla="*/ 2147483647 w 136"/>
              <a:gd name="T1" fmla="*/ 2147483647 h 379"/>
              <a:gd name="T2" fmla="*/ 2147483647 w 136"/>
              <a:gd name="T3" fmla="*/ 2147483647 h 379"/>
              <a:gd name="T4" fmla="*/ 2147483647 w 136"/>
              <a:gd name="T5" fmla="*/ 2147483647 h 379"/>
              <a:gd name="T6" fmla="*/ 2147483647 w 136"/>
              <a:gd name="T7" fmla="*/ 2147483647 h 379"/>
              <a:gd name="T8" fmla="*/ 2147483647 w 136"/>
              <a:gd name="T9" fmla="*/ 2147483647 h 379"/>
              <a:gd name="T10" fmla="*/ 2147483647 w 136"/>
              <a:gd name="T11" fmla="*/ 2147483647 h 379"/>
              <a:gd name="T12" fmla="*/ 2147483647 w 136"/>
              <a:gd name="T13" fmla="*/ 2147483647 h 379"/>
              <a:gd name="T14" fmla="*/ 2147483647 w 136"/>
              <a:gd name="T15" fmla="*/ 2147483647 h 3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6"/>
              <a:gd name="T25" fmla="*/ 0 h 379"/>
              <a:gd name="T26" fmla="*/ 136 w 136"/>
              <a:gd name="T27" fmla="*/ 379 h 3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6" h="379">
                <a:moveTo>
                  <a:pt x="65" y="379"/>
                </a:moveTo>
                <a:cubicBezTo>
                  <a:pt x="49" y="333"/>
                  <a:pt x="34" y="288"/>
                  <a:pt x="25" y="247"/>
                </a:cubicBezTo>
                <a:cubicBezTo>
                  <a:pt x="16" y="206"/>
                  <a:pt x="12" y="168"/>
                  <a:pt x="9" y="135"/>
                </a:cubicBezTo>
                <a:cubicBezTo>
                  <a:pt x="6" y="102"/>
                  <a:pt x="0" y="70"/>
                  <a:pt x="9" y="51"/>
                </a:cubicBezTo>
                <a:cubicBezTo>
                  <a:pt x="18" y="32"/>
                  <a:pt x="44" y="0"/>
                  <a:pt x="61" y="19"/>
                </a:cubicBezTo>
                <a:cubicBezTo>
                  <a:pt x="78" y="38"/>
                  <a:pt x="101" y="111"/>
                  <a:pt x="113" y="163"/>
                </a:cubicBezTo>
                <a:cubicBezTo>
                  <a:pt x="125" y="215"/>
                  <a:pt x="130" y="296"/>
                  <a:pt x="133" y="331"/>
                </a:cubicBezTo>
                <a:cubicBezTo>
                  <a:pt x="136" y="366"/>
                  <a:pt x="134" y="370"/>
                  <a:pt x="133" y="375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1" name="Freeform 83"/>
          <p:cNvSpPr>
            <a:spLocks/>
          </p:cNvSpPr>
          <p:nvPr/>
        </p:nvSpPr>
        <p:spPr bwMode="auto">
          <a:xfrm>
            <a:off x="6940550" y="3587750"/>
            <a:ext cx="65088" cy="279400"/>
          </a:xfrm>
          <a:custGeom>
            <a:avLst/>
            <a:gdLst>
              <a:gd name="T0" fmla="*/ 0 w 41"/>
              <a:gd name="T1" fmla="*/ 0 h 176"/>
              <a:gd name="T2" fmla="*/ 2147483647 w 41"/>
              <a:gd name="T3" fmla="*/ 2147483647 h 176"/>
              <a:gd name="T4" fmla="*/ 2147483647 w 41"/>
              <a:gd name="T5" fmla="*/ 2147483647 h 176"/>
              <a:gd name="T6" fmla="*/ 0 60000 65536"/>
              <a:gd name="T7" fmla="*/ 0 60000 65536"/>
              <a:gd name="T8" fmla="*/ 0 60000 65536"/>
              <a:gd name="T9" fmla="*/ 0 w 41"/>
              <a:gd name="T10" fmla="*/ 0 h 176"/>
              <a:gd name="T11" fmla="*/ 41 w 41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76">
                <a:moveTo>
                  <a:pt x="0" y="0"/>
                </a:moveTo>
                <a:cubicBezTo>
                  <a:pt x="15" y="29"/>
                  <a:pt x="31" y="59"/>
                  <a:pt x="36" y="88"/>
                </a:cubicBezTo>
                <a:cubicBezTo>
                  <a:pt x="41" y="117"/>
                  <a:pt x="34" y="146"/>
                  <a:pt x="28" y="1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2" name="Freeform 84"/>
          <p:cNvSpPr>
            <a:spLocks/>
          </p:cNvSpPr>
          <p:nvPr/>
        </p:nvSpPr>
        <p:spPr bwMode="auto">
          <a:xfrm>
            <a:off x="6770688" y="3606800"/>
            <a:ext cx="87312" cy="285750"/>
          </a:xfrm>
          <a:custGeom>
            <a:avLst/>
            <a:gdLst>
              <a:gd name="T0" fmla="*/ 2147483647 w 55"/>
              <a:gd name="T1" fmla="*/ 2147483647 h 180"/>
              <a:gd name="T2" fmla="*/ 2147483647 w 55"/>
              <a:gd name="T3" fmla="*/ 2147483647 h 180"/>
              <a:gd name="T4" fmla="*/ 2147483647 w 55"/>
              <a:gd name="T5" fmla="*/ 0 h 180"/>
              <a:gd name="T6" fmla="*/ 0 60000 65536"/>
              <a:gd name="T7" fmla="*/ 0 60000 65536"/>
              <a:gd name="T8" fmla="*/ 0 60000 65536"/>
              <a:gd name="T9" fmla="*/ 0 w 55"/>
              <a:gd name="T10" fmla="*/ 0 h 180"/>
              <a:gd name="T11" fmla="*/ 55 w 55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80">
                <a:moveTo>
                  <a:pt x="55" y="180"/>
                </a:moveTo>
                <a:cubicBezTo>
                  <a:pt x="34" y="155"/>
                  <a:pt x="14" y="130"/>
                  <a:pt x="7" y="100"/>
                </a:cubicBezTo>
                <a:cubicBezTo>
                  <a:pt x="0" y="70"/>
                  <a:pt x="7" y="35"/>
                  <a:pt x="15" y="0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3" name="Freeform 85"/>
          <p:cNvSpPr>
            <a:spLocks/>
          </p:cNvSpPr>
          <p:nvPr/>
        </p:nvSpPr>
        <p:spPr bwMode="auto">
          <a:xfrm>
            <a:off x="5861050" y="3562350"/>
            <a:ext cx="742950" cy="450850"/>
          </a:xfrm>
          <a:custGeom>
            <a:avLst/>
            <a:gdLst>
              <a:gd name="T0" fmla="*/ 2147483647 w 468"/>
              <a:gd name="T1" fmla="*/ 0 h 284"/>
              <a:gd name="T2" fmla="*/ 2147483647 w 468"/>
              <a:gd name="T3" fmla="*/ 2147483647 h 284"/>
              <a:gd name="T4" fmla="*/ 2147483647 w 468"/>
              <a:gd name="T5" fmla="*/ 2147483647 h 284"/>
              <a:gd name="T6" fmla="*/ 0 w 468"/>
              <a:gd name="T7" fmla="*/ 2147483647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284"/>
              <a:gd name="T14" fmla="*/ 468 w 468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284">
                <a:moveTo>
                  <a:pt x="468" y="0"/>
                </a:moveTo>
                <a:cubicBezTo>
                  <a:pt x="419" y="34"/>
                  <a:pt x="370" y="68"/>
                  <a:pt x="312" y="104"/>
                </a:cubicBezTo>
                <a:cubicBezTo>
                  <a:pt x="254" y="140"/>
                  <a:pt x="172" y="186"/>
                  <a:pt x="120" y="216"/>
                </a:cubicBezTo>
                <a:cubicBezTo>
                  <a:pt x="68" y="246"/>
                  <a:pt x="34" y="265"/>
                  <a:pt x="0" y="284"/>
                </a:cubicBezTo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4" name="Freeform 86"/>
          <p:cNvSpPr>
            <a:spLocks/>
          </p:cNvSpPr>
          <p:nvPr/>
        </p:nvSpPr>
        <p:spPr bwMode="auto">
          <a:xfrm>
            <a:off x="5680075" y="4394200"/>
            <a:ext cx="66675" cy="381000"/>
          </a:xfrm>
          <a:custGeom>
            <a:avLst/>
            <a:gdLst>
              <a:gd name="T0" fmla="*/ 2147483647 w 42"/>
              <a:gd name="T1" fmla="*/ 0 h 240"/>
              <a:gd name="T2" fmla="*/ 2147483647 w 42"/>
              <a:gd name="T3" fmla="*/ 2147483647 h 240"/>
              <a:gd name="T4" fmla="*/ 2147483647 w 42"/>
              <a:gd name="T5" fmla="*/ 2147483647 h 240"/>
              <a:gd name="T6" fmla="*/ 0 60000 65536"/>
              <a:gd name="T7" fmla="*/ 0 60000 65536"/>
              <a:gd name="T8" fmla="*/ 0 60000 65536"/>
              <a:gd name="T9" fmla="*/ 0 w 42"/>
              <a:gd name="T10" fmla="*/ 0 h 240"/>
              <a:gd name="T11" fmla="*/ 42 w 4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240">
                <a:moveTo>
                  <a:pt x="6" y="0"/>
                </a:moveTo>
                <a:cubicBezTo>
                  <a:pt x="3" y="32"/>
                  <a:pt x="0" y="64"/>
                  <a:pt x="6" y="104"/>
                </a:cubicBezTo>
                <a:cubicBezTo>
                  <a:pt x="12" y="144"/>
                  <a:pt x="36" y="217"/>
                  <a:pt x="42" y="24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0745" name="Line 87"/>
          <p:cNvSpPr>
            <a:spLocks noChangeShapeType="1"/>
          </p:cNvSpPr>
          <p:nvPr/>
        </p:nvSpPr>
        <p:spPr bwMode="auto">
          <a:xfrm>
            <a:off x="6559550" y="1898650"/>
            <a:ext cx="25400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6" name="Text Box 88"/>
          <p:cNvSpPr txBox="1">
            <a:spLocks noChangeArrowheads="1"/>
          </p:cNvSpPr>
          <p:nvPr/>
        </p:nvSpPr>
        <p:spPr bwMode="auto">
          <a:xfrm>
            <a:off x="723900" y="493395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a,b,c,d,e,f,g,h,i,j, … </a:t>
            </a:r>
          </a:p>
        </p:txBody>
      </p:sp>
      <p:sp>
        <p:nvSpPr>
          <p:cNvPr id="70747" name="Text Box 89"/>
          <p:cNvSpPr txBox="1">
            <a:spLocks noChangeArrowheads="1"/>
          </p:cNvSpPr>
          <p:nvPr/>
        </p:nvSpPr>
        <p:spPr bwMode="auto">
          <a:xfrm>
            <a:off x="4876800" y="4946650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a,b,e,f, …c, h,… </a:t>
            </a:r>
          </a:p>
        </p:txBody>
      </p:sp>
    </p:spTree>
    <p:extLst>
      <p:ext uri="{BB962C8B-B14F-4D97-AF65-F5344CB8AC3E}">
        <p14:creationId xmlns:p14="http://schemas.microsoft.com/office/powerpoint/2010/main" val="18240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65942-3107-4F33-8349-B3DF16803543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DE36C-9DD6-449E-9F02-D1F008C7152A}" type="slidenum">
              <a:rPr lang="zh-TW" altLang="en-US" sz="1400"/>
              <a:pPr eaLnBrk="1" hangingPunct="1"/>
              <a:t>21</a:t>
            </a:fld>
            <a:endParaRPr lang="en-US" altLang="zh-TW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Spanning Trees in Graphs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752600"/>
            <a:ext cx="8515350" cy="26955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Example.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kite. To count the spanning trees: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are path around the outside cycle in the drawing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remaining spanning trees use the diagonal edge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we must include an edge to each vertex of degree 2, we obtain four more spanning trees.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total is eight.</a:t>
            </a:r>
            <a:endParaRPr lang="en-US" altLang="zh-TW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20800" y="4876800"/>
            <a:ext cx="1143000" cy="1016000"/>
            <a:chOff x="832" y="3072"/>
            <a:chExt cx="720" cy="640"/>
          </a:xfrm>
        </p:grpSpPr>
        <p:sp>
          <p:nvSpPr>
            <p:cNvPr id="35879" name="Oval 4"/>
            <p:cNvSpPr>
              <a:spLocks noChangeArrowheads="1"/>
            </p:cNvSpPr>
            <p:nvPr/>
          </p:nvSpPr>
          <p:spPr bwMode="auto">
            <a:xfrm>
              <a:off x="832" y="307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0" name="Oval 5"/>
            <p:cNvSpPr>
              <a:spLocks noChangeArrowheads="1"/>
            </p:cNvSpPr>
            <p:nvPr/>
          </p:nvSpPr>
          <p:spPr bwMode="auto">
            <a:xfrm>
              <a:off x="832" y="363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1" name="Oval 6"/>
            <p:cNvSpPr>
              <a:spLocks noChangeArrowheads="1"/>
            </p:cNvSpPr>
            <p:nvPr/>
          </p:nvSpPr>
          <p:spPr bwMode="auto">
            <a:xfrm>
              <a:off x="1480" y="364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1480" y="308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3" name="Line 8"/>
            <p:cNvSpPr>
              <a:spLocks noChangeShapeType="1"/>
            </p:cNvSpPr>
            <p:nvPr/>
          </p:nvSpPr>
          <p:spPr bwMode="auto">
            <a:xfrm>
              <a:off x="904" y="311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9"/>
            <p:cNvSpPr>
              <a:spLocks noChangeShapeType="1"/>
            </p:cNvSpPr>
            <p:nvPr/>
          </p:nvSpPr>
          <p:spPr bwMode="auto">
            <a:xfrm>
              <a:off x="912" y="367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10"/>
            <p:cNvSpPr>
              <a:spLocks noChangeShapeType="1"/>
            </p:cNvSpPr>
            <p:nvPr/>
          </p:nvSpPr>
          <p:spPr bwMode="auto">
            <a:xfrm>
              <a:off x="1520" y="3160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11"/>
            <p:cNvSpPr>
              <a:spLocks noChangeShapeType="1"/>
            </p:cNvSpPr>
            <p:nvPr/>
          </p:nvSpPr>
          <p:spPr bwMode="auto">
            <a:xfrm>
              <a:off x="864" y="3152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12"/>
            <p:cNvSpPr>
              <a:spLocks noChangeShapeType="1"/>
            </p:cNvSpPr>
            <p:nvPr/>
          </p:nvSpPr>
          <p:spPr bwMode="auto">
            <a:xfrm flipV="1">
              <a:off x="896" y="3144"/>
              <a:ext cx="592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37000" y="4813300"/>
            <a:ext cx="419100" cy="381000"/>
            <a:chOff x="2480" y="3032"/>
            <a:chExt cx="264" cy="240"/>
          </a:xfrm>
        </p:grpSpPr>
        <p:sp>
          <p:nvSpPr>
            <p:cNvPr id="35876" name="Line 14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5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6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rot="5400000">
            <a:off x="4800600" y="4826000"/>
            <a:ext cx="419100" cy="381000"/>
            <a:chOff x="2480" y="3032"/>
            <a:chExt cx="264" cy="240"/>
          </a:xfrm>
        </p:grpSpPr>
        <p:sp>
          <p:nvSpPr>
            <p:cNvPr id="35873" name="Line 19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0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1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rot="10800000">
            <a:off x="5689600" y="4826000"/>
            <a:ext cx="419100" cy="381000"/>
            <a:chOff x="2480" y="3032"/>
            <a:chExt cx="264" cy="240"/>
          </a:xfrm>
        </p:grpSpPr>
        <p:sp>
          <p:nvSpPr>
            <p:cNvPr id="35870" name="Line 23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4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5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 rot="-5400000">
            <a:off x="6464300" y="4826000"/>
            <a:ext cx="419100" cy="381000"/>
            <a:chOff x="2480" y="3032"/>
            <a:chExt cx="264" cy="240"/>
          </a:xfrm>
        </p:grpSpPr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949700" y="5562600"/>
            <a:ext cx="431800" cy="393700"/>
            <a:chOff x="2488" y="3504"/>
            <a:chExt cx="272" cy="248"/>
          </a:xfrm>
        </p:grpSpPr>
        <p:sp>
          <p:nvSpPr>
            <p:cNvPr id="35864" name="Line 30"/>
            <p:cNvSpPr>
              <a:spLocks noChangeShapeType="1"/>
            </p:cNvSpPr>
            <p:nvPr/>
          </p:nvSpPr>
          <p:spPr bwMode="auto">
            <a:xfrm>
              <a:off x="2488" y="350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31"/>
            <p:cNvSpPr>
              <a:spLocks noChangeShapeType="1"/>
            </p:cNvSpPr>
            <p:nvPr/>
          </p:nvSpPr>
          <p:spPr bwMode="auto">
            <a:xfrm>
              <a:off x="2496" y="375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32"/>
            <p:cNvSpPr>
              <a:spLocks noChangeShapeType="1"/>
            </p:cNvSpPr>
            <p:nvPr/>
          </p:nvSpPr>
          <p:spPr bwMode="auto">
            <a:xfrm flipV="1">
              <a:off x="2488" y="3504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3" name="Line 35"/>
          <p:cNvSpPr>
            <a:spLocks noChangeShapeType="1"/>
          </p:cNvSpPr>
          <p:nvPr/>
        </p:nvSpPr>
        <p:spPr bwMode="auto">
          <a:xfrm rot="5400000">
            <a:off x="5014913" y="57515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6"/>
          <p:cNvSpPr>
            <a:spLocks noChangeShapeType="1"/>
          </p:cNvSpPr>
          <p:nvPr/>
        </p:nvSpPr>
        <p:spPr bwMode="auto">
          <a:xfrm rot="5400000">
            <a:off x="4621213" y="57642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7"/>
          <p:cNvSpPr>
            <a:spLocks noChangeShapeType="1"/>
          </p:cNvSpPr>
          <p:nvPr/>
        </p:nvSpPr>
        <p:spPr bwMode="auto">
          <a:xfrm rot="-5400000">
            <a:off x="4806951" y="5572125"/>
            <a:ext cx="43180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715000" y="5537200"/>
            <a:ext cx="425450" cy="425450"/>
            <a:chOff x="3600" y="3488"/>
            <a:chExt cx="268" cy="268"/>
          </a:xfrm>
        </p:grpSpPr>
        <p:sp>
          <p:nvSpPr>
            <p:cNvPr id="35861" name="Line 43"/>
            <p:cNvSpPr>
              <a:spLocks noChangeShapeType="1"/>
            </p:cNvSpPr>
            <p:nvPr/>
          </p:nvSpPr>
          <p:spPr bwMode="auto">
            <a:xfrm>
              <a:off x="3600" y="348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44"/>
            <p:cNvSpPr>
              <a:spLocks noChangeShapeType="1"/>
            </p:cNvSpPr>
            <p:nvPr/>
          </p:nvSpPr>
          <p:spPr bwMode="auto">
            <a:xfrm rot="5400000">
              <a:off x="3736" y="362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45"/>
            <p:cNvSpPr>
              <a:spLocks noChangeShapeType="1"/>
            </p:cNvSpPr>
            <p:nvPr/>
          </p:nvSpPr>
          <p:spPr bwMode="auto">
            <a:xfrm flipV="1">
              <a:off x="3600" y="3488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9"/>
          <p:cNvGrpSpPr>
            <a:grpSpLocks/>
          </p:cNvGrpSpPr>
          <p:nvPr/>
        </p:nvGrpSpPr>
        <p:grpSpPr bwMode="auto">
          <a:xfrm flipH="1" flipV="1">
            <a:off x="6673849" y="5579680"/>
            <a:ext cx="693305" cy="526746"/>
            <a:chOff x="3600" y="3488"/>
            <a:chExt cx="268" cy="268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 flipV="1">
              <a:off x="3600" y="348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rot="5400000">
              <a:off x="3736" y="362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3600" y="3488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E1D92F-BDC5-414F-96F9-817BBF8FC8B9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33C325-0397-4E6A-998F-3491B4720206}" type="slidenum">
              <a:rPr lang="zh-TW" altLang="en-US" sz="1400"/>
              <a:pPr eaLnBrk="1" hangingPunct="1"/>
              <a:t>22</a:t>
            </a:fld>
            <a:endParaRPr lang="en-US" altLang="zh-TW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Contraction</a:t>
            </a:r>
            <a:endParaRPr lang="en-US" altLang="zh-TW" sz="3200" dirty="0" smtClean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319087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</a:t>
            </a:r>
            <a:r>
              <a:rPr lang="en-US" altLang="zh-TW" sz="2800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contraction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edge </a:t>
            </a:r>
            <a:r>
              <a:rPr lang="en-US" altLang="zh-TW" sz="2800" b="1" i="1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endpoints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u, v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replacement of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a single vertex whose incident edges are the edges other than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were incident  to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resulting graph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one less vertex and one less edge than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endParaRPr lang="en-US" altLang="zh-TW" sz="34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71" name="Oval 4"/>
          <p:cNvSpPr>
            <a:spLocks noChangeArrowheads="1"/>
          </p:cNvSpPr>
          <p:nvPr/>
        </p:nvSpPr>
        <p:spPr bwMode="auto">
          <a:xfrm>
            <a:off x="2139950" y="50482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2" name="Oval 5"/>
          <p:cNvSpPr>
            <a:spLocks noChangeArrowheads="1"/>
          </p:cNvSpPr>
          <p:nvPr/>
        </p:nvSpPr>
        <p:spPr bwMode="auto">
          <a:xfrm>
            <a:off x="2139950" y="57594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3" name="Oval 6"/>
          <p:cNvSpPr>
            <a:spLocks noChangeArrowheads="1"/>
          </p:cNvSpPr>
          <p:nvPr/>
        </p:nvSpPr>
        <p:spPr bwMode="auto">
          <a:xfrm>
            <a:off x="3625850" y="5441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4" name="Oval 7"/>
          <p:cNvSpPr>
            <a:spLocks noChangeArrowheads="1"/>
          </p:cNvSpPr>
          <p:nvPr/>
        </p:nvSpPr>
        <p:spPr bwMode="auto">
          <a:xfrm>
            <a:off x="2978150" y="5060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>
            <a:off x="2254250" y="51117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2279650" y="58229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203450" y="51625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3041650" y="51752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Oval 13"/>
          <p:cNvSpPr>
            <a:spLocks noChangeArrowheads="1"/>
          </p:cNvSpPr>
          <p:nvPr/>
        </p:nvSpPr>
        <p:spPr bwMode="auto">
          <a:xfrm>
            <a:off x="2978150" y="5784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3092450" y="5124450"/>
            <a:ext cx="54610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 flipV="1">
            <a:off x="3092450" y="5518150"/>
            <a:ext cx="55880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05117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6883" name="Text Box 17"/>
          <p:cNvSpPr txBox="1">
            <a:spLocks noChangeArrowheads="1"/>
          </p:cNvSpPr>
          <p:nvPr/>
        </p:nvSpPr>
        <p:spPr bwMode="auto">
          <a:xfrm>
            <a:off x="2787650" y="524033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2990850" y="576738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3648075" y="55467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6886" name="Oval 21"/>
          <p:cNvSpPr>
            <a:spLocks noChangeArrowheads="1"/>
          </p:cNvSpPr>
          <p:nvPr/>
        </p:nvSpPr>
        <p:spPr bwMode="auto">
          <a:xfrm>
            <a:off x="5238750" y="50355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7" name="Oval 22"/>
          <p:cNvSpPr>
            <a:spLocks noChangeArrowheads="1"/>
          </p:cNvSpPr>
          <p:nvPr/>
        </p:nvSpPr>
        <p:spPr bwMode="auto">
          <a:xfrm>
            <a:off x="5238750" y="5822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5962650" y="5441950"/>
            <a:ext cx="127000" cy="1143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6724650" y="5441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>
            <a:off x="5302250" y="51371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>
            <a:off x="5353050" y="5099050"/>
            <a:ext cx="6223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7"/>
          <p:cNvSpPr>
            <a:spLocks noChangeShapeType="1"/>
          </p:cNvSpPr>
          <p:nvPr/>
        </p:nvSpPr>
        <p:spPr bwMode="auto">
          <a:xfrm flipV="1">
            <a:off x="5365750" y="5518150"/>
            <a:ext cx="6096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93" name="AutoShape 28"/>
          <p:cNvCxnSpPr>
            <a:cxnSpLocks noChangeShapeType="1"/>
            <a:stCxn id="36888" idx="7"/>
            <a:endCxn id="36889" idx="1"/>
          </p:cNvCxnSpPr>
          <p:nvPr/>
        </p:nvCxnSpPr>
        <p:spPr bwMode="auto">
          <a:xfrm rot="5400000" flipV="1">
            <a:off x="6405562" y="5124451"/>
            <a:ext cx="3175" cy="673100"/>
          </a:xfrm>
          <a:prstGeom prst="curvedConnector3">
            <a:avLst>
              <a:gd name="adj1" fmla="val -84000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0"/>
          <p:cNvCxnSpPr>
            <a:cxnSpLocks noChangeShapeType="1"/>
            <a:stCxn id="36888" idx="5"/>
            <a:endCxn id="36889" idx="3"/>
          </p:cNvCxnSpPr>
          <p:nvPr/>
        </p:nvCxnSpPr>
        <p:spPr bwMode="auto">
          <a:xfrm rot="16200000" flipH="1">
            <a:off x="6405562" y="5203826"/>
            <a:ext cx="3175" cy="673100"/>
          </a:xfrm>
          <a:prstGeom prst="curvedConnector3">
            <a:avLst>
              <a:gd name="adj1" fmla="val 72999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115050" y="56610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6" name="Oval 33"/>
          <p:cNvSpPr>
            <a:spLocks noChangeArrowheads="1"/>
          </p:cNvSpPr>
          <p:nvPr/>
        </p:nvSpPr>
        <p:spPr bwMode="auto">
          <a:xfrm>
            <a:off x="2628900" y="4743450"/>
            <a:ext cx="904875" cy="1514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6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31A94-9FA6-4E94-8646-B6510C7D271D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EBF68A-858A-49EB-A0D6-94E415F3F97F}" type="slidenum">
              <a:rPr lang="zh-TW" altLang="en-US" sz="1400"/>
              <a:pPr eaLnBrk="1" hangingPunct="1"/>
              <a:t>23</a:t>
            </a:fld>
            <a:endParaRPr lang="en-US" altLang="zh-TW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49400"/>
          </a:xfrm>
        </p:spPr>
        <p:txBody>
          <a:bodyPr>
            <a:normAutofit fontScale="90000"/>
          </a:bodyPr>
          <a:lstStyle/>
          <a:p>
            <a:pPr marL="571500" indent="-571500" algn="l" eaLnBrk="1" hangingPunct="1">
              <a:lnSpc>
                <a:spcPts val="3600"/>
              </a:lnSpc>
            </a:pPr>
            <a:r>
              <a:rPr lang="en-US" altLang="zh-TW" sz="2800" b="1" dirty="0" smtClean="0">
                <a:ea typeface="新細明體" panose="02020500000000000000" pitchFamily="18" charset="-120"/>
              </a:rPr>
              <a:t>Proposition 25: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+ (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384425"/>
            <a:ext cx="7772400" cy="1482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The number of trees without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 The number of trees with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b="1" baseline="160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 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having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1111250" y="46291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1111250" y="53403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2359025" y="5022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1711325" y="4641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1249363" y="4692650"/>
            <a:ext cx="461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1241425" y="5399088"/>
            <a:ext cx="49530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1174750" y="47434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1774825" y="47561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Oval 13"/>
          <p:cNvSpPr>
            <a:spLocks noChangeArrowheads="1"/>
          </p:cNvSpPr>
          <p:nvPr/>
        </p:nvSpPr>
        <p:spPr bwMode="auto">
          <a:xfrm>
            <a:off x="1711325" y="53657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1830388" y="4724400"/>
            <a:ext cx="5413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1830388" y="5108575"/>
            <a:ext cx="525462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1492250" y="4754563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143000" y="40703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7908" name="Oval 21"/>
          <p:cNvSpPr>
            <a:spLocks noChangeArrowheads="1"/>
          </p:cNvSpPr>
          <p:nvPr/>
        </p:nvSpPr>
        <p:spPr bwMode="auto">
          <a:xfrm>
            <a:off x="3252788" y="52689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9" name="Oval 22"/>
          <p:cNvSpPr>
            <a:spLocks noChangeArrowheads="1"/>
          </p:cNvSpPr>
          <p:nvPr/>
        </p:nvSpPr>
        <p:spPr bwMode="auto">
          <a:xfrm>
            <a:off x="3252788" y="59182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0" name="Oval 23"/>
          <p:cNvSpPr>
            <a:spLocks noChangeArrowheads="1"/>
          </p:cNvSpPr>
          <p:nvPr/>
        </p:nvSpPr>
        <p:spPr bwMode="auto">
          <a:xfrm>
            <a:off x="3752850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1" name="Oval 24"/>
          <p:cNvSpPr>
            <a:spLocks noChangeArrowheads="1"/>
          </p:cNvSpPr>
          <p:nvPr/>
        </p:nvSpPr>
        <p:spPr bwMode="auto">
          <a:xfrm>
            <a:off x="4371975" y="561816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3316288" y="53752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3371850" y="5360988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 flipV="1">
            <a:off x="3375025" y="5699125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15" name="AutoShape 28"/>
          <p:cNvCxnSpPr>
            <a:cxnSpLocks noChangeShapeType="1"/>
            <a:stCxn id="37910" idx="7"/>
            <a:endCxn id="37911" idx="1"/>
          </p:cNvCxnSpPr>
          <p:nvPr/>
        </p:nvCxnSpPr>
        <p:spPr bwMode="auto">
          <a:xfrm rot="-5400000">
            <a:off x="4123531" y="5372894"/>
            <a:ext cx="4763" cy="530225"/>
          </a:xfrm>
          <a:prstGeom prst="curvedConnector3">
            <a:avLst>
              <a:gd name="adj1" fmla="val 3133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9"/>
          <p:cNvCxnSpPr>
            <a:cxnSpLocks noChangeShapeType="1"/>
            <a:stCxn id="37910" idx="5"/>
            <a:endCxn id="37911" idx="3"/>
          </p:cNvCxnSpPr>
          <p:nvPr/>
        </p:nvCxnSpPr>
        <p:spPr bwMode="auto">
          <a:xfrm rot="5400000" flipH="1" flipV="1">
            <a:off x="4123531" y="5452269"/>
            <a:ext cx="4763" cy="530225"/>
          </a:xfrm>
          <a:prstGeom prst="curvedConnector3">
            <a:avLst>
              <a:gd name="adj1" fmla="val -26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2686050" y="54848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18" name="Oval 31"/>
          <p:cNvSpPr>
            <a:spLocks noChangeArrowheads="1"/>
          </p:cNvSpPr>
          <p:nvPr/>
        </p:nvSpPr>
        <p:spPr bwMode="auto">
          <a:xfrm>
            <a:off x="1495425" y="4410075"/>
            <a:ext cx="609600" cy="122872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37919" name="Oval 32"/>
          <p:cNvSpPr>
            <a:spLocks noChangeArrowheads="1"/>
          </p:cNvSpPr>
          <p:nvPr/>
        </p:nvSpPr>
        <p:spPr bwMode="auto">
          <a:xfrm>
            <a:off x="3259138" y="4090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0" name="Oval 33"/>
          <p:cNvSpPr>
            <a:spLocks noChangeArrowheads="1"/>
          </p:cNvSpPr>
          <p:nvPr/>
        </p:nvSpPr>
        <p:spPr bwMode="auto">
          <a:xfrm>
            <a:off x="3263900" y="46640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1" name="Oval 34"/>
          <p:cNvSpPr>
            <a:spLocks noChangeArrowheads="1"/>
          </p:cNvSpPr>
          <p:nvPr/>
        </p:nvSpPr>
        <p:spPr bwMode="auto">
          <a:xfrm>
            <a:off x="4378325" y="44180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2" name="Oval 35"/>
          <p:cNvSpPr>
            <a:spLocks noChangeArrowheads="1"/>
          </p:cNvSpPr>
          <p:nvPr/>
        </p:nvSpPr>
        <p:spPr bwMode="auto">
          <a:xfrm>
            <a:off x="3873500" y="4098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3382963" y="41449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3389313" y="47228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3322638" y="4205288"/>
            <a:ext cx="0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Oval 40"/>
          <p:cNvSpPr>
            <a:spLocks noChangeArrowheads="1"/>
          </p:cNvSpPr>
          <p:nvPr/>
        </p:nvSpPr>
        <p:spPr bwMode="auto">
          <a:xfrm>
            <a:off x="3878263" y="46847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7" name="Line 41"/>
          <p:cNvSpPr>
            <a:spLocks noChangeShapeType="1"/>
          </p:cNvSpPr>
          <p:nvPr/>
        </p:nvSpPr>
        <p:spPr bwMode="auto">
          <a:xfrm>
            <a:off x="4002088" y="41671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2"/>
          <p:cNvSpPr>
            <a:spLocks noChangeShapeType="1"/>
          </p:cNvSpPr>
          <p:nvPr/>
        </p:nvSpPr>
        <p:spPr bwMode="auto">
          <a:xfrm flipV="1">
            <a:off x="3992563" y="45132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Text Box 46"/>
          <p:cNvSpPr txBox="1">
            <a:spLocks noChangeArrowheads="1"/>
          </p:cNvSpPr>
          <p:nvPr/>
        </p:nvSpPr>
        <p:spPr bwMode="auto">
          <a:xfrm>
            <a:off x="2676525" y="41846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G-e</a:t>
            </a:r>
          </a:p>
        </p:txBody>
      </p:sp>
      <p:sp>
        <p:nvSpPr>
          <p:cNvPr id="37930" name="Oval 48"/>
          <p:cNvSpPr>
            <a:spLocks noChangeArrowheads="1"/>
          </p:cNvSpPr>
          <p:nvPr/>
        </p:nvSpPr>
        <p:spPr bwMode="auto">
          <a:xfrm>
            <a:off x="5145088" y="40147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1" name="Oval 49"/>
          <p:cNvSpPr>
            <a:spLocks noChangeArrowheads="1"/>
          </p:cNvSpPr>
          <p:nvPr/>
        </p:nvSpPr>
        <p:spPr bwMode="auto">
          <a:xfrm>
            <a:off x="5149850" y="45878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2" name="Oval 50"/>
          <p:cNvSpPr>
            <a:spLocks noChangeArrowheads="1"/>
          </p:cNvSpPr>
          <p:nvPr/>
        </p:nvSpPr>
        <p:spPr bwMode="auto">
          <a:xfrm>
            <a:off x="6264275" y="43418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3" name="Oval 51"/>
          <p:cNvSpPr>
            <a:spLocks noChangeArrowheads="1"/>
          </p:cNvSpPr>
          <p:nvPr/>
        </p:nvSpPr>
        <p:spPr bwMode="auto">
          <a:xfrm>
            <a:off x="5759450" y="40227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4" name="Line 52"/>
          <p:cNvSpPr>
            <a:spLocks noChangeShapeType="1"/>
          </p:cNvSpPr>
          <p:nvPr/>
        </p:nvSpPr>
        <p:spPr bwMode="auto">
          <a:xfrm>
            <a:off x="5268913" y="40687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53"/>
          <p:cNvSpPr>
            <a:spLocks noChangeShapeType="1"/>
          </p:cNvSpPr>
          <p:nvPr/>
        </p:nvSpPr>
        <p:spPr bwMode="auto">
          <a:xfrm>
            <a:off x="5275263" y="46466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Oval 55"/>
          <p:cNvSpPr>
            <a:spLocks noChangeArrowheads="1"/>
          </p:cNvSpPr>
          <p:nvPr/>
        </p:nvSpPr>
        <p:spPr bwMode="auto">
          <a:xfrm>
            <a:off x="5764213" y="46085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7" name="Line 56"/>
          <p:cNvSpPr>
            <a:spLocks noChangeShapeType="1"/>
          </p:cNvSpPr>
          <p:nvPr/>
        </p:nvSpPr>
        <p:spPr bwMode="auto">
          <a:xfrm>
            <a:off x="5888038" y="40909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7"/>
          <p:cNvSpPr>
            <a:spLocks noChangeShapeType="1"/>
          </p:cNvSpPr>
          <p:nvPr/>
        </p:nvSpPr>
        <p:spPr bwMode="auto">
          <a:xfrm flipV="1">
            <a:off x="5878513" y="44370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Oval 58"/>
          <p:cNvSpPr>
            <a:spLocks noChangeArrowheads="1"/>
          </p:cNvSpPr>
          <p:nvPr/>
        </p:nvSpPr>
        <p:spPr bwMode="auto">
          <a:xfrm>
            <a:off x="5105400" y="52593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0" name="Oval 59"/>
          <p:cNvSpPr>
            <a:spLocks noChangeArrowheads="1"/>
          </p:cNvSpPr>
          <p:nvPr/>
        </p:nvSpPr>
        <p:spPr bwMode="auto">
          <a:xfrm>
            <a:off x="5105400" y="59086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1" name="Oval 60"/>
          <p:cNvSpPr>
            <a:spLocks noChangeArrowheads="1"/>
          </p:cNvSpPr>
          <p:nvPr/>
        </p:nvSpPr>
        <p:spPr bwMode="auto">
          <a:xfrm>
            <a:off x="5605463" y="56134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2" name="Oval 61"/>
          <p:cNvSpPr>
            <a:spLocks noChangeArrowheads="1"/>
          </p:cNvSpPr>
          <p:nvPr/>
        </p:nvSpPr>
        <p:spPr bwMode="auto">
          <a:xfrm>
            <a:off x="6224588" y="56086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3" name="Line 63"/>
          <p:cNvSpPr>
            <a:spLocks noChangeShapeType="1"/>
          </p:cNvSpPr>
          <p:nvPr/>
        </p:nvSpPr>
        <p:spPr bwMode="auto">
          <a:xfrm>
            <a:off x="5224463" y="5351463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4"/>
          <p:cNvSpPr>
            <a:spLocks noChangeShapeType="1"/>
          </p:cNvSpPr>
          <p:nvPr/>
        </p:nvSpPr>
        <p:spPr bwMode="auto">
          <a:xfrm flipV="1">
            <a:off x="5227638" y="5689600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45" name="AutoShape 66"/>
          <p:cNvCxnSpPr>
            <a:cxnSpLocks noChangeShapeType="1"/>
            <a:stCxn id="37941" idx="5"/>
            <a:endCxn id="37942" idx="3"/>
          </p:cNvCxnSpPr>
          <p:nvPr/>
        </p:nvCxnSpPr>
        <p:spPr bwMode="auto">
          <a:xfrm rot="5400000" flipH="1" flipV="1">
            <a:off x="5976144" y="5442744"/>
            <a:ext cx="4763" cy="530225"/>
          </a:xfrm>
          <a:prstGeom prst="curvedConnector3">
            <a:avLst>
              <a:gd name="adj1" fmla="val -27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6" name="Oval 67"/>
          <p:cNvSpPr>
            <a:spLocks noChangeArrowheads="1"/>
          </p:cNvSpPr>
          <p:nvPr/>
        </p:nvSpPr>
        <p:spPr bwMode="auto">
          <a:xfrm>
            <a:off x="6973888" y="52959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7" name="Oval 68"/>
          <p:cNvSpPr>
            <a:spLocks noChangeArrowheads="1"/>
          </p:cNvSpPr>
          <p:nvPr/>
        </p:nvSpPr>
        <p:spPr bwMode="auto">
          <a:xfrm>
            <a:off x="6978650" y="5868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8" name="Oval 69"/>
          <p:cNvSpPr>
            <a:spLocks noChangeArrowheads="1"/>
          </p:cNvSpPr>
          <p:nvPr/>
        </p:nvSpPr>
        <p:spPr bwMode="auto">
          <a:xfrm>
            <a:off x="8093075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9" name="Oval 70"/>
          <p:cNvSpPr>
            <a:spLocks noChangeArrowheads="1"/>
          </p:cNvSpPr>
          <p:nvPr/>
        </p:nvSpPr>
        <p:spPr bwMode="auto">
          <a:xfrm>
            <a:off x="7588250" y="53038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0" name="Line 71"/>
          <p:cNvSpPr>
            <a:spLocks noChangeShapeType="1"/>
          </p:cNvSpPr>
          <p:nvPr/>
        </p:nvSpPr>
        <p:spPr bwMode="auto">
          <a:xfrm>
            <a:off x="7097713" y="5349875"/>
            <a:ext cx="4905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>
            <a:off x="7104063" y="5927725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Oval 73"/>
          <p:cNvSpPr>
            <a:spLocks noChangeArrowheads="1"/>
          </p:cNvSpPr>
          <p:nvPr/>
        </p:nvSpPr>
        <p:spPr bwMode="auto">
          <a:xfrm>
            <a:off x="7593013" y="58896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>
            <a:off x="7659688" y="5419725"/>
            <a:ext cx="317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75"/>
          <p:cNvSpPr>
            <a:spLocks noChangeShapeType="1"/>
          </p:cNvSpPr>
          <p:nvPr/>
        </p:nvSpPr>
        <p:spPr bwMode="auto">
          <a:xfrm flipV="1">
            <a:off x="7707313" y="5718175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6505575" y="5467350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22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E5F13E-8B96-4FA2-8B2F-5456A599599B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37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2C3B11-EBA4-4FFF-B6C9-536E2F25998B}" type="slidenum">
              <a:rPr lang="zh-TW" altLang="en-US" sz="1400"/>
              <a:pPr eaLnBrk="1" hangingPunct="1"/>
              <a:t>24</a:t>
            </a:fld>
            <a:endParaRPr lang="en-US" altLang="zh-TW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1025" cy="1075765"/>
          </a:xfrm>
        </p:spPr>
        <p:txBody>
          <a:bodyPr/>
          <a:lstStyle/>
          <a:p>
            <a:pPr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Algorithm for 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Prűfer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code generation from a tree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2" y="1196788"/>
            <a:ext cx="8780928" cy="2956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provides an alternative approach to Proposition 24.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Algorithm.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Prűfer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code) Production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)=(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endParaRPr lang="en-US" altLang="zh-TW" b="1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tree 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Iteration: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At the </a:t>
            </a:r>
            <a:r>
              <a:rPr lang="en-US" altLang="zh-TW" i="1" dirty="0" err="1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step, delete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least remaining leaf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say that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</a:t>
            </a:r>
            <a:r>
              <a:rPr lang="en-US" altLang="zh-TW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neighbor</a:t>
            </a:r>
            <a:r>
              <a:rPr lang="en-US" altLang="zh-TW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the deleted leaf</a:t>
            </a:r>
            <a:endParaRPr lang="en-US" altLang="zh-TW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33799" name="Line 4"/>
          <p:cNvSpPr>
            <a:spLocks noChangeShapeType="1"/>
          </p:cNvSpPr>
          <p:nvPr/>
        </p:nvSpPr>
        <p:spPr bwMode="auto">
          <a:xfrm>
            <a:off x="2330450" y="516255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1739900" y="5156200"/>
            <a:ext cx="58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>
            <a:off x="3486150" y="5156200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>
            <a:off x="2908300" y="51562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8"/>
          <p:cNvSpPr>
            <a:spLocks noChangeShapeType="1"/>
          </p:cNvSpPr>
          <p:nvPr/>
        </p:nvSpPr>
        <p:spPr bwMode="auto">
          <a:xfrm>
            <a:off x="2324100" y="51752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9"/>
          <p:cNvSpPr>
            <a:spLocks noChangeShapeType="1"/>
          </p:cNvSpPr>
          <p:nvPr/>
        </p:nvSpPr>
        <p:spPr bwMode="auto">
          <a:xfrm>
            <a:off x="292100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0"/>
          <p:cNvSpPr>
            <a:spLocks noChangeShapeType="1"/>
          </p:cNvSpPr>
          <p:nvPr/>
        </p:nvSpPr>
        <p:spPr bwMode="auto">
          <a:xfrm>
            <a:off x="3492500" y="5162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1606550" y="4584700"/>
            <a:ext cx="261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07" name="Text Box 12"/>
          <p:cNvSpPr txBox="1">
            <a:spLocks noChangeArrowheads="1"/>
          </p:cNvSpPr>
          <p:nvPr/>
        </p:nvSpPr>
        <p:spPr bwMode="auto">
          <a:xfrm>
            <a:off x="1606550" y="47942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3808" name="Text Box 13"/>
          <p:cNvSpPr txBox="1">
            <a:spLocks noChangeArrowheads="1"/>
          </p:cNvSpPr>
          <p:nvPr/>
        </p:nvSpPr>
        <p:spPr bwMode="auto">
          <a:xfrm>
            <a:off x="2190750" y="47688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3809" name="Text Box 14"/>
          <p:cNvSpPr txBox="1">
            <a:spLocks noChangeArrowheads="1"/>
          </p:cNvSpPr>
          <p:nvPr/>
        </p:nvSpPr>
        <p:spPr bwMode="auto">
          <a:xfrm>
            <a:off x="2800350" y="47625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3346450" y="47561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3898900" y="476885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3812" name="Text Box 17"/>
          <p:cNvSpPr txBox="1">
            <a:spLocks noChangeArrowheads="1"/>
          </p:cNvSpPr>
          <p:nvPr/>
        </p:nvSpPr>
        <p:spPr bwMode="auto">
          <a:xfrm>
            <a:off x="2197100" y="56642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2794000" y="56642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3814" name="Text Box 19"/>
          <p:cNvSpPr txBox="1">
            <a:spLocks noChangeArrowheads="1"/>
          </p:cNvSpPr>
          <p:nvPr/>
        </p:nvSpPr>
        <p:spPr bwMode="auto">
          <a:xfrm>
            <a:off x="3352800" y="5651500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3815" name="Text Box 20"/>
          <p:cNvSpPr txBox="1">
            <a:spLocks noChangeArrowheads="1"/>
          </p:cNvSpPr>
          <p:nvPr/>
        </p:nvSpPr>
        <p:spPr bwMode="auto">
          <a:xfrm>
            <a:off x="4457700" y="4540250"/>
            <a:ext cx="1879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1. Delete 2  a</a:t>
            </a:r>
            <a:r>
              <a:rPr lang="en-US" altLang="zh-TW" sz="1800" baseline="-20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=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2. Delete 3  a</a:t>
            </a:r>
            <a:r>
              <a:rPr lang="en-US" altLang="zh-TW" sz="1800" baseline="-20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=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3. Delete 5  a</a:t>
            </a:r>
            <a:r>
              <a:rPr lang="en-US" altLang="zh-TW" sz="1800" baseline="-20000">
                <a:ea typeface="新細明體" panose="02020500000000000000" pitchFamily="18" charset="-120"/>
              </a:rPr>
              <a:t>3</a:t>
            </a:r>
            <a:r>
              <a:rPr lang="en-US" altLang="zh-TW" sz="1800">
                <a:ea typeface="新細明體" panose="02020500000000000000" pitchFamily="18" charset="-120"/>
              </a:rPr>
              <a:t>=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4. Delete 4  a</a:t>
            </a:r>
            <a:r>
              <a:rPr lang="en-US" altLang="zh-TW" sz="1800" baseline="-20000">
                <a:ea typeface="新細明體" panose="02020500000000000000" pitchFamily="18" charset="-120"/>
              </a:rPr>
              <a:t>4</a:t>
            </a:r>
            <a:r>
              <a:rPr lang="en-US" altLang="zh-TW" sz="1800">
                <a:ea typeface="新細明體" panose="02020500000000000000" pitchFamily="18" charset="-120"/>
              </a:rPr>
              <a:t>=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5. Delete 6  a</a:t>
            </a:r>
            <a:r>
              <a:rPr lang="en-US" altLang="zh-TW" sz="1800" baseline="-20000">
                <a:ea typeface="新細明體" panose="02020500000000000000" pitchFamily="18" charset="-120"/>
              </a:rPr>
              <a:t>5</a:t>
            </a:r>
            <a:r>
              <a:rPr lang="en-US" altLang="zh-TW" sz="1800">
                <a:ea typeface="新細明體" panose="02020500000000000000" pitchFamily="18" charset="-120"/>
              </a:rPr>
              <a:t>=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6. Delete 7  a</a:t>
            </a:r>
            <a:r>
              <a:rPr lang="en-US" altLang="zh-TW" sz="1800" baseline="-20000">
                <a:ea typeface="新細明體" panose="02020500000000000000" pitchFamily="18" charset="-120"/>
              </a:rPr>
              <a:t>6</a:t>
            </a:r>
            <a:r>
              <a:rPr lang="en-US" altLang="zh-TW" sz="1800">
                <a:ea typeface="新細明體" panose="02020500000000000000" pitchFamily="18" charset="-12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0643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65126"/>
            <a:ext cx="8786812" cy="132556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Algorithm for tree generation </a:t>
            </a:r>
            <a:r>
              <a:rPr lang="en-US" altLang="zh-TW" sz="3400" dirty="0" smtClean="0"/>
              <a:t>from a </a:t>
            </a:r>
            <a:r>
              <a:rPr lang="en-US" altLang="zh-TW" sz="3400" dirty="0" err="1" smtClean="0"/>
              <a:t>Prűfer</a:t>
            </a:r>
            <a:r>
              <a:rPr lang="en-US" altLang="zh-TW" sz="3400" dirty="0" smtClean="0"/>
              <a:t> </a:t>
            </a:r>
            <a:r>
              <a:rPr lang="en-US" altLang="zh-TW" sz="3400" dirty="0"/>
              <a:t>code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the degrees</a:t>
            </a:r>
          </a:p>
          <a:p>
            <a:r>
              <a:rPr lang="en-US" dirty="0" smtClean="0"/>
              <a:t>For each vertex u in code</a:t>
            </a:r>
          </a:p>
          <a:p>
            <a:pPr lvl="1"/>
            <a:r>
              <a:rPr lang="en-US" dirty="0" smtClean="0"/>
              <a:t>For each v vertex in set </a:t>
            </a:r>
          </a:p>
          <a:p>
            <a:pPr lvl="2"/>
            <a:r>
              <a:rPr lang="en-US" sz="2200" b="1" dirty="0" smtClean="0"/>
              <a:t>If (</a:t>
            </a:r>
            <a:r>
              <a:rPr lang="en-US" sz="2200" b="1" i="1" dirty="0" smtClean="0">
                <a:solidFill>
                  <a:schemeClr val="accent2">
                    <a:lumMod val="75000"/>
                  </a:schemeClr>
                </a:solidFill>
              </a:rPr>
              <a:t>degree(v) == 1</a:t>
            </a:r>
            <a:r>
              <a:rPr lang="en-US" sz="2200" b="1" dirty="0" smtClean="0"/>
              <a:t>)  add edge </a:t>
            </a:r>
            <a:r>
              <a:rPr lang="en-US" sz="2200" b="1" i="1" dirty="0" err="1" smtClean="0">
                <a:solidFill>
                  <a:schemeClr val="accent2">
                    <a:lumMod val="75000"/>
                  </a:schemeClr>
                </a:solidFill>
              </a:rPr>
              <a:t>u,v</a:t>
            </a:r>
            <a:endParaRPr lang="en-US" sz="22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Reduce degree(v) by 1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Reduce degree(u) by 1</a:t>
            </a:r>
          </a:p>
          <a:p>
            <a:r>
              <a:rPr lang="en-US" dirty="0" smtClean="0"/>
              <a:t>Two vertex with degree 1 will remain, connect them to complete the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22E9-589E-4243-9A6A-774EC4291775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ECACF4-5AFD-401F-9B07-184524113AEF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637076-5547-4107-987D-7E8D1D778037}" type="slidenum">
              <a:rPr lang="zh-TW" altLang="en-US" sz="1400"/>
              <a:pPr eaLnBrk="1" hangingPunct="1"/>
              <a:t>26</a:t>
            </a:fld>
            <a:endParaRPr lang="en-US" altLang="zh-TW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9900" cy="914400"/>
          </a:xfrm>
        </p:spPr>
        <p:txBody>
          <a:bodyPr>
            <a:normAutofit fontScale="90000"/>
          </a:bodyPr>
          <a:lstStyle/>
          <a:p>
            <a:pPr marL="381000" indent="-381000" algn="l"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Proposition 24: F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a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size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3200" i="1" baseline="30000" dirty="0" smtClean="0">
                <a:ea typeface="新細明體" panose="02020500000000000000" pitchFamily="18" charset="-120"/>
              </a:rPr>
              <a:t>n-</a:t>
            </a:r>
            <a:r>
              <a:rPr lang="en-US" altLang="zh-TW" sz="3200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   </a:t>
            </a:r>
            <a:endParaRPr lang="en-US" altLang="zh-TW" sz="32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77175" cy="434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(Alternative approach - sketch)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Trees with vertex set </a:t>
            </a:r>
            <a:r>
              <a:rPr lang="en-US" altLang="zh-TW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S</a:t>
            </a:r>
            <a:r>
              <a:rPr lang="en-US" altLang="zh-TW" sz="30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lists of length </a:t>
            </a:r>
            <a:r>
              <a:rPr lang="en-US" altLang="zh-TW" sz="3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-2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prufer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code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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one tree.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800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Proved by induction</a:t>
            </a:r>
          </a:p>
        </p:txBody>
      </p:sp>
    </p:spTree>
    <p:extLst>
      <p:ext uri="{BB962C8B-B14F-4D97-AF65-F5344CB8AC3E}">
        <p14:creationId xmlns:p14="http://schemas.microsoft.com/office/powerpoint/2010/main" val="24552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23B994-DF25-4E8F-805B-589DFC00EA6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Distance in </a:t>
            </a:r>
            <a:r>
              <a:rPr lang="en-US" altLang="zh-TW" dirty="0"/>
              <a:t>T</a:t>
            </a:r>
            <a:r>
              <a:rPr lang="en-US" altLang="zh-TW" dirty="0" smtClean="0"/>
              <a:t>rees and Graphs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3100"/>
            <a:ext cx="7772400" cy="2124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 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u, v</a:t>
            </a:r>
            <a:r>
              <a:rPr lang="en-US" altLang="zh-TW" sz="2400" dirty="0" smtClean="0"/>
              <a:t>-path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distance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</a:t>
            </a:r>
            <a:r>
              <a:rPr lang="en-US" altLang="zh-TW" sz="2400" i="1" dirty="0" smtClean="0"/>
              <a:t>u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d</a:t>
            </a:r>
            <a:r>
              <a:rPr lang="en-US" altLang="zh-TW" sz="2400" i="1" baseline="-25000" dirty="0" err="1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is the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least length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-path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such path, then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)= </a:t>
            </a:r>
            <a:r>
              <a:rPr lang="zh-TW" altLang="en-US" sz="2400" dirty="0" smtClean="0">
                <a:sym typeface="Symbol" panose="05050102010706020507" pitchFamily="18" charset="2"/>
              </a:rPr>
              <a:t></a:t>
            </a:r>
            <a:endParaRPr lang="zh-TW" altLang="en-US" sz="2400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625DCA-7D39-43BB-87C5-A4498CAB592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Distance in Trees and Graphs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diameter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TW" sz="2400" smtClean="0">
                <a:ea typeface="Arial Unicode MS" pitchFamily="34" charset="-128"/>
                <a:cs typeface="Times New Roman" pitchFamily="18" charset="0"/>
              </a:rPr>
              <a:t>diam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400" i="1" smtClean="0"/>
              <a:t>G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is </a:t>
            </a:r>
            <a:r>
              <a:rPr lang="en-US" altLang="zh-TW" sz="2400" smtClean="0">
                <a:ea typeface="Arial Unicode MS" pitchFamily="34" charset="-128"/>
                <a:cs typeface="Arial Unicode MS" pitchFamily="34" charset="-128"/>
              </a:rPr>
              <a:t>max</a:t>
            </a:r>
            <a:r>
              <a:rPr lang="en-US" altLang="zh-TW" sz="2400" i="1" baseline="-18000" smtClean="0"/>
              <a:t>u,v</a:t>
            </a:r>
            <a:r>
              <a:rPr lang="en-US" altLang="zh-TW" sz="2400" baseline="-18000" smtClean="0">
                <a:sym typeface="Symbol" pitchFamily="18" charset="2"/>
              </a:rPr>
              <a:t></a:t>
            </a:r>
            <a:r>
              <a:rPr lang="en-US" altLang="zh-TW" sz="2400" i="1" baseline="-18000" smtClean="0">
                <a:sym typeface="Symbol" pitchFamily="18" charset="2"/>
              </a:rPr>
              <a:t>V</a:t>
            </a:r>
            <a:r>
              <a:rPr lang="en-US" altLang="zh-TW" sz="2400" baseline="-18000" smtClean="0">
                <a:sym typeface="Symbol" pitchFamily="18" charset="2"/>
              </a:rPr>
              <a:t>(</a:t>
            </a:r>
            <a:r>
              <a:rPr lang="en-US" altLang="zh-TW" sz="2400" i="1" baseline="-18000" smtClean="0">
                <a:sym typeface="Symbol" pitchFamily="18" charset="2"/>
              </a:rPr>
              <a:t>G</a:t>
            </a:r>
            <a:r>
              <a:rPr lang="en-US" altLang="zh-TW" sz="2400" baseline="-18000" smtClean="0">
                <a:sym typeface="Symbol" pitchFamily="18" charset="2"/>
              </a:rPr>
              <a:t>)</a:t>
            </a:r>
            <a:r>
              <a:rPr lang="en-US" altLang="zh-TW" sz="2400" baseline="-25000" smtClean="0">
                <a:sym typeface="Symbol" pitchFamily="18" charset="2"/>
              </a:rPr>
              <a:t> </a:t>
            </a:r>
            <a:r>
              <a:rPr lang="en-US" altLang="zh-TW" sz="2400" i="1" smtClean="0">
                <a:sym typeface="Symbol" pitchFamily="18" charset="2"/>
              </a:rPr>
              <a:t>d</a:t>
            </a:r>
            <a:r>
              <a:rPr lang="en-US" altLang="zh-TW" sz="2400" smtClean="0">
                <a:sym typeface="Symbol" pitchFamily="18" charset="2"/>
              </a:rPr>
              <a:t>(</a:t>
            </a:r>
            <a:r>
              <a:rPr lang="en-US" altLang="zh-TW" sz="2400" i="1" smtClean="0">
                <a:sym typeface="Symbol" pitchFamily="18" charset="2"/>
              </a:rPr>
              <a:t>u,v</a:t>
            </a:r>
            <a:r>
              <a:rPr lang="en-US" altLang="zh-TW" sz="24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Upper bound of distance between every pair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eccentricity</a:t>
            </a:r>
            <a:r>
              <a:rPr lang="en-US" altLang="zh-TW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a vertex </a:t>
            </a:r>
            <a:r>
              <a:rPr lang="en-US" altLang="zh-TW" sz="2400" i="1" smtClean="0">
                <a:sym typeface="Symbol" pitchFamily="18" charset="2"/>
              </a:rPr>
              <a:t>u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200" smtClean="0">
                <a:sym typeface="Symbol" pitchFamily="18" charset="2"/>
              </a:rPr>
              <a:t>(</a:t>
            </a:r>
            <a:r>
              <a:rPr lang="en-US" altLang="zh-TW" sz="2200" i="1" smtClean="0">
                <a:sym typeface="Symbol" pitchFamily="18" charset="2"/>
              </a:rPr>
              <a:t>u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 = 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max</a:t>
            </a:r>
            <a:r>
              <a:rPr lang="en-US" altLang="zh-TW" sz="2200" i="1" baseline="-25000" smtClean="0"/>
              <a:t>v</a:t>
            </a:r>
            <a:r>
              <a:rPr lang="en-US" altLang="zh-TW" sz="2200" baseline="-25000" smtClean="0">
                <a:sym typeface="Symbol" pitchFamily="18" charset="2"/>
              </a:rPr>
              <a:t></a:t>
            </a:r>
            <a:r>
              <a:rPr lang="en-US" altLang="zh-TW" sz="2200" i="1" baseline="-25000" smtClean="0">
                <a:sym typeface="Symbol" pitchFamily="18" charset="2"/>
              </a:rPr>
              <a:t>V</a:t>
            </a:r>
            <a:r>
              <a:rPr lang="en-US" altLang="zh-TW" sz="2200" baseline="-25000" smtClean="0">
                <a:sym typeface="Symbol" pitchFamily="18" charset="2"/>
              </a:rPr>
              <a:t>(</a:t>
            </a:r>
            <a:r>
              <a:rPr lang="en-US" altLang="zh-TW" sz="2200" i="1" baseline="-25000" smtClean="0">
                <a:sym typeface="Symbol" pitchFamily="18" charset="2"/>
              </a:rPr>
              <a:t>G</a:t>
            </a:r>
            <a:r>
              <a:rPr lang="en-US" altLang="zh-TW" sz="2200" baseline="-25000" smtClean="0">
                <a:sym typeface="Symbol" pitchFamily="18" charset="2"/>
              </a:rPr>
              <a:t>) </a:t>
            </a:r>
            <a:r>
              <a:rPr lang="en-US" altLang="zh-TW" sz="2200" i="1" smtClean="0">
                <a:sym typeface="Symbol" pitchFamily="18" charset="2"/>
              </a:rPr>
              <a:t>d</a:t>
            </a:r>
            <a:r>
              <a:rPr lang="en-US" altLang="zh-TW" sz="2200" smtClean="0">
                <a:sym typeface="Symbol" pitchFamily="18" charset="2"/>
              </a:rPr>
              <a:t>(</a:t>
            </a:r>
            <a:r>
              <a:rPr lang="en-US" altLang="zh-TW" sz="2200" i="1" smtClean="0">
                <a:sym typeface="Symbol" pitchFamily="18" charset="2"/>
              </a:rPr>
              <a:t>u,v</a:t>
            </a:r>
            <a:r>
              <a:rPr lang="en-US" altLang="zh-TW" sz="220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Upper bound of the distance from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to the others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radius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of a graph </a:t>
            </a:r>
            <a:r>
              <a:rPr lang="en-US" altLang="zh-TW" sz="2400" i="1" smtClean="0">
                <a:sym typeface="Symbol" pitchFamily="18" charset="2"/>
              </a:rPr>
              <a:t>G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</a:t>
            </a:r>
            <a:r>
              <a:rPr lang="en-US" altLang="zh-TW" sz="2400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rad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</a:t>
            </a:r>
            <a:r>
              <a:rPr lang="en-US" altLang="zh-TW" sz="2400" i="1" smtClean="0">
                <a:sym typeface="Symbol" pitchFamily="18" charset="2"/>
              </a:rPr>
              <a:t>G = </a:t>
            </a:r>
            <a:r>
              <a:rPr lang="en-US" altLang="zh-TW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min</a:t>
            </a:r>
            <a:r>
              <a:rPr lang="en-US" altLang="zh-TW" sz="2400" i="1" baseline="-25000" smtClean="0">
                <a:sym typeface="Symbol" pitchFamily="18" charset="2"/>
              </a:rPr>
              <a:t>uV</a:t>
            </a:r>
            <a:r>
              <a:rPr lang="en-US" altLang="zh-TW" sz="2400" baseline="-25000" smtClean="0">
                <a:sym typeface="Symbol" pitchFamily="18" charset="2"/>
              </a:rPr>
              <a:t>(</a:t>
            </a:r>
            <a:r>
              <a:rPr lang="en-US" altLang="zh-TW" sz="2400" i="1" baseline="-25000" smtClean="0">
                <a:sym typeface="Symbol" pitchFamily="18" charset="2"/>
              </a:rPr>
              <a:t>G</a:t>
            </a:r>
            <a:r>
              <a:rPr lang="en-US" altLang="zh-TW" sz="2400" baseline="-25000" smtClean="0">
                <a:sym typeface="Symbol" pitchFamily="18" charset="2"/>
              </a:rPr>
              <a:t>)</a:t>
            </a:r>
            <a:r>
              <a:rPr lang="en-US" altLang="zh-TW" sz="2400" smtClean="0">
                <a:sym typeface="Symbol" pitchFamily="18" charset="2"/>
              </a:rPr>
              <a:t> (</a:t>
            </a:r>
            <a:r>
              <a:rPr lang="en-US" altLang="zh-TW" sz="2400" i="1" smtClean="0">
                <a:sym typeface="Symbol" pitchFamily="18" charset="2"/>
              </a:rPr>
              <a:t>u</a:t>
            </a:r>
            <a:r>
              <a:rPr lang="en-US" altLang="zh-TW" sz="240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Lower bound of the eccentricity</a:t>
            </a:r>
          </a:p>
          <a:p>
            <a:pPr lvl="1" eaLnBrk="1" hangingPunct="1">
              <a:lnSpc>
                <a:spcPct val="120000"/>
              </a:lnSpc>
            </a:pP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46DCE4-0A5E-4914-885F-7CA31FC52E9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Distance, Diameter, </a:t>
            </a:r>
            <a:r>
              <a:rPr lang="en-US" altLang="zh-TW" sz="3200" smtClean="0">
                <a:sym typeface="Symbol" pitchFamily="18" charset="2"/>
              </a:rPr>
              <a:t>Eccentricity,</a:t>
            </a:r>
            <a:r>
              <a:rPr lang="en-US" altLang="zh-TW" sz="3200" smtClean="0"/>
              <a:t> and R</a:t>
            </a:r>
            <a:r>
              <a:rPr lang="en-US" altLang="zh-TW" sz="3200" smtClean="0">
                <a:sym typeface="Symbol" pitchFamily="18" charset="2"/>
              </a:rPr>
              <a:t>adius</a:t>
            </a:r>
            <a:endParaRPr lang="en-US" altLang="zh-TW" sz="3200" smtClean="0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4448175" y="2787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7876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Oval 2053"/>
          <p:cNvSpPr>
            <a:spLocks noChangeArrowheads="1"/>
          </p:cNvSpPr>
          <p:nvPr/>
        </p:nvSpPr>
        <p:spPr bwMode="auto">
          <a:xfrm>
            <a:off x="1790700" y="226695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79" name="Oval 2054"/>
          <p:cNvSpPr>
            <a:spLocks noChangeArrowheads="1"/>
          </p:cNvSpPr>
          <p:nvPr/>
        </p:nvSpPr>
        <p:spPr bwMode="auto">
          <a:xfrm>
            <a:off x="3838575" y="240030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0" name="Oval 2055"/>
          <p:cNvSpPr>
            <a:spLocks noChangeArrowheads="1"/>
          </p:cNvSpPr>
          <p:nvPr/>
        </p:nvSpPr>
        <p:spPr bwMode="auto">
          <a:xfrm>
            <a:off x="4848225" y="319087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1" name="Oval 2056"/>
          <p:cNvSpPr>
            <a:spLocks noChangeArrowheads="1"/>
          </p:cNvSpPr>
          <p:nvPr/>
        </p:nvSpPr>
        <p:spPr bwMode="auto">
          <a:xfrm>
            <a:off x="3943350" y="401955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2" name="Oval 2057"/>
          <p:cNvSpPr>
            <a:spLocks noChangeArrowheads="1"/>
          </p:cNvSpPr>
          <p:nvPr/>
        </p:nvSpPr>
        <p:spPr bwMode="auto">
          <a:xfrm>
            <a:off x="1876425" y="410527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3" name="Oval 2058"/>
          <p:cNvSpPr>
            <a:spLocks noChangeArrowheads="1"/>
          </p:cNvSpPr>
          <p:nvPr/>
        </p:nvSpPr>
        <p:spPr bwMode="auto">
          <a:xfrm>
            <a:off x="3324225" y="328612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4" name="Oval 2059"/>
          <p:cNvSpPr>
            <a:spLocks noChangeArrowheads="1"/>
          </p:cNvSpPr>
          <p:nvPr/>
        </p:nvSpPr>
        <p:spPr bwMode="auto">
          <a:xfrm>
            <a:off x="2428875" y="324802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5" name="Line 2060"/>
          <p:cNvSpPr>
            <a:spLocks noChangeShapeType="1"/>
          </p:cNvSpPr>
          <p:nvPr/>
        </p:nvSpPr>
        <p:spPr bwMode="auto">
          <a:xfrm flipV="1">
            <a:off x="2038350" y="3419475"/>
            <a:ext cx="43815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2061"/>
          <p:cNvSpPr>
            <a:spLocks noChangeShapeType="1"/>
          </p:cNvSpPr>
          <p:nvPr/>
        </p:nvSpPr>
        <p:spPr bwMode="auto">
          <a:xfrm>
            <a:off x="1952625" y="2428875"/>
            <a:ext cx="523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2062"/>
          <p:cNvSpPr>
            <a:spLocks noChangeShapeType="1"/>
          </p:cNvSpPr>
          <p:nvPr/>
        </p:nvSpPr>
        <p:spPr bwMode="auto">
          <a:xfrm>
            <a:off x="1857375" y="2457450"/>
            <a:ext cx="85725" cy="164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2063"/>
          <p:cNvSpPr>
            <a:spLocks noChangeShapeType="1"/>
          </p:cNvSpPr>
          <p:nvPr/>
        </p:nvSpPr>
        <p:spPr bwMode="auto">
          <a:xfrm flipV="1">
            <a:off x="2076450" y="3419475"/>
            <a:ext cx="128587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2064"/>
          <p:cNvSpPr>
            <a:spLocks noChangeShapeType="1"/>
          </p:cNvSpPr>
          <p:nvPr/>
        </p:nvSpPr>
        <p:spPr bwMode="auto">
          <a:xfrm>
            <a:off x="2609850" y="3371850"/>
            <a:ext cx="7239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2066"/>
          <p:cNvSpPr>
            <a:spLocks noChangeShapeType="1"/>
          </p:cNvSpPr>
          <p:nvPr/>
        </p:nvSpPr>
        <p:spPr bwMode="auto">
          <a:xfrm>
            <a:off x="3467100" y="3448050"/>
            <a:ext cx="533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2067"/>
          <p:cNvSpPr>
            <a:spLocks noChangeShapeType="1"/>
          </p:cNvSpPr>
          <p:nvPr/>
        </p:nvSpPr>
        <p:spPr bwMode="auto">
          <a:xfrm flipV="1">
            <a:off x="3533775" y="3276600"/>
            <a:ext cx="132397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2068"/>
          <p:cNvSpPr>
            <a:spLocks noChangeShapeType="1"/>
          </p:cNvSpPr>
          <p:nvPr/>
        </p:nvSpPr>
        <p:spPr bwMode="auto">
          <a:xfrm flipV="1">
            <a:off x="4143375" y="3381375"/>
            <a:ext cx="762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069"/>
          <p:cNvSpPr>
            <a:spLocks noChangeShapeType="1"/>
          </p:cNvSpPr>
          <p:nvPr/>
        </p:nvSpPr>
        <p:spPr bwMode="auto">
          <a:xfrm>
            <a:off x="4019550" y="2552700"/>
            <a:ext cx="8763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Line 2070"/>
          <p:cNvSpPr>
            <a:spLocks noChangeShapeType="1"/>
          </p:cNvSpPr>
          <p:nvPr/>
        </p:nvSpPr>
        <p:spPr bwMode="auto">
          <a:xfrm flipV="1">
            <a:off x="2571750" y="2552700"/>
            <a:ext cx="12858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2071"/>
          <p:cNvSpPr txBox="1">
            <a:spLocks noChangeArrowheads="1"/>
          </p:cNvSpPr>
          <p:nvPr/>
        </p:nvSpPr>
        <p:spPr bwMode="auto">
          <a:xfrm>
            <a:off x="1552575" y="18954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3096" name="Text Box 2072"/>
          <p:cNvSpPr txBox="1">
            <a:spLocks noChangeArrowheads="1"/>
          </p:cNvSpPr>
          <p:nvPr/>
        </p:nvSpPr>
        <p:spPr bwMode="auto">
          <a:xfrm>
            <a:off x="3705225" y="20193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3097" name="Text Box 2073"/>
          <p:cNvSpPr txBox="1">
            <a:spLocks noChangeArrowheads="1"/>
          </p:cNvSpPr>
          <p:nvPr/>
        </p:nvSpPr>
        <p:spPr bwMode="auto">
          <a:xfrm>
            <a:off x="5038725" y="35814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c</a:t>
            </a:r>
          </a:p>
        </p:txBody>
      </p:sp>
      <p:sp>
        <p:nvSpPr>
          <p:cNvPr id="3098" name="Text Box 2074"/>
          <p:cNvSpPr txBox="1">
            <a:spLocks noChangeArrowheads="1"/>
          </p:cNvSpPr>
          <p:nvPr/>
        </p:nvSpPr>
        <p:spPr bwMode="auto">
          <a:xfrm>
            <a:off x="4029075" y="40671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d</a:t>
            </a:r>
          </a:p>
        </p:txBody>
      </p:sp>
      <p:sp>
        <p:nvSpPr>
          <p:cNvPr id="3099" name="Text Box 2075"/>
          <p:cNvSpPr txBox="1">
            <a:spLocks noChangeArrowheads="1"/>
          </p:cNvSpPr>
          <p:nvPr/>
        </p:nvSpPr>
        <p:spPr bwMode="auto">
          <a:xfrm>
            <a:off x="3209925" y="34290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3100" name="Text Box 2076"/>
          <p:cNvSpPr txBox="1">
            <a:spLocks noChangeArrowheads="1"/>
          </p:cNvSpPr>
          <p:nvPr/>
        </p:nvSpPr>
        <p:spPr bwMode="auto">
          <a:xfrm>
            <a:off x="2428875" y="28003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f</a:t>
            </a:r>
          </a:p>
        </p:txBody>
      </p:sp>
      <p:sp>
        <p:nvSpPr>
          <p:cNvPr id="3101" name="Text Box 2077"/>
          <p:cNvSpPr txBox="1">
            <a:spLocks noChangeArrowheads="1"/>
          </p:cNvSpPr>
          <p:nvPr/>
        </p:nvSpPr>
        <p:spPr bwMode="auto">
          <a:xfrm>
            <a:off x="1552575" y="39433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g</a:t>
            </a:r>
          </a:p>
        </p:txBody>
      </p:sp>
      <p:sp>
        <p:nvSpPr>
          <p:cNvPr id="3102" name="Text Box 2078"/>
          <p:cNvSpPr txBox="1">
            <a:spLocks noChangeArrowheads="1"/>
          </p:cNvSpPr>
          <p:nvPr/>
        </p:nvSpPr>
        <p:spPr bwMode="auto">
          <a:xfrm>
            <a:off x="1123950" y="4724400"/>
            <a:ext cx="1905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Distance(f,c) : 2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Distance(g,c): 2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Distance(a,c): 3</a:t>
            </a:r>
          </a:p>
        </p:txBody>
      </p:sp>
      <p:sp>
        <p:nvSpPr>
          <p:cNvPr id="3103" name="Text Box 2079"/>
          <p:cNvSpPr txBox="1">
            <a:spLocks noChangeArrowheads="1"/>
          </p:cNvSpPr>
          <p:nvPr/>
        </p:nvSpPr>
        <p:spPr bwMode="auto">
          <a:xfrm>
            <a:off x="4781550" y="4772025"/>
            <a:ext cx="22002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 dirty="0">
                <a:latin typeface="Times New Roman" pitchFamily="18" charset="0"/>
              </a:rPr>
              <a:t>Eccentricity(f</a:t>
            </a:r>
            <a:r>
              <a:rPr lang="en-US" altLang="zh-TW" sz="2000" dirty="0" smtClean="0">
                <a:latin typeface="Times New Roman" pitchFamily="18" charset="0"/>
              </a:rPr>
              <a:t>): 2</a:t>
            </a:r>
            <a:endParaRPr lang="en-US" altLang="zh-TW" sz="2000" dirty="0">
              <a:latin typeface="Times New Roman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TW" sz="2000" dirty="0">
                <a:latin typeface="Times New Roman" pitchFamily="18" charset="0"/>
              </a:rPr>
              <a:t>Eccentricity(a): 3</a:t>
            </a:r>
          </a:p>
        </p:txBody>
      </p:sp>
      <p:sp>
        <p:nvSpPr>
          <p:cNvPr id="3104" name="Text Box 2080"/>
          <p:cNvSpPr txBox="1">
            <a:spLocks noChangeArrowheads="1"/>
          </p:cNvSpPr>
          <p:nvPr/>
        </p:nvSpPr>
        <p:spPr bwMode="auto">
          <a:xfrm>
            <a:off x="3181350" y="4752975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Diameter: 3</a:t>
            </a:r>
          </a:p>
        </p:txBody>
      </p:sp>
      <p:sp>
        <p:nvSpPr>
          <p:cNvPr id="3105" name="Text Box 2081"/>
          <p:cNvSpPr txBox="1">
            <a:spLocks noChangeArrowheads="1"/>
          </p:cNvSpPr>
          <p:nvPr/>
        </p:nvSpPr>
        <p:spPr bwMode="auto">
          <a:xfrm>
            <a:off x="7172325" y="4724400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Radius: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手繪多邊形 46"/>
          <p:cNvSpPr/>
          <p:nvPr/>
        </p:nvSpPr>
        <p:spPr bwMode="auto">
          <a:xfrm>
            <a:off x="490538" y="4360863"/>
            <a:ext cx="3697287" cy="1806575"/>
          </a:xfrm>
          <a:custGeom>
            <a:avLst/>
            <a:gdLst>
              <a:gd name="connsiteX0" fmla="*/ 252412 w 5145087"/>
              <a:gd name="connsiteY0" fmla="*/ 430212 h 1946274"/>
              <a:gd name="connsiteX1" fmla="*/ 604837 w 5145087"/>
              <a:gd name="connsiteY1" fmla="*/ 58737 h 1946274"/>
              <a:gd name="connsiteX2" fmla="*/ 1938337 w 5145087"/>
              <a:gd name="connsiteY2" fmla="*/ 77787 h 1946274"/>
              <a:gd name="connsiteX3" fmla="*/ 3405187 w 5145087"/>
              <a:gd name="connsiteY3" fmla="*/ 125412 h 1946274"/>
              <a:gd name="connsiteX4" fmla="*/ 4633912 w 5145087"/>
              <a:gd name="connsiteY4" fmla="*/ 401637 h 1946274"/>
              <a:gd name="connsiteX5" fmla="*/ 4891087 w 5145087"/>
              <a:gd name="connsiteY5" fmla="*/ 1401762 h 1946274"/>
              <a:gd name="connsiteX6" fmla="*/ 3109912 w 5145087"/>
              <a:gd name="connsiteY6" fmla="*/ 1887537 h 1946274"/>
              <a:gd name="connsiteX7" fmla="*/ 1081087 w 5145087"/>
              <a:gd name="connsiteY7" fmla="*/ 1754187 h 1946274"/>
              <a:gd name="connsiteX8" fmla="*/ 138112 w 5145087"/>
              <a:gd name="connsiteY8" fmla="*/ 1373187 h 1946274"/>
              <a:gd name="connsiteX9" fmla="*/ 252412 w 5145087"/>
              <a:gd name="connsiteY9" fmla="*/ 430212 h 1946274"/>
              <a:gd name="connsiteX0" fmla="*/ 252412 w 4752975"/>
              <a:gd name="connsiteY0" fmla="*/ 430212 h 1917699"/>
              <a:gd name="connsiteX1" fmla="*/ 604837 w 4752975"/>
              <a:gd name="connsiteY1" fmla="*/ 58737 h 1917699"/>
              <a:gd name="connsiteX2" fmla="*/ 1938337 w 4752975"/>
              <a:gd name="connsiteY2" fmla="*/ 77787 h 1917699"/>
              <a:gd name="connsiteX3" fmla="*/ 3405187 w 4752975"/>
              <a:gd name="connsiteY3" fmla="*/ 125412 h 1917699"/>
              <a:gd name="connsiteX4" fmla="*/ 4633912 w 4752975"/>
              <a:gd name="connsiteY4" fmla="*/ 401637 h 1917699"/>
              <a:gd name="connsiteX5" fmla="*/ 4119562 w 4752975"/>
              <a:gd name="connsiteY5" fmla="*/ 1573212 h 1917699"/>
              <a:gd name="connsiteX6" fmla="*/ 3109912 w 4752975"/>
              <a:gd name="connsiteY6" fmla="*/ 1887537 h 1917699"/>
              <a:gd name="connsiteX7" fmla="*/ 1081087 w 4752975"/>
              <a:gd name="connsiteY7" fmla="*/ 1754187 h 1917699"/>
              <a:gd name="connsiteX8" fmla="*/ 138112 w 4752975"/>
              <a:gd name="connsiteY8" fmla="*/ 1373187 h 1917699"/>
              <a:gd name="connsiteX9" fmla="*/ 252412 w 4752975"/>
              <a:gd name="connsiteY9" fmla="*/ 430212 h 1917699"/>
              <a:gd name="connsiteX0" fmla="*/ 252412 w 4294187"/>
              <a:gd name="connsiteY0" fmla="*/ 430212 h 1917699"/>
              <a:gd name="connsiteX1" fmla="*/ 604837 w 4294187"/>
              <a:gd name="connsiteY1" fmla="*/ 58737 h 1917699"/>
              <a:gd name="connsiteX2" fmla="*/ 1938337 w 4294187"/>
              <a:gd name="connsiteY2" fmla="*/ 77787 h 1917699"/>
              <a:gd name="connsiteX3" fmla="*/ 3405187 w 4294187"/>
              <a:gd name="connsiteY3" fmla="*/ 125412 h 1917699"/>
              <a:gd name="connsiteX4" fmla="*/ 4157662 w 4294187"/>
              <a:gd name="connsiteY4" fmla="*/ 468312 h 1917699"/>
              <a:gd name="connsiteX5" fmla="*/ 4119562 w 4294187"/>
              <a:gd name="connsiteY5" fmla="*/ 1573212 h 1917699"/>
              <a:gd name="connsiteX6" fmla="*/ 3109912 w 4294187"/>
              <a:gd name="connsiteY6" fmla="*/ 1887537 h 1917699"/>
              <a:gd name="connsiteX7" fmla="*/ 1081087 w 4294187"/>
              <a:gd name="connsiteY7" fmla="*/ 1754187 h 1917699"/>
              <a:gd name="connsiteX8" fmla="*/ 138112 w 4294187"/>
              <a:gd name="connsiteY8" fmla="*/ 1373187 h 1917699"/>
              <a:gd name="connsiteX9" fmla="*/ 252412 w 4294187"/>
              <a:gd name="connsiteY9" fmla="*/ 430212 h 1917699"/>
              <a:gd name="connsiteX0" fmla="*/ 252412 w 4200525"/>
              <a:gd name="connsiteY0" fmla="*/ 430212 h 1954212"/>
              <a:gd name="connsiteX1" fmla="*/ 604837 w 4200525"/>
              <a:gd name="connsiteY1" fmla="*/ 58737 h 1954212"/>
              <a:gd name="connsiteX2" fmla="*/ 1938337 w 4200525"/>
              <a:gd name="connsiteY2" fmla="*/ 77787 h 1954212"/>
              <a:gd name="connsiteX3" fmla="*/ 3405187 w 4200525"/>
              <a:gd name="connsiteY3" fmla="*/ 125412 h 1954212"/>
              <a:gd name="connsiteX4" fmla="*/ 4157662 w 4200525"/>
              <a:gd name="connsiteY4" fmla="*/ 468312 h 1954212"/>
              <a:gd name="connsiteX5" fmla="*/ 3662362 w 4200525"/>
              <a:gd name="connsiteY5" fmla="*/ 1354137 h 1954212"/>
              <a:gd name="connsiteX6" fmla="*/ 3109912 w 4200525"/>
              <a:gd name="connsiteY6" fmla="*/ 1887537 h 1954212"/>
              <a:gd name="connsiteX7" fmla="*/ 1081087 w 4200525"/>
              <a:gd name="connsiteY7" fmla="*/ 1754187 h 1954212"/>
              <a:gd name="connsiteX8" fmla="*/ 138112 w 4200525"/>
              <a:gd name="connsiteY8" fmla="*/ 1373187 h 1954212"/>
              <a:gd name="connsiteX9" fmla="*/ 252412 w 4200525"/>
              <a:gd name="connsiteY9" fmla="*/ 430212 h 1954212"/>
              <a:gd name="connsiteX0" fmla="*/ 252412 w 3698874"/>
              <a:gd name="connsiteY0" fmla="*/ 430212 h 1954212"/>
              <a:gd name="connsiteX1" fmla="*/ 604837 w 3698874"/>
              <a:gd name="connsiteY1" fmla="*/ 58737 h 1954212"/>
              <a:gd name="connsiteX2" fmla="*/ 1938337 w 3698874"/>
              <a:gd name="connsiteY2" fmla="*/ 77787 h 1954212"/>
              <a:gd name="connsiteX3" fmla="*/ 3405187 w 3698874"/>
              <a:gd name="connsiteY3" fmla="*/ 125412 h 1954212"/>
              <a:gd name="connsiteX4" fmla="*/ 3328987 w 3698874"/>
              <a:gd name="connsiteY4" fmla="*/ 830262 h 1954212"/>
              <a:gd name="connsiteX5" fmla="*/ 3662362 w 3698874"/>
              <a:gd name="connsiteY5" fmla="*/ 1354137 h 1954212"/>
              <a:gd name="connsiteX6" fmla="*/ 3109912 w 3698874"/>
              <a:gd name="connsiteY6" fmla="*/ 1887537 h 1954212"/>
              <a:gd name="connsiteX7" fmla="*/ 1081087 w 3698874"/>
              <a:gd name="connsiteY7" fmla="*/ 1754187 h 1954212"/>
              <a:gd name="connsiteX8" fmla="*/ 138112 w 3698874"/>
              <a:gd name="connsiteY8" fmla="*/ 1373187 h 1954212"/>
              <a:gd name="connsiteX9" fmla="*/ 252412 w 3698874"/>
              <a:gd name="connsiteY9" fmla="*/ 430212 h 1954212"/>
              <a:gd name="connsiteX0" fmla="*/ 252412 w 3698874"/>
              <a:gd name="connsiteY0" fmla="*/ 430212 h 1954212"/>
              <a:gd name="connsiteX1" fmla="*/ 604837 w 3698874"/>
              <a:gd name="connsiteY1" fmla="*/ 58737 h 1954212"/>
              <a:gd name="connsiteX2" fmla="*/ 1938337 w 3698874"/>
              <a:gd name="connsiteY2" fmla="*/ 77787 h 1954212"/>
              <a:gd name="connsiteX3" fmla="*/ 2909887 w 3698874"/>
              <a:gd name="connsiteY3" fmla="*/ 192087 h 1954212"/>
              <a:gd name="connsiteX4" fmla="*/ 3328987 w 3698874"/>
              <a:gd name="connsiteY4" fmla="*/ 830262 h 1954212"/>
              <a:gd name="connsiteX5" fmla="*/ 3662362 w 3698874"/>
              <a:gd name="connsiteY5" fmla="*/ 1354137 h 1954212"/>
              <a:gd name="connsiteX6" fmla="*/ 3109912 w 3698874"/>
              <a:gd name="connsiteY6" fmla="*/ 1887537 h 1954212"/>
              <a:gd name="connsiteX7" fmla="*/ 1081087 w 3698874"/>
              <a:gd name="connsiteY7" fmla="*/ 1754187 h 1954212"/>
              <a:gd name="connsiteX8" fmla="*/ 138112 w 3698874"/>
              <a:gd name="connsiteY8" fmla="*/ 1373187 h 1954212"/>
              <a:gd name="connsiteX9" fmla="*/ 252412 w 3698874"/>
              <a:gd name="connsiteY9" fmla="*/ 430212 h 1954212"/>
              <a:gd name="connsiteX0" fmla="*/ 252412 w 3697287"/>
              <a:gd name="connsiteY0" fmla="*/ 430212 h 1806575"/>
              <a:gd name="connsiteX1" fmla="*/ 604837 w 3697287"/>
              <a:gd name="connsiteY1" fmla="*/ 58737 h 1806575"/>
              <a:gd name="connsiteX2" fmla="*/ 1938337 w 3697287"/>
              <a:gd name="connsiteY2" fmla="*/ 77787 h 1806575"/>
              <a:gd name="connsiteX3" fmla="*/ 2909887 w 3697287"/>
              <a:gd name="connsiteY3" fmla="*/ 192087 h 1806575"/>
              <a:gd name="connsiteX4" fmla="*/ 3328987 w 3697287"/>
              <a:gd name="connsiteY4" fmla="*/ 830262 h 1806575"/>
              <a:gd name="connsiteX5" fmla="*/ 3662362 w 3697287"/>
              <a:gd name="connsiteY5" fmla="*/ 1354137 h 1806575"/>
              <a:gd name="connsiteX6" fmla="*/ 3119437 w 3697287"/>
              <a:gd name="connsiteY6" fmla="*/ 1687512 h 1806575"/>
              <a:gd name="connsiteX7" fmla="*/ 1081087 w 3697287"/>
              <a:gd name="connsiteY7" fmla="*/ 1754187 h 1806575"/>
              <a:gd name="connsiteX8" fmla="*/ 138112 w 3697287"/>
              <a:gd name="connsiteY8" fmla="*/ 1373187 h 1806575"/>
              <a:gd name="connsiteX9" fmla="*/ 252412 w 3697287"/>
              <a:gd name="connsiteY9" fmla="*/ 430212 h 180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287" h="1806575">
                <a:moveTo>
                  <a:pt x="252412" y="430212"/>
                </a:moveTo>
                <a:cubicBezTo>
                  <a:pt x="330200" y="211137"/>
                  <a:pt x="323850" y="117475"/>
                  <a:pt x="604837" y="58737"/>
                </a:cubicBezTo>
                <a:cubicBezTo>
                  <a:pt x="885825" y="0"/>
                  <a:pt x="1938337" y="77787"/>
                  <a:pt x="1938337" y="77787"/>
                </a:cubicBezTo>
                <a:cubicBezTo>
                  <a:pt x="2405062" y="88900"/>
                  <a:pt x="2678112" y="66675"/>
                  <a:pt x="2909887" y="192087"/>
                </a:cubicBezTo>
                <a:cubicBezTo>
                  <a:pt x="3141662" y="317499"/>
                  <a:pt x="3203575" y="636587"/>
                  <a:pt x="3328987" y="830262"/>
                </a:cubicBezTo>
                <a:cubicBezTo>
                  <a:pt x="3454399" y="1023937"/>
                  <a:pt x="3697287" y="1211262"/>
                  <a:pt x="3662362" y="1354137"/>
                </a:cubicBezTo>
                <a:cubicBezTo>
                  <a:pt x="3627437" y="1497012"/>
                  <a:pt x="3549650" y="1620837"/>
                  <a:pt x="3119437" y="1687512"/>
                </a:cubicBezTo>
                <a:cubicBezTo>
                  <a:pt x="2689225" y="1754187"/>
                  <a:pt x="1577975" y="1806575"/>
                  <a:pt x="1081087" y="1754187"/>
                </a:cubicBezTo>
                <a:cubicBezTo>
                  <a:pt x="584199" y="1701799"/>
                  <a:pt x="276224" y="1593849"/>
                  <a:pt x="138112" y="1373187"/>
                </a:cubicBezTo>
                <a:cubicBezTo>
                  <a:pt x="0" y="1152525"/>
                  <a:pt x="174624" y="649287"/>
                  <a:pt x="252412" y="43021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9459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664800-CF0D-425C-A2B3-45878DE02CF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15900"/>
            <a:ext cx="8902700" cy="1474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>
                <a:latin typeface="+mn-lt"/>
              </a:rPr>
              <a:t>Proposition 22:  If </a:t>
            </a:r>
            <a:r>
              <a:rPr lang="en-US" altLang="zh-TW" sz="2800" i="1" dirty="0" smtClean="0">
                <a:latin typeface="+mn-lt"/>
              </a:rPr>
              <a:t>G</a:t>
            </a:r>
            <a:r>
              <a:rPr lang="en-US" altLang="zh-TW" sz="2800" dirty="0" smtClean="0">
                <a:latin typeface="+mn-lt"/>
              </a:rPr>
              <a:t> is a simple graph, then </a:t>
            </a:r>
            <a:r>
              <a:rPr lang="en-US" altLang="zh-TW" sz="2800" dirty="0" err="1" smtClean="0">
                <a:latin typeface="+mn-lt"/>
              </a:rPr>
              <a:t>diam</a:t>
            </a:r>
            <a:r>
              <a:rPr lang="en-US" altLang="zh-TW" sz="2800" dirty="0" smtClean="0">
                <a:latin typeface="+mn-lt"/>
              </a:rPr>
              <a:t> </a:t>
            </a:r>
            <a:r>
              <a:rPr lang="en-US" altLang="zh-TW" sz="2800" i="1" dirty="0" smtClean="0">
                <a:latin typeface="+mn-lt"/>
              </a:rPr>
              <a:t>G 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3  </a:t>
            </a:r>
            <a:r>
              <a:rPr lang="en-US" altLang="zh-TW" sz="2800" dirty="0" err="1" smtClean="0">
                <a:latin typeface="+mn-lt"/>
                <a:sym typeface="Symbol" panose="05050102010706020507" pitchFamily="18" charset="2"/>
              </a:rPr>
              <a:t>diam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 ( </a:t>
            </a:r>
            <a:r>
              <a:rPr lang="en-US" altLang="zh-TW" sz="2800" dirty="0" smtClean="0">
                <a:latin typeface="+mn-lt"/>
                <a:sym typeface="Symbol"/>
              </a:rPr>
              <a:t>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G  )        3</a:t>
            </a:r>
            <a:endParaRPr lang="en-US" altLang="zh-TW" sz="2800" dirty="0" smtClean="0">
              <a:latin typeface="+mn-lt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733550"/>
            <a:ext cx="7772400" cy="2657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1/3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smtClean="0"/>
              <a:t>G</a:t>
            </a:r>
            <a:r>
              <a:rPr lang="en-US" altLang="zh-TW" i="1" smtClean="0"/>
              <a:t> </a:t>
            </a:r>
            <a:r>
              <a:rPr lang="en-US" altLang="zh-TW" smtClean="0"/>
              <a:t>&gt; 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there exist nonadjacent vertices </a:t>
            </a:r>
            <a:r>
              <a:rPr lang="en-US" altLang="zh-TW" b="1" i="1" smtClean="0"/>
              <a:t>u</a:t>
            </a:r>
            <a:r>
              <a:rPr lang="en-US" altLang="zh-TW" i="1" smtClean="0"/>
              <a:t>, </a:t>
            </a:r>
            <a:r>
              <a:rPr lang="en-US" altLang="zh-TW" b="1" i="1" smtClean="0"/>
              <a:t>v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smtClean="0">
                <a:sym typeface="Symbol" pitchFamily="18" charset="2"/>
              </a:rPr>
              <a:t>)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with no common neighbor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 any pair of  nonadjacent vertices has a common neighbor, the distance of every pair is less than or equal to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and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smtClean="0"/>
              <a:t>G</a:t>
            </a:r>
            <a:r>
              <a:rPr lang="en-US" altLang="zh-TW" i="1" smtClean="0"/>
              <a:t> </a:t>
            </a:r>
            <a:r>
              <a:rPr lang="en-US" altLang="zh-TW" smtClean="0"/>
              <a:t>= 2</a:t>
            </a:r>
            <a:endParaRPr lang="en-US" altLang="zh-TW" smtClean="0">
              <a:sym typeface="Symbol" pitchFamily="18" charset="2"/>
            </a:endParaRPr>
          </a:p>
        </p:txBody>
      </p:sp>
      <p:sp>
        <p:nvSpPr>
          <p:cNvPr id="19463" name="Oval 14"/>
          <p:cNvSpPr>
            <a:spLocks noChangeArrowheads="1"/>
          </p:cNvSpPr>
          <p:nvPr/>
        </p:nvSpPr>
        <p:spPr bwMode="auto">
          <a:xfrm>
            <a:off x="3105150" y="49720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4" name="Oval 15"/>
          <p:cNvSpPr>
            <a:spLocks noChangeArrowheads="1"/>
          </p:cNvSpPr>
          <p:nvPr/>
        </p:nvSpPr>
        <p:spPr bwMode="auto">
          <a:xfrm>
            <a:off x="1200150" y="54102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5" name="Oval 16"/>
          <p:cNvSpPr>
            <a:spLocks noChangeArrowheads="1"/>
          </p:cNvSpPr>
          <p:nvPr/>
        </p:nvSpPr>
        <p:spPr bwMode="auto">
          <a:xfrm>
            <a:off x="2000250" y="5391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6" name="Oval 20"/>
          <p:cNvSpPr>
            <a:spLocks noChangeArrowheads="1"/>
          </p:cNvSpPr>
          <p:nvPr/>
        </p:nvSpPr>
        <p:spPr bwMode="auto">
          <a:xfrm>
            <a:off x="2752725" y="56959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7" name="Oval 21"/>
          <p:cNvSpPr>
            <a:spLocks noChangeArrowheads="1"/>
          </p:cNvSpPr>
          <p:nvPr/>
        </p:nvSpPr>
        <p:spPr bwMode="auto">
          <a:xfrm>
            <a:off x="3552825" y="57245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8" name="Line 24"/>
          <p:cNvSpPr>
            <a:spLocks noChangeShapeType="1"/>
          </p:cNvSpPr>
          <p:nvPr/>
        </p:nvSpPr>
        <p:spPr bwMode="auto">
          <a:xfrm flipV="1">
            <a:off x="1285875" y="5457825"/>
            <a:ext cx="7143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25"/>
          <p:cNvSpPr>
            <a:spLocks noChangeShapeType="1"/>
          </p:cNvSpPr>
          <p:nvPr/>
        </p:nvSpPr>
        <p:spPr bwMode="auto">
          <a:xfrm flipH="1">
            <a:off x="2828925" y="5105400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6"/>
          <p:cNvSpPr>
            <a:spLocks noChangeShapeType="1"/>
          </p:cNvSpPr>
          <p:nvPr/>
        </p:nvSpPr>
        <p:spPr bwMode="auto">
          <a:xfrm>
            <a:off x="3181350" y="5114925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33"/>
          <p:cNvSpPr txBox="1">
            <a:spLocks noChangeArrowheads="1"/>
          </p:cNvSpPr>
          <p:nvPr/>
        </p:nvSpPr>
        <p:spPr bwMode="auto">
          <a:xfrm>
            <a:off x="5095875" y="52197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19472" name="Text Box 34"/>
          <p:cNvSpPr txBox="1">
            <a:spLocks noChangeArrowheads="1"/>
          </p:cNvSpPr>
          <p:nvPr/>
        </p:nvSpPr>
        <p:spPr bwMode="auto">
          <a:xfrm>
            <a:off x="6410325" y="52673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19473" name="文字方塊 35"/>
          <p:cNvSpPr txBox="1">
            <a:spLocks noChangeArrowheads="1"/>
          </p:cNvSpPr>
          <p:nvPr/>
        </p:nvSpPr>
        <p:spPr bwMode="auto">
          <a:xfrm>
            <a:off x="847725" y="4495800"/>
            <a:ext cx="252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Not every pair  is of this kind </a:t>
            </a:r>
            <a:endParaRPr lang="zh-TW" altLang="en-US" sz="2000">
              <a:latin typeface="Times New Roman" pitchFamily="18" charset="0"/>
            </a:endParaRPr>
          </a:p>
        </p:txBody>
      </p:sp>
      <p:sp>
        <p:nvSpPr>
          <p:cNvPr id="19474" name="Oval 14"/>
          <p:cNvSpPr>
            <a:spLocks noChangeArrowheads="1"/>
          </p:cNvSpPr>
          <p:nvPr/>
        </p:nvSpPr>
        <p:spPr bwMode="auto">
          <a:xfrm>
            <a:off x="5781675" y="47910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5" name="Oval 15"/>
          <p:cNvSpPr>
            <a:spLocks noChangeArrowheads="1"/>
          </p:cNvSpPr>
          <p:nvPr/>
        </p:nvSpPr>
        <p:spPr bwMode="auto">
          <a:xfrm>
            <a:off x="6362700" y="46767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6" name="Oval 16"/>
          <p:cNvSpPr>
            <a:spLocks noChangeArrowheads="1"/>
          </p:cNvSpPr>
          <p:nvPr/>
        </p:nvSpPr>
        <p:spPr bwMode="auto">
          <a:xfrm>
            <a:off x="6943725" y="49149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5486400" y="53625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6229350" y="53340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V="1">
            <a:off x="5800725" y="4752975"/>
            <a:ext cx="609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H="1">
            <a:off x="5543550" y="4924425"/>
            <a:ext cx="2476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 flipH="1">
            <a:off x="6286500" y="4772025"/>
            <a:ext cx="12382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文字方塊 47"/>
          <p:cNvSpPr txBox="1">
            <a:spLocks noChangeArrowheads="1"/>
          </p:cNvSpPr>
          <p:nvPr/>
        </p:nvSpPr>
        <p:spPr bwMode="auto">
          <a:xfrm>
            <a:off x="4781550" y="5676900"/>
            <a:ext cx="354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A pair  (</a:t>
            </a:r>
            <a:r>
              <a:rPr lang="en-US" altLang="zh-TW" sz="2000" i="1">
                <a:latin typeface="Times New Roman" pitchFamily="18" charset="0"/>
              </a:rPr>
              <a:t>u, v</a:t>
            </a:r>
            <a:r>
              <a:rPr lang="en-US" altLang="zh-TW" sz="2000">
                <a:latin typeface="Times New Roman" pitchFamily="18" charset="0"/>
              </a:rPr>
              <a:t>)</a:t>
            </a:r>
            <a:r>
              <a:rPr lang="en-US" altLang="zh-TW" sz="2000" i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of this kind  exists</a:t>
            </a:r>
            <a:endParaRPr lang="zh-TW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68CF33-CF8D-4B4C-8109-EC1A8000F14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1913"/>
            <a:ext cx="9144000" cy="26352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Proof: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2/3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every </a:t>
            </a:r>
            <a:r>
              <a:rPr lang="en-US" altLang="zh-TW" i="1" dirty="0" smtClean="0"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sym typeface="Symbol" panose="05050102010706020507" pitchFamily="18" charset="2"/>
              </a:rPr>
              <a:t>V </a:t>
            </a:r>
            <a:r>
              <a:rPr lang="en-US" altLang="zh-TW" dirty="0" smtClean="0">
                <a:sym typeface="Symbol" panose="05050102010706020507" pitchFamily="18" charset="2"/>
              </a:rPr>
              <a:t>( </a:t>
            </a:r>
            <a:r>
              <a:rPr lang="en-US" altLang="zh-TW" dirty="0" smtClean="0">
                <a:sym typeface="Symbol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)  - {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least one of </a:t>
            </a:r>
            <a:r>
              <a:rPr lang="en-US" altLang="zh-TW" dirty="0" smtClean="0">
                <a:sym typeface="Symbol" panose="05050102010706020507" pitchFamily="18" charset="2"/>
              </a:rPr>
              <a:t>{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u</a:t>
            </a:r>
            <a:r>
              <a:rPr lang="en-US" altLang="zh-TW" i="1" dirty="0" err="1" smtClean="0">
                <a:sym typeface="Symbol" panose="05050102010706020507" pitchFamily="18" charset="2"/>
              </a:rPr>
              <a:t>,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non-neighbor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Either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adjacent to </a:t>
            </a:r>
            <a:r>
              <a:rPr lang="en-US" altLang="zh-TW" b="1" i="1" dirty="0" smtClean="0">
                <a:sym typeface="Symbol" panose="05050102010706020507" pitchFamily="18" charset="2"/>
              </a:rPr>
              <a:t>x in G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Equivalently, this makes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adjacent to at least one of </a:t>
            </a:r>
            <a:r>
              <a:rPr lang="en-US" altLang="zh-TW" dirty="0" smtClean="0">
                <a:sym typeface="Symbol" panose="05050102010706020507" pitchFamily="18" charset="2"/>
              </a:rPr>
              <a:t>{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u</a:t>
            </a:r>
            <a:r>
              <a:rPr lang="en-US" altLang="zh-TW" i="1" dirty="0" err="1" smtClean="0">
                <a:sym typeface="Symbol" panose="05050102010706020507" pitchFamily="18" charset="2"/>
              </a:rPr>
              <a:t>,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dirty="0" smtClean="0"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ym typeface="Symbol"/>
              </a:rPr>
              <a:t></a:t>
            </a:r>
            <a:r>
              <a:rPr lang="en-US" altLang="zh-TW" dirty="0" smtClean="0">
                <a:sym typeface="Symbol" panose="05050102010706020507" pitchFamily="18" charset="2"/>
              </a:rPr>
              <a:t>G  </a:t>
            </a:r>
            <a:endParaRPr lang="en-US" altLang="zh-TW" i="1" dirty="0" smtClean="0">
              <a:sym typeface="Symbol" panose="05050102010706020507" pitchFamily="18" charset="2"/>
            </a:endParaRPr>
          </a:p>
        </p:txBody>
      </p:sp>
      <p:sp>
        <p:nvSpPr>
          <p:cNvPr id="4102" name="Oval 11"/>
          <p:cNvSpPr>
            <a:spLocks noChangeArrowheads="1"/>
          </p:cNvSpPr>
          <p:nvPr/>
        </p:nvSpPr>
        <p:spPr bwMode="auto">
          <a:xfrm>
            <a:off x="1695450" y="47053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3" name="Oval 12"/>
          <p:cNvSpPr>
            <a:spLocks noChangeArrowheads="1"/>
          </p:cNvSpPr>
          <p:nvPr/>
        </p:nvSpPr>
        <p:spPr bwMode="auto">
          <a:xfrm>
            <a:off x="1981200" y="47053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2276475" y="47148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2962275" y="47434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3390900" y="47625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7" name="Oval 16"/>
          <p:cNvSpPr>
            <a:spLocks noChangeArrowheads="1"/>
          </p:cNvSpPr>
          <p:nvPr/>
        </p:nvSpPr>
        <p:spPr bwMode="auto">
          <a:xfrm>
            <a:off x="4171950" y="47720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8" name="Oval 17"/>
          <p:cNvSpPr>
            <a:spLocks noChangeArrowheads="1"/>
          </p:cNvSpPr>
          <p:nvPr/>
        </p:nvSpPr>
        <p:spPr bwMode="auto">
          <a:xfrm>
            <a:off x="4781550" y="47720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9" name="Oval 18"/>
          <p:cNvSpPr>
            <a:spLocks noChangeArrowheads="1"/>
          </p:cNvSpPr>
          <p:nvPr/>
        </p:nvSpPr>
        <p:spPr bwMode="auto">
          <a:xfrm>
            <a:off x="5191125" y="47815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0" name="Oval 19"/>
          <p:cNvSpPr>
            <a:spLocks noChangeArrowheads="1"/>
          </p:cNvSpPr>
          <p:nvPr/>
        </p:nvSpPr>
        <p:spPr bwMode="auto">
          <a:xfrm>
            <a:off x="4438650" y="47529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1" name="Oval 20"/>
          <p:cNvSpPr>
            <a:spLocks noChangeArrowheads="1"/>
          </p:cNvSpPr>
          <p:nvPr/>
        </p:nvSpPr>
        <p:spPr bwMode="auto">
          <a:xfrm>
            <a:off x="2609850" y="5467350"/>
            <a:ext cx="11430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2" name="Oval 21"/>
          <p:cNvSpPr>
            <a:spLocks noChangeArrowheads="1"/>
          </p:cNvSpPr>
          <p:nvPr/>
        </p:nvSpPr>
        <p:spPr bwMode="auto">
          <a:xfrm>
            <a:off x="3409950" y="5495925"/>
            <a:ext cx="11430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3" name="Line 22"/>
          <p:cNvSpPr>
            <a:spLocks noChangeShapeType="1"/>
          </p:cNvSpPr>
          <p:nvPr/>
        </p:nvSpPr>
        <p:spPr bwMode="auto">
          <a:xfrm>
            <a:off x="1781175" y="4819650"/>
            <a:ext cx="84772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>
            <a:off x="2066925" y="4819650"/>
            <a:ext cx="5715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24"/>
          <p:cNvSpPr>
            <a:spLocks noChangeShapeType="1"/>
          </p:cNvSpPr>
          <p:nvPr/>
        </p:nvSpPr>
        <p:spPr bwMode="auto">
          <a:xfrm>
            <a:off x="2371725" y="4829175"/>
            <a:ext cx="276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 flipH="1">
            <a:off x="2686050" y="4876800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26"/>
          <p:cNvSpPr>
            <a:spLocks noChangeShapeType="1"/>
          </p:cNvSpPr>
          <p:nvPr/>
        </p:nvSpPr>
        <p:spPr bwMode="auto">
          <a:xfrm>
            <a:off x="3038475" y="4886325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27"/>
          <p:cNvSpPr>
            <a:spLocks noChangeShapeType="1"/>
          </p:cNvSpPr>
          <p:nvPr/>
        </p:nvSpPr>
        <p:spPr bwMode="auto">
          <a:xfrm flipV="1">
            <a:off x="2724150" y="4886325"/>
            <a:ext cx="6858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28"/>
          <p:cNvSpPr>
            <a:spLocks noChangeShapeType="1"/>
          </p:cNvSpPr>
          <p:nvPr/>
        </p:nvSpPr>
        <p:spPr bwMode="auto">
          <a:xfrm>
            <a:off x="3448050" y="4895850"/>
            <a:ext cx="381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Line 29"/>
          <p:cNvSpPr>
            <a:spLocks noChangeShapeType="1"/>
          </p:cNvSpPr>
          <p:nvPr/>
        </p:nvSpPr>
        <p:spPr bwMode="auto">
          <a:xfrm flipH="1">
            <a:off x="3505200" y="4886325"/>
            <a:ext cx="685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30"/>
          <p:cNvSpPr>
            <a:spLocks noChangeShapeType="1"/>
          </p:cNvSpPr>
          <p:nvPr/>
        </p:nvSpPr>
        <p:spPr bwMode="auto">
          <a:xfrm flipH="1">
            <a:off x="3514725" y="4867275"/>
            <a:ext cx="9525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31"/>
          <p:cNvSpPr>
            <a:spLocks noChangeShapeType="1"/>
          </p:cNvSpPr>
          <p:nvPr/>
        </p:nvSpPr>
        <p:spPr bwMode="auto">
          <a:xfrm flipH="1">
            <a:off x="3533775" y="4886325"/>
            <a:ext cx="1266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32"/>
          <p:cNvSpPr>
            <a:spLocks noChangeShapeType="1"/>
          </p:cNvSpPr>
          <p:nvPr/>
        </p:nvSpPr>
        <p:spPr bwMode="auto">
          <a:xfrm flipH="1">
            <a:off x="3524250" y="4886325"/>
            <a:ext cx="16859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Text Box 33"/>
          <p:cNvSpPr txBox="1">
            <a:spLocks noChangeArrowheads="1"/>
          </p:cNvSpPr>
          <p:nvPr/>
        </p:nvSpPr>
        <p:spPr bwMode="auto">
          <a:xfrm>
            <a:off x="2085975" y="53816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4125" name="Text Box 34"/>
          <p:cNvSpPr txBox="1">
            <a:spLocks noChangeArrowheads="1"/>
          </p:cNvSpPr>
          <p:nvPr/>
        </p:nvSpPr>
        <p:spPr bwMode="auto">
          <a:xfrm>
            <a:off x="3629025" y="54197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4126" name="Line 35"/>
          <p:cNvSpPr>
            <a:spLocks noChangeShapeType="1"/>
          </p:cNvSpPr>
          <p:nvPr/>
        </p:nvSpPr>
        <p:spPr bwMode="auto">
          <a:xfrm>
            <a:off x="2724150" y="5543550"/>
            <a:ext cx="6858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1174750" y="5072063"/>
          <a:ext cx="365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64885" imgH="215619" progId="">
                  <p:embed/>
                </p:oleObj>
              </mc:Choice>
              <mc:Fallback>
                <p:oleObj name="Equation" r:id="rId3" imgW="164885" imgH="215619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072063"/>
                        <a:ext cx="3651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" name="文字方塊 34"/>
          <p:cNvSpPr txBox="1">
            <a:spLocks noChangeArrowheads="1"/>
          </p:cNvSpPr>
          <p:nvPr/>
        </p:nvSpPr>
        <p:spPr bwMode="auto">
          <a:xfrm>
            <a:off x="5781675" y="4067175"/>
            <a:ext cx="2409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Everyone of  these vertices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at least one of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TW" b="1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b="1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}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as </a:t>
            </a:r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 nonneighbor</a:t>
            </a:r>
            <a:r>
              <a:rPr lang="en-US" altLang="zh-TW">
                <a:latin typeface="Times New Roman" pitchFamily="18" charset="0"/>
              </a:rPr>
              <a:t> 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4128" name="手繪多邊形 35"/>
          <p:cNvSpPr>
            <a:spLocks/>
          </p:cNvSpPr>
          <p:nvPr/>
        </p:nvSpPr>
        <p:spPr bwMode="auto">
          <a:xfrm>
            <a:off x="4924425" y="4229100"/>
            <a:ext cx="869950" cy="361950"/>
          </a:xfrm>
          <a:custGeom>
            <a:avLst/>
            <a:gdLst>
              <a:gd name="T0" fmla="*/ 0 w 869950"/>
              <a:gd name="T1" fmla="*/ 361950 h 361950"/>
              <a:gd name="T2" fmla="*/ 304800 w 869950"/>
              <a:gd name="T3" fmla="*/ 133350 h 361950"/>
              <a:gd name="T4" fmla="*/ 314325 w 869950"/>
              <a:gd name="T5" fmla="*/ 304800 h 361950"/>
              <a:gd name="T6" fmla="*/ 781050 w 869950"/>
              <a:gd name="T7" fmla="*/ 47625 h 361950"/>
              <a:gd name="T8" fmla="*/ 847725 w 869950"/>
              <a:gd name="T9" fmla="*/ 19050 h 36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9950"/>
              <a:gd name="T16" fmla="*/ 0 h 361950"/>
              <a:gd name="T17" fmla="*/ 869950 w 869950"/>
              <a:gd name="T18" fmla="*/ 361950 h 36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9950" h="361950">
                <a:moveTo>
                  <a:pt x="0" y="361950"/>
                </a:moveTo>
                <a:cubicBezTo>
                  <a:pt x="126206" y="252412"/>
                  <a:pt x="252413" y="142875"/>
                  <a:pt x="304800" y="133350"/>
                </a:cubicBezTo>
                <a:cubicBezTo>
                  <a:pt x="357187" y="123825"/>
                  <a:pt x="234950" y="319087"/>
                  <a:pt x="314325" y="304800"/>
                </a:cubicBezTo>
                <a:cubicBezTo>
                  <a:pt x="393700" y="290513"/>
                  <a:pt x="692150" y="95250"/>
                  <a:pt x="781050" y="47625"/>
                </a:cubicBezTo>
                <a:cubicBezTo>
                  <a:pt x="869950" y="0"/>
                  <a:pt x="858837" y="9525"/>
                  <a:pt x="847725" y="1905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04925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Proposition 22:  If </a:t>
            </a:r>
            <a:r>
              <a:rPr lang="en-US" altLang="zh-TW" sz="3200" i="1" dirty="0" smtClean="0"/>
              <a:t>G</a:t>
            </a:r>
            <a:r>
              <a:rPr lang="en-US" altLang="zh-TW" sz="3200" dirty="0" smtClean="0"/>
              <a:t> is a simple graph, then </a:t>
            </a:r>
            <a:r>
              <a:rPr lang="en-US" altLang="zh-TW" sz="3200" dirty="0" err="1" smtClean="0"/>
              <a:t>diam</a:t>
            </a:r>
            <a:r>
              <a:rPr lang="en-US" altLang="zh-TW" sz="3200" dirty="0" smtClean="0"/>
              <a:t> </a:t>
            </a:r>
            <a:r>
              <a:rPr lang="en-US" altLang="zh-TW" sz="3200" i="1" dirty="0" smtClean="0"/>
              <a:t>G </a:t>
            </a:r>
            <a:r>
              <a:rPr lang="en-US" altLang="zh-TW" sz="3200" dirty="0" smtClean="0">
                <a:sym typeface="Symbol" pitchFamily="18" charset="2"/>
              </a:rPr>
              <a:t>3  </a:t>
            </a:r>
            <a:r>
              <a:rPr lang="en-US" altLang="zh-TW" sz="3200" dirty="0" err="1" smtClean="0">
                <a:sym typeface="Symbol" pitchFamily="18" charset="2"/>
              </a:rPr>
              <a:t>diam</a:t>
            </a:r>
            <a:r>
              <a:rPr lang="en-US" altLang="zh-TW" sz="3200" dirty="0" smtClean="0">
                <a:sym typeface="Symbol" pitchFamily="18" charset="2"/>
              </a:rPr>
              <a:t> ( G  )        3</a:t>
            </a:r>
            <a:endParaRPr lang="en-US" altLang="zh-TW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51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4CCD07-C7FD-4A7B-A80B-0A8377B4470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81125"/>
            <a:ext cx="7772400" cy="1866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3/3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Since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 </a:t>
            </a:r>
            <a:r>
              <a:rPr lang="en-US" altLang="zh-TW" i="1" smtClean="0">
                <a:sym typeface="Symbol" pitchFamily="18" charset="2"/>
              </a:rPr>
              <a:t>u v </a:t>
            </a:r>
            <a:r>
              <a:rPr lang="en-US" altLang="zh-TW" smtClean="0">
                <a:sym typeface="Symbol" pitchFamily="18" charset="2"/>
              </a:rPr>
              <a:t> </a:t>
            </a:r>
            <a:r>
              <a:rPr lang="en-US" altLang="zh-TW" i="1" smtClean="0">
                <a:sym typeface="Symbol" pitchFamily="18" charset="2"/>
              </a:rPr>
              <a:t>E</a:t>
            </a:r>
            <a:r>
              <a:rPr lang="en-US" altLang="zh-TW" smtClean="0">
                <a:sym typeface="Symbol" pitchFamily="18" charset="2"/>
              </a:rPr>
              <a:t>(    )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pair </a:t>
            </a:r>
            <a:r>
              <a:rPr lang="en-US" altLang="zh-TW" b="1" i="1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there is an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-path of length at most 3 </a:t>
            </a:r>
            <a:r>
              <a:rPr lang="en-US" altLang="zh-TW" smtClean="0">
                <a:sym typeface="Symbol" pitchFamily="18" charset="2"/>
              </a:rPr>
              <a:t>in    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through</a:t>
            </a:r>
            <a:r>
              <a:rPr lang="en-US" altLang="zh-TW" smtClean="0">
                <a:sym typeface="Symbol" pitchFamily="18" charset="2"/>
              </a:rPr>
              <a:t> {</a:t>
            </a:r>
            <a:r>
              <a:rPr lang="en-US" altLang="zh-TW" i="1" smtClean="0">
                <a:sym typeface="Symbol" pitchFamily="18" charset="2"/>
              </a:rPr>
              <a:t>u,v</a:t>
            </a:r>
            <a:r>
              <a:rPr lang="en-US" altLang="zh-TW" smtClean="0">
                <a:sym typeface="Symbol" pitchFamily="18" charset="2"/>
              </a:rPr>
              <a:t>}.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 diam      </a:t>
            </a:r>
            <a:r>
              <a:rPr lang="en-US" altLang="zh-TW" smtClean="0">
                <a:sym typeface="Symbol" pitchFamily="18" charset="2"/>
              </a:rPr>
              <a:t> 3</a:t>
            </a:r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2905125" y="3800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3190875" y="3800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3486150" y="38100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4171950" y="38385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3" name="Oval 15"/>
          <p:cNvSpPr>
            <a:spLocks noChangeArrowheads="1"/>
          </p:cNvSpPr>
          <p:nvPr/>
        </p:nvSpPr>
        <p:spPr bwMode="auto">
          <a:xfrm>
            <a:off x="4600575" y="38576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4" name="Oval 16"/>
          <p:cNvSpPr>
            <a:spLocks noChangeArrowheads="1"/>
          </p:cNvSpPr>
          <p:nvPr/>
        </p:nvSpPr>
        <p:spPr bwMode="auto">
          <a:xfrm>
            <a:off x="5381625" y="3867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5991225" y="3867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6" name="Oval 18"/>
          <p:cNvSpPr>
            <a:spLocks noChangeArrowheads="1"/>
          </p:cNvSpPr>
          <p:nvPr/>
        </p:nvSpPr>
        <p:spPr bwMode="auto">
          <a:xfrm>
            <a:off x="6400800" y="38766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7" name="Oval 19"/>
          <p:cNvSpPr>
            <a:spLocks noChangeArrowheads="1"/>
          </p:cNvSpPr>
          <p:nvPr/>
        </p:nvSpPr>
        <p:spPr bwMode="auto">
          <a:xfrm>
            <a:off x="5648325" y="38481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8" name="Oval 20"/>
          <p:cNvSpPr>
            <a:spLocks noChangeArrowheads="1"/>
          </p:cNvSpPr>
          <p:nvPr/>
        </p:nvSpPr>
        <p:spPr bwMode="auto">
          <a:xfrm>
            <a:off x="3819525" y="4562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4619625" y="45910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2990850" y="3914775"/>
            <a:ext cx="84772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3276600" y="3914775"/>
            <a:ext cx="5715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>
            <a:off x="3581400" y="3924300"/>
            <a:ext cx="276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 flipH="1">
            <a:off x="3895725" y="3971925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>
            <a:off x="4248150" y="3981450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 flipV="1">
            <a:off x="3933825" y="3981450"/>
            <a:ext cx="6858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>
            <a:off x="4657725" y="3990975"/>
            <a:ext cx="381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 flipH="1">
            <a:off x="4714875" y="3981450"/>
            <a:ext cx="685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30"/>
          <p:cNvSpPr>
            <a:spLocks noChangeShapeType="1"/>
          </p:cNvSpPr>
          <p:nvPr/>
        </p:nvSpPr>
        <p:spPr bwMode="auto">
          <a:xfrm flipH="1">
            <a:off x="4724400" y="3962400"/>
            <a:ext cx="9525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31"/>
          <p:cNvSpPr>
            <a:spLocks noChangeShapeType="1"/>
          </p:cNvSpPr>
          <p:nvPr/>
        </p:nvSpPr>
        <p:spPr bwMode="auto">
          <a:xfrm flipH="1">
            <a:off x="4743450" y="3981450"/>
            <a:ext cx="1266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 flipH="1">
            <a:off x="4733925" y="3981450"/>
            <a:ext cx="16859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Text Box 33"/>
          <p:cNvSpPr txBox="1">
            <a:spLocks noChangeArrowheads="1"/>
          </p:cNvSpPr>
          <p:nvPr/>
        </p:nvSpPr>
        <p:spPr bwMode="auto">
          <a:xfrm>
            <a:off x="3295650" y="447675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5152" name="Text Box 34"/>
          <p:cNvSpPr txBox="1">
            <a:spLocks noChangeArrowheads="1"/>
          </p:cNvSpPr>
          <p:nvPr/>
        </p:nvSpPr>
        <p:spPr bwMode="auto">
          <a:xfrm>
            <a:off x="4838700" y="451485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933825" y="4638675"/>
            <a:ext cx="6858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37"/>
          <p:cNvGraphicFramePr>
            <a:graphicFrameLocks noChangeAspect="1"/>
          </p:cNvGraphicFramePr>
          <p:nvPr/>
        </p:nvGraphicFramePr>
        <p:xfrm>
          <a:off x="2384425" y="4167188"/>
          <a:ext cx="365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164885" imgH="215619" progId="">
                  <p:embed/>
                </p:oleObj>
              </mc:Choice>
              <mc:Fallback>
                <p:oleObj name="Equation" r:id="rId3" imgW="164885" imgH="215619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167188"/>
                        <a:ext cx="3651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8"/>
          <p:cNvGraphicFramePr>
            <a:graphicFrameLocks noChangeAspect="1"/>
          </p:cNvGraphicFramePr>
          <p:nvPr/>
        </p:nvGraphicFramePr>
        <p:xfrm>
          <a:off x="6626225" y="2309813"/>
          <a:ext cx="422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190500" imgH="228600" progId="">
                  <p:embed/>
                </p:oleObj>
              </mc:Choice>
              <mc:Fallback>
                <p:oleObj name="Equation" r:id="rId5" imgW="190500" imgH="22860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2309813"/>
                        <a:ext cx="4222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9"/>
          <p:cNvGraphicFramePr>
            <a:graphicFrameLocks noChangeAspect="1"/>
          </p:cNvGraphicFramePr>
          <p:nvPr/>
        </p:nvGraphicFramePr>
        <p:xfrm>
          <a:off x="3930650" y="2667000"/>
          <a:ext cx="422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190500" imgH="228600" progId="">
                  <p:embed/>
                </p:oleObj>
              </mc:Choice>
              <mc:Fallback>
                <p:oleObj name="Equation" r:id="rId7" imgW="190500" imgH="22860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2667000"/>
                        <a:ext cx="4222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40"/>
          <p:cNvGraphicFramePr>
            <a:graphicFrameLocks noChangeAspect="1"/>
          </p:cNvGraphicFramePr>
          <p:nvPr/>
        </p:nvGraphicFramePr>
        <p:xfrm>
          <a:off x="3963988" y="1928813"/>
          <a:ext cx="422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8" imgW="190500" imgH="228600" progId="">
                  <p:embed/>
                </p:oleObj>
              </mc:Choice>
              <mc:Fallback>
                <p:oleObj name="Equation" r:id="rId8" imgW="190500" imgH="22860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1928813"/>
                        <a:ext cx="4222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Proposition 22:  If </a:t>
            </a:r>
            <a:r>
              <a:rPr lang="en-US" altLang="zh-TW" sz="3200" i="1" dirty="0" smtClean="0"/>
              <a:t>G</a:t>
            </a:r>
            <a:r>
              <a:rPr lang="en-US" altLang="zh-TW" sz="3200" dirty="0" smtClean="0"/>
              <a:t> is a simple graph, then </a:t>
            </a:r>
            <a:r>
              <a:rPr lang="en-US" altLang="zh-TW" sz="3200" dirty="0" err="1" smtClean="0"/>
              <a:t>diam</a:t>
            </a:r>
            <a:r>
              <a:rPr lang="en-US" altLang="zh-TW" sz="3200" dirty="0" smtClean="0"/>
              <a:t> </a:t>
            </a:r>
            <a:r>
              <a:rPr lang="en-US" altLang="zh-TW" sz="3200" i="1" dirty="0" smtClean="0"/>
              <a:t>G </a:t>
            </a:r>
            <a:r>
              <a:rPr lang="en-US" altLang="zh-TW" sz="3200" dirty="0" smtClean="0">
                <a:sym typeface="Symbol" pitchFamily="18" charset="2"/>
              </a:rPr>
              <a:t>3  </a:t>
            </a:r>
            <a:r>
              <a:rPr lang="en-US" altLang="zh-TW" sz="3200" dirty="0" err="1" smtClean="0">
                <a:sym typeface="Symbol" pitchFamily="18" charset="2"/>
              </a:rPr>
              <a:t>diam</a:t>
            </a:r>
            <a:r>
              <a:rPr lang="en-US" altLang="zh-TW" sz="3200" dirty="0" smtClean="0">
                <a:sym typeface="Symbol" pitchFamily="18" charset="2"/>
              </a:rPr>
              <a:t> ( G  )        3</a:t>
            </a:r>
            <a:endParaRPr lang="en-US" altLang="zh-TW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4141AA-2F1F-41C4-84EB-4631A540F738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Center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2006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Definition:</a:t>
            </a:r>
            <a:r>
              <a:rPr lang="en-US" altLang="zh-TW" dirty="0" smtClean="0"/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center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of a graph </a:t>
            </a:r>
            <a:r>
              <a:rPr lang="en-US" altLang="zh-TW" i="1" dirty="0" smtClean="0"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is the </a:t>
            </a:r>
            <a:r>
              <a:rPr lang="en-US" altLang="zh-TW" dirty="0" err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subgraph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induced by the vertices of minimum eccentricity.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Condition for center(G) = G?</a:t>
            </a:r>
            <a:endParaRPr lang="en-US" altLang="zh-TW" b="1" i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473200" y="44704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1943100" y="44704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3098800" y="44958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5687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3581400" y="45085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247900" y="36830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Center</a:t>
            </a:r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 flipH="1">
            <a:off x="2095500" y="4076700"/>
            <a:ext cx="3810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2984500" y="4051300"/>
            <a:ext cx="444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1435100" y="56007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1905000" y="56007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2463800" y="56134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V="1">
            <a:off x="5086350" y="4010025"/>
            <a:ext cx="5461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 flipV="1">
            <a:off x="5632450" y="3997325"/>
            <a:ext cx="4191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 flipV="1">
            <a:off x="5086350" y="4721225"/>
            <a:ext cx="9652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1739900" y="5334000"/>
            <a:ext cx="9017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4756150" y="3819525"/>
            <a:ext cx="1574800" cy="12827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2" name="Oval 19"/>
          <p:cNvSpPr>
            <a:spLocks noChangeArrowheads="1"/>
          </p:cNvSpPr>
          <p:nvPr/>
        </p:nvSpPr>
        <p:spPr bwMode="auto">
          <a:xfrm>
            <a:off x="1711325" y="4191000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3" name="Oval 19"/>
          <p:cNvSpPr>
            <a:spLocks noChangeArrowheads="1"/>
          </p:cNvSpPr>
          <p:nvPr/>
        </p:nvSpPr>
        <p:spPr bwMode="auto">
          <a:xfrm>
            <a:off x="3321050" y="4229100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4" name="文字方塊 24"/>
          <p:cNvSpPr txBox="1">
            <a:spLocks noChangeArrowheads="1"/>
          </p:cNvSpPr>
          <p:nvPr/>
        </p:nvSpPr>
        <p:spPr bwMode="auto">
          <a:xfrm>
            <a:off x="4086225" y="5353050"/>
            <a:ext cx="4171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Recall: The </a:t>
            </a:r>
            <a:r>
              <a:rPr lang="en-US" altLang="zh-TW" sz="1600" b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eccentricity</a:t>
            </a:r>
            <a:r>
              <a:rPr lang="en-US" altLang="zh-TW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a vertex 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</a:t>
            </a:r>
          </a:p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the upper bound of the distance </a:t>
            </a:r>
          </a:p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from </a:t>
            </a:r>
            <a:r>
              <a:rPr lang="en-US" altLang="zh-TW" sz="16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to the others</a:t>
            </a:r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8458</TotalTime>
  <Words>1740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Review: Characterization of Trees</vt:lpstr>
      <vt:lpstr>Review: Some corollaries</vt:lpstr>
      <vt:lpstr>Distance in Trees and Graphs</vt:lpstr>
      <vt:lpstr>Distance in Trees and Graphs</vt:lpstr>
      <vt:lpstr>Distance, Diameter, Eccentricity, and Radius</vt:lpstr>
      <vt:lpstr>Proposition 22:  If G is a simple graph, then diam G 3  diam ( G  )        3</vt:lpstr>
      <vt:lpstr>Proposition 22:  If G is a simple graph, then diam G 3  diam ( G  )        3</vt:lpstr>
      <vt:lpstr>Proposition 22:  If G is a simple graph, then diam G 3  diam ( G  )        3</vt:lpstr>
      <vt:lpstr>Center</vt:lpstr>
      <vt:lpstr>Proposition 23 : The center of a tree is a vertex or an edge.</vt:lpstr>
      <vt:lpstr>Proposition 23 : The center of a tree is a vertex or an edge </vt:lpstr>
      <vt:lpstr>PowerPoint Presentation</vt:lpstr>
      <vt:lpstr>PowerPoint Presentation</vt:lpstr>
      <vt:lpstr>PowerPoint Presentation</vt:lpstr>
      <vt:lpstr>Enumeration of Trees </vt:lpstr>
      <vt:lpstr>Enumeration of Trees </vt:lpstr>
      <vt:lpstr>Proposition 24: For a set SN of size n, there are nn-2 trees with vertex set S   </vt:lpstr>
      <vt:lpstr>Rooted Tree</vt:lpstr>
      <vt:lpstr>Spanning Trees in Graphs</vt:lpstr>
      <vt:lpstr>BFS vs. DFS</vt:lpstr>
      <vt:lpstr>Spanning Trees in Graphs</vt:lpstr>
      <vt:lpstr>Contraction</vt:lpstr>
      <vt:lpstr>Proposition 25: Let (G) denote the number of spanning trees of a graph G. If eE(G) is not a loop, then (G)= (G-e) + (G·e)</vt:lpstr>
      <vt:lpstr>Algorithm for Prűfer code generation from a tree</vt:lpstr>
      <vt:lpstr>Algorithm for tree generation from a Prűfer code</vt:lpstr>
      <vt:lpstr>Proposition 24: For a set SN of size n, there are nn-2 trees with vertex set S  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114</cp:revision>
  <cp:lastPrinted>2017-01-30T11:38:37Z</cp:lastPrinted>
  <dcterms:created xsi:type="dcterms:W3CDTF">2013-08-04T06:42:48Z</dcterms:created>
  <dcterms:modified xsi:type="dcterms:W3CDTF">2017-02-03T03:12:41Z</dcterms:modified>
</cp:coreProperties>
</file>