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47" r:id="rId2"/>
    <p:sldId id="448" r:id="rId3"/>
    <p:sldId id="449" r:id="rId4"/>
    <p:sldId id="450" r:id="rId5"/>
    <p:sldId id="469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4C64F-40E7-4E3D-9DF6-1B4C36936861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7DD2A9-3671-4B53-B884-E0B2A337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88" tIns="46745" rIns="93488" bIns="467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FF418-D38D-4446-8522-C5E0B7CCAE12}" type="datetimeFigureOut">
              <a:rPr lang="en-US"/>
              <a:pPr>
                <a:defRPr/>
              </a:pPr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88" tIns="46745" rIns="93488" bIns="4674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88" tIns="46745" rIns="93488" bIns="4674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1"/>
            <a:ext cx="3056414" cy="467071"/>
          </a:xfrm>
          <a:prstGeom prst="rect">
            <a:avLst/>
          </a:prstGeom>
        </p:spPr>
        <p:txBody>
          <a:bodyPr vert="horz" lIns="93488" tIns="46745" rIns="93488" bIns="467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25E2B-FF9B-45FD-ACC7-769CE9FB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A627-6D04-496C-9FA7-4659E4D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A12-3B70-471F-A219-703B391EE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C2B8-A9FD-4A5E-91D8-751E92B7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6468-4743-4386-B613-C241763B4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8C6-4702-433B-81F3-4488A3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E386-7B0E-48E5-AD7A-2A4EEF8F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5AED-E556-4476-BF7A-B4DFBCD4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BB62-917E-411F-A691-AFD02788F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002B-8C11-4DD0-B28C-FC3DABB1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E3EB4-484D-479A-9013-F7A1D52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407F-6FE0-4464-BCFF-5D95FFAED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5A44C-3ABB-4D02-96D9-FA695ABF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E1D92F-BDC5-414F-96F9-817BBF8FC8B9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33C325-0397-4E6A-998F-3491B4720206}" type="slidenum">
              <a:rPr lang="zh-TW" altLang="en-US" sz="1400"/>
              <a:pPr eaLnBrk="1" hangingPunct="1"/>
              <a:t>1</a:t>
            </a:fld>
            <a:endParaRPr lang="en-US" altLang="zh-TW" sz="14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Contraction</a:t>
            </a:r>
            <a:endParaRPr lang="en-US" altLang="zh-TW" sz="3200" dirty="0" smtClean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319087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</a:t>
            </a:r>
            <a:r>
              <a:rPr lang="en-US" altLang="zh-TW" sz="2800" b="1" i="1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contraction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edge </a:t>
            </a:r>
            <a:r>
              <a:rPr lang="en-US" altLang="zh-TW" sz="2800" b="1" i="1" dirty="0" smtClean="0">
                <a:solidFill>
                  <a:srgbClr val="00B05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endpoints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u, v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replacement of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a single vertex whose incident edges are the edges other than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were incident  to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endParaRPr lang="en-US" altLang="zh-TW" sz="2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resulting graph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one less vertex and one less edge than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endParaRPr lang="en-US" altLang="zh-TW" sz="34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6871" name="Oval 4"/>
          <p:cNvSpPr>
            <a:spLocks noChangeArrowheads="1"/>
          </p:cNvSpPr>
          <p:nvPr/>
        </p:nvSpPr>
        <p:spPr bwMode="auto">
          <a:xfrm>
            <a:off x="2139950" y="50482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2" name="Oval 5"/>
          <p:cNvSpPr>
            <a:spLocks noChangeArrowheads="1"/>
          </p:cNvSpPr>
          <p:nvPr/>
        </p:nvSpPr>
        <p:spPr bwMode="auto">
          <a:xfrm>
            <a:off x="2139950" y="57594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3" name="Oval 6"/>
          <p:cNvSpPr>
            <a:spLocks noChangeArrowheads="1"/>
          </p:cNvSpPr>
          <p:nvPr/>
        </p:nvSpPr>
        <p:spPr bwMode="auto">
          <a:xfrm>
            <a:off x="3625850" y="5441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4" name="Oval 7"/>
          <p:cNvSpPr>
            <a:spLocks noChangeArrowheads="1"/>
          </p:cNvSpPr>
          <p:nvPr/>
        </p:nvSpPr>
        <p:spPr bwMode="auto">
          <a:xfrm>
            <a:off x="2978150" y="50609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>
            <a:off x="2254250" y="51117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2279650" y="582295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203450" y="51625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3041650" y="51752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Oval 13"/>
          <p:cNvSpPr>
            <a:spLocks noChangeArrowheads="1"/>
          </p:cNvSpPr>
          <p:nvPr/>
        </p:nvSpPr>
        <p:spPr bwMode="auto">
          <a:xfrm>
            <a:off x="2978150" y="5784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3092450" y="5124450"/>
            <a:ext cx="54610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 flipV="1">
            <a:off x="3092450" y="5518150"/>
            <a:ext cx="55880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05117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6883" name="Text Box 17"/>
          <p:cNvSpPr txBox="1">
            <a:spLocks noChangeArrowheads="1"/>
          </p:cNvSpPr>
          <p:nvPr/>
        </p:nvSpPr>
        <p:spPr bwMode="auto">
          <a:xfrm>
            <a:off x="2787650" y="524033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2990850" y="576738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3648075" y="55467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6886" name="Oval 21"/>
          <p:cNvSpPr>
            <a:spLocks noChangeArrowheads="1"/>
          </p:cNvSpPr>
          <p:nvPr/>
        </p:nvSpPr>
        <p:spPr bwMode="auto">
          <a:xfrm>
            <a:off x="5238750" y="50355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7" name="Oval 22"/>
          <p:cNvSpPr>
            <a:spLocks noChangeArrowheads="1"/>
          </p:cNvSpPr>
          <p:nvPr/>
        </p:nvSpPr>
        <p:spPr bwMode="auto">
          <a:xfrm>
            <a:off x="5238750" y="5822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8" name="Oval 23"/>
          <p:cNvSpPr>
            <a:spLocks noChangeArrowheads="1"/>
          </p:cNvSpPr>
          <p:nvPr/>
        </p:nvSpPr>
        <p:spPr bwMode="auto">
          <a:xfrm>
            <a:off x="5962650" y="5441950"/>
            <a:ext cx="127000" cy="1143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89" name="Oval 24"/>
          <p:cNvSpPr>
            <a:spLocks noChangeArrowheads="1"/>
          </p:cNvSpPr>
          <p:nvPr/>
        </p:nvSpPr>
        <p:spPr bwMode="auto">
          <a:xfrm>
            <a:off x="6724650" y="5441950"/>
            <a:ext cx="127000" cy="1143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6890" name="Line 25"/>
          <p:cNvSpPr>
            <a:spLocks noChangeShapeType="1"/>
          </p:cNvSpPr>
          <p:nvPr/>
        </p:nvSpPr>
        <p:spPr bwMode="auto">
          <a:xfrm>
            <a:off x="5302250" y="51371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>
            <a:off x="5353050" y="5099050"/>
            <a:ext cx="6223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7"/>
          <p:cNvSpPr>
            <a:spLocks noChangeShapeType="1"/>
          </p:cNvSpPr>
          <p:nvPr/>
        </p:nvSpPr>
        <p:spPr bwMode="auto">
          <a:xfrm flipV="1">
            <a:off x="5365750" y="5518150"/>
            <a:ext cx="6096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93" name="AutoShape 28"/>
          <p:cNvCxnSpPr>
            <a:cxnSpLocks noChangeShapeType="1"/>
            <a:stCxn id="36888" idx="7"/>
            <a:endCxn id="36889" idx="1"/>
          </p:cNvCxnSpPr>
          <p:nvPr/>
        </p:nvCxnSpPr>
        <p:spPr bwMode="auto">
          <a:xfrm rot="5400000" flipV="1">
            <a:off x="6405562" y="5124451"/>
            <a:ext cx="3175" cy="673100"/>
          </a:xfrm>
          <a:prstGeom prst="curvedConnector3">
            <a:avLst>
              <a:gd name="adj1" fmla="val -840000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30"/>
          <p:cNvCxnSpPr>
            <a:cxnSpLocks noChangeShapeType="1"/>
            <a:stCxn id="36888" idx="5"/>
            <a:endCxn id="36889" idx="3"/>
          </p:cNvCxnSpPr>
          <p:nvPr/>
        </p:nvCxnSpPr>
        <p:spPr bwMode="auto">
          <a:xfrm rot="16200000" flipH="1">
            <a:off x="6405562" y="5203826"/>
            <a:ext cx="3175" cy="673100"/>
          </a:xfrm>
          <a:prstGeom prst="curvedConnector3">
            <a:avLst>
              <a:gd name="adj1" fmla="val 72999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6115050" y="56610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96" name="Oval 33"/>
          <p:cNvSpPr>
            <a:spLocks noChangeArrowheads="1"/>
          </p:cNvSpPr>
          <p:nvPr/>
        </p:nvSpPr>
        <p:spPr bwMode="auto">
          <a:xfrm>
            <a:off x="2628900" y="4743450"/>
            <a:ext cx="904875" cy="1514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76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158C56-A214-44D3-8433-398F4565201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6719C5-A4E6-46D7-B54F-8CA317F54F08}" type="slidenum">
              <a:rPr lang="zh-TW" altLang="en-US" sz="1400"/>
              <a:pPr eaLnBrk="1" hangingPunct="1"/>
              <a:t>10</a:t>
            </a:fld>
            <a:endParaRPr lang="en-US" altLang="zh-TW" sz="140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8100"/>
            <a:ext cx="8001000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resulting tree, and let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tree of minimum weight.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are done.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let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first edge chosen for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is not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one cycle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cycle,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 edge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e’</a:t>
            </a:r>
            <a:r>
              <a:rPr lang="en-US" altLang="zh-TW" sz="2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E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Consider the spanning tree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+e-e’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49159" name="文字方塊 6"/>
          <p:cNvSpPr txBox="1">
            <a:spLocks noChangeArrowheads="1"/>
          </p:cNvSpPr>
          <p:nvPr/>
        </p:nvSpPr>
        <p:spPr bwMode="auto">
          <a:xfrm>
            <a:off x="914400" y="4276725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:   ………….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*: ………….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*,…………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0" name="右大括弧 7"/>
          <p:cNvSpPr>
            <a:spLocks/>
          </p:cNvSpPr>
          <p:nvPr/>
        </p:nvSpPr>
        <p:spPr bwMode="auto">
          <a:xfrm rot="5400000">
            <a:off x="2024063" y="4510088"/>
            <a:ext cx="233362" cy="1262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161" name="文字方塊 8"/>
          <p:cNvSpPr txBox="1">
            <a:spLocks noChangeArrowheads="1"/>
          </p:cNvSpPr>
          <p:nvPr/>
        </p:nvSpPr>
        <p:spPr bwMode="auto">
          <a:xfrm>
            <a:off x="1647825" y="5286375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9162" name="圓角矩形圖說文字 9"/>
          <p:cNvSpPr>
            <a:spLocks noChangeArrowheads="1"/>
          </p:cNvSpPr>
          <p:nvPr/>
        </p:nvSpPr>
        <p:spPr bwMode="auto">
          <a:xfrm>
            <a:off x="2581275" y="3790950"/>
            <a:ext cx="4229100" cy="485775"/>
          </a:xfrm>
          <a:prstGeom prst="wedgeRoundRectCallout">
            <a:avLst>
              <a:gd name="adj1" fmla="val -40088"/>
              <a:gd name="adj2" fmla="val 83903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The first edge chosen for </a:t>
            </a: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that is not in </a:t>
            </a: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*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993775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4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746797-F562-4BBA-B343-725464C8419C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01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6B1416-ED89-4330-87BD-F1FA81E1E70F}" type="slidenum">
              <a:rPr lang="zh-TW" altLang="en-US" sz="1400"/>
              <a:pPr eaLnBrk="1" hangingPunct="1"/>
              <a:t>11</a:t>
            </a:fld>
            <a:endParaRPr lang="en-US" altLang="zh-TW" sz="140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7025"/>
            <a:ext cx="77724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baseline="30000" dirty="0" smtClean="0">
                <a:ea typeface="新細明體" panose="02020500000000000000" pitchFamily="18" charset="-120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all the edges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chosen before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available when the algorithm chooses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+e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e’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with weight at most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that agrees with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 longer initial list of edges than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i="1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*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does.</a:t>
            </a:r>
          </a:p>
        </p:txBody>
      </p:sp>
      <p:sp>
        <p:nvSpPr>
          <p:cNvPr id="50183" name="文字方塊 6"/>
          <p:cNvSpPr txBox="1">
            <a:spLocks noChangeArrowheads="1"/>
          </p:cNvSpPr>
          <p:nvPr/>
        </p:nvSpPr>
        <p:spPr bwMode="auto">
          <a:xfrm>
            <a:off x="952500" y="3671890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………….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*: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………….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*,…………  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0184" name="右大括弧 7"/>
          <p:cNvSpPr>
            <a:spLocks/>
          </p:cNvSpPr>
          <p:nvPr/>
        </p:nvSpPr>
        <p:spPr bwMode="auto">
          <a:xfrm rot="5400000">
            <a:off x="2838450" y="3810000"/>
            <a:ext cx="180975" cy="1343025"/>
          </a:xfrm>
          <a:prstGeom prst="rightBrace">
            <a:avLst>
              <a:gd name="adj1" fmla="val 834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5" name="文字方塊 8"/>
          <p:cNvSpPr txBox="1">
            <a:spLocks noChangeArrowheads="1"/>
          </p:cNvSpPr>
          <p:nvPr/>
        </p:nvSpPr>
        <p:spPr bwMode="auto">
          <a:xfrm>
            <a:off x="2438400" y="4486275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0186" name="文字方塊 9"/>
          <p:cNvSpPr txBox="1">
            <a:spLocks noChangeArrowheads="1"/>
          </p:cNvSpPr>
          <p:nvPr/>
        </p:nvSpPr>
        <p:spPr bwMode="auto">
          <a:xfrm>
            <a:off x="952500" y="4914900"/>
            <a:ext cx="6962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……………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*+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-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’: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……………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…………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7" name="右大括弧 11"/>
          <p:cNvSpPr>
            <a:spLocks/>
          </p:cNvSpPr>
          <p:nvPr/>
        </p:nvSpPr>
        <p:spPr bwMode="auto">
          <a:xfrm rot="5400000">
            <a:off x="3052763" y="4967287"/>
            <a:ext cx="209550" cy="1704975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88" name="文字方塊 12"/>
          <p:cNvSpPr txBox="1">
            <a:spLocks noChangeArrowheads="1"/>
          </p:cNvSpPr>
          <p:nvPr/>
        </p:nvSpPr>
        <p:spPr bwMode="auto">
          <a:xfrm>
            <a:off x="2638425" y="5924550"/>
            <a:ext cx="1136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Identical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241301"/>
            <a:ext cx="7937500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A21B0A-7E1F-4583-A5D4-4037D372AE6A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C44F0E-1F5B-4800-BE14-3A3A4C4DBF99}" type="slidenum">
              <a:rPr lang="zh-TW" altLang="en-US" sz="1400"/>
              <a:pPr eaLnBrk="1" hangingPunct="1"/>
              <a:t>12</a:t>
            </a:fld>
            <a:endParaRPr lang="en-US" altLang="zh-TW" sz="140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1352"/>
            <a:ext cx="7772400" cy="204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smtClean="0">
                <a:ea typeface="新細明體" panose="02020500000000000000" pitchFamily="18" charset="-120"/>
              </a:rPr>
              <a:t>Proof: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Repeating this argument eventually yields a minimum-weight spanning tree that agrees completely with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Phrased extremely, we have proved that the minimum spanning tree agreeing with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longest is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itself.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4325"/>
            <a:ext cx="7772400" cy="993775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9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B78057-A8B1-4F98-BCE7-023F775873C3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0AC926-5099-423A-A960-332DD6661AB3}" type="slidenum">
              <a:rPr lang="zh-TW" altLang="en-US" sz="1400"/>
              <a:pPr eaLnBrk="1" hangingPunct="1"/>
              <a:t>13</a:t>
            </a:fld>
            <a:endParaRPr lang="en-US" altLang="zh-TW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Shortest Paths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can we find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shortest route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one location to another?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The following algorithm is a generalization of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We can use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find the shortest route from a fixed vertex v to other vertices by running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v as the initial vertex. The length of the shortest path from v to another vertex x corresponds to the level at which x appears in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bfs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val="42174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239893-D159-4EA4-9A77-0C1B2B95720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4DEB71-9B4E-4742-8A71-EB570D34CAD8}" type="slidenum">
              <a:rPr lang="zh-TW" altLang="en-US" sz="1400"/>
              <a:pPr eaLnBrk="1" hangingPunct="1"/>
              <a:t>14</a:t>
            </a:fld>
            <a:endParaRPr lang="en-US" altLang="zh-TW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1857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Input: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(or digraph) with nonnegative edge weights and a starting vertex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weight of edge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zh-TW" altLang="en-US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an edge</a:t>
            </a:r>
            <a:endParaRPr lang="en-US" altLang="zh-TW" b="1" i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3255" name="Oval 4"/>
          <p:cNvSpPr>
            <a:spLocks noChangeArrowheads="1"/>
          </p:cNvSpPr>
          <p:nvPr/>
        </p:nvSpPr>
        <p:spPr bwMode="auto">
          <a:xfrm>
            <a:off x="3595688" y="4329113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6" name="Oval 5"/>
          <p:cNvSpPr>
            <a:spLocks noChangeArrowheads="1"/>
          </p:cNvSpPr>
          <p:nvPr/>
        </p:nvSpPr>
        <p:spPr bwMode="auto">
          <a:xfrm>
            <a:off x="4643438" y="43529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7" name="Oval 6"/>
          <p:cNvSpPr>
            <a:spLocks noChangeArrowheads="1"/>
          </p:cNvSpPr>
          <p:nvPr/>
        </p:nvSpPr>
        <p:spPr bwMode="auto">
          <a:xfrm>
            <a:off x="5186363" y="50292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8" name="Oval 7"/>
          <p:cNvSpPr>
            <a:spLocks noChangeArrowheads="1"/>
          </p:cNvSpPr>
          <p:nvPr/>
        </p:nvSpPr>
        <p:spPr bwMode="auto">
          <a:xfrm>
            <a:off x="4633913" y="5586413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59" name="Oval 8"/>
          <p:cNvSpPr>
            <a:spLocks noChangeArrowheads="1"/>
          </p:cNvSpPr>
          <p:nvPr/>
        </p:nvSpPr>
        <p:spPr bwMode="auto">
          <a:xfrm>
            <a:off x="3576638" y="55721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0" name="Oval 9"/>
          <p:cNvSpPr>
            <a:spLocks noChangeArrowheads="1"/>
          </p:cNvSpPr>
          <p:nvPr/>
        </p:nvSpPr>
        <p:spPr bwMode="auto">
          <a:xfrm>
            <a:off x="2947988" y="49339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3261" name="Line 10"/>
          <p:cNvSpPr>
            <a:spLocks noChangeShapeType="1"/>
          </p:cNvSpPr>
          <p:nvPr/>
        </p:nvSpPr>
        <p:spPr bwMode="auto">
          <a:xfrm flipV="1">
            <a:off x="3043238" y="4405313"/>
            <a:ext cx="55245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1"/>
          <p:cNvSpPr>
            <a:spLocks noChangeShapeType="1"/>
          </p:cNvSpPr>
          <p:nvPr/>
        </p:nvSpPr>
        <p:spPr bwMode="auto">
          <a:xfrm>
            <a:off x="3028950" y="5014913"/>
            <a:ext cx="54768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2"/>
          <p:cNvSpPr>
            <a:spLocks noChangeShapeType="1"/>
          </p:cNvSpPr>
          <p:nvPr/>
        </p:nvSpPr>
        <p:spPr bwMode="auto">
          <a:xfrm>
            <a:off x="3700463" y="4346575"/>
            <a:ext cx="928687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3"/>
          <p:cNvSpPr>
            <a:spLocks noChangeShapeType="1"/>
          </p:cNvSpPr>
          <p:nvPr/>
        </p:nvSpPr>
        <p:spPr bwMode="auto">
          <a:xfrm>
            <a:off x="3671888" y="4414838"/>
            <a:ext cx="966787" cy="118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4"/>
          <p:cNvSpPr>
            <a:spLocks noChangeShapeType="1"/>
          </p:cNvSpPr>
          <p:nvPr/>
        </p:nvSpPr>
        <p:spPr bwMode="auto">
          <a:xfrm>
            <a:off x="3667125" y="5619750"/>
            <a:ext cx="9620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5"/>
          <p:cNvSpPr>
            <a:spLocks noChangeShapeType="1"/>
          </p:cNvSpPr>
          <p:nvPr/>
        </p:nvSpPr>
        <p:spPr bwMode="auto">
          <a:xfrm flipV="1">
            <a:off x="3662363" y="4438650"/>
            <a:ext cx="985837" cy="114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6"/>
          <p:cNvSpPr>
            <a:spLocks noChangeShapeType="1"/>
          </p:cNvSpPr>
          <p:nvPr/>
        </p:nvSpPr>
        <p:spPr bwMode="auto">
          <a:xfrm flipV="1">
            <a:off x="4724400" y="511968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17"/>
          <p:cNvSpPr>
            <a:spLocks noChangeShapeType="1"/>
          </p:cNvSpPr>
          <p:nvPr/>
        </p:nvSpPr>
        <p:spPr bwMode="auto">
          <a:xfrm>
            <a:off x="4714875" y="4467225"/>
            <a:ext cx="481013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Text Box 18"/>
          <p:cNvSpPr txBox="1">
            <a:spLocks noChangeArrowheads="1"/>
          </p:cNvSpPr>
          <p:nvPr/>
        </p:nvSpPr>
        <p:spPr bwMode="auto">
          <a:xfrm>
            <a:off x="2571750" y="4686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3270" name="Text Box 19"/>
          <p:cNvSpPr txBox="1">
            <a:spLocks noChangeArrowheads="1"/>
          </p:cNvSpPr>
          <p:nvPr/>
        </p:nvSpPr>
        <p:spPr bwMode="auto">
          <a:xfrm>
            <a:off x="3409950" y="3929063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3271" name="Text Box 20"/>
          <p:cNvSpPr txBox="1">
            <a:spLocks noChangeArrowheads="1"/>
          </p:cNvSpPr>
          <p:nvPr/>
        </p:nvSpPr>
        <p:spPr bwMode="auto">
          <a:xfrm>
            <a:off x="4505325" y="39909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3272" name="Text Box 21"/>
          <p:cNvSpPr txBox="1">
            <a:spLocks noChangeArrowheads="1"/>
          </p:cNvSpPr>
          <p:nvPr/>
        </p:nvSpPr>
        <p:spPr bwMode="auto">
          <a:xfrm>
            <a:off x="5276850" y="48291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3273" name="Text Box 22"/>
          <p:cNvSpPr txBox="1">
            <a:spLocks noChangeArrowheads="1"/>
          </p:cNvSpPr>
          <p:nvPr/>
        </p:nvSpPr>
        <p:spPr bwMode="auto">
          <a:xfrm>
            <a:off x="4652963" y="54483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53274" name="Text Box 23"/>
          <p:cNvSpPr txBox="1">
            <a:spLocks noChangeArrowheads="1"/>
          </p:cNvSpPr>
          <p:nvPr/>
        </p:nvSpPr>
        <p:spPr bwMode="auto">
          <a:xfrm>
            <a:off x="3557588" y="5538788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3275" name="Text Box 24"/>
          <p:cNvSpPr txBox="1">
            <a:spLocks noChangeArrowheads="1"/>
          </p:cNvSpPr>
          <p:nvPr/>
        </p:nvSpPr>
        <p:spPr bwMode="auto">
          <a:xfrm>
            <a:off x="3086100" y="44386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3276" name="Text Box 25"/>
          <p:cNvSpPr txBox="1">
            <a:spLocks noChangeArrowheads="1"/>
          </p:cNvSpPr>
          <p:nvPr/>
        </p:nvSpPr>
        <p:spPr bwMode="auto">
          <a:xfrm>
            <a:off x="4014788" y="40624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3277" name="Text Box 26"/>
          <p:cNvSpPr txBox="1">
            <a:spLocks noChangeArrowheads="1"/>
          </p:cNvSpPr>
          <p:nvPr/>
        </p:nvSpPr>
        <p:spPr bwMode="auto">
          <a:xfrm>
            <a:off x="5010150" y="45434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3278" name="Text Box 27"/>
          <p:cNvSpPr txBox="1">
            <a:spLocks noChangeArrowheads="1"/>
          </p:cNvSpPr>
          <p:nvPr/>
        </p:nvSpPr>
        <p:spPr bwMode="auto">
          <a:xfrm>
            <a:off x="4919663" y="53054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3279" name="Text Box 28"/>
          <p:cNvSpPr txBox="1">
            <a:spLocks noChangeArrowheads="1"/>
          </p:cNvSpPr>
          <p:nvPr/>
        </p:nvSpPr>
        <p:spPr bwMode="auto">
          <a:xfrm>
            <a:off x="4186238" y="483393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3280" name="Text Box 29"/>
          <p:cNvSpPr txBox="1">
            <a:spLocks noChangeArrowheads="1"/>
          </p:cNvSpPr>
          <p:nvPr/>
        </p:nvSpPr>
        <p:spPr bwMode="auto">
          <a:xfrm>
            <a:off x="3676650" y="48434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3281" name="Text Box 30"/>
          <p:cNvSpPr txBox="1">
            <a:spLocks noChangeArrowheads="1"/>
          </p:cNvSpPr>
          <p:nvPr/>
        </p:nvSpPr>
        <p:spPr bwMode="auto">
          <a:xfrm>
            <a:off x="4005263" y="55768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3282" name="Text Box 31"/>
          <p:cNvSpPr txBox="1">
            <a:spLocks noChangeArrowheads="1"/>
          </p:cNvSpPr>
          <p:nvPr/>
        </p:nvSpPr>
        <p:spPr bwMode="auto">
          <a:xfrm>
            <a:off x="2986088" y="52006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88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615D93-F8FA-4908-92D7-91E1D0CFE77F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6C77EA-AE97-43CB-A2D5-84CDC9DC7A14}" type="slidenum">
              <a:rPr lang="zh-TW" altLang="en-US" sz="1400"/>
              <a:pPr eaLnBrk="1" hangingPunct="1"/>
              <a:t>15</a:t>
            </a:fld>
            <a:endParaRPr lang="en-US" altLang="zh-TW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6725"/>
            <a:ext cx="7772400" cy="866775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009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Idea: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Maintain the set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vertices to which a shortest path 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known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Enlarge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include all vertices. </a:t>
            </a:r>
          </a:p>
          <a:p>
            <a:pPr lvl="2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do this, maintain a tentative distance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each 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being the length of the shortest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u, v</a:t>
            </a:r>
            <a:r>
              <a:rPr lang="en-US" altLang="zh-TW" smtClean="0">
                <a:ea typeface="新細明體" panose="02020500000000000000" pitchFamily="18" charset="-120"/>
              </a:rPr>
              <a:t>-path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yet found.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b="1" i="1" smtClean="0">
              <a:ea typeface="新細明體" panose="02020500000000000000" pitchFamily="18" charset="-120"/>
            </a:endParaRPr>
          </a:p>
        </p:txBody>
      </p:sp>
      <p:sp>
        <p:nvSpPr>
          <p:cNvPr id="54279" name="橢圓 6"/>
          <p:cNvSpPr>
            <a:spLocks noChangeArrowheads="1"/>
          </p:cNvSpPr>
          <p:nvPr/>
        </p:nvSpPr>
        <p:spPr bwMode="auto">
          <a:xfrm>
            <a:off x="1657350" y="5067300"/>
            <a:ext cx="638175" cy="771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橢圓 7"/>
          <p:cNvSpPr>
            <a:spLocks noChangeArrowheads="1"/>
          </p:cNvSpPr>
          <p:nvPr/>
        </p:nvSpPr>
        <p:spPr bwMode="auto">
          <a:xfrm>
            <a:off x="2466975" y="4667250"/>
            <a:ext cx="1181100" cy="1476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1" name="文字方塊 8"/>
          <p:cNvSpPr txBox="1">
            <a:spLocks noChangeArrowheads="1"/>
          </p:cNvSpPr>
          <p:nvPr/>
        </p:nvSpPr>
        <p:spPr bwMode="auto">
          <a:xfrm>
            <a:off x="1847850" y="51339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282" name="橢圓 9"/>
          <p:cNvSpPr>
            <a:spLocks noChangeArrowheads="1"/>
          </p:cNvSpPr>
          <p:nvPr/>
        </p:nvSpPr>
        <p:spPr bwMode="auto">
          <a:xfrm>
            <a:off x="1895475" y="54959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3" name="文字方塊 10"/>
          <p:cNvSpPr txBox="1">
            <a:spLocks noChangeArrowheads="1"/>
          </p:cNvSpPr>
          <p:nvPr/>
        </p:nvSpPr>
        <p:spPr bwMode="auto">
          <a:xfrm>
            <a:off x="1666875" y="461962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4" name="橢圓 11"/>
          <p:cNvSpPr>
            <a:spLocks noChangeArrowheads="1"/>
          </p:cNvSpPr>
          <p:nvPr/>
        </p:nvSpPr>
        <p:spPr bwMode="auto">
          <a:xfrm>
            <a:off x="2924175" y="4962525"/>
            <a:ext cx="104775" cy="952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5" name="橢圓 12"/>
          <p:cNvSpPr>
            <a:spLocks noChangeArrowheads="1"/>
          </p:cNvSpPr>
          <p:nvPr/>
        </p:nvSpPr>
        <p:spPr bwMode="auto">
          <a:xfrm>
            <a:off x="2686050" y="53340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6" name="橢圓 13"/>
          <p:cNvSpPr>
            <a:spLocks noChangeArrowheads="1"/>
          </p:cNvSpPr>
          <p:nvPr/>
        </p:nvSpPr>
        <p:spPr bwMode="auto">
          <a:xfrm>
            <a:off x="2752725" y="58007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7" name="橢圓 14"/>
          <p:cNvSpPr>
            <a:spLocks noChangeArrowheads="1"/>
          </p:cNvSpPr>
          <p:nvPr/>
        </p:nvSpPr>
        <p:spPr bwMode="auto">
          <a:xfrm>
            <a:off x="3314700" y="54864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8" name="橢圓 15"/>
          <p:cNvSpPr>
            <a:spLocks noChangeArrowheads="1"/>
          </p:cNvSpPr>
          <p:nvPr/>
        </p:nvSpPr>
        <p:spPr bwMode="auto">
          <a:xfrm>
            <a:off x="4810125" y="5019675"/>
            <a:ext cx="733425" cy="8667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9" name="橢圓 16"/>
          <p:cNvSpPr>
            <a:spLocks noChangeArrowheads="1"/>
          </p:cNvSpPr>
          <p:nvPr/>
        </p:nvSpPr>
        <p:spPr bwMode="auto">
          <a:xfrm>
            <a:off x="5619750" y="4714875"/>
            <a:ext cx="1181100" cy="14763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0" name="文字方塊 17"/>
          <p:cNvSpPr txBox="1">
            <a:spLocks noChangeArrowheads="1"/>
          </p:cNvSpPr>
          <p:nvPr/>
        </p:nvSpPr>
        <p:spPr bwMode="auto">
          <a:xfrm>
            <a:off x="5095875" y="532447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u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291" name="橢圓 18"/>
          <p:cNvSpPr>
            <a:spLocks noChangeArrowheads="1"/>
          </p:cNvSpPr>
          <p:nvPr/>
        </p:nvSpPr>
        <p:spPr bwMode="auto">
          <a:xfrm>
            <a:off x="5057775" y="563880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2" name="文字方塊 19"/>
          <p:cNvSpPr txBox="1">
            <a:spLocks noChangeArrowheads="1"/>
          </p:cNvSpPr>
          <p:nvPr/>
        </p:nvSpPr>
        <p:spPr bwMode="auto">
          <a:xfrm>
            <a:off x="4819650" y="46672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3" name="橢圓 20"/>
          <p:cNvSpPr>
            <a:spLocks noChangeArrowheads="1"/>
          </p:cNvSpPr>
          <p:nvPr/>
        </p:nvSpPr>
        <p:spPr bwMode="auto">
          <a:xfrm>
            <a:off x="6076950" y="501015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4" name="橢圓 21"/>
          <p:cNvSpPr>
            <a:spLocks noChangeArrowheads="1"/>
          </p:cNvSpPr>
          <p:nvPr/>
        </p:nvSpPr>
        <p:spPr bwMode="auto">
          <a:xfrm>
            <a:off x="5838825" y="53816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5" name="橢圓 22"/>
          <p:cNvSpPr>
            <a:spLocks noChangeArrowheads="1"/>
          </p:cNvSpPr>
          <p:nvPr/>
        </p:nvSpPr>
        <p:spPr bwMode="auto">
          <a:xfrm>
            <a:off x="5905500" y="5848350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6" name="橢圓 23"/>
          <p:cNvSpPr>
            <a:spLocks noChangeArrowheads="1"/>
          </p:cNvSpPr>
          <p:nvPr/>
        </p:nvSpPr>
        <p:spPr bwMode="auto">
          <a:xfrm>
            <a:off x="6467475" y="5534025"/>
            <a:ext cx="104775" cy="95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7" name="文字方塊 25"/>
          <p:cNvSpPr txBox="1">
            <a:spLocks noChangeArrowheads="1"/>
          </p:cNvSpPr>
          <p:nvPr/>
        </p:nvSpPr>
        <p:spPr bwMode="auto">
          <a:xfrm>
            <a:off x="3533775" y="4286250"/>
            <a:ext cx="1133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600">
                <a:ea typeface="新細明體" panose="02020500000000000000" pitchFamily="18" charset="-120"/>
              </a:rPr>
              <a:t>The  one nearest to </a:t>
            </a:r>
            <a:r>
              <a:rPr lang="en-US" altLang="zh-TW" sz="1600" i="1">
                <a:ea typeface="新細明體" panose="02020500000000000000" pitchFamily="18" charset="-120"/>
              </a:rPr>
              <a:t>u</a:t>
            </a:r>
            <a:endParaRPr lang="zh-TW" altLang="en-US" sz="1600" i="1">
              <a:ea typeface="新細明體" panose="02020500000000000000" pitchFamily="18" charset="-120"/>
            </a:endParaRPr>
          </a:p>
        </p:txBody>
      </p:sp>
      <p:sp>
        <p:nvSpPr>
          <p:cNvPr id="54298" name="手繪多邊形 27"/>
          <p:cNvSpPr>
            <a:spLocks noChangeArrowheads="1"/>
          </p:cNvSpPr>
          <p:nvPr/>
        </p:nvSpPr>
        <p:spPr bwMode="auto">
          <a:xfrm>
            <a:off x="3019425" y="4414838"/>
            <a:ext cx="552450" cy="442912"/>
          </a:xfrm>
          <a:custGeom>
            <a:avLst/>
            <a:gdLst>
              <a:gd name="T0" fmla="*/ 0 w 552450"/>
              <a:gd name="T1" fmla="*/ 442899 h 442913"/>
              <a:gd name="T2" fmla="*/ 219075 w 552450"/>
              <a:gd name="T3" fmla="*/ 42863 h 442913"/>
              <a:gd name="T4" fmla="*/ 342900 w 552450"/>
              <a:gd name="T5" fmla="*/ 185738 h 442913"/>
              <a:gd name="T6" fmla="*/ 552450 w 552450"/>
              <a:gd name="T7" fmla="*/ 71438 h 442913"/>
              <a:gd name="T8" fmla="*/ 0 60000 65536"/>
              <a:gd name="T9" fmla="*/ 0 60000 65536"/>
              <a:gd name="T10" fmla="*/ 0 60000 65536"/>
              <a:gd name="T11" fmla="*/ 0 60000 65536"/>
              <a:gd name="T12" fmla="*/ 0 w 552450"/>
              <a:gd name="T13" fmla="*/ 0 h 442913"/>
              <a:gd name="T14" fmla="*/ 552450 w 552450"/>
              <a:gd name="T15" fmla="*/ 442913 h 4429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450" h="442913">
                <a:moveTo>
                  <a:pt x="0" y="442913"/>
                </a:moveTo>
                <a:cubicBezTo>
                  <a:pt x="80962" y="264319"/>
                  <a:pt x="161925" y="85726"/>
                  <a:pt x="219075" y="42863"/>
                </a:cubicBezTo>
                <a:cubicBezTo>
                  <a:pt x="276225" y="0"/>
                  <a:pt x="287338" y="180976"/>
                  <a:pt x="342900" y="185738"/>
                </a:cubicBezTo>
                <a:cubicBezTo>
                  <a:pt x="398463" y="190501"/>
                  <a:pt x="475456" y="130969"/>
                  <a:pt x="552450" y="7143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99" name="文字方塊 28"/>
          <p:cNvSpPr txBox="1">
            <a:spLocks noChangeArrowheads="1"/>
          </p:cNvSpPr>
          <p:nvPr/>
        </p:nvSpPr>
        <p:spPr bwMode="auto">
          <a:xfrm>
            <a:off x="4876800" y="5000625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v</a:t>
            </a:r>
            <a:endParaRPr lang="zh-TW" altLang="en-US" i="1">
              <a:ea typeface="新細明體" panose="02020500000000000000" pitchFamily="18" charset="-120"/>
            </a:endParaRPr>
          </a:p>
        </p:txBody>
      </p:sp>
      <p:sp>
        <p:nvSpPr>
          <p:cNvPr id="54300" name="橢圓 29"/>
          <p:cNvSpPr>
            <a:spLocks noChangeArrowheads="1"/>
          </p:cNvSpPr>
          <p:nvPr/>
        </p:nvSpPr>
        <p:spPr bwMode="auto">
          <a:xfrm>
            <a:off x="5200650" y="5153025"/>
            <a:ext cx="104775" cy="9525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9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BEC47D-2C1A-4369-8A5B-985EABD6876D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8F8708-6C55-48D1-B672-8D320C58FB57}" type="slidenum">
              <a:rPr lang="zh-TW" altLang="en-US" sz="1400"/>
              <a:pPr eaLnBrk="1" hangingPunct="1"/>
              <a:t>16</a:t>
            </a:fld>
            <a:endParaRPr lang="en-US" altLang="zh-TW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anose="02020500000000000000" pitchFamily="18" charset="-120"/>
              </a:rPr>
              <a:t>Dijkstra’s</a:t>
            </a:r>
            <a:r>
              <a:rPr lang="en-US" altLang="zh-TW" dirty="0" smtClean="0">
                <a:ea typeface="新細明體" panose="02020500000000000000" pitchFamily="18" charset="-120"/>
              </a:rPr>
              <a:t> Algorithm</a:t>
            </a:r>
            <a:endParaRPr lang="en-US" altLang="zh-TW" sz="36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752600"/>
            <a:ext cx="8334375" cy="4343400"/>
          </a:xfrm>
        </p:spPr>
        <p:txBody>
          <a:bodyPr/>
          <a:lstStyle/>
          <a:p>
            <a:pPr marL="495300" indent="-4953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Initialization: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={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};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)=0;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uz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endParaRPr lang="en-US" altLang="zh-TW" b="1" smtClean="0">
              <a:ea typeface="新細明體" panose="02020500000000000000" pitchFamily="18" charset="-120"/>
            </a:endParaRPr>
          </a:p>
          <a:p>
            <a:pPr marL="495300" indent="-4953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Iteration: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a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outside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)=min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z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S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Add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marL="1119188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Explore edges from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update tentative distance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edge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update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min{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}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   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iteration continues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S=V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or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S.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At the end, set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all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endParaRPr lang="en-US" altLang="zh-TW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0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77"/>
          <p:cNvSpPr>
            <a:spLocks noChangeShapeType="1"/>
          </p:cNvSpPr>
          <p:nvPr/>
        </p:nvSpPr>
        <p:spPr bwMode="auto">
          <a:xfrm flipV="1">
            <a:off x="2324100" y="5297488"/>
            <a:ext cx="1184275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5A48E0-2D61-42F3-93FE-596F43C65C2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563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E176C4-8FE2-4ACA-896A-B457279AB538}" type="slidenum">
              <a:rPr lang="zh-TW" altLang="en-US" sz="1400"/>
              <a:pPr eaLnBrk="1" hangingPunct="1"/>
              <a:t>17</a:t>
            </a:fld>
            <a:endParaRPr lang="en-US" altLang="zh-TW" sz="1400"/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438150"/>
            <a:ext cx="8296275" cy="86677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Tentative distance v.s. Shortest distance </a:t>
            </a:r>
            <a:r>
              <a:rPr lang="en-US" altLang="zh-TW" sz="3200" baseline="-16000" smtClean="0">
                <a:ea typeface="新細明體" panose="02020500000000000000" pitchFamily="18" charset="-120"/>
              </a:rPr>
              <a:t>2.3.5</a:t>
            </a:r>
          </a:p>
        </p:txBody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14450"/>
            <a:ext cx="8334375" cy="1971675"/>
          </a:xfrm>
        </p:spPr>
        <p:txBody>
          <a:bodyPr/>
          <a:lstStyle/>
          <a:p>
            <a:pPr marL="495300" indent="-495300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tentative distance of a vertex may not be the shortest  distance, for example: </a:t>
            </a:r>
          </a:p>
          <a:p>
            <a:pPr marL="971550" lvl="1" indent="-495300" eaLnBrk="1" hangingPunct="1">
              <a:lnSpc>
                <a:spcPct val="110000"/>
              </a:lnSpc>
            </a:pPr>
            <a:r>
              <a:rPr lang="en-US" altLang="zh-TW" b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6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not the minimum</a:t>
            </a:r>
          </a:p>
          <a:p>
            <a:pPr marL="971550" lvl="1" indent="-495300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Actually  </a:t>
            </a:r>
            <a:r>
              <a:rPr lang="en-US" altLang="zh-TW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= 5</a:t>
            </a:r>
          </a:p>
        </p:txBody>
      </p:sp>
      <p:sp>
        <p:nvSpPr>
          <p:cNvPr id="56328" name="Oval 65"/>
          <p:cNvSpPr>
            <a:spLocks noChangeArrowheads="1"/>
          </p:cNvSpPr>
          <p:nvPr/>
        </p:nvSpPr>
        <p:spPr bwMode="auto">
          <a:xfrm>
            <a:off x="1198563" y="41465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29" name="Oval 66"/>
          <p:cNvSpPr>
            <a:spLocks noChangeArrowheads="1"/>
          </p:cNvSpPr>
          <p:nvPr/>
        </p:nvSpPr>
        <p:spPr bwMode="auto">
          <a:xfrm>
            <a:off x="2466975" y="40259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0" name="Oval 67"/>
          <p:cNvSpPr>
            <a:spLocks noChangeArrowheads="1"/>
          </p:cNvSpPr>
          <p:nvPr/>
        </p:nvSpPr>
        <p:spPr bwMode="auto">
          <a:xfrm>
            <a:off x="3511550" y="524827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1" name="Oval 69"/>
          <p:cNvSpPr>
            <a:spLocks noChangeArrowheads="1"/>
          </p:cNvSpPr>
          <p:nvPr/>
        </p:nvSpPr>
        <p:spPr bwMode="auto">
          <a:xfrm>
            <a:off x="2254250" y="5918200"/>
            <a:ext cx="9525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2" name="Oval 70"/>
          <p:cNvSpPr>
            <a:spLocks noChangeArrowheads="1"/>
          </p:cNvSpPr>
          <p:nvPr/>
        </p:nvSpPr>
        <p:spPr bwMode="auto">
          <a:xfrm>
            <a:off x="1160463" y="50673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33" name="Line 71"/>
          <p:cNvSpPr>
            <a:spLocks noChangeShapeType="1"/>
          </p:cNvSpPr>
          <p:nvPr/>
        </p:nvSpPr>
        <p:spPr bwMode="auto">
          <a:xfrm flipV="1">
            <a:off x="1193800" y="4243388"/>
            <a:ext cx="58738" cy="833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72"/>
          <p:cNvSpPr>
            <a:spLocks noChangeShapeType="1"/>
          </p:cNvSpPr>
          <p:nvPr/>
        </p:nvSpPr>
        <p:spPr bwMode="auto">
          <a:xfrm>
            <a:off x="1227138" y="5148263"/>
            <a:ext cx="1020762" cy="814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73"/>
          <p:cNvSpPr>
            <a:spLocks noChangeShapeType="1"/>
          </p:cNvSpPr>
          <p:nvPr/>
        </p:nvSpPr>
        <p:spPr bwMode="auto">
          <a:xfrm flipV="1">
            <a:off x="1284288" y="4076700"/>
            <a:ext cx="11588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76"/>
          <p:cNvSpPr>
            <a:spLocks noChangeShapeType="1"/>
          </p:cNvSpPr>
          <p:nvPr/>
        </p:nvSpPr>
        <p:spPr bwMode="auto">
          <a:xfrm flipV="1">
            <a:off x="2293938" y="4108450"/>
            <a:ext cx="217487" cy="180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78"/>
          <p:cNvSpPr>
            <a:spLocks noChangeShapeType="1"/>
          </p:cNvSpPr>
          <p:nvPr/>
        </p:nvSpPr>
        <p:spPr bwMode="auto">
          <a:xfrm>
            <a:off x="2547938" y="4102100"/>
            <a:ext cx="982662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Text Box 79"/>
          <p:cNvSpPr txBox="1">
            <a:spLocks noChangeArrowheads="1"/>
          </p:cNvSpPr>
          <p:nvPr/>
        </p:nvSpPr>
        <p:spPr bwMode="auto">
          <a:xfrm>
            <a:off x="849313" y="47529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6339" name="Text Box 80"/>
          <p:cNvSpPr txBox="1">
            <a:spLocks noChangeArrowheads="1"/>
          </p:cNvSpPr>
          <p:nvPr/>
        </p:nvSpPr>
        <p:spPr bwMode="auto">
          <a:xfrm>
            <a:off x="915988" y="39497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340" name="Text Box 81"/>
          <p:cNvSpPr txBox="1">
            <a:spLocks noChangeArrowheads="1"/>
          </p:cNvSpPr>
          <p:nvPr/>
        </p:nvSpPr>
        <p:spPr bwMode="auto">
          <a:xfrm>
            <a:off x="2571750" y="37020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6341" name="Text Box 82"/>
          <p:cNvSpPr txBox="1">
            <a:spLocks noChangeArrowheads="1"/>
          </p:cNvSpPr>
          <p:nvPr/>
        </p:nvSpPr>
        <p:spPr bwMode="auto">
          <a:xfrm>
            <a:off x="3589338" y="50323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342" name="Text Box 84"/>
          <p:cNvSpPr txBox="1">
            <a:spLocks noChangeArrowheads="1"/>
          </p:cNvSpPr>
          <p:nvPr/>
        </p:nvSpPr>
        <p:spPr bwMode="auto">
          <a:xfrm>
            <a:off x="2259013" y="587057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343" name="Text Box 85"/>
          <p:cNvSpPr txBox="1">
            <a:spLocks noChangeArrowheads="1"/>
          </p:cNvSpPr>
          <p:nvPr/>
        </p:nvSpPr>
        <p:spPr bwMode="auto">
          <a:xfrm>
            <a:off x="1001713" y="438467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6344" name="Text Box 86"/>
          <p:cNvSpPr txBox="1">
            <a:spLocks noChangeArrowheads="1"/>
          </p:cNvSpPr>
          <p:nvPr/>
        </p:nvSpPr>
        <p:spPr bwMode="auto">
          <a:xfrm>
            <a:off x="1616075" y="38274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6345" name="Text Box 87"/>
          <p:cNvSpPr txBox="1">
            <a:spLocks noChangeArrowheads="1"/>
          </p:cNvSpPr>
          <p:nvPr/>
        </p:nvSpPr>
        <p:spPr bwMode="auto">
          <a:xfrm>
            <a:off x="3032125" y="447198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46" name="Text Box 88"/>
          <p:cNvSpPr txBox="1">
            <a:spLocks noChangeArrowheads="1"/>
          </p:cNvSpPr>
          <p:nvPr/>
        </p:nvSpPr>
        <p:spPr bwMode="auto">
          <a:xfrm>
            <a:off x="2901950" y="51911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6347" name="Text Box 90"/>
          <p:cNvSpPr txBox="1">
            <a:spLocks noChangeArrowheads="1"/>
          </p:cNvSpPr>
          <p:nvPr/>
        </p:nvSpPr>
        <p:spPr bwMode="auto">
          <a:xfrm>
            <a:off x="2111375" y="47672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48" name="Text Box 92"/>
          <p:cNvSpPr txBox="1">
            <a:spLocks noChangeArrowheads="1"/>
          </p:cNvSpPr>
          <p:nvPr/>
        </p:nvSpPr>
        <p:spPr bwMode="auto">
          <a:xfrm>
            <a:off x="1382713" y="537686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6349" name="Oval 93"/>
          <p:cNvSpPr>
            <a:spLocks noChangeArrowheads="1"/>
          </p:cNvSpPr>
          <p:nvPr/>
        </p:nvSpPr>
        <p:spPr bwMode="auto">
          <a:xfrm>
            <a:off x="569913" y="3724275"/>
            <a:ext cx="1004887" cy="19335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0" name="Oval 94"/>
          <p:cNvSpPr>
            <a:spLocks noChangeArrowheads="1"/>
          </p:cNvSpPr>
          <p:nvPr/>
        </p:nvSpPr>
        <p:spPr bwMode="auto">
          <a:xfrm>
            <a:off x="1784350" y="3552825"/>
            <a:ext cx="2139950" cy="282892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1" name="Text Box 95"/>
          <p:cNvSpPr txBox="1">
            <a:spLocks noChangeArrowheads="1"/>
          </p:cNvSpPr>
          <p:nvPr/>
        </p:nvSpPr>
        <p:spPr bwMode="auto">
          <a:xfrm>
            <a:off x="690563" y="51212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=0</a:t>
            </a:r>
          </a:p>
        </p:txBody>
      </p:sp>
      <p:sp>
        <p:nvSpPr>
          <p:cNvPr id="56352" name="Text Box 96"/>
          <p:cNvSpPr txBox="1">
            <a:spLocks noChangeArrowheads="1"/>
          </p:cNvSpPr>
          <p:nvPr/>
        </p:nvSpPr>
        <p:spPr bwMode="auto">
          <a:xfrm>
            <a:off x="841375" y="37941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56353" name="Text Box 97"/>
          <p:cNvSpPr txBox="1">
            <a:spLocks noChangeArrowheads="1"/>
          </p:cNvSpPr>
          <p:nvPr/>
        </p:nvSpPr>
        <p:spPr bwMode="auto">
          <a:xfrm>
            <a:off x="2451100" y="57943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=3</a:t>
            </a:r>
          </a:p>
        </p:txBody>
      </p:sp>
      <p:sp>
        <p:nvSpPr>
          <p:cNvPr id="56354" name="Text Box 98"/>
          <p:cNvSpPr txBox="1">
            <a:spLocks noChangeArrowheads="1"/>
          </p:cNvSpPr>
          <p:nvPr/>
        </p:nvSpPr>
        <p:spPr bwMode="auto">
          <a:xfrm>
            <a:off x="2870200" y="364648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=6</a:t>
            </a:r>
          </a:p>
        </p:txBody>
      </p:sp>
      <p:sp>
        <p:nvSpPr>
          <p:cNvPr id="56355" name="Line 77"/>
          <p:cNvSpPr>
            <a:spLocks noChangeShapeType="1"/>
          </p:cNvSpPr>
          <p:nvPr/>
        </p:nvSpPr>
        <p:spPr bwMode="auto">
          <a:xfrm flipV="1">
            <a:off x="5362575" y="5316538"/>
            <a:ext cx="2317750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Oval 65"/>
          <p:cNvSpPr>
            <a:spLocks noChangeArrowheads="1"/>
          </p:cNvSpPr>
          <p:nvPr/>
        </p:nvSpPr>
        <p:spPr bwMode="auto">
          <a:xfrm>
            <a:off x="5370513" y="416560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7" name="Oval 66"/>
          <p:cNvSpPr>
            <a:spLocks noChangeArrowheads="1"/>
          </p:cNvSpPr>
          <p:nvPr/>
        </p:nvSpPr>
        <p:spPr bwMode="auto">
          <a:xfrm>
            <a:off x="6638925" y="40449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8" name="Oval 67"/>
          <p:cNvSpPr>
            <a:spLocks noChangeArrowheads="1"/>
          </p:cNvSpPr>
          <p:nvPr/>
        </p:nvSpPr>
        <p:spPr bwMode="auto">
          <a:xfrm>
            <a:off x="7683500" y="5267325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59" name="Oval 69"/>
          <p:cNvSpPr>
            <a:spLocks noChangeArrowheads="1"/>
          </p:cNvSpPr>
          <p:nvPr/>
        </p:nvSpPr>
        <p:spPr bwMode="auto">
          <a:xfrm>
            <a:off x="5273675" y="5899150"/>
            <a:ext cx="9525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60" name="Line 71"/>
          <p:cNvSpPr>
            <a:spLocks noChangeShapeType="1"/>
          </p:cNvSpPr>
          <p:nvPr/>
        </p:nvSpPr>
        <p:spPr bwMode="auto">
          <a:xfrm flipV="1">
            <a:off x="5365750" y="4262438"/>
            <a:ext cx="58738" cy="833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1" name="Line 72"/>
          <p:cNvSpPr>
            <a:spLocks noChangeShapeType="1"/>
          </p:cNvSpPr>
          <p:nvPr/>
        </p:nvSpPr>
        <p:spPr bwMode="auto">
          <a:xfrm flipH="1">
            <a:off x="5324475" y="5191125"/>
            <a:ext cx="46038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73"/>
          <p:cNvSpPr>
            <a:spLocks noChangeShapeType="1"/>
          </p:cNvSpPr>
          <p:nvPr/>
        </p:nvSpPr>
        <p:spPr bwMode="auto">
          <a:xfrm flipV="1">
            <a:off x="5456238" y="4095750"/>
            <a:ext cx="11588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Line 76"/>
          <p:cNvSpPr>
            <a:spLocks noChangeShapeType="1"/>
          </p:cNvSpPr>
          <p:nvPr/>
        </p:nvSpPr>
        <p:spPr bwMode="auto">
          <a:xfrm flipV="1">
            <a:off x="5362575" y="4127500"/>
            <a:ext cx="13208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78"/>
          <p:cNvSpPr>
            <a:spLocks noChangeShapeType="1"/>
          </p:cNvSpPr>
          <p:nvPr/>
        </p:nvSpPr>
        <p:spPr bwMode="auto">
          <a:xfrm>
            <a:off x="6719888" y="4121150"/>
            <a:ext cx="982662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5" name="Text Box 79"/>
          <p:cNvSpPr txBox="1">
            <a:spLocks noChangeArrowheads="1"/>
          </p:cNvSpPr>
          <p:nvPr/>
        </p:nvSpPr>
        <p:spPr bwMode="auto">
          <a:xfrm>
            <a:off x="5021263" y="47720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56366" name="Text Box 80"/>
          <p:cNvSpPr txBox="1">
            <a:spLocks noChangeArrowheads="1"/>
          </p:cNvSpPr>
          <p:nvPr/>
        </p:nvSpPr>
        <p:spPr bwMode="auto">
          <a:xfrm>
            <a:off x="5087938" y="39687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367" name="Text Box 81"/>
          <p:cNvSpPr txBox="1">
            <a:spLocks noChangeArrowheads="1"/>
          </p:cNvSpPr>
          <p:nvPr/>
        </p:nvSpPr>
        <p:spPr bwMode="auto">
          <a:xfrm>
            <a:off x="6743700" y="37211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6368" name="Text Box 82"/>
          <p:cNvSpPr txBox="1">
            <a:spLocks noChangeArrowheads="1"/>
          </p:cNvSpPr>
          <p:nvPr/>
        </p:nvSpPr>
        <p:spPr bwMode="auto">
          <a:xfrm>
            <a:off x="7761288" y="50514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369" name="Text Box 84"/>
          <p:cNvSpPr txBox="1">
            <a:spLocks noChangeArrowheads="1"/>
          </p:cNvSpPr>
          <p:nvPr/>
        </p:nvSpPr>
        <p:spPr bwMode="auto">
          <a:xfrm>
            <a:off x="4906963" y="5699125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370" name="Text Box 85"/>
          <p:cNvSpPr txBox="1">
            <a:spLocks noChangeArrowheads="1"/>
          </p:cNvSpPr>
          <p:nvPr/>
        </p:nvSpPr>
        <p:spPr bwMode="auto">
          <a:xfrm>
            <a:off x="5173663" y="4403725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56371" name="Text Box 86"/>
          <p:cNvSpPr txBox="1">
            <a:spLocks noChangeArrowheads="1"/>
          </p:cNvSpPr>
          <p:nvPr/>
        </p:nvSpPr>
        <p:spPr bwMode="auto">
          <a:xfrm>
            <a:off x="5788025" y="38465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6372" name="Text Box 87"/>
          <p:cNvSpPr txBox="1">
            <a:spLocks noChangeArrowheads="1"/>
          </p:cNvSpPr>
          <p:nvPr/>
        </p:nvSpPr>
        <p:spPr bwMode="auto">
          <a:xfrm>
            <a:off x="7204075" y="4491038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73" name="Text Box 88"/>
          <p:cNvSpPr txBox="1">
            <a:spLocks noChangeArrowheads="1"/>
          </p:cNvSpPr>
          <p:nvPr/>
        </p:nvSpPr>
        <p:spPr bwMode="auto">
          <a:xfrm>
            <a:off x="6464300" y="52387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6374" name="Text Box 90"/>
          <p:cNvSpPr txBox="1">
            <a:spLocks noChangeArrowheads="1"/>
          </p:cNvSpPr>
          <p:nvPr/>
        </p:nvSpPr>
        <p:spPr bwMode="auto">
          <a:xfrm>
            <a:off x="6102350" y="47863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6375" name="Text Box 92"/>
          <p:cNvSpPr txBox="1">
            <a:spLocks noChangeArrowheads="1"/>
          </p:cNvSpPr>
          <p:nvPr/>
        </p:nvSpPr>
        <p:spPr bwMode="auto">
          <a:xfrm>
            <a:off x="5316538" y="5395913"/>
            <a:ext cx="352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56376" name="Oval 93"/>
          <p:cNvSpPr>
            <a:spLocks noChangeArrowheads="1"/>
          </p:cNvSpPr>
          <p:nvPr/>
        </p:nvSpPr>
        <p:spPr bwMode="auto">
          <a:xfrm>
            <a:off x="4457700" y="3743325"/>
            <a:ext cx="1400175" cy="277177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77" name="Oval 94"/>
          <p:cNvSpPr>
            <a:spLocks noChangeArrowheads="1"/>
          </p:cNvSpPr>
          <p:nvPr/>
        </p:nvSpPr>
        <p:spPr bwMode="auto">
          <a:xfrm>
            <a:off x="5956300" y="3571875"/>
            <a:ext cx="2278063" cy="2600325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78" name="Text Box 95"/>
          <p:cNvSpPr txBox="1">
            <a:spLocks noChangeArrowheads="1"/>
          </p:cNvSpPr>
          <p:nvPr/>
        </p:nvSpPr>
        <p:spPr bwMode="auto">
          <a:xfrm>
            <a:off x="4681538" y="50641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=0</a:t>
            </a:r>
          </a:p>
        </p:txBody>
      </p:sp>
      <p:sp>
        <p:nvSpPr>
          <p:cNvPr id="56379" name="Text Box 96"/>
          <p:cNvSpPr txBox="1">
            <a:spLocks noChangeArrowheads="1"/>
          </p:cNvSpPr>
          <p:nvPr/>
        </p:nvSpPr>
        <p:spPr bwMode="auto">
          <a:xfrm>
            <a:off x="5013325" y="381317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=1</a:t>
            </a:r>
          </a:p>
        </p:txBody>
      </p:sp>
      <p:sp>
        <p:nvSpPr>
          <p:cNvPr id="56380" name="Text Box 98"/>
          <p:cNvSpPr txBox="1">
            <a:spLocks noChangeArrowheads="1"/>
          </p:cNvSpPr>
          <p:nvPr/>
        </p:nvSpPr>
        <p:spPr bwMode="auto">
          <a:xfrm>
            <a:off x="7042150" y="36655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=5</a:t>
            </a:r>
          </a:p>
        </p:txBody>
      </p:sp>
      <p:sp>
        <p:nvSpPr>
          <p:cNvPr id="56381" name="Text Box 95"/>
          <p:cNvSpPr txBox="1">
            <a:spLocks noChangeArrowheads="1"/>
          </p:cNvSpPr>
          <p:nvPr/>
        </p:nvSpPr>
        <p:spPr bwMode="auto">
          <a:xfrm>
            <a:off x="4910138" y="59785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d</a:t>
            </a:r>
            <a:r>
              <a:rPr lang="en-US" altLang="zh-TW" sz="1800">
                <a:ea typeface="新細明體" panose="02020500000000000000" pitchFamily="18" charset="-120"/>
              </a:rPr>
              <a:t>=3</a:t>
            </a:r>
          </a:p>
        </p:txBody>
      </p:sp>
      <p:sp>
        <p:nvSpPr>
          <p:cNvPr id="56382" name="Oval 70"/>
          <p:cNvSpPr>
            <a:spLocks noChangeArrowheads="1"/>
          </p:cNvSpPr>
          <p:nvPr/>
        </p:nvSpPr>
        <p:spPr bwMode="auto">
          <a:xfrm>
            <a:off x="5294313" y="5086350"/>
            <a:ext cx="15398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6383" name="Text Box 98"/>
          <p:cNvSpPr txBox="1">
            <a:spLocks noChangeArrowheads="1"/>
          </p:cNvSpPr>
          <p:nvPr/>
        </p:nvSpPr>
        <p:spPr bwMode="auto">
          <a:xfrm>
            <a:off x="7432675" y="539908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=9</a:t>
            </a:r>
          </a:p>
        </p:txBody>
      </p:sp>
    </p:spTree>
    <p:extLst>
      <p:ext uri="{BB962C8B-B14F-4D97-AF65-F5344CB8AC3E}">
        <p14:creationId xmlns:p14="http://schemas.microsoft.com/office/powerpoint/2010/main" val="36539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B91406-64A0-41EA-9740-28E15EBA88D1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276A18-DEE8-4903-8918-22A11F0B2BB7}" type="slidenum">
              <a:rPr lang="zh-TW" altLang="en-US" sz="1400"/>
              <a:pPr eaLnBrk="1" hangingPunct="1"/>
              <a:t>18</a:t>
            </a:fld>
            <a:endParaRPr lang="en-US" altLang="zh-TW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86700" cy="1270000"/>
          </a:xfrm>
        </p:spPr>
        <p:txBody>
          <a:bodyPr/>
          <a:lstStyle/>
          <a:p>
            <a:pPr marL="952500" indent="-952500"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Proposition 27: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(di)graph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computes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</a:t>
            </a:r>
            <a:endParaRPr lang="en-US" altLang="zh-TW" sz="2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76475"/>
            <a:ext cx="7772400" cy="381952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Proof: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the stronger statement that at each iteration,</a:t>
            </a:r>
          </a:p>
          <a:p>
            <a:pPr marL="1119188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</a:t>
            </a:r>
          </a:p>
          <a:p>
            <a:pPr marL="1119188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least length of a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1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27: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(di)graph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95300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use induction on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|. </a:t>
            </a:r>
          </a:p>
          <a:p>
            <a:pPr marL="495300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Basis step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k=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  <a:p>
            <a:pPr marL="495300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 the initialization,</a:t>
            </a:r>
          </a:p>
          <a:p>
            <a:pPr marL="971550" lvl="1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)=0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</a:p>
          <a:p>
            <a:pPr marL="971550" lvl="1" indent="-495300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least length of a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u,z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infinite when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uz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an edge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22E9-589E-4243-9A6A-774EC4291775}" type="datetime1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31A94-9FA6-4E94-8646-B6510C7D271D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EBF68A-858A-49EB-A0D6-94E415F3F97F}" type="slidenum">
              <a:rPr lang="zh-TW" altLang="en-US" sz="1400"/>
              <a:pPr eaLnBrk="1" hangingPunct="1"/>
              <a:t>2</a:t>
            </a:fld>
            <a:endParaRPr lang="en-US" altLang="zh-TW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49400"/>
          </a:xfrm>
        </p:spPr>
        <p:txBody>
          <a:bodyPr>
            <a:normAutofit fontScale="90000"/>
          </a:bodyPr>
          <a:lstStyle/>
          <a:p>
            <a:pPr marL="571500" indent="-571500" algn="l" eaLnBrk="1" hangingPunct="1">
              <a:lnSpc>
                <a:spcPts val="3600"/>
              </a:lnSpc>
            </a:pPr>
            <a:r>
              <a:rPr lang="en-US" altLang="zh-TW" sz="2800" b="1" dirty="0" smtClean="0">
                <a:ea typeface="新細明體" panose="02020500000000000000" pitchFamily="18" charset="-120"/>
              </a:rPr>
              <a:t>Proposition 25: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+ (</a:t>
            </a:r>
            <a:r>
              <a:rPr lang="en-US" altLang="zh-TW" sz="32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384425"/>
            <a:ext cx="7772400" cy="1482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The number of trees without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:  The number of trees with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b="1" baseline="160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 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spanning tree having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1111250" y="46291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1111250" y="53403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2359025" y="5022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1711325" y="46418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1249363" y="4692650"/>
            <a:ext cx="461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1241425" y="5399088"/>
            <a:ext cx="495300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1174750" y="47434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1774825" y="475615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Oval 13"/>
          <p:cNvSpPr>
            <a:spLocks noChangeArrowheads="1"/>
          </p:cNvSpPr>
          <p:nvPr/>
        </p:nvSpPr>
        <p:spPr bwMode="auto">
          <a:xfrm>
            <a:off x="1711325" y="5365750"/>
            <a:ext cx="1270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1830388" y="4724400"/>
            <a:ext cx="541337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1830388" y="5108575"/>
            <a:ext cx="525462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1492250" y="4754563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143000" y="40703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37908" name="Oval 21"/>
          <p:cNvSpPr>
            <a:spLocks noChangeArrowheads="1"/>
          </p:cNvSpPr>
          <p:nvPr/>
        </p:nvSpPr>
        <p:spPr bwMode="auto">
          <a:xfrm>
            <a:off x="3252788" y="52689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09" name="Oval 22"/>
          <p:cNvSpPr>
            <a:spLocks noChangeArrowheads="1"/>
          </p:cNvSpPr>
          <p:nvPr/>
        </p:nvSpPr>
        <p:spPr bwMode="auto">
          <a:xfrm>
            <a:off x="3252788" y="59182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0" name="Oval 23"/>
          <p:cNvSpPr>
            <a:spLocks noChangeArrowheads="1"/>
          </p:cNvSpPr>
          <p:nvPr/>
        </p:nvSpPr>
        <p:spPr bwMode="auto">
          <a:xfrm>
            <a:off x="3752850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1" name="Oval 24"/>
          <p:cNvSpPr>
            <a:spLocks noChangeArrowheads="1"/>
          </p:cNvSpPr>
          <p:nvPr/>
        </p:nvSpPr>
        <p:spPr bwMode="auto">
          <a:xfrm>
            <a:off x="4371975" y="561816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>
            <a:off x="3316288" y="5375275"/>
            <a:ext cx="0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>
            <a:off x="3371850" y="5360988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 flipV="1">
            <a:off x="3375025" y="5699125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15" name="AutoShape 28"/>
          <p:cNvCxnSpPr>
            <a:cxnSpLocks noChangeShapeType="1"/>
            <a:stCxn id="37910" idx="7"/>
            <a:endCxn id="37911" idx="1"/>
          </p:cNvCxnSpPr>
          <p:nvPr/>
        </p:nvCxnSpPr>
        <p:spPr bwMode="auto">
          <a:xfrm rot="-5400000">
            <a:off x="4123531" y="5372894"/>
            <a:ext cx="4763" cy="530225"/>
          </a:xfrm>
          <a:prstGeom prst="curvedConnector3">
            <a:avLst>
              <a:gd name="adj1" fmla="val 313333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9"/>
          <p:cNvCxnSpPr>
            <a:cxnSpLocks noChangeShapeType="1"/>
            <a:stCxn id="37910" idx="5"/>
            <a:endCxn id="37911" idx="3"/>
          </p:cNvCxnSpPr>
          <p:nvPr/>
        </p:nvCxnSpPr>
        <p:spPr bwMode="auto">
          <a:xfrm rot="5400000" flipH="1" flipV="1">
            <a:off x="4123531" y="5452269"/>
            <a:ext cx="4763" cy="530225"/>
          </a:xfrm>
          <a:prstGeom prst="curvedConnector3">
            <a:avLst>
              <a:gd name="adj1" fmla="val -26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2686050" y="548481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i="1">
                <a:solidFill>
                  <a:schemeClr val="tx2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endParaRPr lang="zh-TW" altLang="en-US" i="1">
              <a:solidFill>
                <a:schemeClr val="tx2"/>
              </a:solidFill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18" name="Oval 31"/>
          <p:cNvSpPr>
            <a:spLocks noChangeArrowheads="1"/>
          </p:cNvSpPr>
          <p:nvPr/>
        </p:nvSpPr>
        <p:spPr bwMode="auto">
          <a:xfrm>
            <a:off x="1495425" y="4410075"/>
            <a:ext cx="609600" cy="122872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37919" name="Oval 32"/>
          <p:cNvSpPr>
            <a:spLocks noChangeArrowheads="1"/>
          </p:cNvSpPr>
          <p:nvPr/>
        </p:nvSpPr>
        <p:spPr bwMode="auto">
          <a:xfrm>
            <a:off x="3259138" y="4090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0" name="Oval 33"/>
          <p:cNvSpPr>
            <a:spLocks noChangeArrowheads="1"/>
          </p:cNvSpPr>
          <p:nvPr/>
        </p:nvSpPr>
        <p:spPr bwMode="auto">
          <a:xfrm>
            <a:off x="3263900" y="46640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1" name="Oval 34"/>
          <p:cNvSpPr>
            <a:spLocks noChangeArrowheads="1"/>
          </p:cNvSpPr>
          <p:nvPr/>
        </p:nvSpPr>
        <p:spPr bwMode="auto">
          <a:xfrm>
            <a:off x="4378325" y="44180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2" name="Oval 35"/>
          <p:cNvSpPr>
            <a:spLocks noChangeArrowheads="1"/>
          </p:cNvSpPr>
          <p:nvPr/>
        </p:nvSpPr>
        <p:spPr bwMode="auto">
          <a:xfrm>
            <a:off x="3873500" y="4098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3" name="Line 36"/>
          <p:cNvSpPr>
            <a:spLocks noChangeShapeType="1"/>
          </p:cNvSpPr>
          <p:nvPr/>
        </p:nvSpPr>
        <p:spPr bwMode="auto">
          <a:xfrm>
            <a:off x="3382963" y="41449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>
            <a:off x="3389313" y="47228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>
            <a:off x="3322638" y="4205288"/>
            <a:ext cx="0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Oval 40"/>
          <p:cNvSpPr>
            <a:spLocks noChangeArrowheads="1"/>
          </p:cNvSpPr>
          <p:nvPr/>
        </p:nvSpPr>
        <p:spPr bwMode="auto">
          <a:xfrm>
            <a:off x="3878263" y="46847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27" name="Line 41"/>
          <p:cNvSpPr>
            <a:spLocks noChangeShapeType="1"/>
          </p:cNvSpPr>
          <p:nvPr/>
        </p:nvSpPr>
        <p:spPr bwMode="auto">
          <a:xfrm>
            <a:off x="4002088" y="41671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Line 42"/>
          <p:cNvSpPr>
            <a:spLocks noChangeShapeType="1"/>
          </p:cNvSpPr>
          <p:nvPr/>
        </p:nvSpPr>
        <p:spPr bwMode="auto">
          <a:xfrm flipV="1">
            <a:off x="3992563" y="45132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Text Box 46"/>
          <p:cNvSpPr txBox="1">
            <a:spLocks noChangeArrowheads="1"/>
          </p:cNvSpPr>
          <p:nvPr/>
        </p:nvSpPr>
        <p:spPr bwMode="auto">
          <a:xfrm>
            <a:off x="2676525" y="41846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G-e</a:t>
            </a:r>
          </a:p>
        </p:txBody>
      </p:sp>
      <p:sp>
        <p:nvSpPr>
          <p:cNvPr id="37930" name="Oval 48"/>
          <p:cNvSpPr>
            <a:spLocks noChangeArrowheads="1"/>
          </p:cNvSpPr>
          <p:nvPr/>
        </p:nvSpPr>
        <p:spPr bwMode="auto">
          <a:xfrm>
            <a:off x="5145088" y="40147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1" name="Oval 49"/>
          <p:cNvSpPr>
            <a:spLocks noChangeArrowheads="1"/>
          </p:cNvSpPr>
          <p:nvPr/>
        </p:nvSpPr>
        <p:spPr bwMode="auto">
          <a:xfrm>
            <a:off x="5149850" y="45878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2" name="Oval 50"/>
          <p:cNvSpPr>
            <a:spLocks noChangeArrowheads="1"/>
          </p:cNvSpPr>
          <p:nvPr/>
        </p:nvSpPr>
        <p:spPr bwMode="auto">
          <a:xfrm>
            <a:off x="6264275" y="43418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3" name="Oval 51"/>
          <p:cNvSpPr>
            <a:spLocks noChangeArrowheads="1"/>
          </p:cNvSpPr>
          <p:nvPr/>
        </p:nvSpPr>
        <p:spPr bwMode="auto">
          <a:xfrm>
            <a:off x="5759450" y="40227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4" name="Line 52"/>
          <p:cNvSpPr>
            <a:spLocks noChangeShapeType="1"/>
          </p:cNvSpPr>
          <p:nvPr/>
        </p:nvSpPr>
        <p:spPr bwMode="auto">
          <a:xfrm>
            <a:off x="5268913" y="4068763"/>
            <a:ext cx="49053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Line 53"/>
          <p:cNvSpPr>
            <a:spLocks noChangeShapeType="1"/>
          </p:cNvSpPr>
          <p:nvPr/>
        </p:nvSpPr>
        <p:spPr bwMode="auto">
          <a:xfrm>
            <a:off x="5275263" y="4646613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Oval 55"/>
          <p:cNvSpPr>
            <a:spLocks noChangeArrowheads="1"/>
          </p:cNvSpPr>
          <p:nvPr/>
        </p:nvSpPr>
        <p:spPr bwMode="auto">
          <a:xfrm>
            <a:off x="5764213" y="4608513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37" name="Line 56"/>
          <p:cNvSpPr>
            <a:spLocks noChangeShapeType="1"/>
          </p:cNvSpPr>
          <p:nvPr/>
        </p:nvSpPr>
        <p:spPr bwMode="auto">
          <a:xfrm>
            <a:off x="5888038" y="4090988"/>
            <a:ext cx="37465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7"/>
          <p:cNvSpPr>
            <a:spLocks noChangeShapeType="1"/>
          </p:cNvSpPr>
          <p:nvPr/>
        </p:nvSpPr>
        <p:spPr bwMode="auto">
          <a:xfrm flipV="1">
            <a:off x="5878513" y="4437063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Oval 58"/>
          <p:cNvSpPr>
            <a:spLocks noChangeArrowheads="1"/>
          </p:cNvSpPr>
          <p:nvPr/>
        </p:nvSpPr>
        <p:spPr bwMode="auto">
          <a:xfrm>
            <a:off x="5105400" y="52593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0" name="Oval 59"/>
          <p:cNvSpPr>
            <a:spLocks noChangeArrowheads="1"/>
          </p:cNvSpPr>
          <p:nvPr/>
        </p:nvSpPr>
        <p:spPr bwMode="auto">
          <a:xfrm>
            <a:off x="5105400" y="590867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1" name="Oval 60"/>
          <p:cNvSpPr>
            <a:spLocks noChangeArrowheads="1"/>
          </p:cNvSpPr>
          <p:nvPr/>
        </p:nvSpPr>
        <p:spPr bwMode="auto">
          <a:xfrm>
            <a:off x="5605463" y="56134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2" name="Oval 61"/>
          <p:cNvSpPr>
            <a:spLocks noChangeArrowheads="1"/>
          </p:cNvSpPr>
          <p:nvPr/>
        </p:nvSpPr>
        <p:spPr bwMode="auto">
          <a:xfrm>
            <a:off x="6224588" y="56086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3" name="Line 63"/>
          <p:cNvSpPr>
            <a:spLocks noChangeShapeType="1"/>
          </p:cNvSpPr>
          <p:nvPr/>
        </p:nvSpPr>
        <p:spPr bwMode="auto">
          <a:xfrm>
            <a:off x="5224463" y="5351463"/>
            <a:ext cx="393700" cy="274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Line 64"/>
          <p:cNvSpPr>
            <a:spLocks noChangeShapeType="1"/>
          </p:cNvSpPr>
          <p:nvPr/>
        </p:nvSpPr>
        <p:spPr bwMode="auto">
          <a:xfrm flipV="1">
            <a:off x="5227638" y="5689600"/>
            <a:ext cx="390525" cy="25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45" name="AutoShape 66"/>
          <p:cNvCxnSpPr>
            <a:cxnSpLocks noChangeShapeType="1"/>
            <a:stCxn id="37941" idx="5"/>
            <a:endCxn id="37942" idx="3"/>
          </p:cNvCxnSpPr>
          <p:nvPr/>
        </p:nvCxnSpPr>
        <p:spPr bwMode="auto">
          <a:xfrm rot="5400000" flipH="1" flipV="1">
            <a:off x="5976144" y="5442744"/>
            <a:ext cx="4763" cy="530225"/>
          </a:xfrm>
          <a:prstGeom prst="curvedConnector3">
            <a:avLst>
              <a:gd name="adj1" fmla="val -27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6" name="Oval 67"/>
          <p:cNvSpPr>
            <a:spLocks noChangeArrowheads="1"/>
          </p:cNvSpPr>
          <p:nvPr/>
        </p:nvSpPr>
        <p:spPr bwMode="auto">
          <a:xfrm>
            <a:off x="6973888" y="5295900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7" name="Oval 68"/>
          <p:cNvSpPr>
            <a:spLocks noChangeArrowheads="1"/>
          </p:cNvSpPr>
          <p:nvPr/>
        </p:nvSpPr>
        <p:spPr bwMode="auto">
          <a:xfrm>
            <a:off x="6978650" y="586898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8" name="Oval 69"/>
          <p:cNvSpPr>
            <a:spLocks noChangeArrowheads="1"/>
          </p:cNvSpPr>
          <p:nvPr/>
        </p:nvSpPr>
        <p:spPr bwMode="auto">
          <a:xfrm>
            <a:off x="8093075" y="56229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49" name="Oval 70"/>
          <p:cNvSpPr>
            <a:spLocks noChangeArrowheads="1"/>
          </p:cNvSpPr>
          <p:nvPr/>
        </p:nvSpPr>
        <p:spPr bwMode="auto">
          <a:xfrm>
            <a:off x="7588250" y="5303838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0" name="Line 71"/>
          <p:cNvSpPr>
            <a:spLocks noChangeShapeType="1"/>
          </p:cNvSpPr>
          <p:nvPr/>
        </p:nvSpPr>
        <p:spPr bwMode="auto">
          <a:xfrm>
            <a:off x="7097713" y="5349875"/>
            <a:ext cx="4905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>
            <a:off x="7104063" y="5927725"/>
            <a:ext cx="514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Oval 73"/>
          <p:cNvSpPr>
            <a:spLocks noChangeArrowheads="1"/>
          </p:cNvSpPr>
          <p:nvPr/>
        </p:nvSpPr>
        <p:spPr bwMode="auto">
          <a:xfrm>
            <a:off x="7593013" y="5889625"/>
            <a:ext cx="127000" cy="1143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>
            <a:off x="7659688" y="5419725"/>
            <a:ext cx="317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Line 75"/>
          <p:cNvSpPr>
            <a:spLocks noChangeShapeType="1"/>
          </p:cNvSpPr>
          <p:nvPr/>
        </p:nvSpPr>
        <p:spPr bwMode="auto">
          <a:xfrm flipV="1">
            <a:off x="7707313" y="5718175"/>
            <a:ext cx="396875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6505575" y="5467350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22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27: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(di)graph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53988"/>
            <a:ext cx="7886700" cy="4693024"/>
          </a:xfrm>
        </p:spPr>
        <p:txBody>
          <a:bodyPr>
            <a:normAutofit/>
          </a:bodyPr>
          <a:lstStyle/>
          <a:p>
            <a:pPr marL="495300" indent="-4953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Induction step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: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Suppose that when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|=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(1) and (2) are true.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among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smallest.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algorithm now choose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{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}.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first argue that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shortest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must exit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before reaching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induction hypothesis states that the length of the shortest path going directly to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induction hypothesis and choice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also guarantee that a path visiting any vertex outside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later reaching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length at least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</a:p>
          <a:p>
            <a:pPr marL="1119188" lvl="1" indent="-457200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(1) holds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’.</a:t>
            </a:r>
          </a:p>
        </p:txBody>
      </p:sp>
      <p:sp>
        <p:nvSpPr>
          <p:cNvPr id="62466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C0F2C3-D93C-410A-A537-A94D3E26AF67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04E762-5602-42F3-80D6-46926063260D}" type="slidenum">
              <a:rPr lang="zh-TW" altLang="en-US" sz="1400"/>
              <a:pPr eaLnBrk="1" hangingPunct="1"/>
              <a:t>20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998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anose="02020500000000000000" pitchFamily="18" charset="-120"/>
              </a:rPr>
              <a:t>Proposition 27: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(di)graph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vertex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Dijkstra’s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compute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sz="2400" dirty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sz="220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prove (2)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for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let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outside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other than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marL="1119188" lvl="1" indent="-4572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the hypothesis, the shortest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-path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reaching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length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zh-TW" altLang="en-US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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there is no such path). </a:t>
            </a:r>
          </a:p>
          <a:p>
            <a:pPr marL="1119188" lvl="1" indent="-4572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we add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we must also consider paths reaching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from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we have now computed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u, 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=t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 shortest such path has length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)+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w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vz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we compare this with the previous value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find the shortest path reaching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directly from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495300" indent="-495300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have verified that (1) and (2) hold for the new set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S’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size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+1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 this completes the induction step.</a:t>
            </a:r>
          </a:p>
        </p:txBody>
      </p:sp>
      <p:sp>
        <p:nvSpPr>
          <p:cNvPr id="63490" name="日期版面配置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AF9A38-117E-4544-956C-68E8478E76E3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3E371C-CF42-417A-9326-4F9897AA7D10}" type="slidenum">
              <a:rPr lang="zh-TW" altLang="en-US" sz="1400"/>
              <a:pPr eaLnBrk="1" hangingPunct="1"/>
              <a:t>21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40880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D62DAA-ABCD-42E1-9A07-AA7BCF828AC6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645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AA8B16-889D-4670-941B-42CCA41A21F7}" type="slidenum">
              <a:rPr lang="zh-TW" altLang="en-US" sz="1400"/>
              <a:pPr eaLnBrk="1" hangingPunct="1"/>
              <a:t>22</a:t>
            </a:fld>
            <a:endParaRPr lang="en-US" altLang="zh-TW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23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Prim’s Algorithm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for Minimum Spanning Tree</a:t>
            </a:r>
            <a:endParaRPr lang="en-US" altLang="zh-TW" sz="3600" baseline="-16000" smtClean="0">
              <a:ea typeface="新細明體" panose="02020500000000000000" pitchFamily="18" charset="-120"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5975"/>
            <a:ext cx="7772400" cy="4010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Input: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(or digraph) with nonnegtive edge weights and a starting vertex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weight of edge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let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zh-TW" altLang="en-US" smtClean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zh-TW" altLang="en-US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an edge.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zh-TW" b="1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Idea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Maintain a tree 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the beginning, enlarging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include all vertices. To do this, select the cheapest edge from the edges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={(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|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 T, vT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1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A629C4-A0FE-4AD7-8FB2-0E0376A6E4CB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3CBFB0-DEC3-4385-B4D2-7EB391DFCF81}" type="slidenum">
              <a:rPr lang="zh-TW" altLang="en-US" sz="1400"/>
              <a:pPr eaLnBrk="1" hangingPunct="1"/>
              <a:t>23</a:t>
            </a:fld>
            <a:endParaRPr lang="en-US" altLang="zh-TW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Prim’s Algorithm</a:t>
            </a:r>
            <a:endParaRPr lang="en-US" altLang="zh-TW" sz="3600" baseline="-16000" smtClean="0">
              <a:ea typeface="新細明體" panose="02020500000000000000" pitchFamily="18" charset="-120"/>
            </a:endParaRP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Initialization: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={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}.</a:t>
            </a:r>
          </a:p>
          <a:p>
            <a:pPr lvl="4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TW" b="1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ea typeface="新細明體" panose="02020500000000000000" pitchFamily="18" charset="-120"/>
              </a:rPr>
              <a:t>Iteration: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a vertex </a:t>
            </a:r>
            <a:r>
              <a:rPr lang="en-US" altLang="zh-TW" b="1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outside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)=min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 T</a:t>
            </a:r>
            <a:r>
              <a:rPr lang="en-US" altLang="zh-TW" i="1" baseline="-18000" smtClean="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vT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baseline="-250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Add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</a:p>
          <a:p>
            <a:pPr lvl="4" eaLnBrk="1" hangingPunct="1">
              <a:lnSpc>
                <a:spcPct val="110000"/>
              </a:lnSpc>
            </a:pPr>
            <a:endParaRPr lang="en-US" altLang="zh-TW" i="1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The iteration continues until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=V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47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F95B1D-5AE5-44FB-B477-9FACC72C55B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ACA3A7-7A07-4A99-A527-6AE02086AEDD}" type="slidenum">
              <a:rPr lang="zh-TW" altLang="en-US" sz="1400"/>
              <a:pPr eaLnBrk="1" hangingPunct="1"/>
              <a:t>3</a:t>
            </a:fld>
            <a:endParaRPr lang="en-US" altLang="zh-TW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09600"/>
            <a:ext cx="8286750" cy="15494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Proposition 25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)+ (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18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76450"/>
            <a:ext cx="7772400" cy="4019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Proof: </a:t>
            </a: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spanning trees of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omit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precisely the spanning trees of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to show that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spanning trees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containing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endParaRPr lang="en-US" altLang="zh-TW" dirty="0" smtClean="0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 must be shown that contraction of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defines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bijection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from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set of spanning trees of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containing</a:t>
            </a:r>
            <a:r>
              <a:rPr lang="en-US" altLang="zh-TW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rgbClr val="0070C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dirty="0" smtClean="0">
                <a:solidFill>
                  <a:srgbClr val="FF33C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set of spanning trees of </a:t>
            </a:r>
            <a:r>
              <a:rPr lang="en-US" altLang="zh-TW" i="1" dirty="0" err="1" smtClean="0">
                <a:solidFill>
                  <a:srgbClr val="FF33CC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endParaRPr lang="en-US" altLang="zh-TW" dirty="0" smtClean="0">
              <a:solidFill>
                <a:srgbClr val="FF33CC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96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BDD4EA-5A44-4651-986D-51DACCBC11C4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2761D6-17F3-439D-B065-37A7E4C8E043}" type="slidenum">
              <a:rPr lang="zh-TW" altLang="en-US" sz="1400"/>
              <a:pPr eaLnBrk="1" hangingPunct="1"/>
              <a:t>4</a:t>
            </a:fld>
            <a:endParaRPr lang="en-US" altLang="zh-TW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67650" cy="127635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ea typeface="新細明體" panose="02020500000000000000" pitchFamily="18" charset="-120"/>
              </a:rPr>
              <a:t>Proposition 25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Let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denote the number of spanning trees of a graph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If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is not a loop, then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)= (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G-e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)+ (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i="1" dirty="0" err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3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5950"/>
            <a:ext cx="8105775" cy="4543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b="1" dirty="0" smtClean="0">
                <a:ea typeface="新細明體" panose="02020500000000000000" pitchFamily="18" charset="-120"/>
              </a:rPr>
              <a:t>Proof:</a:t>
            </a:r>
            <a:r>
              <a:rPr lang="en-US" altLang="zh-TW" sz="2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  <a:endParaRPr lang="en-US" altLang="zh-TW" sz="2200" dirty="0" smtClean="0">
              <a:solidFill>
                <a:srgbClr val="FF0000"/>
              </a:solidFill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contract 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in a spanning tree having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obtain a spanning tree of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because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resulting </a:t>
            </a:r>
            <a:r>
              <a:rPr lang="en-US" altLang="zh-TW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subgraph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of </a:t>
            </a:r>
            <a:r>
              <a:rPr lang="en-US" altLang="zh-TW" sz="20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0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spanning and connected 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 has the right number of edges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other edges maintain their identity under contraction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So no two trees are mapped to the same spanning tree of </a:t>
            </a:r>
            <a:r>
              <a:rPr lang="en-US" altLang="zh-TW" sz="2400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G·e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this operation. </a:t>
            </a:r>
          </a:p>
        </p:txBody>
      </p:sp>
    </p:spTree>
    <p:extLst>
      <p:ext uri="{BB962C8B-B14F-4D97-AF65-F5344CB8AC3E}">
        <p14:creationId xmlns:p14="http://schemas.microsoft.com/office/powerpoint/2010/main" val="27978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65942-3107-4F33-8349-B3DF16803543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ADE36C-9DD6-449E-9F02-D1F008C7152A}" type="slidenum">
              <a:rPr lang="zh-TW" altLang="en-US" sz="1400"/>
              <a:pPr eaLnBrk="1" hangingPunct="1"/>
              <a:t>5</a:t>
            </a:fld>
            <a:endParaRPr lang="en-US" altLang="zh-TW" sz="14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Spanning Trees in Graphs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752600"/>
            <a:ext cx="8515350" cy="269557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Example.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kite. To count the spanning trees: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Four are path around the outside cycle in the drawing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remaining spanning trees use the diagonal edge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we must include an edge to each vertex of degree 2, we obtain four more spanning trees.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total is eight.</a:t>
            </a:r>
            <a:endParaRPr lang="en-US" altLang="zh-TW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20800" y="4876800"/>
            <a:ext cx="1143000" cy="1016000"/>
            <a:chOff x="832" y="3072"/>
            <a:chExt cx="720" cy="640"/>
          </a:xfrm>
        </p:grpSpPr>
        <p:sp>
          <p:nvSpPr>
            <p:cNvPr id="35879" name="Oval 4"/>
            <p:cNvSpPr>
              <a:spLocks noChangeArrowheads="1"/>
            </p:cNvSpPr>
            <p:nvPr/>
          </p:nvSpPr>
          <p:spPr bwMode="auto">
            <a:xfrm>
              <a:off x="832" y="307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0" name="Oval 5"/>
            <p:cNvSpPr>
              <a:spLocks noChangeArrowheads="1"/>
            </p:cNvSpPr>
            <p:nvPr/>
          </p:nvSpPr>
          <p:spPr bwMode="auto">
            <a:xfrm>
              <a:off x="832" y="363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1" name="Oval 6"/>
            <p:cNvSpPr>
              <a:spLocks noChangeArrowheads="1"/>
            </p:cNvSpPr>
            <p:nvPr/>
          </p:nvSpPr>
          <p:spPr bwMode="auto">
            <a:xfrm>
              <a:off x="1480" y="364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2" name="Oval 7"/>
            <p:cNvSpPr>
              <a:spLocks noChangeArrowheads="1"/>
            </p:cNvSpPr>
            <p:nvPr/>
          </p:nvSpPr>
          <p:spPr bwMode="auto">
            <a:xfrm>
              <a:off x="1480" y="308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83" name="Line 8"/>
            <p:cNvSpPr>
              <a:spLocks noChangeShapeType="1"/>
            </p:cNvSpPr>
            <p:nvPr/>
          </p:nvSpPr>
          <p:spPr bwMode="auto">
            <a:xfrm>
              <a:off x="904" y="311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9"/>
            <p:cNvSpPr>
              <a:spLocks noChangeShapeType="1"/>
            </p:cNvSpPr>
            <p:nvPr/>
          </p:nvSpPr>
          <p:spPr bwMode="auto">
            <a:xfrm>
              <a:off x="912" y="367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10"/>
            <p:cNvSpPr>
              <a:spLocks noChangeShapeType="1"/>
            </p:cNvSpPr>
            <p:nvPr/>
          </p:nvSpPr>
          <p:spPr bwMode="auto">
            <a:xfrm>
              <a:off x="1520" y="3160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11"/>
            <p:cNvSpPr>
              <a:spLocks noChangeShapeType="1"/>
            </p:cNvSpPr>
            <p:nvPr/>
          </p:nvSpPr>
          <p:spPr bwMode="auto">
            <a:xfrm>
              <a:off x="864" y="3152"/>
              <a:ext cx="0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12"/>
            <p:cNvSpPr>
              <a:spLocks noChangeShapeType="1"/>
            </p:cNvSpPr>
            <p:nvPr/>
          </p:nvSpPr>
          <p:spPr bwMode="auto">
            <a:xfrm flipV="1">
              <a:off x="896" y="3144"/>
              <a:ext cx="592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937000" y="4813300"/>
            <a:ext cx="419100" cy="381000"/>
            <a:chOff x="2480" y="3032"/>
            <a:chExt cx="264" cy="240"/>
          </a:xfrm>
        </p:grpSpPr>
        <p:sp>
          <p:nvSpPr>
            <p:cNvPr id="35876" name="Line 14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15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6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rot="5400000">
            <a:off x="4800600" y="4826000"/>
            <a:ext cx="419100" cy="381000"/>
            <a:chOff x="2480" y="3032"/>
            <a:chExt cx="264" cy="240"/>
          </a:xfrm>
        </p:grpSpPr>
        <p:sp>
          <p:nvSpPr>
            <p:cNvPr id="35873" name="Line 19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0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1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 rot="10800000">
            <a:off x="5689600" y="4826000"/>
            <a:ext cx="419100" cy="381000"/>
            <a:chOff x="2480" y="3032"/>
            <a:chExt cx="264" cy="240"/>
          </a:xfrm>
        </p:grpSpPr>
        <p:sp>
          <p:nvSpPr>
            <p:cNvPr id="35870" name="Line 23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4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5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 rot="-5400000">
            <a:off x="6464300" y="4826000"/>
            <a:ext cx="419100" cy="381000"/>
            <a:chOff x="2480" y="3032"/>
            <a:chExt cx="264" cy="240"/>
          </a:xfrm>
        </p:grpSpPr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2480" y="303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480" y="303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744" y="30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949700" y="5562600"/>
            <a:ext cx="431800" cy="393700"/>
            <a:chOff x="2488" y="3504"/>
            <a:chExt cx="272" cy="248"/>
          </a:xfrm>
        </p:grpSpPr>
        <p:sp>
          <p:nvSpPr>
            <p:cNvPr id="35864" name="Line 30"/>
            <p:cNvSpPr>
              <a:spLocks noChangeShapeType="1"/>
            </p:cNvSpPr>
            <p:nvPr/>
          </p:nvSpPr>
          <p:spPr bwMode="auto">
            <a:xfrm>
              <a:off x="2488" y="350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31"/>
            <p:cNvSpPr>
              <a:spLocks noChangeShapeType="1"/>
            </p:cNvSpPr>
            <p:nvPr/>
          </p:nvSpPr>
          <p:spPr bwMode="auto">
            <a:xfrm>
              <a:off x="2496" y="3752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32"/>
            <p:cNvSpPr>
              <a:spLocks noChangeShapeType="1"/>
            </p:cNvSpPr>
            <p:nvPr/>
          </p:nvSpPr>
          <p:spPr bwMode="auto">
            <a:xfrm flipV="1">
              <a:off x="2488" y="3504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3" name="Line 35"/>
          <p:cNvSpPr>
            <a:spLocks noChangeShapeType="1"/>
          </p:cNvSpPr>
          <p:nvPr/>
        </p:nvSpPr>
        <p:spPr bwMode="auto">
          <a:xfrm rot="5400000">
            <a:off x="5014913" y="57515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36"/>
          <p:cNvSpPr>
            <a:spLocks noChangeShapeType="1"/>
          </p:cNvSpPr>
          <p:nvPr/>
        </p:nvSpPr>
        <p:spPr bwMode="auto">
          <a:xfrm rot="5400000">
            <a:off x="4621213" y="5764213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37"/>
          <p:cNvSpPr>
            <a:spLocks noChangeShapeType="1"/>
          </p:cNvSpPr>
          <p:nvPr/>
        </p:nvSpPr>
        <p:spPr bwMode="auto">
          <a:xfrm rot="-5400000">
            <a:off x="4806951" y="5572125"/>
            <a:ext cx="431800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715000" y="5537200"/>
            <a:ext cx="425450" cy="425450"/>
            <a:chOff x="3600" y="3488"/>
            <a:chExt cx="268" cy="268"/>
          </a:xfrm>
        </p:grpSpPr>
        <p:sp>
          <p:nvSpPr>
            <p:cNvPr id="35861" name="Line 43"/>
            <p:cNvSpPr>
              <a:spLocks noChangeShapeType="1"/>
            </p:cNvSpPr>
            <p:nvPr/>
          </p:nvSpPr>
          <p:spPr bwMode="auto">
            <a:xfrm>
              <a:off x="3600" y="348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44"/>
            <p:cNvSpPr>
              <a:spLocks noChangeShapeType="1"/>
            </p:cNvSpPr>
            <p:nvPr/>
          </p:nvSpPr>
          <p:spPr bwMode="auto">
            <a:xfrm rot="5400000">
              <a:off x="3736" y="362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45"/>
            <p:cNvSpPr>
              <a:spLocks noChangeShapeType="1"/>
            </p:cNvSpPr>
            <p:nvPr/>
          </p:nvSpPr>
          <p:spPr bwMode="auto">
            <a:xfrm flipV="1">
              <a:off x="3600" y="3488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9"/>
          <p:cNvGrpSpPr>
            <a:grpSpLocks/>
          </p:cNvGrpSpPr>
          <p:nvPr/>
        </p:nvGrpSpPr>
        <p:grpSpPr bwMode="auto">
          <a:xfrm flipH="1" flipV="1">
            <a:off x="6673849" y="5579680"/>
            <a:ext cx="693305" cy="526746"/>
            <a:chOff x="3600" y="3488"/>
            <a:chExt cx="268" cy="268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 flipV="1">
              <a:off x="3600" y="348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rot="5400000">
              <a:off x="3736" y="3624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3600" y="3488"/>
              <a:ext cx="256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EE8166-F4DA-4E83-9F32-757F911BC517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94D5D6-5F60-445E-9104-56E0EC5C4E1A}" type="slidenum">
              <a:rPr lang="zh-TW" altLang="en-US" sz="1400"/>
              <a:pPr eaLnBrk="1" hangingPunct="1"/>
              <a:t>6</a:t>
            </a:fld>
            <a:endParaRPr lang="en-US" altLang="zh-TW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Minimum Spanning Tree</a:t>
            </a:r>
            <a:endParaRPr lang="en-US" altLang="zh-TW" sz="3200" baseline="-20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of possible communication links, all spanning trees have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edges; we seek one that minimizes or maximizes the sum of the edge weights.</a:t>
            </a:r>
          </a:p>
          <a:p>
            <a:pPr lvl="1" eaLnBrk="1" hangingPunct="1"/>
            <a:r>
              <a:rPr lang="en-US" altLang="zh-TW" i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654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3E2E08-8574-4139-A134-E8F7FD1642BE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D29D72-2EF8-439C-8B5D-0435F7C746A7}" type="slidenum">
              <a:rPr lang="zh-TW" altLang="en-US" sz="1400"/>
              <a:pPr eaLnBrk="1" hangingPunct="1"/>
              <a:t>7</a:t>
            </a:fld>
            <a:endParaRPr lang="en-US" altLang="zh-TW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8000"/>
            <a:ext cx="7772400" cy="1016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TW" sz="3600" dirty="0" err="1" smtClean="0">
                <a:ea typeface="新細明體" panose="02020500000000000000" pitchFamily="18" charset="-120"/>
              </a:rPr>
              <a:t>Kruskal’s</a:t>
            </a:r>
            <a:r>
              <a:rPr lang="en-US" altLang="zh-TW" sz="3600" dirty="0" smtClean="0">
                <a:ea typeface="新細明體" panose="02020500000000000000" pitchFamily="18" charset="-120"/>
              </a:rPr>
              <a:t> Algorithm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Minimum Spanning Tree</a:t>
            </a:r>
            <a:endParaRPr lang="en-US" altLang="zh-TW" sz="24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 A weighted connected graph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Idea: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Maintain an acyclic spanning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Enlarging  it by edges with low weight to form a spanning tree.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 edges in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nondecreasing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order of weight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96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80960E-2149-4128-B744-CCDA15BB73E8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FE2C3B-F3AD-426A-896B-DB452B28CA30}" type="slidenum">
              <a:rPr lang="zh-TW" altLang="en-US" sz="1400"/>
              <a:pPr eaLnBrk="1" hangingPunct="1"/>
              <a:t>8</a:t>
            </a:fld>
            <a:endParaRPr lang="en-US" altLang="zh-TW" sz="140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901700" y="7239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zh-TW" sz="3600" dirty="0" err="1">
                <a:solidFill>
                  <a:schemeClr val="tx2"/>
                </a:solidFill>
                <a:ea typeface="新細明體" panose="02020500000000000000" pitchFamily="18" charset="-120"/>
              </a:rPr>
              <a:t>Kruskal’s</a:t>
            </a:r>
            <a:r>
              <a:rPr lang="en-US" altLang="zh-TW" sz="3600" dirty="0">
                <a:solidFill>
                  <a:schemeClr val="tx2"/>
                </a:solidFill>
                <a:ea typeface="新細明體" panose="02020500000000000000" pitchFamily="18" charset="-120"/>
              </a:rPr>
              <a:t> Algorithm</a:t>
            </a:r>
            <a:r>
              <a:rPr lang="en-US" altLang="zh-TW" sz="4000" dirty="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for </a:t>
            </a: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Minimum Spanning </a:t>
            </a:r>
            <a:r>
              <a:rPr lang="en-US" altLang="zh-TW" dirty="0" smtClean="0">
                <a:solidFill>
                  <a:schemeClr val="tx2"/>
                </a:solidFill>
                <a:ea typeface="新細明體" panose="02020500000000000000" pitchFamily="18" charset="-120"/>
              </a:rPr>
              <a:t>Tree</a:t>
            </a:r>
            <a:endParaRPr lang="en-US" altLang="zh-TW" baseline="-16000" dirty="0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901700" y="1806575"/>
            <a:ext cx="77724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Initialization: Set</a:t>
            </a:r>
            <a:r>
              <a:rPr lang="en-US" altLang="zh-TW" sz="2600" dirty="0">
                <a:ea typeface="新細明體" panose="02020500000000000000" pitchFamily="18" charset="-120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</a:rPr>
              <a:t>E</a:t>
            </a:r>
            <a:r>
              <a:rPr lang="en-US" altLang="zh-TW" sz="2600" dirty="0">
                <a:ea typeface="新細明體" panose="02020500000000000000" pitchFamily="18" charset="-120"/>
              </a:rPr>
              <a:t>(</a:t>
            </a:r>
            <a:r>
              <a:rPr lang="en-US" altLang="zh-TW" sz="2600" i="1" dirty="0">
                <a:ea typeface="新細明體" panose="02020500000000000000" pitchFamily="18" charset="-120"/>
              </a:rPr>
              <a:t>H</a:t>
            </a:r>
            <a:r>
              <a:rPr lang="en-US" altLang="zh-TW" sz="2600" dirty="0">
                <a:ea typeface="新細明體" panose="02020500000000000000" pitchFamily="18" charset="-120"/>
              </a:rPr>
              <a:t>)</a:t>
            </a:r>
            <a:r>
              <a:rPr lang="en-US" altLang="zh-TW" sz="2600" i="1" dirty="0">
                <a:ea typeface="新細明體" panose="02020500000000000000" pitchFamily="18" charset="-120"/>
              </a:rPr>
              <a:t>=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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Iteration: If the next cheapest edge joins two components of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include it; otherwise, discard it. Terminate when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6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connected.</a:t>
            </a:r>
            <a:endParaRPr lang="en-US" altLang="zh-TW" sz="2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2876550" y="3924300"/>
            <a:ext cx="3540125" cy="1800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6838950" y="401955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3724275" y="4295775"/>
            <a:ext cx="457200" cy="542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3844925" y="4838700"/>
            <a:ext cx="336550" cy="336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 flipH="1" flipV="1">
            <a:off x="4933950" y="4733925"/>
            <a:ext cx="12954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 flipV="1">
            <a:off x="4921250" y="4076700"/>
            <a:ext cx="34925" cy="657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3714750" y="4292600"/>
            <a:ext cx="133350" cy="895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3"/>
          <p:cNvSpPr>
            <a:spLocks/>
          </p:cNvSpPr>
          <p:nvPr/>
        </p:nvSpPr>
        <p:spPr bwMode="auto">
          <a:xfrm>
            <a:off x="2070100" y="4129088"/>
            <a:ext cx="1485900" cy="296862"/>
          </a:xfrm>
          <a:custGeom>
            <a:avLst/>
            <a:gdLst>
              <a:gd name="T0" fmla="*/ 0 w 724"/>
              <a:gd name="T1" fmla="*/ 2147483647 h 187"/>
              <a:gd name="T2" fmla="*/ 2147483647 w 724"/>
              <a:gd name="T3" fmla="*/ 2147483647 h 187"/>
              <a:gd name="T4" fmla="*/ 2147483647 w 724"/>
              <a:gd name="T5" fmla="*/ 2147483647 h 187"/>
              <a:gd name="T6" fmla="*/ 2147483647 w 724"/>
              <a:gd name="T7" fmla="*/ 2147483647 h 187"/>
              <a:gd name="T8" fmla="*/ 2147483647 w 724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4"/>
              <a:gd name="T16" fmla="*/ 0 h 187"/>
              <a:gd name="T17" fmla="*/ 724 w 724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4" h="187">
                <a:moveTo>
                  <a:pt x="0" y="171"/>
                </a:moveTo>
                <a:cubicBezTo>
                  <a:pt x="21" y="148"/>
                  <a:pt x="63" y="61"/>
                  <a:pt x="124" y="35"/>
                </a:cubicBezTo>
                <a:cubicBezTo>
                  <a:pt x="185" y="9"/>
                  <a:pt x="345" y="0"/>
                  <a:pt x="368" y="15"/>
                </a:cubicBezTo>
                <a:cubicBezTo>
                  <a:pt x="391" y="30"/>
                  <a:pt x="201" y="98"/>
                  <a:pt x="260" y="127"/>
                </a:cubicBezTo>
                <a:cubicBezTo>
                  <a:pt x="319" y="156"/>
                  <a:pt x="627" y="175"/>
                  <a:pt x="724" y="1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971550" y="4381500"/>
            <a:ext cx="1651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Join Two vertices in one component. Cycle occurs.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Not Allowed!</a:t>
            </a:r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 flipV="1">
            <a:off x="4178300" y="4724400"/>
            <a:ext cx="749300" cy="10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16"/>
          <p:cNvSpPr>
            <a:spLocks/>
          </p:cNvSpPr>
          <p:nvPr/>
        </p:nvSpPr>
        <p:spPr bwMode="auto">
          <a:xfrm>
            <a:off x="4333875" y="4876800"/>
            <a:ext cx="265113" cy="1054100"/>
          </a:xfrm>
          <a:custGeom>
            <a:avLst/>
            <a:gdLst>
              <a:gd name="T0" fmla="*/ 2147483647 w 167"/>
              <a:gd name="T1" fmla="*/ 2147483647 h 664"/>
              <a:gd name="T2" fmla="*/ 2147483647 w 167"/>
              <a:gd name="T3" fmla="*/ 2147483647 h 664"/>
              <a:gd name="T4" fmla="*/ 2147483647 w 167"/>
              <a:gd name="T5" fmla="*/ 2147483647 h 664"/>
              <a:gd name="T6" fmla="*/ 2147483647 w 167"/>
              <a:gd name="T7" fmla="*/ 2147483647 h 664"/>
              <a:gd name="T8" fmla="*/ 2147483647 w 167"/>
              <a:gd name="T9" fmla="*/ 0 h 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664"/>
              <a:gd name="T17" fmla="*/ 167 w 167"/>
              <a:gd name="T18" fmla="*/ 664 h 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664">
                <a:moveTo>
                  <a:pt x="106" y="664"/>
                </a:moveTo>
                <a:cubicBezTo>
                  <a:pt x="114" y="622"/>
                  <a:pt x="167" y="444"/>
                  <a:pt x="151" y="409"/>
                </a:cubicBezTo>
                <a:cubicBezTo>
                  <a:pt x="135" y="374"/>
                  <a:pt x="23" y="509"/>
                  <a:pt x="11" y="456"/>
                </a:cubicBezTo>
                <a:cubicBezTo>
                  <a:pt x="0" y="403"/>
                  <a:pt x="68" y="166"/>
                  <a:pt x="83" y="91"/>
                </a:cubicBezTo>
                <a:cubicBezTo>
                  <a:pt x="98" y="15"/>
                  <a:pt x="100" y="7"/>
                  <a:pt x="102" y="0"/>
                </a:cubicBezTo>
              </a:path>
            </a:pathLst>
          </a:custGeom>
          <a:noFill/>
          <a:ln w="9525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3784600" y="5848350"/>
            <a:ext cx="230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FF33CC"/>
                </a:solidFill>
                <a:ea typeface="新細明體" panose="02020500000000000000" pitchFamily="18" charset="-120"/>
              </a:rPr>
              <a:t>Join two components. It works</a:t>
            </a:r>
          </a:p>
        </p:txBody>
      </p:sp>
    </p:spTree>
    <p:extLst>
      <p:ext uri="{BB962C8B-B14F-4D97-AF65-F5344CB8AC3E}">
        <p14:creationId xmlns:p14="http://schemas.microsoft.com/office/powerpoint/2010/main" val="34442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D6B8F4-4E99-423D-91DC-84BB38F41B2D}" type="datetime1">
              <a:rPr lang="en-US" altLang="zh-TW" sz="1400" smtClean="0"/>
              <a:pPr eaLnBrk="1" hangingPunct="1"/>
              <a:t>2/3/2017</a:t>
            </a:fld>
            <a:endParaRPr lang="en-US" altLang="zh-TW" sz="1400" smtClean="0"/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EA31D3-D5F1-4BED-AD56-6CBE2E54C7CD}" type="slidenum">
              <a:rPr lang="zh-TW" altLang="en-US" sz="1400"/>
              <a:pPr eaLnBrk="1" hangingPunct="1"/>
              <a:t>9</a:t>
            </a:fld>
            <a:endParaRPr lang="en-US" altLang="zh-TW" sz="14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9900"/>
            <a:ext cx="7937500" cy="1165225"/>
          </a:xfrm>
        </p:spPr>
        <p:txBody>
          <a:bodyPr/>
          <a:lstStyle/>
          <a:p>
            <a:pPr marL="571500" indent="-571500" algn="l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Proposition 26: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connected weighted graph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Kruskal’s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Algorithm constructs a minimum-weight spanning tree. </a:t>
            </a: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43850" cy="4000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ea typeface="新細明體" panose="02020500000000000000" pitchFamily="18" charset="-120"/>
              </a:rPr>
              <a:t>Proof: 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first that the algorithm produces a tree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never choose an edge that completes a cycle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final graph has more than one component, then there is no edge joining two of them and </a:t>
            </a:r>
            <a:r>
              <a:rPr lang="en-US" altLang="zh-TW" sz="2200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connected</a:t>
            </a:r>
          </a:p>
          <a:p>
            <a:pPr lvl="1" eaLnBrk="1" hangingPunct="1"/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000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connected, some such edge exists and we considered it.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the final graph is connected and acyclic, which makes it a tree.</a:t>
            </a:r>
          </a:p>
        </p:txBody>
      </p:sp>
    </p:spTree>
    <p:extLst>
      <p:ext uri="{BB962C8B-B14F-4D97-AF65-F5344CB8AC3E}">
        <p14:creationId xmlns:p14="http://schemas.microsoft.com/office/powerpoint/2010/main" val="8491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8327</TotalTime>
  <Words>1929</Words>
  <Application>Microsoft Office PowerPoint</Application>
  <PresentationFormat>On-screen Show (4:3)</PresentationFormat>
  <Paragraphs>236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Contraction</vt:lpstr>
      <vt:lpstr>Proposition 25: Let (G) denote the number of spanning trees of a graph G. If eE(G) is not a loop, then (G)= (G-e) + (G·e)</vt:lpstr>
      <vt:lpstr>Proposition 25 Let (G) denote the number of spanning trees of a graph G. If eE(G) is not a loop, then (G)= (G-e)+ (G·e)</vt:lpstr>
      <vt:lpstr>Proposition 25 Let (G) denote the number of spanning trees of a graph G. If eE(G) is not a loop, then (G)= (G-e)+ (G·e)</vt:lpstr>
      <vt:lpstr>Spanning Trees in Graphs</vt:lpstr>
      <vt:lpstr>Minimum Spanning Tree</vt:lpstr>
      <vt:lpstr>Kruskal’s Algorithm for Minimum Spanning Tree</vt:lpstr>
      <vt:lpstr>PowerPoint Presentation</vt:lpstr>
      <vt:lpstr>Proposition 26: In a connected weighted graph G, Kruskal’s Algorithm constructs a minimum-weight spanning tree. </vt:lpstr>
      <vt:lpstr>Proposition 26: In a connected weighted graph G, Kruskal’s Algorithm constructs a minimum-weight spanning tree. </vt:lpstr>
      <vt:lpstr>PowerPoint Presentation</vt:lpstr>
      <vt:lpstr>Proposition 26: In a connected weighted graph G, Kruskal’s Algorithm constructs a minimum-weight spanning tree. </vt:lpstr>
      <vt:lpstr>Shortest Paths</vt:lpstr>
      <vt:lpstr>Dijkstra’s Algorithm</vt:lpstr>
      <vt:lpstr>Dijkstra’s Algorithm</vt:lpstr>
      <vt:lpstr>Dijkstra’s Algorithm</vt:lpstr>
      <vt:lpstr>Tentative distance v.s. Shortest distance 2.3.5</vt:lpstr>
      <vt:lpstr>Proposition 27: Given a (di)graph G and a vertex uV(G), Dijkstra’s algorithm computes d(u, z) for every z V(G)</vt:lpstr>
      <vt:lpstr>Proposition 27: Given a (di)graph G and a vertex uV(G), Dijkstra’s algorithm compute d(u, z) for every z V(G)</vt:lpstr>
      <vt:lpstr>Proposition 27: Given a (di)graph G and a vertex uV(G), Dijkstra’s algorithm compute d(u, z) for every z V(G)</vt:lpstr>
      <vt:lpstr>Proposition 27: Given a (di)graph G and a vertex uV(G), Dijkstra’s algorithm compute d(u, z) for every z V(G)</vt:lpstr>
      <vt:lpstr>Prim’s Algorithm for Minimum Spanning Tree</vt:lpstr>
      <vt:lpstr>Prim’s Algorithm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110</cp:revision>
  <cp:lastPrinted>2017-02-02T08:15:26Z</cp:lastPrinted>
  <dcterms:created xsi:type="dcterms:W3CDTF">2013-08-04T06:42:48Z</dcterms:created>
  <dcterms:modified xsi:type="dcterms:W3CDTF">2017-02-03T03:17:07Z</dcterms:modified>
</cp:coreProperties>
</file>