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7"/>
  </p:notesMasterIdLst>
  <p:handoutMasterIdLst>
    <p:handoutMasterId r:id="rId28"/>
  </p:handoutMasterIdLst>
  <p:sldIdLst>
    <p:sldId id="491" r:id="rId2"/>
    <p:sldId id="492" r:id="rId3"/>
    <p:sldId id="512" r:id="rId4"/>
    <p:sldId id="493" r:id="rId5"/>
    <p:sldId id="494" r:id="rId6"/>
    <p:sldId id="495" r:id="rId7"/>
    <p:sldId id="496" r:id="rId8"/>
    <p:sldId id="497" r:id="rId9"/>
    <p:sldId id="498" r:id="rId10"/>
    <p:sldId id="499" r:id="rId11"/>
    <p:sldId id="520" r:id="rId12"/>
    <p:sldId id="501" r:id="rId13"/>
    <p:sldId id="502" r:id="rId14"/>
    <p:sldId id="503" r:id="rId15"/>
    <p:sldId id="504" r:id="rId16"/>
    <p:sldId id="505" r:id="rId17"/>
    <p:sldId id="506" r:id="rId18"/>
    <p:sldId id="507" r:id="rId19"/>
    <p:sldId id="518" r:id="rId20"/>
    <p:sldId id="519" r:id="rId21"/>
    <p:sldId id="517" r:id="rId22"/>
    <p:sldId id="508" r:id="rId23"/>
    <p:sldId id="509" r:id="rId24"/>
    <p:sldId id="510" r:id="rId25"/>
    <p:sldId id="511" r:id="rId26"/>
  </p:sldIdLst>
  <p:sldSz cx="9144000" cy="6858000" type="screen4x3"/>
  <p:notesSz cx="7053263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64" autoAdjust="0"/>
    <p:restoredTop sz="94676" autoAdjust="0"/>
  </p:normalViewPr>
  <p:slideViewPr>
    <p:cSldViewPr snapToGrid="0">
      <p:cViewPr varScale="1">
        <p:scale>
          <a:sx n="87" d="100"/>
          <a:sy n="87" d="100"/>
        </p:scale>
        <p:origin x="-98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56414" cy="465455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95217" y="0"/>
            <a:ext cx="3056414" cy="465455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r">
              <a:defRPr sz="1200"/>
            </a:lvl1pPr>
          </a:lstStyle>
          <a:p>
            <a:fld id="{246B0ADF-A30B-4A47-9FFA-D2040F40AF8F}" type="datetimeFigureOut">
              <a:rPr lang="en-US" smtClean="0"/>
              <a:t>2/8/2017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029"/>
            <a:ext cx="3056414" cy="465455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95217" y="8842029"/>
            <a:ext cx="3056414" cy="465455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r">
              <a:defRPr sz="1200"/>
            </a:lvl1pPr>
          </a:lstStyle>
          <a:p>
            <a:fld id="{05054C46-D345-4C7C-AE06-45066BD0A3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6960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56414" cy="467072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95217" y="0"/>
            <a:ext cx="3056414" cy="467072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r">
              <a:defRPr sz="1200"/>
            </a:lvl1pPr>
          </a:lstStyle>
          <a:p>
            <a:fld id="{9C2C1597-FA66-4885-B6A6-544E39BFB2B6}" type="datetimeFigureOut">
              <a:rPr lang="en-US" smtClean="0"/>
              <a:pPr/>
              <a:t>2/8/2017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31925" y="1163638"/>
            <a:ext cx="4189413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497" tIns="46749" rIns="93497" bIns="4674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5327" y="4480004"/>
            <a:ext cx="5642610" cy="3665458"/>
          </a:xfrm>
          <a:prstGeom prst="rect">
            <a:avLst/>
          </a:prstGeom>
        </p:spPr>
        <p:txBody>
          <a:bodyPr vert="horz" lIns="93497" tIns="46749" rIns="93497" bIns="4674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30"/>
            <a:ext cx="3056414" cy="467071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95217" y="8842030"/>
            <a:ext cx="3056414" cy="467071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r">
              <a:defRPr sz="1200"/>
            </a:lvl1pPr>
          </a:lstStyle>
          <a:p>
            <a:fld id="{0868F1EA-5771-4CCA-A717-58DD904B4F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2070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771A9-FE90-4E8C-9706-95E4321FC71E}" type="datetime1">
              <a:rPr lang="en-US" smtClean="0"/>
              <a:pPr/>
              <a:t>2/8/2017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8C2E-3F97-42E3-8F6C-B8F4E82165E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80" y="5718320"/>
            <a:ext cx="1905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9075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204CB-8688-47EE-8EA4-E80122D92B8F}" type="datetime1">
              <a:rPr lang="en-US" smtClean="0"/>
              <a:pPr/>
              <a:t>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8C2E-3F97-42E3-8F6C-B8F4E82165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657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C48D0-16EA-4FF1-B917-F394F47F6879}" type="datetime1">
              <a:rPr lang="en-US" smtClean="0"/>
              <a:pPr/>
              <a:t>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8C2E-3F97-42E3-8F6C-B8F4E82165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325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AA0F9-8B04-419E-9A9E-1EA4A7C17195}" type="datetime1">
              <a:rPr lang="en-US" smtClean="0"/>
              <a:pPr/>
              <a:t>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8C2E-3F97-42E3-8F6C-B8F4E82165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1943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87B72-3DB4-4836-99AD-13970F738A5B}" type="datetime1">
              <a:rPr lang="en-US" smtClean="0"/>
              <a:pPr/>
              <a:t>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8C2E-3F97-42E3-8F6C-B8F4E82165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110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21456-6E25-4AB8-A258-776573951620}" type="datetime1">
              <a:rPr lang="en-US" smtClean="0"/>
              <a:pPr/>
              <a:t>2/8/2017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8C2E-3F97-42E3-8F6C-B8F4E82165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575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83F12-0B6D-43C2-B5A2-A0A7AFA2260A}" type="datetime1">
              <a:rPr lang="en-US" smtClean="0"/>
              <a:pPr/>
              <a:t>2/8/2017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8C2E-3F97-42E3-8F6C-B8F4E82165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320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03BF3-1B50-4F06-B7E4-DFA085F29EFB}" type="datetime1">
              <a:rPr lang="en-US" smtClean="0"/>
              <a:pPr/>
              <a:t>2/8/2017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8C2E-3F97-42E3-8F6C-B8F4E82165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851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D4BCB-68D1-44DC-98B8-35EBC4A4DF98}" type="datetime1">
              <a:rPr lang="en-US" smtClean="0"/>
              <a:pPr/>
              <a:t>2/8/2017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8C2E-3F97-42E3-8F6C-B8F4E82165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321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5E190-2BFF-481D-B1F6-2F3DDF1B2CA5}" type="datetime1">
              <a:rPr lang="en-US" smtClean="0"/>
              <a:pPr/>
              <a:t>2/8/2017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8C2E-3F97-42E3-8F6C-B8F4E82165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613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23AC5-4490-4F0E-AD61-643F4915BED3}" type="datetime1">
              <a:rPr lang="en-US" smtClean="0"/>
              <a:pPr/>
              <a:t>2/8/2017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8C2E-3F97-42E3-8F6C-B8F4E82165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673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10D6D6-9BF7-49F5-9FA2-C630C01ACDFC}" type="datetime1">
              <a:rPr lang="en-US" smtClean="0"/>
              <a:pPr/>
              <a:t>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798C2E-3F97-42E3-8F6C-B8F4E82165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264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Marriage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Matching_(graph_theory)" TargetMode="External"/><Relationship Id="rId2" Type="http://schemas.openxmlformats.org/officeDocument/2006/relationships/hyperlink" Target="http://en.wikipedia.org/wiki/Bipartite_graph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EB858CA3-9DF7-4A15-8790-7489DE32A88F}" type="datetime1">
              <a:rPr lang="en-US" altLang="zh-TW" sz="1400" smtClean="0"/>
              <a:pPr eaLnBrk="1" hangingPunct="1"/>
              <a:t>2/8/2017</a:t>
            </a:fld>
            <a:endParaRPr lang="en-US" altLang="zh-TW" sz="1400" smtClean="0"/>
          </a:p>
        </p:txBody>
      </p:sp>
      <p:sp>
        <p:nvSpPr>
          <p:cNvPr id="15365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85800" y="495300"/>
            <a:ext cx="7772400" cy="857250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ea typeface="新細明體" panose="02020500000000000000" pitchFamily="18" charset="-120"/>
              </a:rPr>
              <a:t>Matching</a:t>
            </a:r>
            <a:endParaRPr lang="en-US" altLang="zh-TW" baseline="-16000" dirty="0" smtClean="0">
              <a:ea typeface="新細明體" panose="02020500000000000000" pitchFamily="18" charset="-120"/>
            </a:endParaRPr>
          </a:p>
        </p:txBody>
      </p:sp>
      <p:sp>
        <p:nvSpPr>
          <p:cNvPr id="15366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00075" y="1557344"/>
            <a:ext cx="7772400" cy="2428875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 </a:t>
            </a:r>
            <a:r>
              <a:rPr lang="en-US" altLang="zh-TW" i="1" dirty="0" smtClean="0">
                <a:solidFill>
                  <a:schemeClr val="accent1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matching</a:t>
            </a:r>
            <a:r>
              <a:rPr lang="en-US" altLang="zh-TW" dirty="0" smtClean="0">
                <a:solidFill>
                  <a:schemeClr val="accent1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in a simple graph </a:t>
            </a:r>
            <a:r>
              <a:rPr lang="en-US" altLang="zh-TW" i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G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is a set of edges with no shared endpoints.</a:t>
            </a:r>
          </a:p>
          <a:p>
            <a:pPr eaLnBrk="1" hangingPunct="1"/>
            <a:r>
              <a:rPr lang="en-US" altLang="zh-TW" dirty="0" smtClean="0">
                <a:ea typeface="新細明體" panose="02020500000000000000" pitchFamily="18" charset="-120"/>
              </a:rPr>
              <a:t>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The vertices incident to the edges of a matching </a:t>
            </a:r>
            <a:r>
              <a:rPr lang="en-US" altLang="zh-TW" i="1" dirty="0" smtClean="0">
                <a:ea typeface="新細明體" panose="02020500000000000000" pitchFamily="18" charset="-120"/>
              </a:rPr>
              <a:t>M</a:t>
            </a:r>
            <a:r>
              <a:rPr lang="en-US" altLang="zh-TW" dirty="0" smtClean="0">
                <a:ea typeface="新細明體" panose="02020500000000000000" pitchFamily="18" charset="-120"/>
              </a:rPr>
              <a:t>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are said to be </a:t>
            </a:r>
            <a:r>
              <a:rPr lang="en-US" altLang="zh-TW" i="1" dirty="0" smtClean="0">
                <a:solidFill>
                  <a:schemeClr val="accent1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saturated</a:t>
            </a:r>
            <a:r>
              <a:rPr lang="en-US" altLang="zh-TW" dirty="0" smtClean="0">
                <a:solidFill>
                  <a:schemeClr val="accent1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by </a:t>
            </a:r>
            <a:r>
              <a:rPr lang="en-US" altLang="zh-TW" i="1" dirty="0" smtClean="0">
                <a:ea typeface="新細明體" panose="02020500000000000000" pitchFamily="18" charset="-120"/>
              </a:rPr>
              <a:t>M</a:t>
            </a:r>
            <a:r>
              <a:rPr lang="en-US" altLang="zh-TW" dirty="0" smtClean="0">
                <a:ea typeface="新細明體" panose="02020500000000000000" pitchFamily="18" charset="-120"/>
              </a:rPr>
              <a:t>;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the others are </a:t>
            </a:r>
            <a:r>
              <a:rPr lang="en-US" altLang="zh-TW" i="1" dirty="0" smtClean="0">
                <a:solidFill>
                  <a:schemeClr val="accent1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unsaturated</a:t>
            </a:r>
            <a:r>
              <a:rPr lang="en-US" altLang="zh-TW" dirty="0" smtClean="0">
                <a:ea typeface="新細明體" panose="02020500000000000000" pitchFamily="18" charset="-120"/>
              </a:rPr>
              <a:t>. </a:t>
            </a:r>
          </a:p>
          <a:p>
            <a:pPr eaLnBrk="1" hangingPunct="1"/>
            <a:endParaRPr lang="en-US" altLang="zh-TW" i="1" dirty="0" smtClean="0">
              <a:ea typeface="新細明體" panose="02020500000000000000" pitchFamily="18" charset="-120"/>
            </a:endParaRPr>
          </a:p>
          <a:p>
            <a:pPr eaLnBrk="1" hangingPunct="1"/>
            <a:endParaRPr lang="zh-TW" altLang="en-US" i="1" dirty="0" smtClean="0">
              <a:ea typeface="新細明體" panose="02020500000000000000" pitchFamily="18" charset="-120"/>
            </a:endParaRPr>
          </a:p>
        </p:txBody>
      </p:sp>
      <p:sp>
        <p:nvSpPr>
          <p:cNvPr id="15367" name="Oval 1028"/>
          <p:cNvSpPr>
            <a:spLocks noChangeArrowheads="1"/>
          </p:cNvSpPr>
          <p:nvPr/>
        </p:nvSpPr>
        <p:spPr bwMode="auto">
          <a:xfrm>
            <a:off x="1847850" y="4899025"/>
            <a:ext cx="123825" cy="1143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15368" name="Oval 1029"/>
          <p:cNvSpPr>
            <a:spLocks noChangeArrowheads="1"/>
          </p:cNvSpPr>
          <p:nvPr/>
        </p:nvSpPr>
        <p:spPr bwMode="auto">
          <a:xfrm>
            <a:off x="2333625" y="4889500"/>
            <a:ext cx="123825" cy="1143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15369" name="Oval 1030"/>
          <p:cNvSpPr>
            <a:spLocks noChangeArrowheads="1"/>
          </p:cNvSpPr>
          <p:nvPr/>
        </p:nvSpPr>
        <p:spPr bwMode="auto">
          <a:xfrm>
            <a:off x="2838450" y="4899025"/>
            <a:ext cx="123825" cy="1143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15370" name="Oval 1031"/>
          <p:cNvSpPr>
            <a:spLocks noChangeArrowheads="1"/>
          </p:cNvSpPr>
          <p:nvPr/>
        </p:nvSpPr>
        <p:spPr bwMode="auto">
          <a:xfrm>
            <a:off x="3286125" y="4899025"/>
            <a:ext cx="123825" cy="1143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15371" name="Oval 1032"/>
          <p:cNvSpPr>
            <a:spLocks noChangeArrowheads="1"/>
          </p:cNvSpPr>
          <p:nvPr/>
        </p:nvSpPr>
        <p:spPr bwMode="auto">
          <a:xfrm>
            <a:off x="3267075" y="5461000"/>
            <a:ext cx="123825" cy="1143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15372" name="Oval 1033"/>
          <p:cNvSpPr>
            <a:spLocks noChangeArrowheads="1"/>
          </p:cNvSpPr>
          <p:nvPr/>
        </p:nvSpPr>
        <p:spPr bwMode="auto">
          <a:xfrm>
            <a:off x="2835275" y="5470525"/>
            <a:ext cx="123825" cy="1143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15373" name="Oval 1034"/>
          <p:cNvSpPr>
            <a:spLocks noChangeArrowheads="1"/>
          </p:cNvSpPr>
          <p:nvPr/>
        </p:nvSpPr>
        <p:spPr bwMode="auto">
          <a:xfrm>
            <a:off x="2355850" y="5461000"/>
            <a:ext cx="123825" cy="1143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15374" name="Oval 1035"/>
          <p:cNvSpPr>
            <a:spLocks noChangeArrowheads="1"/>
          </p:cNvSpPr>
          <p:nvPr/>
        </p:nvSpPr>
        <p:spPr bwMode="auto">
          <a:xfrm>
            <a:off x="1847850" y="5470525"/>
            <a:ext cx="123825" cy="1143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15375" name="Line 1036"/>
          <p:cNvSpPr>
            <a:spLocks noChangeShapeType="1"/>
          </p:cNvSpPr>
          <p:nvPr/>
        </p:nvSpPr>
        <p:spPr bwMode="auto">
          <a:xfrm flipV="1">
            <a:off x="1952625" y="4989513"/>
            <a:ext cx="890588" cy="514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76" name="Line 1037"/>
          <p:cNvSpPr>
            <a:spLocks noChangeShapeType="1"/>
          </p:cNvSpPr>
          <p:nvPr/>
        </p:nvSpPr>
        <p:spPr bwMode="auto">
          <a:xfrm>
            <a:off x="2452688" y="4994275"/>
            <a:ext cx="404812" cy="4953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77" name="Line 1038"/>
          <p:cNvSpPr>
            <a:spLocks noChangeShapeType="1"/>
          </p:cNvSpPr>
          <p:nvPr/>
        </p:nvSpPr>
        <p:spPr bwMode="auto">
          <a:xfrm>
            <a:off x="1952625" y="5013325"/>
            <a:ext cx="419100" cy="4857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78" name="Line 1039"/>
          <p:cNvSpPr>
            <a:spLocks noChangeShapeType="1"/>
          </p:cNvSpPr>
          <p:nvPr/>
        </p:nvSpPr>
        <p:spPr bwMode="auto">
          <a:xfrm>
            <a:off x="3343275" y="5022850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79" name="Line 1043"/>
          <p:cNvSpPr>
            <a:spLocks noChangeShapeType="1"/>
          </p:cNvSpPr>
          <p:nvPr/>
        </p:nvSpPr>
        <p:spPr bwMode="auto">
          <a:xfrm flipH="1">
            <a:off x="1943100" y="4991100"/>
            <a:ext cx="400050" cy="47625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80" name="Line 1044"/>
          <p:cNvSpPr>
            <a:spLocks noChangeShapeType="1"/>
          </p:cNvSpPr>
          <p:nvPr/>
        </p:nvSpPr>
        <p:spPr bwMode="auto">
          <a:xfrm flipH="1">
            <a:off x="2905125" y="5010150"/>
            <a:ext cx="9525" cy="47625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81" name="Line 1045"/>
          <p:cNvSpPr>
            <a:spLocks noChangeShapeType="1"/>
          </p:cNvSpPr>
          <p:nvPr/>
        </p:nvSpPr>
        <p:spPr bwMode="auto">
          <a:xfrm>
            <a:off x="2381250" y="5010150"/>
            <a:ext cx="47625" cy="4476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82" name="Line 1046"/>
          <p:cNvSpPr>
            <a:spLocks noChangeShapeType="1"/>
          </p:cNvSpPr>
          <p:nvPr/>
        </p:nvSpPr>
        <p:spPr bwMode="auto">
          <a:xfrm flipH="1">
            <a:off x="2943225" y="5000625"/>
            <a:ext cx="352425" cy="4667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83" name="Line 1047"/>
          <p:cNvSpPr>
            <a:spLocks noChangeShapeType="1"/>
          </p:cNvSpPr>
          <p:nvPr/>
        </p:nvSpPr>
        <p:spPr bwMode="auto">
          <a:xfrm flipH="1">
            <a:off x="1895475" y="5010150"/>
            <a:ext cx="9525" cy="4667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84" name="Line 1048"/>
          <p:cNvSpPr>
            <a:spLocks noChangeShapeType="1"/>
          </p:cNvSpPr>
          <p:nvPr/>
        </p:nvSpPr>
        <p:spPr bwMode="auto">
          <a:xfrm flipV="1">
            <a:off x="2466975" y="4981575"/>
            <a:ext cx="857250" cy="5048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85" name="Oval 1049"/>
          <p:cNvSpPr>
            <a:spLocks noChangeArrowheads="1"/>
          </p:cNvSpPr>
          <p:nvPr/>
        </p:nvSpPr>
        <p:spPr bwMode="auto">
          <a:xfrm>
            <a:off x="6178550" y="4318000"/>
            <a:ext cx="128588" cy="12382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15386" name="Line 1053"/>
          <p:cNvSpPr>
            <a:spLocks noChangeShapeType="1"/>
          </p:cNvSpPr>
          <p:nvPr/>
        </p:nvSpPr>
        <p:spPr bwMode="auto">
          <a:xfrm>
            <a:off x="5549900" y="4914900"/>
            <a:ext cx="352425" cy="766763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87" name="Line 1057"/>
          <p:cNvSpPr>
            <a:spLocks noChangeShapeType="1"/>
          </p:cNvSpPr>
          <p:nvPr/>
        </p:nvSpPr>
        <p:spPr bwMode="auto">
          <a:xfrm flipH="1">
            <a:off x="6667500" y="4914900"/>
            <a:ext cx="352425" cy="766763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88" name="Line 1061"/>
          <p:cNvSpPr>
            <a:spLocks noChangeShapeType="1"/>
          </p:cNvSpPr>
          <p:nvPr/>
        </p:nvSpPr>
        <p:spPr bwMode="auto">
          <a:xfrm flipH="1">
            <a:off x="5549900" y="4381500"/>
            <a:ext cx="67945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89" name="Line 1062"/>
          <p:cNvSpPr>
            <a:spLocks noChangeShapeType="1"/>
          </p:cNvSpPr>
          <p:nvPr/>
        </p:nvSpPr>
        <p:spPr bwMode="auto">
          <a:xfrm>
            <a:off x="6237288" y="4381500"/>
            <a:ext cx="790575" cy="517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90" name="Line 1063"/>
          <p:cNvSpPr>
            <a:spLocks noChangeShapeType="1"/>
          </p:cNvSpPr>
          <p:nvPr/>
        </p:nvSpPr>
        <p:spPr bwMode="auto">
          <a:xfrm>
            <a:off x="5902325" y="5675313"/>
            <a:ext cx="7905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91" name="Text Box 1065"/>
          <p:cNvSpPr txBox="1">
            <a:spLocks noChangeArrowheads="1"/>
          </p:cNvSpPr>
          <p:nvPr/>
        </p:nvSpPr>
        <p:spPr bwMode="auto">
          <a:xfrm>
            <a:off x="990600" y="5762625"/>
            <a:ext cx="34671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000">
                <a:solidFill>
                  <a:schemeClr val="accent1"/>
                </a:solidFill>
                <a:ea typeface="新細明體" panose="02020500000000000000" pitchFamily="18" charset="-120"/>
              </a:rPr>
              <a:t>A matching in bipartite graph</a:t>
            </a:r>
          </a:p>
        </p:txBody>
      </p:sp>
      <p:sp>
        <p:nvSpPr>
          <p:cNvPr id="15392" name="Text Box 1066"/>
          <p:cNvSpPr txBox="1">
            <a:spLocks noChangeArrowheads="1"/>
          </p:cNvSpPr>
          <p:nvPr/>
        </p:nvSpPr>
        <p:spPr bwMode="auto">
          <a:xfrm>
            <a:off x="4876800" y="5800725"/>
            <a:ext cx="34671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000">
                <a:ea typeface="新細明體" panose="02020500000000000000" pitchFamily="18" charset="-120"/>
              </a:rPr>
              <a:t>A matching in general graph</a:t>
            </a:r>
          </a:p>
        </p:txBody>
      </p:sp>
      <p:sp>
        <p:nvSpPr>
          <p:cNvPr id="15393" name="Text Box 1067"/>
          <p:cNvSpPr txBox="1">
            <a:spLocks noChangeArrowheads="1"/>
          </p:cNvSpPr>
          <p:nvPr/>
        </p:nvSpPr>
        <p:spPr bwMode="auto">
          <a:xfrm>
            <a:off x="3514725" y="4705350"/>
            <a:ext cx="4191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15394" name="Text Box 1069"/>
          <p:cNvSpPr txBox="1">
            <a:spLocks noChangeArrowheads="1"/>
          </p:cNvSpPr>
          <p:nvPr/>
        </p:nvSpPr>
        <p:spPr bwMode="auto">
          <a:xfrm>
            <a:off x="3600450" y="4676775"/>
            <a:ext cx="1123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800">
                <a:ea typeface="新細明體" panose="02020500000000000000" pitchFamily="18" charset="-120"/>
              </a:rPr>
              <a:t>Saturated</a:t>
            </a:r>
            <a:endParaRPr lang="zh-TW" altLang="en-US" sz="1800">
              <a:ea typeface="新細明體" panose="02020500000000000000" pitchFamily="18" charset="-120"/>
            </a:endParaRPr>
          </a:p>
        </p:txBody>
      </p:sp>
      <p:sp>
        <p:nvSpPr>
          <p:cNvPr id="15395" name="Line 1070"/>
          <p:cNvSpPr>
            <a:spLocks noChangeShapeType="1"/>
          </p:cNvSpPr>
          <p:nvPr/>
        </p:nvSpPr>
        <p:spPr bwMode="auto">
          <a:xfrm flipH="1">
            <a:off x="3457575" y="4838700"/>
            <a:ext cx="190500" cy="85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96" name="Text Box 1071"/>
          <p:cNvSpPr txBox="1">
            <a:spLocks noChangeArrowheads="1"/>
          </p:cNvSpPr>
          <p:nvPr/>
        </p:nvSpPr>
        <p:spPr bwMode="auto">
          <a:xfrm>
            <a:off x="3562350" y="5372100"/>
            <a:ext cx="4191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15397" name="Text Box 1072"/>
          <p:cNvSpPr txBox="1">
            <a:spLocks noChangeArrowheads="1"/>
          </p:cNvSpPr>
          <p:nvPr/>
        </p:nvSpPr>
        <p:spPr bwMode="auto">
          <a:xfrm>
            <a:off x="3648075" y="5343525"/>
            <a:ext cx="13620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800">
                <a:ea typeface="新細明體" panose="02020500000000000000" pitchFamily="18" charset="-120"/>
              </a:rPr>
              <a:t>Unsaturated</a:t>
            </a:r>
            <a:endParaRPr lang="zh-TW" altLang="en-US" sz="1800">
              <a:ea typeface="新細明體" panose="02020500000000000000" pitchFamily="18" charset="-120"/>
            </a:endParaRPr>
          </a:p>
        </p:txBody>
      </p:sp>
      <p:sp>
        <p:nvSpPr>
          <p:cNvPr id="15398" name="Line 1073"/>
          <p:cNvSpPr>
            <a:spLocks noChangeShapeType="1"/>
          </p:cNvSpPr>
          <p:nvPr/>
        </p:nvSpPr>
        <p:spPr bwMode="auto">
          <a:xfrm flipH="1">
            <a:off x="3457575" y="5505450"/>
            <a:ext cx="238125" cy="19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99" name="Oval 1074"/>
          <p:cNvSpPr>
            <a:spLocks noChangeArrowheads="1"/>
          </p:cNvSpPr>
          <p:nvPr/>
        </p:nvSpPr>
        <p:spPr bwMode="auto">
          <a:xfrm>
            <a:off x="6962775" y="4832350"/>
            <a:ext cx="128588" cy="12382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15400" name="Oval 1075"/>
          <p:cNvSpPr>
            <a:spLocks noChangeArrowheads="1"/>
          </p:cNvSpPr>
          <p:nvPr/>
        </p:nvSpPr>
        <p:spPr bwMode="auto">
          <a:xfrm>
            <a:off x="6607175" y="5616575"/>
            <a:ext cx="128588" cy="12382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15401" name="Oval 1076"/>
          <p:cNvSpPr>
            <a:spLocks noChangeArrowheads="1"/>
          </p:cNvSpPr>
          <p:nvPr/>
        </p:nvSpPr>
        <p:spPr bwMode="auto">
          <a:xfrm>
            <a:off x="5838825" y="5613400"/>
            <a:ext cx="128588" cy="12382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15402" name="Oval 1077"/>
          <p:cNvSpPr>
            <a:spLocks noChangeArrowheads="1"/>
          </p:cNvSpPr>
          <p:nvPr/>
        </p:nvSpPr>
        <p:spPr bwMode="auto">
          <a:xfrm>
            <a:off x="5486400" y="4854575"/>
            <a:ext cx="128588" cy="12382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13669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AA1CCA54-EEC7-46D5-AEED-31329685F24D}" type="datetime1">
              <a:rPr lang="en-US" altLang="zh-TW" sz="1400" smtClean="0"/>
              <a:pPr eaLnBrk="1" hangingPunct="1"/>
              <a:t>2/8/2017</a:t>
            </a:fld>
            <a:endParaRPr lang="en-US" altLang="zh-TW" sz="1400" smtClean="0"/>
          </a:p>
        </p:txBody>
      </p:sp>
      <p:sp>
        <p:nvSpPr>
          <p:cNvPr id="235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ea typeface="新細明體" panose="02020500000000000000" pitchFamily="18" charset="-120"/>
              </a:rPr>
              <a:t>Maximal 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</a:t>
            </a:r>
            <a:r>
              <a:rPr lang="en-US" altLang="zh-TW" dirty="0" smtClean="0">
                <a:ea typeface="新細明體" panose="02020500000000000000" pitchFamily="18" charset="-120"/>
              </a:rPr>
              <a:t> Maximum</a:t>
            </a:r>
            <a:endParaRPr lang="en-US" altLang="zh-TW" sz="2000" dirty="0" smtClean="0">
              <a:ea typeface="新細明體" panose="02020500000000000000" pitchFamily="18" charset="-120"/>
            </a:endParaRPr>
          </a:p>
        </p:txBody>
      </p:sp>
      <p:sp>
        <p:nvSpPr>
          <p:cNvPr id="235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772400" cy="228600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The smallest graph having a maximal matching that is not a maximum matching is </a:t>
            </a:r>
            <a:r>
              <a:rPr lang="en-US" altLang="zh-TW" i="1" smtClean="0">
                <a:ea typeface="新細明體" panose="02020500000000000000" pitchFamily="18" charset="-120"/>
              </a:rPr>
              <a:t>P</a:t>
            </a:r>
            <a:r>
              <a:rPr lang="en-US" altLang="zh-TW" i="1" baseline="-25000" smtClean="0">
                <a:ea typeface="新細明體" panose="02020500000000000000" pitchFamily="18" charset="-120"/>
              </a:rPr>
              <a:t>4</a:t>
            </a:r>
            <a:r>
              <a:rPr lang="en-US" altLang="zh-TW" i="1" smtClean="0">
                <a:ea typeface="新細明體" panose="02020500000000000000" pitchFamily="18" charset="-120"/>
              </a:rPr>
              <a:t>.</a:t>
            </a:r>
            <a:r>
              <a:rPr lang="en-US" altLang="zh-TW" smtClean="0">
                <a:ea typeface="新細明體" panose="02020500000000000000" pitchFamily="18" charset="-120"/>
              </a:rPr>
              <a:t> </a:t>
            </a:r>
          </a:p>
          <a:p>
            <a:pPr lvl="1" eaLnBrk="1" hangingPunct="1"/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If we take the middle edge, then we can add no other, but the two end edges form a larger matching. </a:t>
            </a:r>
          </a:p>
          <a:p>
            <a:pPr lvl="1" eaLnBrk="1" hangingPunct="1"/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Below we show this phenomenon in </a:t>
            </a:r>
            <a:r>
              <a:rPr lang="en-US" altLang="zh-TW" i="1" smtClean="0">
                <a:ea typeface="新細明體" panose="02020500000000000000" pitchFamily="18" charset="-120"/>
              </a:rPr>
              <a:t>P</a:t>
            </a:r>
            <a:r>
              <a:rPr lang="en-US" altLang="zh-TW" baseline="-25000" smtClean="0">
                <a:ea typeface="新細明體" panose="02020500000000000000" pitchFamily="18" charset="-120"/>
              </a:rPr>
              <a:t>4</a:t>
            </a:r>
            <a:r>
              <a:rPr lang="en-US" altLang="zh-TW" smtClean="0">
                <a:ea typeface="新細明體" panose="02020500000000000000" pitchFamily="18" charset="-120"/>
              </a:rPr>
              <a:t>.</a:t>
            </a:r>
          </a:p>
        </p:txBody>
      </p:sp>
      <p:sp>
        <p:nvSpPr>
          <p:cNvPr id="23559" name="Oval 4"/>
          <p:cNvSpPr>
            <a:spLocks noChangeArrowheads="1"/>
          </p:cNvSpPr>
          <p:nvPr/>
        </p:nvSpPr>
        <p:spPr bwMode="auto">
          <a:xfrm>
            <a:off x="1409700" y="4775200"/>
            <a:ext cx="238125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23560" name="Oval 5"/>
          <p:cNvSpPr>
            <a:spLocks noChangeArrowheads="1"/>
          </p:cNvSpPr>
          <p:nvPr/>
        </p:nvSpPr>
        <p:spPr bwMode="auto">
          <a:xfrm>
            <a:off x="1981200" y="5308600"/>
            <a:ext cx="238125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23561" name="Oval 6"/>
          <p:cNvSpPr>
            <a:spLocks noChangeArrowheads="1"/>
          </p:cNvSpPr>
          <p:nvPr/>
        </p:nvSpPr>
        <p:spPr bwMode="auto">
          <a:xfrm>
            <a:off x="2714625" y="4784725"/>
            <a:ext cx="238125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23562" name="Oval 7"/>
          <p:cNvSpPr>
            <a:spLocks noChangeArrowheads="1"/>
          </p:cNvSpPr>
          <p:nvPr/>
        </p:nvSpPr>
        <p:spPr bwMode="auto">
          <a:xfrm>
            <a:off x="3295650" y="5346700"/>
            <a:ext cx="238125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23563" name="Line 8"/>
          <p:cNvSpPr>
            <a:spLocks noChangeShapeType="1"/>
          </p:cNvSpPr>
          <p:nvPr/>
        </p:nvSpPr>
        <p:spPr bwMode="auto">
          <a:xfrm flipV="1">
            <a:off x="2181225" y="4975225"/>
            <a:ext cx="552450" cy="3619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64" name="Line 9"/>
          <p:cNvSpPr>
            <a:spLocks noChangeShapeType="1"/>
          </p:cNvSpPr>
          <p:nvPr/>
        </p:nvSpPr>
        <p:spPr bwMode="auto">
          <a:xfrm>
            <a:off x="1600200" y="4984750"/>
            <a:ext cx="409575" cy="361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65" name="Line 10"/>
          <p:cNvSpPr>
            <a:spLocks noChangeShapeType="1"/>
          </p:cNvSpPr>
          <p:nvPr/>
        </p:nvSpPr>
        <p:spPr bwMode="auto">
          <a:xfrm>
            <a:off x="2943225" y="4975225"/>
            <a:ext cx="390525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66" name="Oval 11"/>
          <p:cNvSpPr>
            <a:spLocks noChangeArrowheads="1"/>
          </p:cNvSpPr>
          <p:nvPr/>
        </p:nvSpPr>
        <p:spPr bwMode="auto">
          <a:xfrm>
            <a:off x="4533900" y="4765675"/>
            <a:ext cx="238125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23567" name="Oval 12"/>
          <p:cNvSpPr>
            <a:spLocks noChangeArrowheads="1"/>
          </p:cNvSpPr>
          <p:nvPr/>
        </p:nvSpPr>
        <p:spPr bwMode="auto">
          <a:xfrm>
            <a:off x="5105400" y="5299075"/>
            <a:ext cx="238125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23568" name="Oval 13"/>
          <p:cNvSpPr>
            <a:spLocks noChangeArrowheads="1"/>
          </p:cNvSpPr>
          <p:nvPr/>
        </p:nvSpPr>
        <p:spPr bwMode="auto">
          <a:xfrm>
            <a:off x="5838825" y="4775200"/>
            <a:ext cx="238125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23569" name="Oval 14"/>
          <p:cNvSpPr>
            <a:spLocks noChangeArrowheads="1"/>
          </p:cNvSpPr>
          <p:nvPr/>
        </p:nvSpPr>
        <p:spPr bwMode="auto">
          <a:xfrm>
            <a:off x="6419850" y="5337175"/>
            <a:ext cx="238125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23570" name="Line 15"/>
          <p:cNvSpPr>
            <a:spLocks noChangeShapeType="1"/>
          </p:cNvSpPr>
          <p:nvPr/>
        </p:nvSpPr>
        <p:spPr bwMode="auto">
          <a:xfrm flipV="1">
            <a:off x="5305425" y="4965700"/>
            <a:ext cx="552450" cy="361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71" name="Line 16"/>
          <p:cNvSpPr>
            <a:spLocks noChangeShapeType="1"/>
          </p:cNvSpPr>
          <p:nvPr/>
        </p:nvSpPr>
        <p:spPr bwMode="auto">
          <a:xfrm>
            <a:off x="4724400" y="4975225"/>
            <a:ext cx="409575" cy="3619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72" name="Line 17"/>
          <p:cNvSpPr>
            <a:spLocks noChangeShapeType="1"/>
          </p:cNvSpPr>
          <p:nvPr/>
        </p:nvSpPr>
        <p:spPr bwMode="auto">
          <a:xfrm>
            <a:off x="6067425" y="4965700"/>
            <a:ext cx="390525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73" name="Text Box 18"/>
          <p:cNvSpPr txBox="1">
            <a:spLocks noChangeArrowheads="1"/>
          </p:cNvSpPr>
          <p:nvPr/>
        </p:nvSpPr>
        <p:spPr bwMode="auto">
          <a:xfrm>
            <a:off x="1628775" y="5813425"/>
            <a:ext cx="2019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ea typeface="新細明體" panose="02020500000000000000" pitchFamily="18" charset="-120"/>
              </a:rPr>
              <a:t>Maximal</a:t>
            </a:r>
          </a:p>
        </p:txBody>
      </p:sp>
      <p:sp>
        <p:nvSpPr>
          <p:cNvPr id="23574" name="Text Box 19"/>
          <p:cNvSpPr txBox="1">
            <a:spLocks noChangeArrowheads="1"/>
          </p:cNvSpPr>
          <p:nvPr/>
        </p:nvSpPr>
        <p:spPr bwMode="auto">
          <a:xfrm>
            <a:off x="4772025" y="5861050"/>
            <a:ext cx="2019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ea typeface="新細明體" panose="02020500000000000000" pitchFamily="18" charset="-120"/>
              </a:rPr>
              <a:t>Maximum</a:t>
            </a:r>
          </a:p>
        </p:txBody>
      </p:sp>
    </p:spTree>
    <p:extLst>
      <p:ext uri="{BB962C8B-B14F-4D97-AF65-F5344CB8AC3E}">
        <p14:creationId xmlns:p14="http://schemas.microsoft.com/office/powerpoint/2010/main" val="1191673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Alternating path &amp; Augmenting path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Given a matching </a:t>
            </a:r>
            <a:r>
              <a:rPr lang="en-US" altLang="zh-TW" i="1" dirty="0">
                <a:ea typeface="新細明體" panose="02020500000000000000" pitchFamily="18" charset="-120"/>
              </a:rPr>
              <a:t>M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an</a:t>
            </a:r>
            <a:r>
              <a:rPr lang="en-US" altLang="zh-TW" dirty="0">
                <a:ea typeface="新細明體" panose="02020500000000000000" pitchFamily="18" charset="-120"/>
              </a:rPr>
              <a:t> </a:t>
            </a:r>
            <a:r>
              <a:rPr lang="en-US" altLang="zh-TW" i="1" dirty="0">
                <a:solidFill>
                  <a:schemeClr val="accent1">
                    <a:lumMod val="75000"/>
                  </a:schemeClr>
                </a:solidFill>
                <a:ea typeface="新細明體" panose="02020500000000000000" pitchFamily="18" charset="-120"/>
              </a:rPr>
              <a:t>M-</a:t>
            </a:r>
            <a:r>
              <a:rPr lang="en-US" altLang="zh-TW" b="1" i="1" dirty="0">
                <a:solidFill>
                  <a:schemeClr val="accent1">
                    <a:lumMod val="75000"/>
                  </a:schemeClr>
                </a:solidFill>
                <a:ea typeface="新細明體" panose="02020500000000000000" pitchFamily="18" charset="-120"/>
              </a:rPr>
              <a:t>alternating path</a:t>
            </a:r>
            <a:r>
              <a:rPr lang="en-US" altLang="zh-TW" b="1" dirty="0">
                <a:solidFill>
                  <a:schemeClr val="accent1">
                    <a:lumMod val="75000"/>
                  </a:schemeClr>
                </a:solidFill>
                <a:ea typeface="新細明體" panose="02020500000000000000" pitchFamily="18" charset="-120"/>
              </a:rPr>
              <a:t> </a:t>
            </a:r>
            <a:r>
              <a:rPr lang="en-US" altLang="zh-TW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is a path that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alternates </a:t>
            </a:r>
            <a:r>
              <a:rPr lang="en-US" altLang="zh-TW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between edges in </a:t>
            </a:r>
            <a:r>
              <a:rPr lang="en-US" altLang="zh-TW" i="1" dirty="0">
                <a:ea typeface="新細明體" panose="02020500000000000000" pitchFamily="18" charset="-120"/>
              </a:rPr>
              <a:t>M</a:t>
            </a:r>
            <a:r>
              <a:rPr lang="en-US" altLang="zh-TW" dirty="0">
                <a:ea typeface="新細明體" panose="02020500000000000000" pitchFamily="18" charset="-120"/>
              </a:rPr>
              <a:t> </a:t>
            </a:r>
            <a:r>
              <a:rPr lang="en-US" altLang="zh-TW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and edges not in</a:t>
            </a:r>
            <a:r>
              <a:rPr lang="en-US" altLang="zh-TW" dirty="0">
                <a:ea typeface="新細明體" panose="02020500000000000000" pitchFamily="18" charset="-120"/>
              </a:rPr>
              <a:t> </a:t>
            </a:r>
            <a:r>
              <a:rPr lang="en-US" altLang="zh-TW" i="1" dirty="0">
                <a:ea typeface="新細明體" panose="02020500000000000000" pitchFamily="18" charset="-120"/>
              </a:rPr>
              <a:t>M. </a:t>
            </a:r>
          </a:p>
          <a:p>
            <a:r>
              <a:rPr lang="en-US" altLang="zh-TW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An</a:t>
            </a:r>
            <a:r>
              <a:rPr lang="en-US" altLang="zh-TW" dirty="0">
                <a:ea typeface="新細明體" panose="02020500000000000000" pitchFamily="18" charset="-120"/>
              </a:rPr>
              <a:t> </a:t>
            </a:r>
            <a:r>
              <a:rPr lang="en-US" altLang="zh-TW" i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M-</a:t>
            </a:r>
            <a:r>
              <a:rPr lang="en-US" altLang="zh-TW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alternating path whose endpoints are unsaturated by</a:t>
            </a:r>
            <a:r>
              <a:rPr lang="en-US" altLang="zh-TW" dirty="0">
                <a:ea typeface="新細明體" panose="02020500000000000000" pitchFamily="18" charset="-120"/>
              </a:rPr>
              <a:t> </a:t>
            </a:r>
            <a:r>
              <a:rPr lang="en-US" altLang="zh-TW" i="1" dirty="0">
                <a:ea typeface="新細明體" panose="02020500000000000000" pitchFamily="18" charset="-120"/>
              </a:rPr>
              <a:t>M</a:t>
            </a:r>
            <a:r>
              <a:rPr lang="en-US" altLang="zh-TW" dirty="0">
                <a:ea typeface="新細明體" panose="02020500000000000000" pitchFamily="18" charset="-120"/>
              </a:rPr>
              <a:t> </a:t>
            </a:r>
            <a:r>
              <a:rPr lang="en-US" altLang="zh-TW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is a</a:t>
            </a:r>
            <a:r>
              <a:rPr lang="en-US" altLang="zh-TW" dirty="0">
                <a:ea typeface="新細明體" panose="02020500000000000000" pitchFamily="18" charset="-120"/>
              </a:rPr>
              <a:t> </a:t>
            </a:r>
            <a:r>
              <a:rPr lang="en-US" altLang="zh-TW" i="1" dirty="0">
                <a:solidFill>
                  <a:schemeClr val="accent1">
                    <a:lumMod val="75000"/>
                  </a:schemeClr>
                </a:solidFill>
                <a:ea typeface="新細明體" panose="02020500000000000000" pitchFamily="18" charset="-120"/>
              </a:rPr>
              <a:t>M</a:t>
            </a:r>
            <a:r>
              <a:rPr lang="en-US" altLang="zh-TW" dirty="0">
                <a:solidFill>
                  <a:schemeClr val="accent1">
                    <a:lumMod val="75000"/>
                  </a:schemeClr>
                </a:solidFill>
                <a:ea typeface="新細明體" panose="02020500000000000000" pitchFamily="18" charset="-120"/>
              </a:rPr>
              <a:t>-</a:t>
            </a:r>
            <a:r>
              <a:rPr lang="en-US" altLang="zh-TW" b="1" dirty="0">
                <a:solidFill>
                  <a:schemeClr val="accent1">
                    <a:lumMod val="75000"/>
                  </a:schemeClr>
                </a:solidFill>
                <a:ea typeface="新細明體" panose="02020500000000000000" pitchFamily="18" charset="-120"/>
              </a:rPr>
              <a:t>augmenting path</a:t>
            </a:r>
            <a:r>
              <a:rPr lang="en-US" altLang="zh-TW" dirty="0">
                <a:ea typeface="新細明體" panose="02020500000000000000" pitchFamily="18" charset="-120"/>
              </a:rPr>
              <a:t>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AA0F9-8B04-419E-9A9E-1EA4A7C17195}" type="datetime1">
              <a:rPr lang="en-US" smtClean="0"/>
              <a:pPr/>
              <a:t>2/8/2017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9606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400A75F7-B968-4397-944C-82001AA001AB}" type="datetime1">
              <a:rPr lang="en-US" altLang="zh-TW" sz="1400" smtClean="0"/>
              <a:pPr eaLnBrk="1" hangingPunct="1"/>
              <a:t>2/8/2017</a:t>
            </a:fld>
            <a:endParaRPr lang="en-US" altLang="zh-TW" sz="1400" smtClean="0"/>
          </a:p>
        </p:txBody>
      </p:sp>
      <p:sp>
        <p:nvSpPr>
          <p:cNvPr id="2560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819150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ea typeface="新細明體" panose="02020500000000000000" pitchFamily="18" charset="-120"/>
              </a:rPr>
              <a:t>Symmetric Difference</a:t>
            </a:r>
            <a:endParaRPr lang="en-US" altLang="zh-TW" baseline="-16000" dirty="0" smtClean="0">
              <a:ea typeface="新細明體" panose="02020500000000000000" pitchFamily="18" charset="-120"/>
            </a:endParaRPr>
          </a:p>
        </p:txBody>
      </p:sp>
      <p:sp>
        <p:nvSpPr>
          <p:cNvPr id="256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57350"/>
            <a:ext cx="7772400" cy="4088823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endParaRPr lang="en-US" altLang="zh-TW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If </a:t>
            </a:r>
            <a:r>
              <a:rPr lang="en-US" altLang="zh-TW" i="1" dirty="0" smtClean="0">
                <a:ea typeface="新細明體" panose="02020500000000000000" pitchFamily="18" charset="-120"/>
              </a:rPr>
              <a:t>G</a:t>
            </a:r>
            <a:r>
              <a:rPr lang="en-US" altLang="zh-TW" dirty="0" smtClean="0">
                <a:ea typeface="新細明體" panose="02020500000000000000" pitchFamily="18" charset="-120"/>
              </a:rPr>
              <a:t>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and</a:t>
            </a:r>
            <a:r>
              <a:rPr lang="en-US" altLang="zh-TW" dirty="0" smtClean="0">
                <a:ea typeface="新細明體" panose="02020500000000000000" pitchFamily="18" charset="-120"/>
              </a:rPr>
              <a:t> </a:t>
            </a:r>
            <a:r>
              <a:rPr lang="en-US" altLang="zh-TW" i="1" dirty="0" smtClean="0">
                <a:ea typeface="新細明體" panose="02020500000000000000" pitchFamily="18" charset="-120"/>
              </a:rPr>
              <a:t>H</a:t>
            </a:r>
            <a:r>
              <a:rPr lang="en-US" altLang="zh-TW" dirty="0" smtClean="0">
                <a:ea typeface="新細明體" panose="02020500000000000000" pitchFamily="18" charset="-120"/>
              </a:rPr>
              <a:t>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are graphs with vertex set </a:t>
            </a:r>
            <a:r>
              <a:rPr lang="en-US" altLang="zh-TW" i="1" dirty="0" smtClean="0">
                <a:ea typeface="新細明體" panose="02020500000000000000" pitchFamily="18" charset="-120"/>
              </a:rPr>
              <a:t>V</a:t>
            </a:r>
            <a:r>
              <a:rPr lang="en-US" altLang="zh-TW" dirty="0" smtClean="0">
                <a:ea typeface="新細明體" panose="02020500000000000000" pitchFamily="18" charset="-120"/>
              </a:rPr>
              <a:t>,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then the</a:t>
            </a:r>
            <a:r>
              <a:rPr lang="en-US" altLang="zh-TW" dirty="0" smtClean="0">
                <a:ea typeface="新細明體" panose="02020500000000000000" pitchFamily="18" charset="-120"/>
              </a:rPr>
              <a:t> </a:t>
            </a:r>
            <a:r>
              <a:rPr lang="en-US" altLang="zh-TW" b="1" i="1" dirty="0" smtClean="0">
                <a:solidFill>
                  <a:schemeClr val="accent1">
                    <a:lumMod val="75000"/>
                  </a:schemeClr>
                </a:solidFill>
                <a:ea typeface="新細明體" panose="02020500000000000000" pitchFamily="18" charset="-120"/>
              </a:rPr>
              <a:t>symmetric difference</a:t>
            </a:r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  <a:ea typeface="新細明體" panose="02020500000000000000" pitchFamily="18" charset="-120"/>
              </a:rPr>
              <a:t> </a:t>
            </a:r>
            <a:r>
              <a:rPr lang="en-US" altLang="zh-TW" i="1" dirty="0" smtClean="0">
                <a:solidFill>
                  <a:schemeClr val="accent1">
                    <a:lumMod val="75000"/>
                  </a:schemeClr>
                </a:solidFill>
                <a:ea typeface="新細明體" panose="02020500000000000000" pitchFamily="18" charset="-120"/>
              </a:rPr>
              <a:t>G</a:t>
            </a:r>
            <a:r>
              <a:rPr lang="en-US" altLang="zh-TW" dirty="0" smtClean="0">
                <a:solidFill>
                  <a:schemeClr val="accent1">
                    <a:lumMod val="75000"/>
                  </a:schemeClr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</a:t>
            </a:r>
            <a:r>
              <a:rPr lang="en-US" altLang="zh-TW" i="1" dirty="0" smtClean="0">
                <a:solidFill>
                  <a:schemeClr val="accent1">
                    <a:lumMod val="75000"/>
                  </a:schemeClr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H</a:t>
            </a:r>
            <a:r>
              <a:rPr lang="en-US" altLang="zh-TW" dirty="0" smtClean="0">
                <a:solidFill>
                  <a:schemeClr val="accent1">
                    <a:lumMod val="75000"/>
                  </a:schemeClr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is the graph with vertex set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V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whose edges are those edges appearing in exactly one of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G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and </a:t>
            </a:r>
            <a:r>
              <a:rPr lang="en-US" altLang="zh-TW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H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We also use this notation for sets of edges ; in particular, if </a:t>
            </a:r>
            <a:r>
              <a:rPr lang="en-US" altLang="zh-TW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M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and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M’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are </a:t>
            </a:r>
            <a:r>
              <a:rPr lang="en-US" altLang="zh-TW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matchings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, then </a:t>
            </a:r>
            <a:r>
              <a:rPr lang="en-US" altLang="zh-TW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M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</a:t>
            </a:r>
            <a:r>
              <a:rPr lang="en-US" altLang="zh-TW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M’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 = (</a:t>
            </a:r>
            <a:r>
              <a:rPr lang="en-US" altLang="zh-TW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M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-</a:t>
            </a:r>
            <a:r>
              <a:rPr lang="en-US" altLang="zh-TW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M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’)(</a:t>
            </a:r>
            <a:r>
              <a:rPr lang="en-US" altLang="zh-TW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M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’-</a:t>
            </a:r>
            <a:r>
              <a:rPr lang="en-US" altLang="zh-TW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M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).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Very similar to Exclusive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-OR and to symmetric difference of sets. </a:t>
            </a:r>
            <a:endParaRPr lang="en-US" altLang="zh-TW" dirty="0" smtClean="0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91342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5F7D5F86-38DF-48C0-AE23-1FA44F2C46F9}" type="datetime1">
              <a:rPr lang="en-US" altLang="zh-TW" sz="1400" smtClean="0"/>
              <a:pPr eaLnBrk="1" hangingPunct="1"/>
              <a:t>2/8/2017</a:t>
            </a:fld>
            <a:endParaRPr lang="en-US" altLang="zh-TW" sz="1400" smtClean="0"/>
          </a:p>
        </p:txBody>
      </p:sp>
      <p:sp>
        <p:nvSpPr>
          <p:cNvPr id="26629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742950"/>
          </a:xfrm>
        </p:spPr>
        <p:txBody>
          <a:bodyPr/>
          <a:lstStyle/>
          <a:p>
            <a:pPr eaLnBrk="1" hangingPunct="1"/>
            <a:r>
              <a:rPr lang="en-US" altLang="zh-TW" sz="3200" smtClean="0">
                <a:ea typeface="新細明體" panose="02020500000000000000" pitchFamily="18" charset="-120"/>
              </a:rPr>
              <a:t>Example of Symmetric Difference</a:t>
            </a:r>
            <a:endParaRPr lang="zh-TW" altLang="en-US" sz="3200" smtClean="0">
              <a:ea typeface="新細明體" panose="02020500000000000000" pitchFamily="18" charset="-120"/>
            </a:endParaRPr>
          </a:p>
        </p:txBody>
      </p:sp>
      <p:sp>
        <p:nvSpPr>
          <p:cNvPr id="26630" name="Oval 1028"/>
          <p:cNvSpPr>
            <a:spLocks noChangeArrowheads="1"/>
          </p:cNvSpPr>
          <p:nvPr/>
        </p:nvSpPr>
        <p:spPr bwMode="auto">
          <a:xfrm>
            <a:off x="1085850" y="2314575"/>
            <a:ext cx="142875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26631" name="Oval 1029"/>
          <p:cNvSpPr>
            <a:spLocks noChangeArrowheads="1"/>
          </p:cNvSpPr>
          <p:nvPr/>
        </p:nvSpPr>
        <p:spPr bwMode="auto">
          <a:xfrm>
            <a:off x="1581150" y="2314575"/>
            <a:ext cx="142875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26632" name="Oval 1030"/>
          <p:cNvSpPr>
            <a:spLocks noChangeArrowheads="1"/>
          </p:cNvSpPr>
          <p:nvPr/>
        </p:nvSpPr>
        <p:spPr bwMode="auto">
          <a:xfrm>
            <a:off x="2066925" y="2324100"/>
            <a:ext cx="142875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26633" name="Oval 1031"/>
          <p:cNvSpPr>
            <a:spLocks noChangeArrowheads="1"/>
          </p:cNvSpPr>
          <p:nvPr/>
        </p:nvSpPr>
        <p:spPr bwMode="auto">
          <a:xfrm>
            <a:off x="2533650" y="2333625"/>
            <a:ext cx="142875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26634" name="Oval 1032"/>
          <p:cNvSpPr>
            <a:spLocks noChangeArrowheads="1"/>
          </p:cNvSpPr>
          <p:nvPr/>
        </p:nvSpPr>
        <p:spPr bwMode="auto">
          <a:xfrm>
            <a:off x="1095375" y="3162300"/>
            <a:ext cx="142875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26635" name="Oval 1033"/>
          <p:cNvSpPr>
            <a:spLocks noChangeArrowheads="1"/>
          </p:cNvSpPr>
          <p:nvPr/>
        </p:nvSpPr>
        <p:spPr bwMode="auto">
          <a:xfrm>
            <a:off x="1590675" y="3162300"/>
            <a:ext cx="142875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26636" name="Oval 1034"/>
          <p:cNvSpPr>
            <a:spLocks noChangeArrowheads="1"/>
          </p:cNvSpPr>
          <p:nvPr/>
        </p:nvSpPr>
        <p:spPr bwMode="auto">
          <a:xfrm>
            <a:off x="2076450" y="3171825"/>
            <a:ext cx="142875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26637" name="Oval 1035"/>
          <p:cNvSpPr>
            <a:spLocks noChangeArrowheads="1"/>
          </p:cNvSpPr>
          <p:nvPr/>
        </p:nvSpPr>
        <p:spPr bwMode="auto">
          <a:xfrm>
            <a:off x="2543175" y="3181350"/>
            <a:ext cx="142875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26638" name="Line 1039"/>
          <p:cNvSpPr>
            <a:spLocks noChangeShapeType="1"/>
          </p:cNvSpPr>
          <p:nvPr/>
        </p:nvSpPr>
        <p:spPr bwMode="auto">
          <a:xfrm flipV="1">
            <a:off x="1209675" y="2447925"/>
            <a:ext cx="1314450" cy="790575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9" name="Line 1041"/>
          <p:cNvSpPr>
            <a:spLocks noChangeShapeType="1"/>
          </p:cNvSpPr>
          <p:nvPr/>
        </p:nvSpPr>
        <p:spPr bwMode="auto">
          <a:xfrm>
            <a:off x="2138363" y="2471738"/>
            <a:ext cx="442912" cy="747712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40" name="Line 1043"/>
          <p:cNvSpPr>
            <a:spLocks noChangeShapeType="1"/>
          </p:cNvSpPr>
          <p:nvPr/>
        </p:nvSpPr>
        <p:spPr bwMode="auto">
          <a:xfrm flipH="1">
            <a:off x="2162175" y="2466975"/>
            <a:ext cx="885825" cy="7239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41" name="Text Box 1044"/>
          <p:cNvSpPr txBox="1">
            <a:spLocks noChangeArrowheads="1"/>
          </p:cNvSpPr>
          <p:nvPr/>
        </p:nvSpPr>
        <p:spPr bwMode="auto">
          <a:xfrm>
            <a:off x="833438" y="1847850"/>
            <a:ext cx="3286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000">
                <a:ea typeface="新細明體" panose="02020500000000000000" pitchFamily="18" charset="-120"/>
              </a:rPr>
              <a:t>A</a:t>
            </a:r>
          </a:p>
        </p:txBody>
      </p:sp>
      <p:sp>
        <p:nvSpPr>
          <p:cNvPr id="26642" name="Text Box 1045"/>
          <p:cNvSpPr txBox="1">
            <a:spLocks noChangeArrowheads="1"/>
          </p:cNvSpPr>
          <p:nvPr/>
        </p:nvSpPr>
        <p:spPr bwMode="auto">
          <a:xfrm>
            <a:off x="1476375" y="1843088"/>
            <a:ext cx="3286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000">
                <a:ea typeface="新細明體" panose="02020500000000000000" pitchFamily="18" charset="-120"/>
              </a:rPr>
              <a:t>B</a:t>
            </a:r>
          </a:p>
        </p:txBody>
      </p:sp>
      <p:sp>
        <p:nvSpPr>
          <p:cNvPr id="26643" name="Text Box 1046"/>
          <p:cNvSpPr txBox="1">
            <a:spLocks noChangeArrowheads="1"/>
          </p:cNvSpPr>
          <p:nvPr/>
        </p:nvSpPr>
        <p:spPr bwMode="auto">
          <a:xfrm>
            <a:off x="1957388" y="1847850"/>
            <a:ext cx="3286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000">
                <a:ea typeface="新細明體" panose="02020500000000000000" pitchFamily="18" charset="-120"/>
              </a:rPr>
              <a:t>C</a:t>
            </a:r>
          </a:p>
        </p:txBody>
      </p:sp>
      <p:sp>
        <p:nvSpPr>
          <p:cNvPr id="26644" name="Text Box 1047"/>
          <p:cNvSpPr txBox="1">
            <a:spLocks noChangeArrowheads="1"/>
          </p:cNvSpPr>
          <p:nvPr/>
        </p:nvSpPr>
        <p:spPr bwMode="auto">
          <a:xfrm>
            <a:off x="2438400" y="1862138"/>
            <a:ext cx="3524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000">
                <a:ea typeface="新細明體" panose="02020500000000000000" pitchFamily="18" charset="-120"/>
              </a:rPr>
              <a:t>D</a:t>
            </a:r>
          </a:p>
        </p:txBody>
      </p:sp>
      <p:sp>
        <p:nvSpPr>
          <p:cNvPr id="26645" name="Text Box 1048"/>
          <p:cNvSpPr txBox="1">
            <a:spLocks noChangeArrowheads="1"/>
          </p:cNvSpPr>
          <p:nvPr/>
        </p:nvSpPr>
        <p:spPr bwMode="auto">
          <a:xfrm>
            <a:off x="1019175" y="3429000"/>
            <a:ext cx="3286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000">
                <a:ea typeface="新細明體" panose="02020500000000000000" pitchFamily="18" charset="-120"/>
              </a:rPr>
              <a:t>H</a:t>
            </a:r>
          </a:p>
        </p:txBody>
      </p:sp>
      <p:sp>
        <p:nvSpPr>
          <p:cNvPr id="26646" name="Text Box 1049"/>
          <p:cNvSpPr txBox="1">
            <a:spLocks noChangeArrowheads="1"/>
          </p:cNvSpPr>
          <p:nvPr/>
        </p:nvSpPr>
        <p:spPr bwMode="auto">
          <a:xfrm>
            <a:off x="1500188" y="3414713"/>
            <a:ext cx="3286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000">
                <a:ea typeface="新細明體" panose="02020500000000000000" pitchFamily="18" charset="-120"/>
              </a:rPr>
              <a:t>I</a:t>
            </a:r>
          </a:p>
        </p:txBody>
      </p:sp>
      <p:sp>
        <p:nvSpPr>
          <p:cNvPr id="26647" name="Text Box 1050"/>
          <p:cNvSpPr txBox="1">
            <a:spLocks noChangeArrowheads="1"/>
          </p:cNvSpPr>
          <p:nvPr/>
        </p:nvSpPr>
        <p:spPr bwMode="auto">
          <a:xfrm>
            <a:off x="1938338" y="3433763"/>
            <a:ext cx="3286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000">
                <a:ea typeface="新細明體" panose="02020500000000000000" pitchFamily="18" charset="-120"/>
              </a:rPr>
              <a:t>J</a:t>
            </a:r>
          </a:p>
        </p:txBody>
      </p:sp>
      <p:sp>
        <p:nvSpPr>
          <p:cNvPr id="26648" name="Text Box 1051"/>
          <p:cNvSpPr txBox="1">
            <a:spLocks noChangeArrowheads="1"/>
          </p:cNvSpPr>
          <p:nvPr/>
        </p:nvSpPr>
        <p:spPr bwMode="auto">
          <a:xfrm>
            <a:off x="2405063" y="3429000"/>
            <a:ext cx="3286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000">
                <a:ea typeface="新細明體" panose="02020500000000000000" pitchFamily="18" charset="-120"/>
              </a:rPr>
              <a:t>K</a:t>
            </a:r>
          </a:p>
        </p:txBody>
      </p:sp>
      <p:sp>
        <p:nvSpPr>
          <p:cNvPr id="26649" name="Oval 1076"/>
          <p:cNvSpPr>
            <a:spLocks noChangeArrowheads="1"/>
          </p:cNvSpPr>
          <p:nvPr/>
        </p:nvSpPr>
        <p:spPr bwMode="auto">
          <a:xfrm>
            <a:off x="3057525" y="2333625"/>
            <a:ext cx="142875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26650" name="Oval 1077"/>
          <p:cNvSpPr>
            <a:spLocks noChangeArrowheads="1"/>
          </p:cNvSpPr>
          <p:nvPr/>
        </p:nvSpPr>
        <p:spPr bwMode="auto">
          <a:xfrm>
            <a:off x="3067050" y="3181350"/>
            <a:ext cx="142875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26651" name="Text Box 1079"/>
          <p:cNvSpPr txBox="1">
            <a:spLocks noChangeArrowheads="1"/>
          </p:cNvSpPr>
          <p:nvPr/>
        </p:nvSpPr>
        <p:spPr bwMode="auto">
          <a:xfrm>
            <a:off x="2962275" y="1862138"/>
            <a:ext cx="3524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000">
                <a:ea typeface="新細明體" panose="02020500000000000000" pitchFamily="18" charset="-120"/>
              </a:rPr>
              <a:t>E</a:t>
            </a:r>
          </a:p>
        </p:txBody>
      </p:sp>
      <p:sp>
        <p:nvSpPr>
          <p:cNvPr id="26652" name="Text Box 1080"/>
          <p:cNvSpPr txBox="1">
            <a:spLocks noChangeArrowheads="1"/>
          </p:cNvSpPr>
          <p:nvPr/>
        </p:nvSpPr>
        <p:spPr bwMode="auto">
          <a:xfrm>
            <a:off x="2928938" y="3429000"/>
            <a:ext cx="3286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000">
                <a:ea typeface="新細明體" panose="02020500000000000000" pitchFamily="18" charset="-120"/>
              </a:rPr>
              <a:t>L</a:t>
            </a:r>
          </a:p>
        </p:txBody>
      </p:sp>
      <p:sp>
        <p:nvSpPr>
          <p:cNvPr id="26653" name="Oval 1081"/>
          <p:cNvSpPr>
            <a:spLocks noChangeArrowheads="1"/>
          </p:cNvSpPr>
          <p:nvPr/>
        </p:nvSpPr>
        <p:spPr bwMode="auto">
          <a:xfrm>
            <a:off x="3571875" y="2333625"/>
            <a:ext cx="142875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26654" name="Oval 1082"/>
          <p:cNvSpPr>
            <a:spLocks noChangeArrowheads="1"/>
          </p:cNvSpPr>
          <p:nvPr/>
        </p:nvSpPr>
        <p:spPr bwMode="auto">
          <a:xfrm>
            <a:off x="3581400" y="3181350"/>
            <a:ext cx="142875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26655" name="Line 1083"/>
          <p:cNvSpPr>
            <a:spLocks noChangeShapeType="1"/>
          </p:cNvSpPr>
          <p:nvPr/>
        </p:nvSpPr>
        <p:spPr bwMode="auto">
          <a:xfrm>
            <a:off x="3676650" y="2476500"/>
            <a:ext cx="428625" cy="7239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56" name="Text Box 1084"/>
          <p:cNvSpPr txBox="1">
            <a:spLocks noChangeArrowheads="1"/>
          </p:cNvSpPr>
          <p:nvPr/>
        </p:nvSpPr>
        <p:spPr bwMode="auto">
          <a:xfrm>
            <a:off x="3476625" y="1862138"/>
            <a:ext cx="3524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000">
                <a:ea typeface="新細明體" panose="02020500000000000000" pitchFamily="18" charset="-120"/>
              </a:rPr>
              <a:t>F</a:t>
            </a:r>
          </a:p>
        </p:txBody>
      </p:sp>
      <p:sp>
        <p:nvSpPr>
          <p:cNvPr id="26657" name="Text Box 1085"/>
          <p:cNvSpPr txBox="1">
            <a:spLocks noChangeArrowheads="1"/>
          </p:cNvSpPr>
          <p:nvPr/>
        </p:nvSpPr>
        <p:spPr bwMode="auto">
          <a:xfrm>
            <a:off x="3443288" y="3429000"/>
            <a:ext cx="3286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000">
                <a:ea typeface="新細明體" panose="02020500000000000000" pitchFamily="18" charset="-120"/>
              </a:rPr>
              <a:t>M</a:t>
            </a:r>
          </a:p>
        </p:txBody>
      </p:sp>
      <p:sp>
        <p:nvSpPr>
          <p:cNvPr id="26658" name="Oval 1086"/>
          <p:cNvSpPr>
            <a:spLocks noChangeArrowheads="1"/>
          </p:cNvSpPr>
          <p:nvPr/>
        </p:nvSpPr>
        <p:spPr bwMode="auto">
          <a:xfrm>
            <a:off x="4067175" y="2333625"/>
            <a:ext cx="142875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26659" name="Oval 1087"/>
          <p:cNvSpPr>
            <a:spLocks noChangeArrowheads="1"/>
          </p:cNvSpPr>
          <p:nvPr/>
        </p:nvSpPr>
        <p:spPr bwMode="auto">
          <a:xfrm>
            <a:off x="4076700" y="3181350"/>
            <a:ext cx="142875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26660" name="Line 1088"/>
          <p:cNvSpPr>
            <a:spLocks noChangeShapeType="1"/>
          </p:cNvSpPr>
          <p:nvPr/>
        </p:nvSpPr>
        <p:spPr bwMode="auto">
          <a:xfrm flipH="1">
            <a:off x="3676650" y="2466975"/>
            <a:ext cx="419100" cy="7239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61" name="Text Box 1089"/>
          <p:cNvSpPr txBox="1">
            <a:spLocks noChangeArrowheads="1"/>
          </p:cNvSpPr>
          <p:nvPr/>
        </p:nvSpPr>
        <p:spPr bwMode="auto">
          <a:xfrm>
            <a:off x="3971925" y="1862138"/>
            <a:ext cx="3524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000">
                <a:ea typeface="新細明體" panose="02020500000000000000" pitchFamily="18" charset="-120"/>
              </a:rPr>
              <a:t>G</a:t>
            </a:r>
          </a:p>
        </p:txBody>
      </p:sp>
      <p:sp>
        <p:nvSpPr>
          <p:cNvPr id="26662" name="Text Box 1090"/>
          <p:cNvSpPr txBox="1">
            <a:spLocks noChangeArrowheads="1"/>
          </p:cNvSpPr>
          <p:nvPr/>
        </p:nvSpPr>
        <p:spPr bwMode="auto">
          <a:xfrm>
            <a:off x="3938588" y="3429000"/>
            <a:ext cx="3667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000">
                <a:ea typeface="新細明體" panose="02020500000000000000" pitchFamily="18" charset="-120"/>
              </a:rPr>
              <a:t>N</a:t>
            </a:r>
          </a:p>
        </p:txBody>
      </p:sp>
      <p:sp>
        <p:nvSpPr>
          <p:cNvPr id="26663" name="Line 1091"/>
          <p:cNvSpPr>
            <a:spLocks noChangeShapeType="1"/>
          </p:cNvSpPr>
          <p:nvPr/>
        </p:nvSpPr>
        <p:spPr bwMode="auto">
          <a:xfrm>
            <a:off x="1695450" y="2457450"/>
            <a:ext cx="1362075" cy="771525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64" name="Oval 1092"/>
          <p:cNvSpPr>
            <a:spLocks noChangeArrowheads="1"/>
          </p:cNvSpPr>
          <p:nvPr/>
        </p:nvSpPr>
        <p:spPr bwMode="auto">
          <a:xfrm>
            <a:off x="5114925" y="2314575"/>
            <a:ext cx="142875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26665" name="Oval 1093"/>
          <p:cNvSpPr>
            <a:spLocks noChangeArrowheads="1"/>
          </p:cNvSpPr>
          <p:nvPr/>
        </p:nvSpPr>
        <p:spPr bwMode="auto">
          <a:xfrm>
            <a:off x="5610225" y="2314575"/>
            <a:ext cx="142875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26666" name="Oval 1094"/>
          <p:cNvSpPr>
            <a:spLocks noChangeArrowheads="1"/>
          </p:cNvSpPr>
          <p:nvPr/>
        </p:nvSpPr>
        <p:spPr bwMode="auto">
          <a:xfrm>
            <a:off x="6096000" y="2324100"/>
            <a:ext cx="142875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26667" name="Oval 1095"/>
          <p:cNvSpPr>
            <a:spLocks noChangeArrowheads="1"/>
          </p:cNvSpPr>
          <p:nvPr/>
        </p:nvSpPr>
        <p:spPr bwMode="auto">
          <a:xfrm>
            <a:off x="6562725" y="2333625"/>
            <a:ext cx="142875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26668" name="Oval 1096"/>
          <p:cNvSpPr>
            <a:spLocks noChangeArrowheads="1"/>
          </p:cNvSpPr>
          <p:nvPr/>
        </p:nvSpPr>
        <p:spPr bwMode="auto">
          <a:xfrm>
            <a:off x="5124450" y="3162300"/>
            <a:ext cx="142875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26669" name="Oval 1097"/>
          <p:cNvSpPr>
            <a:spLocks noChangeArrowheads="1"/>
          </p:cNvSpPr>
          <p:nvPr/>
        </p:nvSpPr>
        <p:spPr bwMode="auto">
          <a:xfrm>
            <a:off x="5619750" y="3162300"/>
            <a:ext cx="142875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26670" name="Oval 1098"/>
          <p:cNvSpPr>
            <a:spLocks noChangeArrowheads="1"/>
          </p:cNvSpPr>
          <p:nvPr/>
        </p:nvSpPr>
        <p:spPr bwMode="auto">
          <a:xfrm>
            <a:off x="6105525" y="3171825"/>
            <a:ext cx="142875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26671" name="Oval 1099"/>
          <p:cNvSpPr>
            <a:spLocks noChangeArrowheads="1"/>
          </p:cNvSpPr>
          <p:nvPr/>
        </p:nvSpPr>
        <p:spPr bwMode="auto">
          <a:xfrm>
            <a:off x="6572250" y="3181350"/>
            <a:ext cx="142875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26672" name="Line 1100"/>
          <p:cNvSpPr>
            <a:spLocks noChangeShapeType="1"/>
          </p:cNvSpPr>
          <p:nvPr/>
        </p:nvSpPr>
        <p:spPr bwMode="auto">
          <a:xfrm flipV="1">
            <a:off x="5238750" y="2447925"/>
            <a:ext cx="1314450" cy="7905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73" name="Line 1101"/>
          <p:cNvSpPr>
            <a:spLocks noChangeShapeType="1"/>
          </p:cNvSpPr>
          <p:nvPr/>
        </p:nvSpPr>
        <p:spPr bwMode="auto">
          <a:xfrm>
            <a:off x="6167438" y="2471738"/>
            <a:ext cx="23812" cy="70961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74" name="Text Box 1104"/>
          <p:cNvSpPr txBox="1">
            <a:spLocks noChangeArrowheads="1"/>
          </p:cNvSpPr>
          <p:nvPr/>
        </p:nvSpPr>
        <p:spPr bwMode="auto">
          <a:xfrm>
            <a:off x="4862513" y="1847850"/>
            <a:ext cx="3286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000">
                <a:ea typeface="新細明體" panose="02020500000000000000" pitchFamily="18" charset="-120"/>
              </a:rPr>
              <a:t>A</a:t>
            </a:r>
          </a:p>
        </p:txBody>
      </p:sp>
      <p:sp>
        <p:nvSpPr>
          <p:cNvPr id="26675" name="Text Box 1105"/>
          <p:cNvSpPr txBox="1">
            <a:spLocks noChangeArrowheads="1"/>
          </p:cNvSpPr>
          <p:nvPr/>
        </p:nvSpPr>
        <p:spPr bwMode="auto">
          <a:xfrm>
            <a:off x="5505450" y="1843088"/>
            <a:ext cx="3286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000">
                <a:ea typeface="新細明體" panose="02020500000000000000" pitchFamily="18" charset="-120"/>
              </a:rPr>
              <a:t>B</a:t>
            </a:r>
          </a:p>
        </p:txBody>
      </p:sp>
      <p:sp>
        <p:nvSpPr>
          <p:cNvPr id="26676" name="Text Box 1106"/>
          <p:cNvSpPr txBox="1">
            <a:spLocks noChangeArrowheads="1"/>
          </p:cNvSpPr>
          <p:nvPr/>
        </p:nvSpPr>
        <p:spPr bwMode="auto">
          <a:xfrm>
            <a:off x="5986463" y="1847850"/>
            <a:ext cx="3286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000">
                <a:ea typeface="新細明體" panose="02020500000000000000" pitchFamily="18" charset="-120"/>
              </a:rPr>
              <a:t>C</a:t>
            </a:r>
          </a:p>
        </p:txBody>
      </p:sp>
      <p:sp>
        <p:nvSpPr>
          <p:cNvPr id="26677" name="Text Box 1107"/>
          <p:cNvSpPr txBox="1">
            <a:spLocks noChangeArrowheads="1"/>
          </p:cNvSpPr>
          <p:nvPr/>
        </p:nvSpPr>
        <p:spPr bwMode="auto">
          <a:xfrm>
            <a:off x="6467475" y="1862138"/>
            <a:ext cx="3524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000">
                <a:ea typeface="新細明體" panose="02020500000000000000" pitchFamily="18" charset="-120"/>
              </a:rPr>
              <a:t>D</a:t>
            </a:r>
          </a:p>
        </p:txBody>
      </p:sp>
      <p:sp>
        <p:nvSpPr>
          <p:cNvPr id="26678" name="Text Box 1108"/>
          <p:cNvSpPr txBox="1">
            <a:spLocks noChangeArrowheads="1"/>
          </p:cNvSpPr>
          <p:nvPr/>
        </p:nvSpPr>
        <p:spPr bwMode="auto">
          <a:xfrm>
            <a:off x="5048250" y="3429000"/>
            <a:ext cx="3286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000">
                <a:ea typeface="新細明體" panose="02020500000000000000" pitchFamily="18" charset="-120"/>
              </a:rPr>
              <a:t>H</a:t>
            </a:r>
          </a:p>
        </p:txBody>
      </p:sp>
      <p:sp>
        <p:nvSpPr>
          <p:cNvPr id="26679" name="Text Box 1109"/>
          <p:cNvSpPr txBox="1">
            <a:spLocks noChangeArrowheads="1"/>
          </p:cNvSpPr>
          <p:nvPr/>
        </p:nvSpPr>
        <p:spPr bwMode="auto">
          <a:xfrm>
            <a:off x="5529263" y="3414713"/>
            <a:ext cx="3286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000">
                <a:ea typeface="新細明體" panose="02020500000000000000" pitchFamily="18" charset="-120"/>
              </a:rPr>
              <a:t>I</a:t>
            </a:r>
          </a:p>
        </p:txBody>
      </p:sp>
      <p:sp>
        <p:nvSpPr>
          <p:cNvPr id="26680" name="Text Box 1110"/>
          <p:cNvSpPr txBox="1">
            <a:spLocks noChangeArrowheads="1"/>
          </p:cNvSpPr>
          <p:nvPr/>
        </p:nvSpPr>
        <p:spPr bwMode="auto">
          <a:xfrm>
            <a:off x="5967413" y="3433763"/>
            <a:ext cx="3286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000">
                <a:ea typeface="新細明體" panose="02020500000000000000" pitchFamily="18" charset="-120"/>
              </a:rPr>
              <a:t>J</a:t>
            </a:r>
          </a:p>
        </p:txBody>
      </p:sp>
      <p:sp>
        <p:nvSpPr>
          <p:cNvPr id="26681" name="Text Box 1111"/>
          <p:cNvSpPr txBox="1">
            <a:spLocks noChangeArrowheads="1"/>
          </p:cNvSpPr>
          <p:nvPr/>
        </p:nvSpPr>
        <p:spPr bwMode="auto">
          <a:xfrm>
            <a:off x="6434138" y="3429000"/>
            <a:ext cx="3286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000">
                <a:ea typeface="新細明體" panose="02020500000000000000" pitchFamily="18" charset="-120"/>
              </a:rPr>
              <a:t>K</a:t>
            </a:r>
          </a:p>
        </p:txBody>
      </p:sp>
      <p:sp>
        <p:nvSpPr>
          <p:cNvPr id="26682" name="Oval 1112"/>
          <p:cNvSpPr>
            <a:spLocks noChangeArrowheads="1"/>
          </p:cNvSpPr>
          <p:nvPr/>
        </p:nvSpPr>
        <p:spPr bwMode="auto">
          <a:xfrm>
            <a:off x="7086600" y="2333625"/>
            <a:ext cx="142875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26683" name="Oval 1113"/>
          <p:cNvSpPr>
            <a:spLocks noChangeArrowheads="1"/>
          </p:cNvSpPr>
          <p:nvPr/>
        </p:nvSpPr>
        <p:spPr bwMode="auto">
          <a:xfrm>
            <a:off x="7096125" y="3181350"/>
            <a:ext cx="142875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26684" name="Text Box 1114"/>
          <p:cNvSpPr txBox="1">
            <a:spLocks noChangeArrowheads="1"/>
          </p:cNvSpPr>
          <p:nvPr/>
        </p:nvSpPr>
        <p:spPr bwMode="auto">
          <a:xfrm>
            <a:off x="6991350" y="1862138"/>
            <a:ext cx="3524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000">
                <a:ea typeface="新細明體" panose="02020500000000000000" pitchFamily="18" charset="-120"/>
              </a:rPr>
              <a:t>E</a:t>
            </a:r>
          </a:p>
        </p:txBody>
      </p:sp>
      <p:sp>
        <p:nvSpPr>
          <p:cNvPr id="26685" name="Text Box 1115"/>
          <p:cNvSpPr txBox="1">
            <a:spLocks noChangeArrowheads="1"/>
          </p:cNvSpPr>
          <p:nvPr/>
        </p:nvSpPr>
        <p:spPr bwMode="auto">
          <a:xfrm>
            <a:off x="6958013" y="3429000"/>
            <a:ext cx="3286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000">
                <a:ea typeface="新細明體" panose="02020500000000000000" pitchFamily="18" charset="-120"/>
              </a:rPr>
              <a:t>L</a:t>
            </a:r>
          </a:p>
        </p:txBody>
      </p:sp>
      <p:sp>
        <p:nvSpPr>
          <p:cNvPr id="26686" name="Oval 1116"/>
          <p:cNvSpPr>
            <a:spLocks noChangeArrowheads="1"/>
          </p:cNvSpPr>
          <p:nvPr/>
        </p:nvSpPr>
        <p:spPr bwMode="auto">
          <a:xfrm>
            <a:off x="7600950" y="2333625"/>
            <a:ext cx="142875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26687" name="Oval 1117"/>
          <p:cNvSpPr>
            <a:spLocks noChangeArrowheads="1"/>
          </p:cNvSpPr>
          <p:nvPr/>
        </p:nvSpPr>
        <p:spPr bwMode="auto">
          <a:xfrm>
            <a:off x="7610475" y="3181350"/>
            <a:ext cx="142875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26688" name="Line 1118"/>
          <p:cNvSpPr>
            <a:spLocks noChangeShapeType="1"/>
          </p:cNvSpPr>
          <p:nvPr/>
        </p:nvSpPr>
        <p:spPr bwMode="auto">
          <a:xfrm flipH="1">
            <a:off x="7667625" y="2495550"/>
            <a:ext cx="9525" cy="6953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89" name="Text Box 1119"/>
          <p:cNvSpPr txBox="1">
            <a:spLocks noChangeArrowheads="1"/>
          </p:cNvSpPr>
          <p:nvPr/>
        </p:nvSpPr>
        <p:spPr bwMode="auto">
          <a:xfrm>
            <a:off x="7505700" y="1862138"/>
            <a:ext cx="3524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000">
                <a:ea typeface="新細明體" panose="02020500000000000000" pitchFamily="18" charset="-120"/>
              </a:rPr>
              <a:t>F</a:t>
            </a:r>
          </a:p>
        </p:txBody>
      </p:sp>
      <p:sp>
        <p:nvSpPr>
          <p:cNvPr id="26690" name="Text Box 1120"/>
          <p:cNvSpPr txBox="1">
            <a:spLocks noChangeArrowheads="1"/>
          </p:cNvSpPr>
          <p:nvPr/>
        </p:nvSpPr>
        <p:spPr bwMode="auto">
          <a:xfrm>
            <a:off x="7472363" y="3429000"/>
            <a:ext cx="3286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000">
                <a:ea typeface="新細明體" panose="02020500000000000000" pitchFamily="18" charset="-120"/>
              </a:rPr>
              <a:t>M</a:t>
            </a:r>
          </a:p>
        </p:txBody>
      </p:sp>
      <p:sp>
        <p:nvSpPr>
          <p:cNvPr id="26691" name="Oval 1121"/>
          <p:cNvSpPr>
            <a:spLocks noChangeArrowheads="1"/>
          </p:cNvSpPr>
          <p:nvPr/>
        </p:nvSpPr>
        <p:spPr bwMode="auto">
          <a:xfrm>
            <a:off x="8096250" y="2333625"/>
            <a:ext cx="142875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26692" name="Oval 1122"/>
          <p:cNvSpPr>
            <a:spLocks noChangeArrowheads="1"/>
          </p:cNvSpPr>
          <p:nvPr/>
        </p:nvSpPr>
        <p:spPr bwMode="auto">
          <a:xfrm>
            <a:off x="8105775" y="3181350"/>
            <a:ext cx="142875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26693" name="Line 1123"/>
          <p:cNvSpPr>
            <a:spLocks noChangeShapeType="1"/>
          </p:cNvSpPr>
          <p:nvPr/>
        </p:nvSpPr>
        <p:spPr bwMode="auto">
          <a:xfrm>
            <a:off x="8172450" y="2476500"/>
            <a:ext cx="0" cy="7048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94" name="Text Box 1124"/>
          <p:cNvSpPr txBox="1">
            <a:spLocks noChangeArrowheads="1"/>
          </p:cNvSpPr>
          <p:nvPr/>
        </p:nvSpPr>
        <p:spPr bwMode="auto">
          <a:xfrm>
            <a:off x="8001000" y="1862138"/>
            <a:ext cx="3524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000">
                <a:ea typeface="新細明體" panose="02020500000000000000" pitchFamily="18" charset="-120"/>
              </a:rPr>
              <a:t>G</a:t>
            </a:r>
          </a:p>
        </p:txBody>
      </p:sp>
      <p:sp>
        <p:nvSpPr>
          <p:cNvPr id="26695" name="Text Box 1125"/>
          <p:cNvSpPr txBox="1">
            <a:spLocks noChangeArrowheads="1"/>
          </p:cNvSpPr>
          <p:nvPr/>
        </p:nvSpPr>
        <p:spPr bwMode="auto">
          <a:xfrm>
            <a:off x="7967663" y="3429000"/>
            <a:ext cx="3667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000">
                <a:ea typeface="新細明體" panose="02020500000000000000" pitchFamily="18" charset="-120"/>
              </a:rPr>
              <a:t>N</a:t>
            </a:r>
          </a:p>
        </p:txBody>
      </p:sp>
      <p:sp>
        <p:nvSpPr>
          <p:cNvPr id="26696" name="Line 1126"/>
          <p:cNvSpPr>
            <a:spLocks noChangeShapeType="1"/>
          </p:cNvSpPr>
          <p:nvPr/>
        </p:nvSpPr>
        <p:spPr bwMode="auto">
          <a:xfrm>
            <a:off x="5724525" y="2457450"/>
            <a:ext cx="895350" cy="7334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97" name="Oval 1127"/>
          <p:cNvSpPr>
            <a:spLocks noChangeArrowheads="1"/>
          </p:cNvSpPr>
          <p:nvPr/>
        </p:nvSpPr>
        <p:spPr bwMode="auto">
          <a:xfrm>
            <a:off x="2295525" y="4808538"/>
            <a:ext cx="142875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26698" name="Oval 1128"/>
          <p:cNvSpPr>
            <a:spLocks noChangeArrowheads="1"/>
          </p:cNvSpPr>
          <p:nvPr/>
        </p:nvSpPr>
        <p:spPr bwMode="auto">
          <a:xfrm>
            <a:off x="2790825" y="4808538"/>
            <a:ext cx="142875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26699" name="Oval 1129"/>
          <p:cNvSpPr>
            <a:spLocks noChangeArrowheads="1"/>
          </p:cNvSpPr>
          <p:nvPr/>
        </p:nvSpPr>
        <p:spPr bwMode="auto">
          <a:xfrm>
            <a:off x="3276600" y="4818063"/>
            <a:ext cx="142875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26700" name="Oval 1130"/>
          <p:cNvSpPr>
            <a:spLocks noChangeArrowheads="1"/>
          </p:cNvSpPr>
          <p:nvPr/>
        </p:nvSpPr>
        <p:spPr bwMode="auto">
          <a:xfrm>
            <a:off x="3743325" y="4827588"/>
            <a:ext cx="142875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26701" name="Oval 1131"/>
          <p:cNvSpPr>
            <a:spLocks noChangeArrowheads="1"/>
          </p:cNvSpPr>
          <p:nvPr/>
        </p:nvSpPr>
        <p:spPr bwMode="auto">
          <a:xfrm>
            <a:off x="2305050" y="5656263"/>
            <a:ext cx="142875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26702" name="Oval 1132"/>
          <p:cNvSpPr>
            <a:spLocks noChangeArrowheads="1"/>
          </p:cNvSpPr>
          <p:nvPr/>
        </p:nvSpPr>
        <p:spPr bwMode="auto">
          <a:xfrm>
            <a:off x="2800350" y="5656263"/>
            <a:ext cx="142875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26703" name="Oval 1133"/>
          <p:cNvSpPr>
            <a:spLocks noChangeArrowheads="1"/>
          </p:cNvSpPr>
          <p:nvPr/>
        </p:nvSpPr>
        <p:spPr bwMode="auto">
          <a:xfrm>
            <a:off x="3286125" y="5665788"/>
            <a:ext cx="142875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26704" name="Oval 1134"/>
          <p:cNvSpPr>
            <a:spLocks noChangeArrowheads="1"/>
          </p:cNvSpPr>
          <p:nvPr/>
        </p:nvSpPr>
        <p:spPr bwMode="auto">
          <a:xfrm>
            <a:off x="3752850" y="5675313"/>
            <a:ext cx="142875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26705" name="Line 1136"/>
          <p:cNvSpPr>
            <a:spLocks noChangeShapeType="1"/>
          </p:cNvSpPr>
          <p:nvPr/>
        </p:nvSpPr>
        <p:spPr bwMode="auto">
          <a:xfrm>
            <a:off x="3376613" y="4951413"/>
            <a:ext cx="414337" cy="733425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706" name="Line 1138"/>
          <p:cNvSpPr>
            <a:spLocks noChangeShapeType="1"/>
          </p:cNvSpPr>
          <p:nvPr/>
        </p:nvSpPr>
        <p:spPr bwMode="auto">
          <a:xfrm flipH="1">
            <a:off x="3371850" y="4956175"/>
            <a:ext cx="904875" cy="728663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707" name="Text Box 1139"/>
          <p:cNvSpPr txBox="1">
            <a:spLocks noChangeArrowheads="1"/>
          </p:cNvSpPr>
          <p:nvPr/>
        </p:nvSpPr>
        <p:spPr bwMode="auto">
          <a:xfrm>
            <a:off x="2043113" y="4341813"/>
            <a:ext cx="3286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000">
                <a:ea typeface="新細明體" panose="02020500000000000000" pitchFamily="18" charset="-120"/>
              </a:rPr>
              <a:t>A</a:t>
            </a:r>
          </a:p>
        </p:txBody>
      </p:sp>
      <p:sp>
        <p:nvSpPr>
          <p:cNvPr id="26708" name="Text Box 1140"/>
          <p:cNvSpPr txBox="1">
            <a:spLocks noChangeArrowheads="1"/>
          </p:cNvSpPr>
          <p:nvPr/>
        </p:nvSpPr>
        <p:spPr bwMode="auto">
          <a:xfrm>
            <a:off x="2686050" y="4337050"/>
            <a:ext cx="3286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000">
                <a:ea typeface="新細明體" panose="02020500000000000000" pitchFamily="18" charset="-120"/>
              </a:rPr>
              <a:t>B</a:t>
            </a:r>
          </a:p>
        </p:txBody>
      </p:sp>
      <p:sp>
        <p:nvSpPr>
          <p:cNvPr id="26709" name="Text Box 1141"/>
          <p:cNvSpPr txBox="1">
            <a:spLocks noChangeArrowheads="1"/>
          </p:cNvSpPr>
          <p:nvPr/>
        </p:nvSpPr>
        <p:spPr bwMode="auto">
          <a:xfrm>
            <a:off x="3167063" y="4341813"/>
            <a:ext cx="3286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000">
                <a:ea typeface="新細明體" panose="02020500000000000000" pitchFamily="18" charset="-120"/>
              </a:rPr>
              <a:t>C</a:t>
            </a:r>
          </a:p>
        </p:txBody>
      </p:sp>
      <p:sp>
        <p:nvSpPr>
          <p:cNvPr id="26710" name="Text Box 1142"/>
          <p:cNvSpPr txBox="1">
            <a:spLocks noChangeArrowheads="1"/>
          </p:cNvSpPr>
          <p:nvPr/>
        </p:nvSpPr>
        <p:spPr bwMode="auto">
          <a:xfrm>
            <a:off x="3648075" y="4356100"/>
            <a:ext cx="3524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000">
                <a:ea typeface="新細明體" panose="02020500000000000000" pitchFamily="18" charset="-120"/>
              </a:rPr>
              <a:t>D</a:t>
            </a:r>
          </a:p>
        </p:txBody>
      </p:sp>
      <p:sp>
        <p:nvSpPr>
          <p:cNvPr id="26711" name="Text Box 1143"/>
          <p:cNvSpPr txBox="1">
            <a:spLocks noChangeArrowheads="1"/>
          </p:cNvSpPr>
          <p:nvPr/>
        </p:nvSpPr>
        <p:spPr bwMode="auto">
          <a:xfrm>
            <a:off x="2228850" y="5922963"/>
            <a:ext cx="3286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000">
                <a:ea typeface="新細明體" panose="02020500000000000000" pitchFamily="18" charset="-120"/>
              </a:rPr>
              <a:t>H</a:t>
            </a:r>
          </a:p>
        </p:txBody>
      </p:sp>
      <p:sp>
        <p:nvSpPr>
          <p:cNvPr id="26712" name="Text Box 1144"/>
          <p:cNvSpPr txBox="1">
            <a:spLocks noChangeArrowheads="1"/>
          </p:cNvSpPr>
          <p:nvPr/>
        </p:nvSpPr>
        <p:spPr bwMode="auto">
          <a:xfrm>
            <a:off x="2709863" y="5908675"/>
            <a:ext cx="3286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000">
                <a:ea typeface="新細明體" panose="02020500000000000000" pitchFamily="18" charset="-120"/>
              </a:rPr>
              <a:t>I</a:t>
            </a:r>
          </a:p>
        </p:txBody>
      </p:sp>
      <p:sp>
        <p:nvSpPr>
          <p:cNvPr id="26713" name="Text Box 1145"/>
          <p:cNvSpPr txBox="1">
            <a:spLocks noChangeArrowheads="1"/>
          </p:cNvSpPr>
          <p:nvPr/>
        </p:nvSpPr>
        <p:spPr bwMode="auto">
          <a:xfrm>
            <a:off x="3148013" y="5927725"/>
            <a:ext cx="3286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000">
                <a:ea typeface="新細明體" panose="02020500000000000000" pitchFamily="18" charset="-120"/>
              </a:rPr>
              <a:t>J</a:t>
            </a:r>
          </a:p>
        </p:txBody>
      </p:sp>
      <p:sp>
        <p:nvSpPr>
          <p:cNvPr id="26714" name="Text Box 1146"/>
          <p:cNvSpPr txBox="1">
            <a:spLocks noChangeArrowheads="1"/>
          </p:cNvSpPr>
          <p:nvPr/>
        </p:nvSpPr>
        <p:spPr bwMode="auto">
          <a:xfrm>
            <a:off x="3614738" y="5922963"/>
            <a:ext cx="3286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000">
                <a:ea typeface="新細明體" panose="02020500000000000000" pitchFamily="18" charset="-120"/>
              </a:rPr>
              <a:t>K</a:t>
            </a:r>
          </a:p>
        </p:txBody>
      </p:sp>
      <p:sp>
        <p:nvSpPr>
          <p:cNvPr id="26715" name="Oval 1147"/>
          <p:cNvSpPr>
            <a:spLocks noChangeArrowheads="1"/>
          </p:cNvSpPr>
          <p:nvPr/>
        </p:nvSpPr>
        <p:spPr bwMode="auto">
          <a:xfrm>
            <a:off x="4267200" y="4827588"/>
            <a:ext cx="142875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26716" name="Oval 1148"/>
          <p:cNvSpPr>
            <a:spLocks noChangeArrowheads="1"/>
          </p:cNvSpPr>
          <p:nvPr/>
        </p:nvSpPr>
        <p:spPr bwMode="auto">
          <a:xfrm>
            <a:off x="4276725" y="5675313"/>
            <a:ext cx="142875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26717" name="Text Box 1149"/>
          <p:cNvSpPr txBox="1">
            <a:spLocks noChangeArrowheads="1"/>
          </p:cNvSpPr>
          <p:nvPr/>
        </p:nvSpPr>
        <p:spPr bwMode="auto">
          <a:xfrm>
            <a:off x="4171950" y="4356100"/>
            <a:ext cx="3524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000">
                <a:ea typeface="新細明體" panose="02020500000000000000" pitchFamily="18" charset="-120"/>
              </a:rPr>
              <a:t>E</a:t>
            </a:r>
          </a:p>
        </p:txBody>
      </p:sp>
      <p:sp>
        <p:nvSpPr>
          <p:cNvPr id="26718" name="Text Box 1150"/>
          <p:cNvSpPr txBox="1">
            <a:spLocks noChangeArrowheads="1"/>
          </p:cNvSpPr>
          <p:nvPr/>
        </p:nvSpPr>
        <p:spPr bwMode="auto">
          <a:xfrm>
            <a:off x="4138613" y="5922963"/>
            <a:ext cx="3286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000">
                <a:ea typeface="新細明體" panose="02020500000000000000" pitchFamily="18" charset="-120"/>
              </a:rPr>
              <a:t>L</a:t>
            </a:r>
          </a:p>
        </p:txBody>
      </p:sp>
      <p:sp>
        <p:nvSpPr>
          <p:cNvPr id="26719" name="Oval 1151"/>
          <p:cNvSpPr>
            <a:spLocks noChangeArrowheads="1"/>
          </p:cNvSpPr>
          <p:nvPr/>
        </p:nvSpPr>
        <p:spPr bwMode="auto">
          <a:xfrm>
            <a:off x="4781550" y="4827588"/>
            <a:ext cx="142875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26720" name="Oval 1152"/>
          <p:cNvSpPr>
            <a:spLocks noChangeArrowheads="1"/>
          </p:cNvSpPr>
          <p:nvPr/>
        </p:nvSpPr>
        <p:spPr bwMode="auto">
          <a:xfrm>
            <a:off x="4791075" y="5675313"/>
            <a:ext cx="142875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26721" name="Text Box 1154"/>
          <p:cNvSpPr txBox="1">
            <a:spLocks noChangeArrowheads="1"/>
          </p:cNvSpPr>
          <p:nvPr/>
        </p:nvSpPr>
        <p:spPr bwMode="auto">
          <a:xfrm>
            <a:off x="4686300" y="4356100"/>
            <a:ext cx="3524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000">
                <a:ea typeface="新細明體" panose="02020500000000000000" pitchFamily="18" charset="-120"/>
              </a:rPr>
              <a:t>F</a:t>
            </a:r>
          </a:p>
        </p:txBody>
      </p:sp>
      <p:sp>
        <p:nvSpPr>
          <p:cNvPr id="26722" name="Text Box 1155"/>
          <p:cNvSpPr txBox="1">
            <a:spLocks noChangeArrowheads="1"/>
          </p:cNvSpPr>
          <p:nvPr/>
        </p:nvSpPr>
        <p:spPr bwMode="auto">
          <a:xfrm>
            <a:off x="4652963" y="5922963"/>
            <a:ext cx="3286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000">
                <a:ea typeface="新細明體" panose="02020500000000000000" pitchFamily="18" charset="-120"/>
              </a:rPr>
              <a:t>M</a:t>
            </a:r>
          </a:p>
        </p:txBody>
      </p:sp>
      <p:sp>
        <p:nvSpPr>
          <p:cNvPr id="26723" name="Oval 1156"/>
          <p:cNvSpPr>
            <a:spLocks noChangeArrowheads="1"/>
          </p:cNvSpPr>
          <p:nvPr/>
        </p:nvSpPr>
        <p:spPr bwMode="auto">
          <a:xfrm>
            <a:off x="5276850" y="4827588"/>
            <a:ext cx="142875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26724" name="Oval 1157"/>
          <p:cNvSpPr>
            <a:spLocks noChangeArrowheads="1"/>
          </p:cNvSpPr>
          <p:nvPr/>
        </p:nvSpPr>
        <p:spPr bwMode="auto">
          <a:xfrm>
            <a:off x="5286375" y="5675313"/>
            <a:ext cx="142875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26725" name="Text Box 1159"/>
          <p:cNvSpPr txBox="1">
            <a:spLocks noChangeArrowheads="1"/>
          </p:cNvSpPr>
          <p:nvPr/>
        </p:nvSpPr>
        <p:spPr bwMode="auto">
          <a:xfrm>
            <a:off x="5181600" y="4356100"/>
            <a:ext cx="3524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000">
                <a:ea typeface="新細明體" panose="02020500000000000000" pitchFamily="18" charset="-120"/>
              </a:rPr>
              <a:t>G</a:t>
            </a:r>
          </a:p>
        </p:txBody>
      </p:sp>
      <p:sp>
        <p:nvSpPr>
          <p:cNvPr id="26726" name="Text Box 1160"/>
          <p:cNvSpPr txBox="1">
            <a:spLocks noChangeArrowheads="1"/>
          </p:cNvSpPr>
          <p:nvPr/>
        </p:nvSpPr>
        <p:spPr bwMode="auto">
          <a:xfrm>
            <a:off x="5148263" y="5922963"/>
            <a:ext cx="3667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000">
                <a:ea typeface="新細明體" panose="02020500000000000000" pitchFamily="18" charset="-120"/>
              </a:rPr>
              <a:t>N</a:t>
            </a:r>
          </a:p>
        </p:txBody>
      </p:sp>
      <p:sp>
        <p:nvSpPr>
          <p:cNvPr id="26727" name="Line 1161"/>
          <p:cNvSpPr>
            <a:spLocks noChangeShapeType="1"/>
          </p:cNvSpPr>
          <p:nvPr/>
        </p:nvSpPr>
        <p:spPr bwMode="auto">
          <a:xfrm>
            <a:off x="2928938" y="4903788"/>
            <a:ext cx="1338262" cy="81915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728" name="Line 1162"/>
          <p:cNvSpPr>
            <a:spLocks noChangeShapeType="1"/>
          </p:cNvSpPr>
          <p:nvPr/>
        </p:nvSpPr>
        <p:spPr bwMode="auto">
          <a:xfrm>
            <a:off x="4886325" y="4970463"/>
            <a:ext cx="428625" cy="7239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729" name="Line 1163"/>
          <p:cNvSpPr>
            <a:spLocks noChangeShapeType="1"/>
          </p:cNvSpPr>
          <p:nvPr/>
        </p:nvSpPr>
        <p:spPr bwMode="auto">
          <a:xfrm flipH="1">
            <a:off x="4886325" y="4960938"/>
            <a:ext cx="419100" cy="7239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730" name="Line 1164"/>
          <p:cNvSpPr>
            <a:spLocks noChangeShapeType="1"/>
          </p:cNvSpPr>
          <p:nvPr/>
        </p:nvSpPr>
        <p:spPr bwMode="auto">
          <a:xfrm flipH="1">
            <a:off x="4843463" y="4975225"/>
            <a:ext cx="9525" cy="69056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731" name="Line 1165"/>
          <p:cNvSpPr>
            <a:spLocks noChangeShapeType="1"/>
          </p:cNvSpPr>
          <p:nvPr/>
        </p:nvSpPr>
        <p:spPr bwMode="auto">
          <a:xfrm flipH="1">
            <a:off x="5324475" y="4989513"/>
            <a:ext cx="9525" cy="6953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732" name="Line 1166"/>
          <p:cNvSpPr>
            <a:spLocks noChangeShapeType="1"/>
          </p:cNvSpPr>
          <p:nvPr/>
        </p:nvSpPr>
        <p:spPr bwMode="auto">
          <a:xfrm>
            <a:off x="2895600" y="4941888"/>
            <a:ext cx="857250" cy="762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733" name="Line 1167"/>
          <p:cNvSpPr>
            <a:spLocks noChangeShapeType="1"/>
          </p:cNvSpPr>
          <p:nvPr/>
        </p:nvSpPr>
        <p:spPr bwMode="auto">
          <a:xfrm>
            <a:off x="3343275" y="4970463"/>
            <a:ext cx="4763" cy="6953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734" name="Text Box 1168"/>
          <p:cNvSpPr txBox="1">
            <a:spLocks noChangeArrowheads="1"/>
          </p:cNvSpPr>
          <p:nvPr/>
        </p:nvSpPr>
        <p:spPr bwMode="auto">
          <a:xfrm>
            <a:off x="4781550" y="1333500"/>
            <a:ext cx="647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ea typeface="新細明體" panose="02020500000000000000" pitchFamily="18" charset="-120"/>
              </a:rPr>
              <a:t>M’</a:t>
            </a:r>
          </a:p>
        </p:txBody>
      </p:sp>
      <p:sp>
        <p:nvSpPr>
          <p:cNvPr id="26735" name="Text Box 1169"/>
          <p:cNvSpPr txBox="1">
            <a:spLocks noChangeArrowheads="1"/>
          </p:cNvSpPr>
          <p:nvPr/>
        </p:nvSpPr>
        <p:spPr bwMode="auto">
          <a:xfrm>
            <a:off x="466725" y="1333500"/>
            <a:ext cx="647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ea typeface="新細明體" panose="02020500000000000000" pitchFamily="18" charset="-120"/>
              </a:rPr>
              <a:t>M</a:t>
            </a:r>
          </a:p>
        </p:txBody>
      </p:sp>
      <p:sp>
        <p:nvSpPr>
          <p:cNvPr id="26736" name="Text Box 1170"/>
          <p:cNvSpPr txBox="1">
            <a:spLocks noChangeArrowheads="1"/>
          </p:cNvSpPr>
          <p:nvPr/>
        </p:nvSpPr>
        <p:spPr bwMode="auto">
          <a:xfrm>
            <a:off x="619125" y="4371975"/>
            <a:ext cx="10953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ea typeface="新細明體" panose="02020500000000000000" pitchFamily="18" charset="-120"/>
              </a:rPr>
              <a:t>M</a:t>
            </a:r>
            <a:r>
              <a:rPr lang="en-US" altLang="zh-TW">
                <a:ea typeface="新細明體" panose="02020500000000000000" pitchFamily="18" charset="-120"/>
                <a:sym typeface="Symbol" panose="05050102010706020507" pitchFamily="18" charset="2"/>
              </a:rPr>
              <a:t></a:t>
            </a:r>
            <a:r>
              <a:rPr lang="en-US" altLang="zh-TW">
                <a:ea typeface="新細明體" panose="02020500000000000000" pitchFamily="18" charset="-120"/>
              </a:rPr>
              <a:t>M’</a:t>
            </a:r>
          </a:p>
        </p:txBody>
      </p:sp>
    </p:spTree>
    <p:extLst>
      <p:ext uri="{BB962C8B-B14F-4D97-AF65-F5344CB8AC3E}">
        <p14:creationId xmlns:p14="http://schemas.microsoft.com/office/powerpoint/2010/main" val="311573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84907455-CFF8-4E4B-9D89-3F957FD54181}" type="datetime1">
              <a:rPr lang="en-US" altLang="zh-TW" sz="1400" smtClean="0"/>
              <a:pPr eaLnBrk="1" hangingPunct="1"/>
              <a:t>2/8/2017</a:t>
            </a:fld>
            <a:endParaRPr lang="en-US" altLang="zh-TW" sz="1400" smtClean="0"/>
          </a:p>
        </p:txBody>
      </p:sp>
      <p:sp>
        <p:nvSpPr>
          <p:cNvPr id="27653" name="Rectangle 2"/>
          <p:cNvSpPr>
            <a:spLocks noGrp="1" noChangeArrowheads="1"/>
          </p:cNvSpPr>
          <p:nvPr>
            <p:ph type="title"/>
          </p:nvPr>
        </p:nvSpPr>
        <p:spPr>
          <a:xfrm>
            <a:off x="581025" y="381000"/>
            <a:ext cx="8096250" cy="1009650"/>
          </a:xfrm>
        </p:spPr>
        <p:txBody>
          <a:bodyPr>
            <a:normAutofit fontScale="90000"/>
          </a:bodyPr>
          <a:lstStyle/>
          <a:p>
            <a:pPr marL="285750" indent="-285750" algn="l" eaLnBrk="1" hangingPunct="1"/>
            <a:r>
              <a:rPr lang="en-US" altLang="zh-TW" sz="2800" dirty="0" smtClean="0">
                <a:solidFill>
                  <a:schemeClr val="tx1"/>
                </a:solidFill>
                <a:ea typeface="新細明體" panose="02020500000000000000" pitchFamily="18" charset="-120"/>
              </a:rPr>
              <a:t>Lemma 28.1 : Every component of the symmetric difference of two </a:t>
            </a:r>
            <a:r>
              <a:rPr lang="en-US" altLang="zh-TW" sz="2800" dirty="0" err="1" smtClean="0">
                <a:solidFill>
                  <a:schemeClr val="tx1"/>
                </a:solidFill>
                <a:ea typeface="新細明體" panose="02020500000000000000" pitchFamily="18" charset="-120"/>
              </a:rPr>
              <a:t>matchings</a:t>
            </a:r>
            <a:r>
              <a:rPr lang="en-US" altLang="zh-TW" sz="2800" dirty="0" smtClean="0">
                <a:solidFill>
                  <a:schemeClr val="tx1"/>
                </a:solidFill>
                <a:ea typeface="新細明體" panose="02020500000000000000" pitchFamily="18" charset="-120"/>
              </a:rPr>
              <a:t> is a path or an even cycle</a:t>
            </a:r>
            <a:endParaRPr lang="en-US" altLang="zh-TW" sz="2400" baseline="-25000" dirty="0" smtClean="0">
              <a:solidFill>
                <a:schemeClr val="tx1"/>
              </a:solidFill>
              <a:ea typeface="新細明體" panose="02020500000000000000" pitchFamily="18" charset="-120"/>
            </a:endParaRPr>
          </a:p>
        </p:txBody>
      </p:sp>
      <p:sp>
        <p:nvSpPr>
          <p:cNvPr id="276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8175" y="1343025"/>
            <a:ext cx="7772400" cy="328612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2400" smtClean="0">
                <a:solidFill>
                  <a:srgbClr val="FF0000"/>
                </a:solidFill>
                <a:ea typeface="新細明體" panose="02020500000000000000" pitchFamily="18" charset="-120"/>
              </a:rPr>
              <a:t>Proof:</a:t>
            </a:r>
          </a:p>
          <a:p>
            <a:pPr eaLnBrk="1" hangingPunct="1"/>
            <a:r>
              <a:rPr lang="en-US" altLang="zh-TW" sz="2400" smtClean="0">
                <a:ea typeface="新細明體" panose="02020500000000000000" pitchFamily="18" charset="-120"/>
              </a:rPr>
              <a:t> </a:t>
            </a:r>
            <a:r>
              <a:rPr lang="en-US" altLang="zh-TW" sz="240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Let </a:t>
            </a:r>
            <a:r>
              <a:rPr lang="en-US" altLang="zh-TW" sz="2400" i="1" smtClean="0">
                <a:ea typeface="新細明體" panose="02020500000000000000" pitchFamily="18" charset="-120"/>
              </a:rPr>
              <a:t>M</a:t>
            </a:r>
            <a:r>
              <a:rPr lang="en-US" altLang="zh-TW" sz="2400" smtClean="0">
                <a:ea typeface="新細明體" panose="02020500000000000000" pitchFamily="18" charset="-120"/>
              </a:rPr>
              <a:t> </a:t>
            </a:r>
            <a:r>
              <a:rPr lang="en-US" altLang="zh-TW" sz="240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and </a:t>
            </a:r>
            <a:r>
              <a:rPr lang="en-US" altLang="zh-TW" sz="2400" i="1" smtClean="0">
                <a:ea typeface="新細明體" panose="02020500000000000000" pitchFamily="18" charset="-120"/>
              </a:rPr>
              <a:t>M</a:t>
            </a:r>
            <a:r>
              <a:rPr lang="en-US" altLang="zh-TW" sz="2400" smtClean="0">
                <a:ea typeface="新細明體" panose="02020500000000000000" pitchFamily="18" charset="-120"/>
              </a:rPr>
              <a:t>’ </a:t>
            </a:r>
            <a:r>
              <a:rPr lang="en-US" altLang="zh-TW" sz="240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be matchings, and </a:t>
            </a:r>
            <a:r>
              <a:rPr lang="en-US" altLang="zh-TW" sz="2400" i="1" smtClean="0">
                <a:ea typeface="新細明體" panose="02020500000000000000" pitchFamily="18" charset="-120"/>
              </a:rPr>
              <a:t>F </a:t>
            </a:r>
            <a:r>
              <a:rPr lang="en-US" altLang="zh-TW" sz="240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be</a:t>
            </a:r>
            <a:r>
              <a:rPr lang="en-US" altLang="zh-TW" sz="2400" smtClean="0">
                <a:ea typeface="新細明體" panose="02020500000000000000" pitchFamily="18" charset="-120"/>
              </a:rPr>
              <a:t> </a:t>
            </a:r>
            <a:r>
              <a:rPr lang="en-US" altLang="zh-TW" sz="2400" i="1" smtClean="0">
                <a:ea typeface="新細明體" panose="02020500000000000000" pitchFamily="18" charset="-120"/>
                <a:sym typeface="Symbol" panose="05050102010706020507" pitchFamily="18" charset="2"/>
              </a:rPr>
              <a:t>M</a:t>
            </a:r>
            <a:r>
              <a:rPr lang="en-US" altLang="zh-TW" sz="2400" smtClean="0">
                <a:ea typeface="新細明體" panose="02020500000000000000" pitchFamily="18" charset="-120"/>
                <a:sym typeface="Symbol" panose="05050102010706020507" pitchFamily="18" charset="2"/>
              </a:rPr>
              <a:t></a:t>
            </a:r>
            <a:r>
              <a:rPr lang="en-US" altLang="zh-TW" sz="2400" i="1" smtClean="0">
                <a:ea typeface="新細明體" panose="02020500000000000000" pitchFamily="18" charset="-120"/>
                <a:sym typeface="Symbol" panose="05050102010706020507" pitchFamily="18" charset="2"/>
              </a:rPr>
              <a:t>M’</a:t>
            </a:r>
            <a:r>
              <a:rPr lang="en-US" altLang="zh-TW" sz="2400" smtClean="0">
                <a:ea typeface="新細明體" panose="02020500000000000000" pitchFamily="18" charset="-120"/>
                <a:sym typeface="Symbol" panose="05050102010706020507" pitchFamily="18" charset="2"/>
              </a:rPr>
              <a:t>. </a:t>
            </a:r>
          </a:p>
          <a:p>
            <a:pPr eaLnBrk="1" hangingPunct="1"/>
            <a:r>
              <a:rPr lang="en-US" altLang="zh-TW" sz="240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Since</a:t>
            </a:r>
            <a:r>
              <a:rPr lang="en-US" altLang="zh-TW" sz="2400" smtClean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sz="2400" i="1" smtClean="0">
                <a:ea typeface="新細明體" panose="02020500000000000000" pitchFamily="18" charset="-120"/>
                <a:sym typeface="Symbol" panose="05050102010706020507" pitchFamily="18" charset="2"/>
              </a:rPr>
              <a:t>M</a:t>
            </a:r>
            <a:r>
              <a:rPr lang="en-US" altLang="zh-TW" sz="2400" smtClean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sz="240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and</a:t>
            </a:r>
            <a:r>
              <a:rPr lang="en-US" altLang="zh-TW" sz="2400" smtClean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sz="2400" i="1" smtClean="0">
                <a:ea typeface="新細明體" panose="02020500000000000000" pitchFamily="18" charset="-120"/>
                <a:sym typeface="Symbol" panose="05050102010706020507" pitchFamily="18" charset="2"/>
              </a:rPr>
              <a:t>M</a:t>
            </a:r>
            <a:r>
              <a:rPr lang="en-US" altLang="zh-TW" sz="2400" smtClean="0">
                <a:ea typeface="新細明體" panose="02020500000000000000" pitchFamily="18" charset="-120"/>
                <a:sym typeface="Symbol" panose="05050102010706020507" pitchFamily="18" charset="2"/>
              </a:rPr>
              <a:t>’ </a:t>
            </a:r>
            <a:r>
              <a:rPr lang="en-US" altLang="zh-TW" sz="240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are matchings, every vertex has at most one incident edge from each of them</a:t>
            </a:r>
          </a:p>
          <a:p>
            <a:pPr eaLnBrk="1" hangingPunct="1"/>
            <a:r>
              <a:rPr lang="en-US" altLang="zh-TW" sz="240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Thus</a:t>
            </a:r>
            <a:r>
              <a:rPr lang="en-US" altLang="zh-TW" sz="2400" smtClean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sz="2400" i="1" smtClean="0">
                <a:ea typeface="新細明體" panose="02020500000000000000" pitchFamily="18" charset="-120"/>
                <a:sym typeface="Symbol" panose="05050102010706020507" pitchFamily="18" charset="2"/>
              </a:rPr>
              <a:t>F</a:t>
            </a:r>
            <a:r>
              <a:rPr lang="en-US" altLang="zh-TW" sz="2400" smtClean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sz="240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has at most two edges at each vertex.</a:t>
            </a:r>
          </a:p>
          <a:p>
            <a:pPr eaLnBrk="1" hangingPunct="1"/>
            <a:r>
              <a:rPr lang="en-US" altLang="zh-TW" sz="240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 Since</a:t>
            </a:r>
            <a:r>
              <a:rPr lang="en-US" altLang="zh-TW" sz="2400" smtClean="0">
                <a:ea typeface="新細明體" panose="02020500000000000000" pitchFamily="18" charset="-120"/>
                <a:sym typeface="Symbol" panose="05050102010706020507" pitchFamily="18" charset="2"/>
              </a:rPr>
              <a:t> (</a:t>
            </a:r>
            <a:r>
              <a:rPr lang="en-US" altLang="zh-TW" sz="2400" i="1" smtClean="0">
                <a:ea typeface="新細明體" panose="02020500000000000000" pitchFamily="18" charset="-120"/>
                <a:sym typeface="Symbol" panose="05050102010706020507" pitchFamily="18" charset="2"/>
              </a:rPr>
              <a:t>F</a:t>
            </a:r>
            <a:r>
              <a:rPr lang="en-US" altLang="zh-TW" sz="2400" smtClean="0">
                <a:ea typeface="新細明體" panose="02020500000000000000" pitchFamily="18" charset="-120"/>
                <a:sym typeface="Symbol" panose="05050102010706020507" pitchFamily="18" charset="2"/>
              </a:rPr>
              <a:t>)2, </a:t>
            </a:r>
            <a:r>
              <a:rPr lang="en-US" altLang="zh-TW" sz="240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every component of </a:t>
            </a:r>
            <a:r>
              <a:rPr lang="en-US" altLang="zh-TW" sz="2400" i="1" smtClean="0">
                <a:ea typeface="新細明體" panose="02020500000000000000" pitchFamily="18" charset="-120"/>
                <a:sym typeface="Symbol" panose="05050102010706020507" pitchFamily="18" charset="2"/>
              </a:rPr>
              <a:t>F</a:t>
            </a:r>
            <a:r>
              <a:rPr lang="en-US" altLang="zh-TW" sz="2400" smtClean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sz="240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is a path or a cycle.     </a:t>
            </a:r>
          </a:p>
        </p:txBody>
      </p:sp>
      <p:sp>
        <p:nvSpPr>
          <p:cNvPr id="27655" name="Oval 1127"/>
          <p:cNvSpPr>
            <a:spLocks noChangeArrowheads="1"/>
          </p:cNvSpPr>
          <p:nvPr/>
        </p:nvSpPr>
        <p:spPr bwMode="auto">
          <a:xfrm>
            <a:off x="3981450" y="4951413"/>
            <a:ext cx="142875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27656" name="Oval 1128"/>
          <p:cNvSpPr>
            <a:spLocks noChangeArrowheads="1"/>
          </p:cNvSpPr>
          <p:nvPr/>
        </p:nvSpPr>
        <p:spPr bwMode="auto">
          <a:xfrm>
            <a:off x="4476750" y="4951413"/>
            <a:ext cx="142875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27657" name="Oval 1129"/>
          <p:cNvSpPr>
            <a:spLocks noChangeArrowheads="1"/>
          </p:cNvSpPr>
          <p:nvPr/>
        </p:nvSpPr>
        <p:spPr bwMode="auto">
          <a:xfrm>
            <a:off x="4962525" y="4960938"/>
            <a:ext cx="142875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27658" name="Oval 1130"/>
          <p:cNvSpPr>
            <a:spLocks noChangeArrowheads="1"/>
          </p:cNvSpPr>
          <p:nvPr/>
        </p:nvSpPr>
        <p:spPr bwMode="auto">
          <a:xfrm>
            <a:off x="5429250" y="4970463"/>
            <a:ext cx="142875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27659" name="Oval 1131"/>
          <p:cNvSpPr>
            <a:spLocks noChangeArrowheads="1"/>
          </p:cNvSpPr>
          <p:nvPr/>
        </p:nvSpPr>
        <p:spPr bwMode="auto">
          <a:xfrm>
            <a:off x="3990975" y="5799138"/>
            <a:ext cx="142875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27660" name="Oval 1132"/>
          <p:cNvSpPr>
            <a:spLocks noChangeArrowheads="1"/>
          </p:cNvSpPr>
          <p:nvPr/>
        </p:nvSpPr>
        <p:spPr bwMode="auto">
          <a:xfrm>
            <a:off x="4486275" y="5799138"/>
            <a:ext cx="142875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27661" name="Oval 1133"/>
          <p:cNvSpPr>
            <a:spLocks noChangeArrowheads="1"/>
          </p:cNvSpPr>
          <p:nvPr/>
        </p:nvSpPr>
        <p:spPr bwMode="auto">
          <a:xfrm>
            <a:off x="4972050" y="5808663"/>
            <a:ext cx="142875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27662" name="Oval 1134"/>
          <p:cNvSpPr>
            <a:spLocks noChangeArrowheads="1"/>
          </p:cNvSpPr>
          <p:nvPr/>
        </p:nvSpPr>
        <p:spPr bwMode="auto">
          <a:xfrm>
            <a:off x="5438775" y="5818188"/>
            <a:ext cx="142875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27663" name="Line 1136"/>
          <p:cNvSpPr>
            <a:spLocks noChangeShapeType="1"/>
          </p:cNvSpPr>
          <p:nvPr/>
        </p:nvSpPr>
        <p:spPr bwMode="auto">
          <a:xfrm>
            <a:off x="5067300" y="5100638"/>
            <a:ext cx="409575" cy="727075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64" name="Line 1138"/>
          <p:cNvSpPr>
            <a:spLocks noChangeShapeType="1"/>
          </p:cNvSpPr>
          <p:nvPr/>
        </p:nvSpPr>
        <p:spPr bwMode="auto">
          <a:xfrm flipH="1">
            <a:off x="5057775" y="5099050"/>
            <a:ext cx="904875" cy="728663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65" name="Text Box 1139"/>
          <p:cNvSpPr txBox="1">
            <a:spLocks noChangeArrowheads="1"/>
          </p:cNvSpPr>
          <p:nvPr/>
        </p:nvSpPr>
        <p:spPr bwMode="auto">
          <a:xfrm>
            <a:off x="3729038" y="4560888"/>
            <a:ext cx="3286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000">
                <a:ea typeface="新細明體" panose="02020500000000000000" pitchFamily="18" charset="-120"/>
              </a:rPr>
              <a:t>A</a:t>
            </a:r>
          </a:p>
        </p:txBody>
      </p:sp>
      <p:sp>
        <p:nvSpPr>
          <p:cNvPr id="27666" name="Text Box 1140"/>
          <p:cNvSpPr txBox="1">
            <a:spLocks noChangeArrowheads="1"/>
          </p:cNvSpPr>
          <p:nvPr/>
        </p:nvSpPr>
        <p:spPr bwMode="auto">
          <a:xfrm>
            <a:off x="4371975" y="4556125"/>
            <a:ext cx="3286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000">
                <a:ea typeface="新細明體" panose="02020500000000000000" pitchFamily="18" charset="-120"/>
              </a:rPr>
              <a:t>B</a:t>
            </a:r>
          </a:p>
        </p:txBody>
      </p:sp>
      <p:sp>
        <p:nvSpPr>
          <p:cNvPr id="27667" name="Text Box 1141"/>
          <p:cNvSpPr txBox="1">
            <a:spLocks noChangeArrowheads="1"/>
          </p:cNvSpPr>
          <p:nvPr/>
        </p:nvSpPr>
        <p:spPr bwMode="auto">
          <a:xfrm>
            <a:off x="4852988" y="4560888"/>
            <a:ext cx="3286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000">
                <a:ea typeface="新細明體" panose="02020500000000000000" pitchFamily="18" charset="-120"/>
              </a:rPr>
              <a:t>C</a:t>
            </a:r>
          </a:p>
        </p:txBody>
      </p:sp>
      <p:sp>
        <p:nvSpPr>
          <p:cNvPr id="27668" name="Text Box 1142"/>
          <p:cNvSpPr txBox="1">
            <a:spLocks noChangeArrowheads="1"/>
          </p:cNvSpPr>
          <p:nvPr/>
        </p:nvSpPr>
        <p:spPr bwMode="auto">
          <a:xfrm>
            <a:off x="5334000" y="4575175"/>
            <a:ext cx="3524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000">
                <a:ea typeface="新細明體" panose="02020500000000000000" pitchFamily="18" charset="-120"/>
              </a:rPr>
              <a:t>D</a:t>
            </a:r>
          </a:p>
        </p:txBody>
      </p:sp>
      <p:sp>
        <p:nvSpPr>
          <p:cNvPr id="27669" name="Text Box 1143"/>
          <p:cNvSpPr txBox="1">
            <a:spLocks noChangeArrowheads="1"/>
          </p:cNvSpPr>
          <p:nvPr/>
        </p:nvSpPr>
        <p:spPr bwMode="auto">
          <a:xfrm>
            <a:off x="3924300" y="5980113"/>
            <a:ext cx="3286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000">
                <a:ea typeface="新細明體" panose="02020500000000000000" pitchFamily="18" charset="-120"/>
              </a:rPr>
              <a:t>H</a:t>
            </a:r>
          </a:p>
        </p:txBody>
      </p:sp>
      <p:sp>
        <p:nvSpPr>
          <p:cNvPr id="27670" name="Text Box 1144"/>
          <p:cNvSpPr txBox="1">
            <a:spLocks noChangeArrowheads="1"/>
          </p:cNvSpPr>
          <p:nvPr/>
        </p:nvSpPr>
        <p:spPr bwMode="auto">
          <a:xfrm>
            <a:off x="4405313" y="5965825"/>
            <a:ext cx="3286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000">
                <a:ea typeface="新細明體" panose="02020500000000000000" pitchFamily="18" charset="-120"/>
              </a:rPr>
              <a:t>I</a:t>
            </a:r>
          </a:p>
        </p:txBody>
      </p:sp>
      <p:sp>
        <p:nvSpPr>
          <p:cNvPr id="27671" name="Text Box 1145"/>
          <p:cNvSpPr txBox="1">
            <a:spLocks noChangeArrowheads="1"/>
          </p:cNvSpPr>
          <p:nvPr/>
        </p:nvSpPr>
        <p:spPr bwMode="auto">
          <a:xfrm>
            <a:off x="4843463" y="5984875"/>
            <a:ext cx="3286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000">
                <a:ea typeface="新細明體" panose="02020500000000000000" pitchFamily="18" charset="-120"/>
              </a:rPr>
              <a:t>J</a:t>
            </a:r>
          </a:p>
        </p:txBody>
      </p:sp>
      <p:sp>
        <p:nvSpPr>
          <p:cNvPr id="27672" name="Text Box 1146"/>
          <p:cNvSpPr txBox="1">
            <a:spLocks noChangeArrowheads="1"/>
          </p:cNvSpPr>
          <p:nvPr/>
        </p:nvSpPr>
        <p:spPr bwMode="auto">
          <a:xfrm>
            <a:off x="5310188" y="5980113"/>
            <a:ext cx="3286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000">
                <a:ea typeface="新細明體" panose="02020500000000000000" pitchFamily="18" charset="-120"/>
              </a:rPr>
              <a:t>K</a:t>
            </a:r>
          </a:p>
        </p:txBody>
      </p:sp>
      <p:sp>
        <p:nvSpPr>
          <p:cNvPr id="27673" name="Oval 1147"/>
          <p:cNvSpPr>
            <a:spLocks noChangeArrowheads="1"/>
          </p:cNvSpPr>
          <p:nvPr/>
        </p:nvSpPr>
        <p:spPr bwMode="auto">
          <a:xfrm>
            <a:off x="5953125" y="4970463"/>
            <a:ext cx="142875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27674" name="Oval 1148"/>
          <p:cNvSpPr>
            <a:spLocks noChangeArrowheads="1"/>
          </p:cNvSpPr>
          <p:nvPr/>
        </p:nvSpPr>
        <p:spPr bwMode="auto">
          <a:xfrm>
            <a:off x="5962650" y="5818188"/>
            <a:ext cx="142875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27675" name="Text Box 1149"/>
          <p:cNvSpPr txBox="1">
            <a:spLocks noChangeArrowheads="1"/>
          </p:cNvSpPr>
          <p:nvPr/>
        </p:nvSpPr>
        <p:spPr bwMode="auto">
          <a:xfrm>
            <a:off x="5857875" y="4575175"/>
            <a:ext cx="3524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000">
                <a:ea typeface="新細明體" panose="02020500000000000000" pitchFamily="18" charset="-120"/>
              </a:rPr>
              <a:t>E</a:t>
            </a:r>
          </a:p>
        </p:txBody>
      </p:sp>
      <p:sp>
        <p:nvSpPr>
          <p:cNvPr id="27676" name="Text Box 1150"/>
          <p:cNvSpPr txBox="1">
            <a:spLocks noChangeArrowheads="1"/>
          </p:cNvSpPr>
          <p:nvPr/>
        </p:nvSpPr>
        <p:spPr bwMode="auto">
          <a:xfrm>
            <a:off x="5834063" y="5980113"/>
            <a:ext cx="3286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000">
                <a:ea typeface="新細明體" panose="02020500000000000000" pitchFamily="18" charset="-120"/>
              </a:rPr>
              <a:t>L</a:t>
            </a:r>
          </a:p>
        </p:txBody>
      </p:sp>
      <p:sp>
        <p:nvSpPr>
          <p:cNvPr id="27677" name="Oval 1151"/>
          <p:cNvSpPr>
            <a:spLocks noChangeArrowheads="1"/>
          </p:cNvSpPr>
          <p:nvPr/>
        </p:nvSpPr>
        <p:spPr bwMode="auto">
          <a:xfrm>
            <a:off x="6467475" y="4970463"/>
            <a:ext cx="142875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27678" name="Oval 1152"/>
          <p:cNvSpPr>
            <a:spLocks noChangeArrowheads="1"/>
          </p:cNvSpPr>
          <p:nvPr/>
        </p:nvSpPr>
        <p:spPr bwMode="auto">
          <a:xfrm>
            <a:off x="6477000" y="5818188"/>
            <a:ext cx="142875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27679" name="Text Box 1154"/>
          <p:cNvSpPr txBox="1">
            <a:spLocks noChangeArrowheads="1"/>
          </p:cNvSpPr>
          <p:nvPr/>
        </p:nvSpPr>
        <p:spPr bwMode="auto">
          <a:xfrm>
            <a:off x="6372225" y="4575175"/>
            <a:ext cx="3524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000">
                <a:ea typeface="新細明體" panose="02020500000000000000" pitchFamily="18" charset="-120"/>
              </a:rPr>
              <a:t>F</a:t>
            </a:r>
          </a:p>
        </p:txBody>
      </p:sp>
      <p:sp>
        <p:nvSpPr>
          <p:cNvPr id="27680" name="Text Box 1155"/>
          <p:cNvSpPr txBox="1">
            <a:spLocks noChangeArrowheads="1"/>
          </p:cNvSpPr>
          <p:nvPr/>
        </p:nvSpPr>
        <p:spPr bwMode="auto">
          <a:xfrm>
            <a:off x="6348413" y="5980113"/>
            <a:ext cx="3286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000">
                <a:ea typeface="新細明體" panose="02020500000000000000" pitchFamily="18" charset="-120"/>
              </a:rPr>
              <a:t>M</a:t>
            </a:r>
          </a:p>
        </p:txBody>
      </p:sp>
      <p:sp>
        <p:nvSpPr>
          <p:cNvPr id="27681" name="Oval 1156"/>
          <p:cNvSpPr>
            <a:spLocks noChangeArrowheads="1"/>
          </p:cNvSpPr>
          <p:nvPr/>
        </p:nvSpPr>
        <p:spPr bwMode="auto">
          <a:xfrm>
            <a:off x="6962775" y="4970463"/>
            <a:ext cx="142875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27682" name="Oval 1157"/>
          <p:cNvSpPr>
            <a:spLocks noChangeArrowheads="1"/>
          </p:cNvSpPr>
          <p:nvPr/>
        </p:nvSpPr>
        <p:spPr bwMode="auto">
          <a:xfrm>
            <a:off x="6972300" y="5818188"/>
            <a:ext cx="142875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27683" name="Text Box 1159"/>
          <p:cNvSpPr txBox="1">
            <a:spLocks noChangeArrowheads="1"/>
          </p:cNvSpPr>
          <p:nvPr/>
        </p:nvSpPr>
        <p:spPr bwMode="auto">
          <a:xfrm>
            <a:off x="6867525" y="4575175"/>
            <a:ext cx="3524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000">
                <a:ea typeface="新細明體" panose="02020500000000000000" pitchFamily="18" charset="-120"/>
              </a:rPr>
              <a:t>G</a:t>
            </a:r>
          </a:p>
        </p:txBody>
      </p:sp>
      <p:sp>
        <p:nvSpPr>
          <p:cNvPr id="27684" name="Text Box 1160"/>
          <p:cNvSpPr txBox="1">
            <a:spLocks noChangeArrowheads="1"/>
          </p:cNvSpPr>
          <p:nvPr/>
        </p:nvSpPr>
        <p:spPr bwMode="auto">
          <a:xfrm>
            <a:off x="6843713" y="5980113"/>
            <a:ext cx="3667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000">
                <a:ea typeface="新細明體" panose="02020500000000000000" pitchFamily="18" charset="-120"/>
              </a:rPr>
              <a:t>N</a:t>
            </a:r>
          </a:p>
        </p:txBody>
      </p:sp>
      <p:sp>
        <p:nvSpPr>
          <p:cNvPr id="27685" name="Line 1161"/>
          <p:cNvSpPr>
            <a:spLocks noChangeShapeType="1"/>
          </p:cNvSpPr>
          <p:nvPr/>
        </p:nvSpPr>
        <p:spPr bwMode="auto">
          <a:xfrm>
            <a:off x="4629150" y="5051425"/>
            <a:ext cx="1365250" cy="8001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86" name="Line 1162"/>
          <p:cNvSpPr>
            <a:spLocks noChangeShapeType="1"/>
          </p:cNvSpPr>
          <p:nvPr/>
        </p:nvSpPr>
        <p:spPr bwMode="auto">
          <a:xfrm>
            <a:off x="6572250" y="5113338"/>
            <a:ext cx="428625" cy="7239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87" name="Line 1163"/>
          <p:cNvSpPr>
            <a:spLocks noChangeShapeType="1"/>
          </p:cNvSpPr>
          <p:nvPr/>
        </p:nvSpPr>
        <p:spPr bwMode="auto">
          <a:xfrm flipH="1">
            <a:off x="6572250" y="5103813"/>
            <a:ext cx="419100" cy="7239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88" name="Line 1164"/>
          <p:cNvSpPr>
            <a:spLocks noChangeShapeType="1"/>
          </p:cNvSpPr>
          <p:nvPr/>
        </p:nvSpPr>
        <p:spPr bwMode="auto">
          <a:xfrm flipH="1">
            <a:off x="6529388" y="5118100"/>
            <a:ext cx="9525" cy="69056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89" name="Line 1165"/>
          <p:cNvSpPr>
            <a:spLocks noChangeShapeType="1"/>
          </p:cNvSpPr>
          <p:nvPr/>
        </p:nvSpPr>
        <p:spPr bwMode="auto">
          <a:xfrm>
            <a:off x="7040563" y="5122863"/>
            <a:ext cx="0" cy="6953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90" name="Line 1166"/>
          <p:cNvSpPr>
            <a:spLocks noChangeShapeType="1"/>
          </p:cNvSpPr>
          <p:nvPr/>
        </p:nvSpPr>
        <p:spPr bwMode="auto">
          <a:xfrm>
            <a:off x="4581525" y="5084763"/>
            <a:ext cx="868363" cy="76358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91" name="Line 1167"/>
          <p:cNvSpPr>
            <a:spLocks noChangeShapeType="1"/>
          </p:cNvSpPr>
          <p:nvPr/>
        </p:nvSpPr>
        <p:spPr bwMode="auto">
          <a:xfrm>
            <a:off x="5029200" y="5113338"/>
            <a:ext cx="4763" cy="6953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92" name="Text Box 1170"/>
          <p:cNvSpPr txBox="1">
            <a:spLocks noChangeArrowheads="1"/>
          </p:cNvSpPr>
          <p:nvPr/>
        </p:nvSpPr>
        <p:spPr bwMode="auto">
          <a:xfrm>
            <a:off x="2362200" y="5229225"/>
            <a:ext cx="10953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b="1" i="1">
                <a:ea typeface="新細明體" panose="02020500000000000000" pitchFamily="18" charset="-120"/>
              </a:rPr>
              <a:t>M</a:t>
            </a:r>
            <a:r>
              <a:rPr lang="en-US" altLang="zh-TW" b="1" i="1">
                <a:ea typeface="新細明體" panose="02020500000000000000" pitchFamily="18" charset="-120"/>
                <a:sym typeface="Symbol" panose="05050102010706020507" pitchFamily="18" charset="2"/>
              </a:rPr>
              <a:t></a:t>
            </a:r>
            <a:r>
              <a:rPr lang="en-US" altLang="zh-TW" b="1" i="1">
                <a:ea typeface="新細明體" panose="02020500000000000000" pitchFamily="18" charset="-120"/>
              </a:rPr>
              <a:t>M’</a:t>
            </a:r>
          </a:p>
        </p:txBody>
      </p:sp>
    </p:spTree>
    <p:extLst>
      <p:ext uri="{BB962C8B-B14F-4D97-AF65-F5344CB8AC3E}">
        <p14:creationId xmlns:p14="http://schemas.microsoft.com/office/powerpoint/2010/main" val="1919607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F9E69AA4-F04E-465C-A501-9CBF448A72B2}" type="datetime1">
              <a:rPr lang="en-US" altLang="zh-TW" sz="1400" smtClean="0"/>
              <a:pPr eaLnBrk="1" hangingPunct="1"/>
              <a:t>2/8/2017</a:t>
            </a:fld>
            <a:endParaRPr lang="en-US" altLang="zh-TW" sz="1400" smtClean="0"/>
          </a:p>
        </p:txBody>
      </p:sp>
      <p:sp>
        <p:nvSpPr>
          <p:cNvPr id="28677" name="Rectangle 2"/>
          <p:cNvSpPr>
            <a:spLocks noGrp="1" noChangeArrowheads="1"/>
          </p:cNvSpPr>
          <p:nvPr>
            <p:ph type="title"/>
          </p:nvPr>
        </p:nvSpPr>
        <p:spPr>
          <a:xfrm>
            <a:off x="581025" y="504825"/>
            <a:ext cx="8096250" cy="1181100"/>
          </a:xfrm>
        </p:spPr>
        <p:txBody>
          <a:bodyPr>
            <a:normAutofit fontScale="90000"/>
          </a:bodyPr>
          <a:lstStyle/>
          <a:p>
            <a:pPr marL="285750" indent="-285750"/>
            <a:r>
              <a:rPr lang="en-US" altLang="zh-TW" sz="2800" dirty="0" smtClean="0">
                <a:ea typeface="新細明體" panose="02020500000000000000" pitchFamily="18" charset="-120"/>
              </a:rPr>
              <a:t>Lemma 28.1 : Every component of the symmetric difference of two </a:t>
            </a:r>
            <a:r>
              <a:rPr lang="en-US" altLang="zh-TW" sz="2800" dirty="0" err="1" smtClean="0">
                <a:ea typeface="新細明體" panose="02020500000000000000" pitchFamily="18" charset="-120"/>
              </a:rPr>
              <a:t>matchings</a:t>
            </a:r>
            <a:r>
              <a:rPr lang="en-US" altLang="zh-TW" sz="2800" dirty="0" smtClean="0">
                <a:ea typeface="新細明體" panose="02020500000000000000" pitchFamily="18" charset="-120"/>
              </a:rPr>
              <a:t> is a path or an even cycle</a:t>
            </a:r>
            <a:endParaRPr lang="en-US" altLang="zh-TW" sz="2400" baseline="-25000" dirty="0" smtClean="0">
              <a:solidFill>
                <a:schemeClr val="tx1"/>
              </a:solidFill>
              <a:ea typeface="新細明體" panose="02020500000000000000" pitchFamily="18" charset="-120"/>
            </a:endParaRPr>
          </a:p>
        </p:txBody>
      </p:sp>
      <p:sp>
        <p:nvSpPr>
          <p:cNvPr id="286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772400" cy="45720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2400" dirty="0" smtClean="0">
                <a:ea typeface="新細明體" panose="02020500000000000000" pitchFamily="18" charset="-120"/>
              </a:rPr>
              <a:t>Proof: </a:t>
            </a:r>
            <a:r>
              <a:rPr lang="en-US" altLang="zh-TW" sz="2400" dirty="0" smtClean="0">
                <a:solidFill>
                  <a:srgbClr val="00B0F0"/>
                </a:solidFill>
                <a:ea typeface="新細明體" panose="02020500000000000000" pitchFamily="18" charset="-120"/>
              </a:rPr>
              <a:t>(continue)</a:t>
            </a:r>
          </a:p>
          <a:p>
            <a:pPr eaLnBrk="1" hangingPunct="1"/>
            <a:r>
              <a:rPr lang="en-US" altLang="zh-TW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Furthermore, every path or cycle in</a:t>
            </a:r>
            <a:r>
              <a:rPr lang="en-US" altLang="zh-TW" sz="24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sz="2400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F</a:t>
            </a:r>
            <a:r>
              <a:rPr lang="en-US" altLang="zh-TW" sz="24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alternates between edges</a:t>
            </a:r>
            <a:r>
              <a:rPr lang="en-US" altLang="zh-TW" sz="24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sz="24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of </a:t>
            </a:r>
            <a:r>
              <a:rPr lang="en-US" altLang="zh-TW" sz="2400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M-M</a:t>
            </a:r>
            <a:r>
              <a:rPr lang="en-US" altLang="zh-TW" sz="2400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’</a:t>
            </a:r>
            <a:r>
              <a:rPr lang="en-US" altLang="zh-TW" sz="24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and edges of </a:t>
            </a:r>
            <a:r>
              <a:rPr lang="en-US" altLang="zh-TW" sz="2400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M’-M</a:t>
            </a:r>
            <a:r>
              <a:rPr lang="en-US" altLang="zh-TW" sz="24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. </a:t>
            </a:r>
          </a:p>
          <a:p>
            <a:pPr eaLnBrk="1" hangingPunct="1"/>
            <a:r>
              <a:rPr lang="en-US" altLang="zh-TW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Thus each cycle has even length, with an equal number of edges from </a:t>
            </a:r>
            <a:r>
              <a:rPr lang="en-US" altLang="zh-TW" sz="2400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M</a:t>
            </a:r>
            <a:r>
              <a:rPr lang="en-US" altLang="zh-TW" sz="24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and from </a:t>
            </a:r>
            <a:r>
              <a:rPr lang="en-US" altLang="zh-TW" sz="2400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M’</a:t>
            </a:r>
            <a:r>
              <a:rPr lang="en-US" altLang="zh-TW" sz="24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41553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1D88ACFB-A1F6-4C3D-AE90-5A7E8E3E0822}" type="datetime1">
              <a:rPr lang="en-US" altLang="zh-TW" sz="1400" smtClean="0"/>
              <a:pPr eaLnBrk="1" hangingPunct="1"/>
              <a:t>2/8/2017</a:t>
            </a:fld>
            <a:endParaRPr lang="en-US" altLang="zh-TW" sz="1400" smtClean="0"/>
          </a:p>
        </p:txBody>
      </p:sp>
      <p:sp>
        <p:nvSpPr>
          <p:cNvPr id="29701" name="Rectangle 2"/>
          <p:cNvSpPr>
            <a:spLocks noGrp="1" noChangeArrowheads="1"/>
          </p:cNvSpPr>
          <p:nvPr>
            <p:ph type="title"/>
          </p:nvPr>
        </p:nvSpPr>
        <p:spPr>
          <a:xfrm>
            <a:off x="581025" y="609600"/>
            <a:ext cx="7877175" cy="914400"/>
          </a:xfrm>
        </p:spPr>
        <p:txBody>
          <a:bodyPr>
            <a:normAutofit fontScale="90000"/>
          </a:bodyPr>
          <a:lstStyle/>
          <a:p>
            <a:pPr marL="285750" indent="-285750" algn="l" eaLnBrk="1" hangingPunct="1"/>
            <a:r>
              <a:rPr lang="en-US" altLang="zh-TW" sz="2400" dirty="0" smtClean="0">
                <a:solidFill>
                  <a:schemeClr val="tx1"/>
                </a:solidFill>
                <a:ea typeface="新細明體" panose="02020500000000000000" pitchFamily="18" charset="-120"/>
              </a:rPr>
              <a:t>Proposition 28: A matching </a:t>
            </a:r>
            <a:r>
              <a:rPr lang="en-US" altLang="zh-TW" sz="2400" i="1" dirty="0" smtClean="0">
                <a:solidFill>
                  <a:schemeClr val="tx1"/>
                </a:solidFill>
                <a:ea typeface="新細明體" panose="02020500000000000000" pitchFamily="18" charset="-120"/>
              </a:rPr>
              <a:t>M </a:t>
            </a:r>
            <a:r>
              <a:rPr lang="en-US" altLang="zh-TW" sz="2400" dirty="0" smtClean="0">
                <a:solidFill>
                  <a:schemeClr val="tx1"/>
                </a:solidFill>
                <a:ea typeface="新細明體" panose="02020500000000000000" pitchFamily="18" charset="-120"/>
              </a:rPr>
              <a:t>in a graph </a:t>
            </a:r>
            <a:r>
              <a:rPr lang="en-US" altLang="zh-TW" sz="2400" i="1" dirty="0" smtClean="0">
                <a:solidFill>
                  <a:schemeClr val="tx1"/>
                </a:solidFill>
                <a:ea typeface="新細明體" panose="02020500000000000000" pitchFamily="18" charset="-120"/>
              </a:rPr>
              <a:t>G</a:t>
            </a:r>
            <a:r>
              <a:rPr lang="en-US" altLang="zh-TW" sz="2400" dirty="0" smtClean="0">
                <a:solidFill>
                  <a:schemeClr val="tx1"/>
                </a:solidFill>
                <a:ea typeface="新細明體" panose="02020500000000000000" pitchFamily="18" charset="-120"/>
              </a:rPr>
              <a:t> is a maximum matching in </a:t>
            </a:r>
            <a:r>
              <a:rPr lang="en-US" altLang="zh-TW" sz="2400" i="1" dirty="0" smtClean="0">
                <a:solidFill>
                  <a:schemeClr val="tx1"/>
                </a:solidFill>
                <a:ea typeface="新細明體" panose="02020500000000000000" pitchFamily="18" charset="-120"/>
              </a:rPr>
              <a:t>G</a:t>
            </a:r>
            <a:r>
              <a:rPr lang="en-US" altLang="zh-TW" sz="2400" dirty="0" smtClean="0">
                <a:solidFill>
                  <a:schemeClr val="tx1"/>
                </a:solidFill>
                <a:ea typeface="新細明體" panose="02020500000000000000" pitchFamily="18" charset="-120"/>
              </a:rPr>
              <a:t> if and only if </a:t>
            </a:r>
            <a:r>
              <a:rPr lang="en-US" altLang="zh-TW" sz="2400" i="1" dirty="0" smtClean="0">
                <a:solidFill>
                  <a:schemeClr val="tx1"/>
                </a:solidFill>
                <a:ea typeface="新細明體" panose="02020500000000000000" pitchFamily="18" charset="-120"/>
              </a:rPr>
              <a:t>G</a:t>
            </a:r>
            <a:r>
              <a:rPr lang="en-US" altLang="zh-TW" sz="2400" dirty="0" smtClean="0">
                <a:solidFill>
                  <a:schemeClr val="tx1"/>
                </a:solidFill>
                <a:ea typeface="新細明體" panose="02020500000000000000" pitchFamily="18" charset="-120"/>
              </a:rPr>
              <a:t> has no </a:t>
            </a:r>
            <a:r>
              <a:rPr lang="en-US" altLang="zh-TW" sz="2400" i="1" dirty="0" smtClean="0">
                <a:solidFill>
                  <a:schemeClr val="tx1"/>
                </a:solidFill>
                <a:ea typeface="新細明體" panose="02020500000000000000" pitchFamily="18" charset="-120"/>
              </a:rPr>
              <a:t>M</a:t>
            </a:r>
            <a:r>
              <a:rPr lang="en-US" altLang="zh-TW" sz="2400" dirty="0" smtClean="0">
                <a:solidFill>
                  <a:schemeClr val="tx1"/>
                </a:solidFill>
                <a:ea typeface="新細明體" panose="02020500000000000000" pitchFamily="18" charset="-120"/>
              </a:rPr>
              <a:t>-augmenting path. </a:t>
            </a:r>
            <a:endParaRPr lang="en-US" altLang="zh-TW" sz="2400" baseline="-25000" dirty="0" smtClean="0">
              <a:solidFill>
                <a:schemeClr val="tx1"/>
              </a:solidFill>
              <a:ea typeface="新細明體" panose="02020500000000000000" pitchFamily="18" charset="-120"/>
            </a:endParaRPr>
          </a:p>
        </p:txBody>
      </p:sp>
      <p:sp>
        <p:nvSpPr>
          <p:cNvPr id="297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47825"/>
            <a:ext cx="7772400" cy="444817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2200" smtClean="0">
                <a:ea typeface="新細明體" panose="02020500000000000000" pitchFamily="18" charset="-120"/>
              </a:rPr>
              <a:t>Proof: </a:t>
            </a:r>
          </a:p>
          <a:p>
            <a:pPr eaLnBrk="1" hangingPunct="1"/>
            <a:r>
              <a:rPr lang="en-US" altLang="zh-TW" sz="220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We prove the contrapositive of each direction</a:t>
            </a:r>
            <a:r>
              <a:rPr lang="en-US" altLang="zh-TW" sz="2200" smtClean="0">
                <a:ea typeface="新細明體" panose="02020500000000000000" pitchFamily="18" charset="-120"/>
              </a:rPr>
              <a:t>; </a:t>
            </a:r>
            <a:r>
              <a:rPr lang="en-US" altLang="zh-TW" sz="2200" b="1" i="1" smtClean="0">
                <a:ea typeface="新細明體" panose="02020500000000000000" pitchFamily="18" charset="-120"/>
              </a:rPr>
              <a:t>G</a:t>
            </a:r>
            <a:r>
              <a:rPr lang="en-US" altLang="zh-TW" sz="2200" smtClean="0">
                <a:ea typeface="新細明體" panose="02020500000000000000" pitchFamily="18" charset="-120"/>
              </a:rPr>
              <a:t> </a:t>
            </a:r>
            <a:r>
              <a:rPr lang="en-US" altLang="zh-TW" sz="220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has a matching larger than </a:t>
            </a:r>
            <a:r>
              <a:rPr lang="en-US" altLang="zh-TW" sz="2200" b="1" i="1" smtClean="0">
                <a:ea typeface="新細明體" panose="02020500000000000000" pitchFamily="18" charset="-120"/>
              </a:rPr>
              <a:t>M</a:t>
            </a:r>
            <a:r>
              <a:rPr lang="en-US" altLang="zh-TW" sz="2200" smtClean="0">
                <a:ea typeface="新細明體" panose="02020500000000000000" pitchFamily="18" charset="-120"/>
              </a:rPr>
              <a:t> </a:t>
            </a:r>
            <a:r>
              <a:rPr lang="en-US" altLang="zh-TW" sz="220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if and only if</a:t>
            </a:r>
            <a:r>
              <a:rPr lang="en-US" altLang="zh-TW" sz="2200" smtClean="0">
                <a:ea typeface="新細明體" panose="02020500000000000000" pitchFamily="18" charset="-120"/>
              </a:rPr>
              <a:t> </a:t>
            </a:r>
            <a:r>
              <a:rPr lang="en-US" altLang="zh-TW" sz="2200" i="1" smtClean="0">
                <a:ea typeface="新細明體" panose="02020500000000000000" pitchFamily="18" charset="-120"/>
              </a:rPr>
              <a:t>G</a:t>
            </a:r>
            <a:r>
              <a:rPr lang="en-US" altLang="zh-TW" sz="2200" smtClean="0">
                <a:ea typeface="新細明體" panose="02020500000000000000" pitchFamily="18" charset="-120"/>
              </a:rPr>
              <a:t> </a:t>
            </a:r>
            <a:r>
              <a:rPr lang="en-US" altLang="zh-TW" sz="220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has an</a:t>
            </a:r>
            <a:r>
              <a:rPr lang="en-US" altLang="zh-TW" sz="2200" smtClean="0">
                <a:ea typeface="新細明體" panose="02020500000000000000" pitchFamily="18" charset="-120"/>
              </a:rPr>
              <a:t> </a:t>
            </a:r>
            <a:r>
              <a:rPr lang="en-US" altLang="zh-TW" sz="2200" b="1" i="1" smtClean="0">
                <a:ea typeface="Arial Unicode MS" panose="020B0604020202020204" pitchFamily="34" charset="-128"/>
                <a:cs typeface="Times New Roman" panose="02020603050405020304" pitchFamily="18" charset="0"/>
              </a:rPr>
              <a:t>M</a:t>
            </a:r>
            <a:r>
              <a:rPr lang="en-US" altLang="zh-TW" sz="220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-augmenting path</a:t>
            </a:r>
            <a:r>
              <a:rPr lang="en-US" altLang="zh-TW" sz="2200" smtClean="0">
                <a:ea typeface="新細明體" panose="02020500000000000000" pitchFamily="18" charset="-120"/>
              </a:rPr>
              <a:t>. </a:t>
            </a:r>
          </a:p>
          <a:p>
            <a:pPr eaLnBrk="1" hangingPunct="1"/>
            <a:r>
              <a:rPr lang="en-US" altLang="zh-TW" sz="220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(sufficiency) It is seen that an </a:t>
            </a:r>
            <a:r>
              <a:rPr lang="en-US" altLang="zh-TW" sz="2200" i="1" smtClean="0">
                <a:ea typeface="新細明體" panose="02020500000000000000" pitchFamily="18" charset="-120"/>
              </a:rPr>
              <a:t>M</a:t>
            </a:r>
            <a:r>
              <a:rPr lang="en-US" altLang="zh-TW" sz="2200" smtClean="0">
                <a:ea typeface="新細明體" panose="02020500000000000000" pitchFamily="18" charset="-120"/>
              </a:rPr>
              <a:t>-augmenting </a:t>
            </a:r>
            <a:r>
              <a:rPr lang="en-US" altLang="zh-TW" sz="220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path can be used to produce a matching larger than </a:t>
            </a:r>
            <a:r>
              <a:rPr lang="en-US" altLang="zh-TW" sz="2200" i="1" smtClean="0">
                <a:ea typeface="新細明體" panose="02020500000000000000" pitchFamily="18" charset="-120"/>
              </a:rPr>
              <a:t>M</a:t>
            </a:r>
            <a:r>
              <a:rPr lang="en-US" altLang="zh-TW" sz="2200" smtClean="0">
                <a:ea typeface="新細明體" panose="02020500000000000000" pitchFamily="18" charset="-120"/>
              </a:rPr>
              <a:t>. 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TW" sz="2200" smtClean="0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53322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ED1609CE-41FD-4435-99E3-F390EBCB3B5A}" type="datetime1">
              <a:rPr lang="en-US" altLang="zh-TW" sz="1400" smtClean="0"/>
              <a:pPr eaLnBrk="1" hangingPunct="1"/>
              <a:t>2/8/2017</a:t>
            </a:fld>
            <a:endParaRPr lang="en-US" altLang="zh-TW" sz="1400" smtClean="0"/>
          </a:p>
        </p:txBody>
      </p:sp>
      <p:sp>
        <p:nvSpPr>
          <p:cNvPr id="30725" name="Rectangle 2"/>
          <p:cNvSpPr>
            <a:spLocks noGrp="1" noChangeArrowheads="1"/>
          </p:cNvSpPr>
          <p:nvPr>
            <p:ph type="title"/>
          </p:nvPr>
        </p:nvSpPr>
        <p:spPr>
          <a:xfrm>
            <a:off x="581025" y="609600"/>
            <a:ext cx="7877175" cy="914400"/>
          </a:xfrm>
        </p:spPr>
        <p:txBody>
          <a:bodyPr>
            <a:normAutofit fontScale="90000"/>
          </a:bodyPr>
          <a:lstStyle/>
          <a:p>
            <a:pPr marL="285750" indent="-285750"/>
            <a:r>
              <a:rPr lang="en-US" altLang="zh-TW" sz="2400" dirty="0" smtClean="0">
                <a:ea typeface="新細明體" panose="02020500000000000000" pitchFamily="18" charset="-120"/>
              </a:rPr>
              <a:t>Proposition 28: A matching </a:t>
            </a:r>
            <a:r>
              <a:rPr lang="en-US" altLang="zh-TW" sz="2400" i="1" dirty="0" smtClean="0">
                <a:ea typeface="新細明體" panose="02020500000000000000" pitchFamily="18" charset="-120"/>
              </a:rPr>
              <a:t>M 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in a graph </a:t>
            </a:r>
            <a:r>
              <a:rPr lang="en-US" altLang="zh-TW" sz="2400" i="1" dirty="0" smtClean="0">
                <a:ea typeface="新細明體" panose="02020500000000000000" pitchFamily="18" charset="-120"/>
              </a:rPr>
              <a:t>G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 is a maximum matching in </a:t>
            </a:r>
            <a:r>
              <a:rPr lang="en-US" altLang="zh-TW" sz="2400" i="1" dirty="0" smtClean="0">
                <a:ea typeface="新細明體" panose="02020500000000000000" pitchFamily="18" charset="-120"/>
              </a:rPr>
              <a:t>G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 if and only if </a:t>
            </a:r>
            <a:r>
              <a:rPr lang="en-US" altLang="zh-TW" sz="2400" i="1" dirty="0" smtClean="0">
                <a:ea typeface="新細明體" panose="02020500000000000000" pitchFamily="18" charset="-120"/>
              </a:rPr>
              <a:t>G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 has no </a:t>
            </a:r>
            <a:r>
              <a:rPr lang="en-US" altLang="zh-TW" sz="2400" i="1" dirty="0" smtClean="0">
                <a:ea typeface="新細明體" panose="02020500000000000000" pitchFamily="18" charset="-120"/>
              </a:rPr>
              <a:t>M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-augmenting path. </a:t>
            </a:r>
            <a:endParaRPr lang="en-US" altLang="zh-TW" sz="2400" baseline="-25000" dirty="0" smtClean="0">
              <a:solidFill>
                <a:schemeClr val="tx1"/>
              </a:solidFill>
              <a:ea typeface="新細明體" panose="02020500000000000000" pitchFamily="18" charset="-120"/>
            </a:endParaRPr>
          </a:p>
        </p:txBody>
      </p:sp>
      <p:sp>
        <p:nvSpPr>
          <p:cNvPr id="307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62100"/>
            <a:ext cx="7772400" cy="45339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2400" dirty="0" smtClean="0">
                <a:ea typeface="新細明體" panose="02020500000000000000" pitchFamily="18" charset="-120"/>
              </a:rPr>
              <a:t>Proof: </a:t>
            </a:r>
            <a:r>
              <a:rPr lang="en-US" altLang="zh-TW" sz="2400" dirty="0" smtClean="0">
                <a:solidFill>
                  <a:srgbClr val="00B0F0"/>
                </a:solidFill>
                <a:ea typeface="新細明體" panose="02020500000000000000" pitchFamily="18" charset="-120"/>
              </a:rPr>
              <a:t>(continue)</a:t>
            </a:r>
          </a:p>
          <a:p>
            <a:pPr eaLnBrk="1" hangingPunct="1"/>
            <a:r>
              <a:rPr lang="en-US" altLang="zh-TW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(necessity) For the converse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,</a:t>
            </a:r>
          </a:p>
          <a:p>
            <a:pPr lvl="1" eaLnBrk="1" hangingPunct="1"/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Let </a:t>
            </a:r>
            <a:r>
              <a:rPr lang="en-US" altLang="zh-TW" i="1" dirty="0" smtClean="0">
                <a:ea typeface="新細明體" panose="02020500000000000000" pitchFamily="18" charset="-120"/>
              </a:rPr>
              <a:t>M’</a:t>
            </a:r>
            <a:r>
              <a:rPr lang="en-US" altLang="zh-TW" dirty="0" smtClean="0">
                <a:ea typeface="新細明體" panose="02020500000000000000" pitchFamily="18" charset="-120"/>
              </a:rPr>
              <a:t>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be a matching in </a:t>
            </a:r>
            <a:r>
              <a:rPr lang="en-US" altLang="zh-TW" i="1" dirty="0" smtClean="0">
                <a:ea typeface="新細明體" panose="02020500000000000000" pitchFamily="18" charset="-120"/>
              </a:rPr>
              <a:t>G</a:t>
            </a:r>
            <a:r>
              <a:rPr lang="en-US" altLang="zh-TW" dirty="0" smtClean="0">
                <a:ea typeface="新細明體" panose="02020500000000000000" pitchFamily="18" charset="-120"/>
              </a:rPr>
              <a:t>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larger than </a:t>
            </a:r>
            <a:r>
              <a:rPr lang="en-US" altLang="zh-TW" i="1" dirty="0" smtClean="0">
                <a:ea typeface="新細明體" panose="02020500000000000000" pitchFamily="18" charset="-120"/>
              </a:rPr>
              <a:t>M</a:t>
            </a:r>
            <a:endParaRPr lang="en-US" altLang="zh-TW" dirty="0" smtClean="0">
              <a:ea typeface="新細明體" panose="02020500000000000000" pitchFamily="18" charset="-120"/>
            </a:endParaRPr>
          </a:p>
          <a:p>
            <a:pPr lvl="1" eaLnBrk="1" hangingPunct="1"/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Let</a:t>
            </a:r>
            <a:r>
              <a:rPr lang="en-US" altLang="zh-TW" dirty="0" smtClean="0">
                <a:ea typeface="新細明體" panose="02020500000000000000" pitchFamily="18" charset="-120"/>
              </a:rPr>
              <a:t> </a:t>
            </a:r>
            <a:r>
              <a:rPr lang="en-US" altLang="zh-TW" i="1" dirty="0" smtClean="0">
                <a:ea typeface="新細明體" panose="02020500000000000000" pitchFamily="18" charset="-120"/>
              </a:rPr>
              <a:t>F</a:t>
            </a:r>
            <a:r>
              <a:rPr lang="en-US" altLang="zh-TW" dirty="0" smtClean="0">
                <a:ea typeface="新細明體" panose="02020500000000000000" pitchFamily="18" charset="-120"/>
              </a:rPr>
              <a:t>=</a:t>
            </a:r>
            <a:r>
              <a:rPr lang="en-US" altLang="zh-TW" i="1" dirty="0" smtClean="0">
                <a:ea typeface="新細明體" panose="02020500000000000000" pitchFamily="18" charset="-120"/>
              </a:rPr>
              <a:t>M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</a:t>
            </a:r>
            <a:r>
              <a:rPr lang="en-US" altLang="zh-TW" i="1" dirty="0" smtClean="0">
                <a:ea typeface="新細明體" panose="02020500000000000000" pitchFamily="18" charset="-120"/>
              </a:rPr>
              <a:t>M</a:t>
            </a:r>
            <a:r>
              <a:rPr lang="en-US" altLang="zh-TW" dirty="0" smtClean="0">
                <a:ea typeface="新細明體" panose="02020500000000000000" pitchFamily="18" charset="-120"/>
              </a:rPr>
              <a:t>’. </a:t>
            </a:r>
            <a:r>
              <a:rPr lang="en-US" altLang="zh-TW" i="1" dirty="0" smtClean="0">
                <a:ea typeface="新細明體" panose="02020500000000000000" pitchFamily="18" charset="-120"/>
              </a:rPr>
              <a:t>F</a:t>
            </a:r>
            <a:r>
              <a:rPr lang="en-US" altLang="zh-TW" dirty="0" smtClean="0">
                <a:ea typeface="新細明體" panose="02020500000000000000" pitchFamily="18" charset="-120"/>
              </a:rPr>
              <a:t>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consists of paths and even cycles; the cycles have the same number of edges from</a:t>
            </a:r>
            <a:r>
              <a:rPr lang="en-US" altLang="zh-TW" dirty="0" smtClean="0">
                <a:ea typeface="新細明體" panose="02020500000000000000" pitchFamily="18" charset="-120"/>
              </a:rPr>
              <a:t> </a:t>
            </a:r>
            <a:r>
              <a:rPr lang="en-US" altLang="zh-TW" i="1" dirty="0" smtClean="0">
                <a:ea typeface="新細明體" panose="02020500000000000000" pitchFamily="18" charset="-120"/>
              </a:rPr>
              <a:t>M</a:t>
            </a:r>
            <a:r>
              <a:rPr lang="en-US" altLang="zh-TW" dirty="0" smtClean="0">
                <a:ea typeface="新細明體" panose="02020500000000000000" pitchFamily="18" charset="-120"/>
              </a:rPr>
              <a:t>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and</a:t>
            </a:r>
            <a:r>
              <a:rPr lang="en-US" altLang="zh-TW" dirty="0" smtClean="0">
                <a:ea typeface="新細明體" panose="02020500000000000000" pitchFamily="18" charset="-120"/>
              </a:rPr>
              <a:t> </a:t>
            </a:r>
            <a:r>
              <a:rPr lang="en-US" altLang="zh-TW" i="1" dirty="0" smtClean="0">
                <a:ea typeface="新細明體" panose="02020500000000000000" pitchFamily="18" charset="-120"/>
              </a:rPr>
              <a:t>M</a:t>
            </a:r>
            <a:r>
              <a:rPr lang="en-US" altLang="zh-TW" dirty="0" smtClean="0">
                <a:ea typeface="新細明體" panose="02020500000000000000" pitchFamily="18" charset="-120"/>
              </a:rPr>
              <a:t>’</a:t>
            </a:r>
          </a:p>
          <a:p>
            <a:pPr lvl="1" eaLnBrk="1" hangingPunct="1"/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Since </a:t>
            </a:r>
            <a:r>
              <a:rPr lang="en-US" altLang="zh-TW" dirty="0" smtClean="0">
                <a:ea typeface="新細明體" panose="02020500000000000000" pitchFamily="18" charset="-120"/>
              </a:rPr>
              <a:t>|</a:t>
            </a:r>
            <a:r>
              <a:rPr lang="en-US" altLang="zh-TW" i="1" dirty="0" smtClean="0">
                <a:ea typeface="新細明體" panose="02020500000000000000" pitchFamily="18" charset="-120"/>
              </a:rPr>
              <a:t>M</a:t>
            </a:r>
            <a:r>
              <a:rPr lang="en-US" altLang="zh-TW" dirty="0" smtClean="0">
                <a:ea typeface="新細明體" panose="02020500000000000000" pitchFamily="18" charset="-120"/>
              </a:rPr>
              <a:t>’|&gt;|</a:t>
            </a:r>
            <a:r>
              <a:rPr lang="en-US" altLang="zh-TW" i="1" dirty="0" smtClean="0">
                <a:ea typeface="新細明體" panose="02020500000000000000" pitchFamily="18" charset="-120"/>
              </a:rPr>
              <a:t>M</a:t>
            </a:r>
            <a:r>
              <a:rPr lang="en-US" altLang="zh-TW" dirty="0" smtClean="0">
                <a:ea typeface="新細明體" panose="02020500000000000000" pitchFamily="18" charset="-120"/>
              </a:rPr>
              <a:t>|, </a:t>
            </a:r>
            <a:r>
              <a:rPr lang="en-US" altLang="zh-TW" i="1" dirty="0" smtClean="0">
                <a:ea typeface="新細明體" panose="02020500000000000000" pitchFamily="18" charset="-120"/>
              </a:rPr>
              <a:t>F</a:t>
            </a:r>
            <a:r>
              <a:rPr lang="en-US" altLang="zh-TW" dirty="0" smtClean="0">
                <a:ea typeface="新細明體" panose="02020500000000000000" pitchFamily="18" charset="-120"/>
              </a:rPr>
              <a:t>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must have a component with more edges of </a:t>
            </a:r>
            <a:r>
              <a:rPr lang="en-US" altLang="zh-TW" i="1" dirty="0" smtClean="0">
                <a:ea typeface="新細明體" panose="02020500000000000000" pitchFamily="18" charset="-120"/>
              </a:rPr>
              <a:t>M</a:t>
            </a:r>
            <a:r>
              <a:rPr lang="en-US" altLang="zh-TW" dirty="0" smtClean="0">
                <a:ea typeface="新細明體" panose="02020500000000000000" pitchFamily="18" charset="-120"/>
              </a:rPr>
              <a:t>’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than of </a:t>
            </a:r>
            <a:r>
              <a:rPr lang="en-US" altLang="zh-TW" i="1" dirty="0" smtClean="0">
                <a:ea typeface="新細明體" panose="02020500000000000000" pitchFamily="18" charset="-120"/>
              </a:rPr>
              <a:t>M</a:t>
            </a:r>
            <a:r>
              <a:rPr lang="en-US" altLang="zh-TW" dirty="0" smtClean="0">
                <a:ea typeface="新細明體" panose="02020500000000000000" pitchFamily="18" charset="-120"/>
              </a:rPr>
              <a:t>.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Such a component can only be a path that starts and ends with an edge of </a:t>
            </a:r>
            <a:r>
              <a:rPr lang="en-US" altLang="zh-TW" dirty="0" smtClean="0">
                <a:ea typeface="新細明體" panose="02020500000000000000" pitchFamily="18" charset="-120"/>
              </a:rPr>
              <a:t> </a:t>
            </a:r>
            <a:r>
              <a:rPr lang="en-US" altLang="zh-TW" i="1" dirty="0" smtClean="0">
                <a:ea typeface="新細明體" panose="02020500000000000000" pitchFamily="18" charset="-120"/>
              </a:rPr>
              <a:t>M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’; thus it is a </a:t>
            </a:r>
            <a:r>
              <a:rPr lang="en-US" altLang="zh-TW" i="1" dirty="0" smtClean="0">
                <a:ea typeface="新細明體" panose="02020500000000000000" pitchFamily="18" charset="-120"/>
              </a:rPr>
              <a:t>M</a:t>
            </a:r>
            <a:r>
              <a:rPr lang="en-US" altLang="zh-TW" dirty="0" smtClean="0">
                <a:ea typeface="新細明體" panose="02020500000000000000" pitchFamily="18" charset="-120"/>
              </a:rPr>
              <a:t>-augmenting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path in </a:t>
            </a:r>
            <a:r>
              <a:rPr lang="en-US" altLang="zh-TW" i="1" dirty="0" smtClean="0">
                <a:ea typeface="新細明體" panose="02020500000000000000" pitchFamily="18" charset="-120"/>
              </a:rPr>
              <a:t>G.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TW" sz="2200" dirty="0" smtClean="0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27220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D79994EF-4DA2-40CE-A5CD-1CF22095C230}" type="datetime1">
              <a:rPr lang="en-US" altLang="zh-TW" sz="1400" smtClean="0"/>
              <a:pPr eaLnBrk="1" hangingPunct="1"/>
              <a:t>2/8/2017</a:t>
            </a:fld>
            <a:endParaRPr lang="en-US" altLang="zh-TW" sz="1400" smtClean="0"/>
          </a:p>
        </p:txBody>
      </p:sp>
      <p:sp>
        <p:nvSpPr>
          <p:cNvPr id="31749" name="Rectangle 2"/>
          <p:cNvSpPr>
            <a:spLocks noGrp="1" noChangeArrowheads="1"/>
          </p:cNvSpPr>
          <p:nvPr>
            <p:ph type="title"/>
          </p:nvPr>
        </p:nvSpPr>
        <p:spPr>
          <a:xfrm>
            <a:off x="757235" y="349623"/>
            <a:ext cx="7686675" cy="1385048"/>
          </a:xfrm>
        </p:spPr>
        <p:txBody>
          <a:bodyPr>
            <a:normAutofit/>
          </a:bodyPr>
          <a:lstStyle/>
          <a:p>
            <a:pPr marL="381000" indent="-381000"/>
            <a:r>
              <a:rPr lang="en-US" altLang="zh-TW" sz="2400" dirty="0" smtClean="0">
                <a:ea typeface="新細明體" panose="02020500000000000000" pitchFamily="18" charset="-120"/>
              </a:rPr>
              <a:t>Theorem 2 (Philip Hall’s Theorem): An </a:t>
            </a:r>
            <a:r>
              <a:rPr lang="en-US" altLang="zh-TW" sz="2400" i="1" dirty="0" smtClean="0">
                <a:ea typeface="新細明體" panose="02020500000000000000" pitchFamily="18" charset="-120"/>
              </a:rPr>
              <a:t>X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,</a:t>
            </a:r>
            <a:r>
              <a:rPr lang="en-US" altLang="zh-TW" sz="2400" i="1" dirty="0" smtClean="0">
                <a:ea typeface="新細明體" panose="02020500000000000000" pitchFamily="18" charset="-120"/>
              </a:rPr>
              <a:t>Y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-</a:t>
            </a:r>
            <a:r>
              <a:rPr lang="en-US" altLang="zh-TW" sz="2400" dirty="0" err="1" smtClean="0">
                <a:ea typeface="新細明體" panose="02020500000000000000" pitchFamily="18" charset="-120"/>
              </a:rPr>
              <a:t>bigraph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 </a:t>
            </a:r>
            <a:r>
              <a:rPr lang="en-US" altLang="zh-TW" sz="2400" i="1" dirty="0" smtClean="0">
                <a:ea typeface="新細明體" panose="02020500000000000000" pitchFamily="18" charset="-120"/>
              </a:rPr>
              <a:t>G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 has a matching that saturates </a:t>
            </a:r>
            <a:r>
              <a:rPr lang="en-US" altLang="zh-TW" sz="2400" i="1" dirty="0" smtClean="0">
                <a:ea typeface="新細明體" panose="02020500000000000000" pitchFamily="18" charset="-120"/>
              </a:rPr>
              <a:t>X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 if and only if |</a:t>
            </a:r>
            <a:r>
              <a:rPr lang="en-US" altLang="zh-TW" sz="2400" i="1" dirty="0" smtClean="0">
                <a:ea typeface="新細明體" panose="02020500000000000000" pitchFamily="18" charset="-120"/>
              </a:rPr>
              <a:t>N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(</a:t>
            </a:r>
            <a:r>
              <a:rPr lang="en-US" altLang="zh-TW" sz="2400" i="1" dirty="0" smtClean="0">
                <a:ea typeface="新細明體" panose="02020500000000000000" pitchFamily="18" charset="-120"/>
              </a:rPr>
              <a:t>S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)| </a:t>
            </a:r>
            <a:r>
              <a:rPr lang="en-US" altLang="zh-TW" sz="24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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 |</a:t>
            </a:r>
            <a:r>
              <a:rPr lang="en-US" altLang="zh-TW" sz="2400" i="1" dirty="0" smtClean="0">
                <a:ea typeface="新細明體" panose="02020500000000000000" pitchFamily="18" charset="-120"/>
              </a:rPr>
              <a:t>S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| for all</a:t>
            </a:r>
            <a:r>
              <a:rPr lang="en-US" altLang="zh-TW" sz="2400" i="1" dirty="0" smtClean="0">
                <a:ea typeface="新細明體" panose="02020500000000000000" pitchFamily="18" charset="-120"/>
              </a:rPr>
              <a:t> S</a:t>
            </a:r>
            <a:r>
              <a:rPr lang="en-US" altLang="zh-TW" sz="24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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 </a:t>
            </a:r>
            <a:r>
              <a:rPr lang="en-US" altLang="zh-TW" sz="2400" i="1" dirty="0" smtClean="0">
                <a:ea typeface="新細明體" panose="02020500000000000000" pitchFamily="18" charset="-120"/>
              </a:rPr>
              <a:t>X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. </a:t>
            </a:r>
            <a:endParaRPr lang="en-US" altLang="zh-TW" sz="2400" baseline="-25000" dirty="0" smtClean="0">
              <a:solidFill>
                <a:schemeClr val="tx1"/>
              </a:solidFill>
              <a:ea typeface="新細明體" panose="02020500000000000000" pitchFamily="18" charset="-120"/>
            </a:endParaRPr>
          </a:p>
        </p:txBody>
      </p:sp>
      <p:sp>
        <p:nvSpPr>
          <p:cNvPr id="317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3557" y="2272552"/>
            <a:ext cx="8759078" cy="4128247"/>
          </a:xfrm>
        </p:spPr>
        <p:txBody>
          <a:bodyPr>
            <a:normAutofit fontScale="47500" lnSpcReduction="20000"/>
          </a:bodyPr>
          <a:lstStyle/>
          <a:p>
            <a:pPr eaLnBrk="1" hangingPunct="1">
              <a:lnSpc>
                <a:spcPct val="120000"/>
              </a:lnSpc>
              <a:spcBef>
                <a:spcPts val="1200"/>
              </a:spcBef>
            </a:pPr>
            <a:r>
              <a:rPr lang="en-US" altLang="zh-TW" sz="3400" i="1" dirty="0" smtClean="0">
                <a:solidFill>
                  <a:srgbClr val="00B0F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Remark: This is a famous  Theorem, proved by Philip Hall in 1935,  frequently known as Hall’s Marriage Theorem. It has an equivalent formulation, in terms of finite sets as follows:</a:t>
            </a:r>
            <a:r>
              <a:rPr lang="en-US" altLang="zh-TW" sz="3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</a:p>
          <a:p>
            <a:pPr>
              <a:lnSpc>
                <a:spcPct val="120000"/>
              </a:lnSpc>
            </a:pPr>
            <a:r>
              <a:rPr lang="en-US" altLang="zh-TW" sz="3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Let </a:t>
            </a:r>
            <a:r>
              <a:rPr lang="en-US" sz="5100" dirty="0" smtClean="0">
                <a:latin typeface="ChevaraOutline" pitchFamily="2" charset="0"/>
                <a:sym typeface="Symbol" pitchFamily="18" charset="2"/>
              </a:rPr>
              <a:t>S</a:t>
            </a:r>
            <a:r>
              <a:rPr lang="en-US" altLang="zh-TW" sz="3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be a finite family of finite sets, in which the sets may be repeated several times. A transversal, or system of distinct representatives (SDR), for </a:t>
            </a:r>
            <a:r>
              <a:rPr lang="en-US" sz="5100" dirty="0" smtClean="0">
                <a:latin typeface="ChevaraOutline" pitchFamily="2" charset="0"/>
                <a:sym typeface="Symbol" pitchFamily="18" charset="2"/>
              </a:rPr>
              <a:t>S</a:t>
            </a:r>
            <a:r>
              <a:rPr lang="en-US" altLang="zh-TW" sz="3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is an injection f: </a:t>
            </a:r>
            <a:r>
              <a:rPr lang="en-US" sz="5100" dirty="0" smtClean="0">
                <a:latin typeface="ChevaraOutline" pitchFamily="2" charset="0"/>
                <a:sym typeface="Symbol" pitchFamily="18" charset="2"/>
              </a:rPr>
              <a:t>S</a:t>
            </a:r>
            <a:r>
              <a:rPr lang="en-US" altLang="zh-TW" sz="3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zh-TW" sz="3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/>
              </a:rPr>
              <a:t>  {A: A </a:t>
            </a:r>
            <a:r>
              <a:rPr lang="en-US" altLang="zh-TW" sz="3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3400" dirty="0" smtClean="0">
                <a:latin typeface="ChevaraOutline" pitchFamily="2" charset="0"/>
                <a:sym typeface="Symbol" pitchFamily="18" charset="2"/>
              </a:rPr>
              <a:t>S </a:t>
            </a:r>
            <a:r>
              <a:rPr lang="en-US" sz="3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} such that f (A) </a:t>
            </a:r>
            <a:r>
              <a:rPr lang="en-US" sz="3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Symbol"/>
              </a:rPr>
              <a:t> A. Then the above theorem can be stated as follows:</a:t>
            </a: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altLang="zh-TW" sz="3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Theorem 2 (Philip Hall’s Theorem): A family </a:t>
            </a:r>
            <a:r>
              <a:rPr lang="en-US" sz="5800" dirty="0" smtClean="0">
                <a:latin typeface="ChevaraOutline" pitchFamily="2" charset="0"/>
                <a:sym typeface="Symbol" pitchFamily="18" charset="2"/>
              </a:rPr>
              <a:t>S </a:t>
            </a:r>
            <a:r>
              <a:rPr lang="en-US" sz="3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Symbol"/>
              </a:rPr>
              <a:t>has a transversal if and only if </a:t>
            </a:r>
            <a:r>
              <a:rPr lang="en-US" sz="3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for each subfamily </a:t>
            </a:r>
            <a:r>
              <a:rPr lang="en-US" sz="6700" dirty="0" smtClean="0">
                <a:latin typeface="ChevaraOutline" pitchFamily="2" charset="0"/>
                <a:sym typeface="Symbol" pitchFamily="18" charset="2"/>
              </a:rPr>
              <a:t>W</a:t>
            </a:r>
            <a:r>
              <a:rPr lang="en-US" sz="2000" dirty="0" smtClean="0"/>
              <a:t> </a:t>
            </a:r>
            <a:r>
              <a:rPr lang="en-US" sz="3400" dirty="0" smtClean="0">
                <a:sym typeface="Symbol"/>
              </a:rPr>
              <a:t> </a:t>
            </a:r>
            <a:r>
              <a:rPr lang="en-US" sz="6700" dirty="0" smtClean="0">
                <a:latin typeface="ChevaraOutline" pitchFamily="2" charset="0"/>
                <a:sym typeface="Symbol" pitchFamily="18" charset="2"/>
              </a:rPr>
              <a:t>S </a:t>
            </a:r>
            <a:r>
              <a:rPr lang="en-US" sz="2000" dirty="0" smtClean="0">
                <a:sym typeface="Symbol"/>
              </a:rPr>
              <a:t>, </a:t>
            </a:r>
          </a:p>
          <a:p>
            <a:pPr>
              <a:lnSpc>
                <a:spcPct val="120000"/>
              </a:lnSpc>
              <a:spcBef>
                <a:spcPts val="1200"/>
              </a:spcBef>
              <a:buNone/>
            </a:pPr>
            <a:r>
              <a:rPr lang="en-US" sz="51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Symbol"/>
              </a:rPr>
              <a:t>       |</a:t>
            </a:r>
            <a:r>
              <a:rPr lang="en-US" sz="6700" dirty="0" smtClean="0">
                <a:latin typeface="ChevaraOutline" pitchFamily="2" charset="0"/>
                <a:sym typeface="Symbol" pitchFamily="18" charset="2"/>
              </a:rPr>
              <a:t>W</a:t>
            </a:r>
            <a:r>
              <a:rPr lang="en-US" sz="5100" dirty="0" smtClean="0">
                <a:sym typeface="Symbol"/>
              </a:rPr>
              <a:t>|</a:t>
            </a:r>
            <a:r>
              <a:rPr lang="en-US" sz="5100" dirty="0" smtClean="0"/>
              <a:t>  </a:t>
            </a:r>
            <a:r>
              <a:rPr lang="en-US" sz="5100" dirty="0" smtClean="0">
                <a:sym typeface="Symbol"/>
              </a:rPr>
              <a:t>  | { A: A  </a:t>
            </a:r>
            <a:r>
              <a:rPr lang="en-US" sz="6700" dirty="0" smtClean="0">
                <a:latin typeface="ChevaraOutline" pitchFamily="2" charset="0"/>
                <a:sym typeface="Symbol" pitchFamily="18" charset="2"/>
              </a:rPr>
              <a:t>W</a:t>
            </a:r>
            <a:r>
              <a:rPr lang="en-US" sz="4600" dirty="0" smtClean="0">
                <a:latin typeface="ChevaraOutline" pitchFamily="2" charset="0"/>
                <a:sym typeface="Symbol" pitchFamily="18" charset="2"/>
              </a:rPr>
              <a:t> </a:t>
            </a:r>
            <a:r>
              <a:rPr lang="en-US" sz="5100" dirty="0" smtClean="0">
                <a:sym typeface="Symbol"/>
              </a:rPr>
              <a:t>}|.</a:t>
            </a:r>
            <a:r>
              <a:rPr lang="en-US" sz="3400" dirty="0" smtClean="0">
                <a:sym typeface="Symbol"/>
              </a:rPr>
              <a:t>  </a:t>
            </a:r>
            <a:r>
              <a:rPr lang="en-US" sz="3400" dirty="0" smtClean="0"/>
              <a:t> </a:t>
            </a:r>
          </a:p>
          <a:p>
            <a:pPr eaLnBrk="1" hangingPunct="1"/>
            <a:endParaRPr lang="en-US" altLang="zh-TW" sz="2200" dirty="0" smtClean="0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03989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D79994EF-4DA2-40CE-A5CD-1CF22095C230}" type="datetime1">
              <a:rPr lang="en-US" altLang="zh-TW" sz="1400" smtClean="0"/>
              <a:pPr eaLnBrk="1" hangingPunct="1"/>
              <a:t>2/8/2017</a:t>
            </a:fld>
            <a:endParaRPr lang="en-US" altLang="zh-TW" sz="1400" smtClean="0"/>
          </a:p>
        </p:txBody>
      </p:sp>
      <p:sp>
        <p:nvSpPr>
          <p:cNvPr id="31749" name="Rectangle 2"/>
          <p:cNvSpPr>
            <a:spLocks noGrp="1" noChangeArrowheads="1"/>
          </p:cNvSpPr>
          <p:nvPr>
            <p:ph type="title"/>
          </p:nvPr>
        </p:nvSpPr>
        <p:spPr>
          <a:xfrm>
            <a:off x="757235" y="349623"/>
            <a:ext cx="7686675" cy="793377"/>
          </a:xfrm>
        </p:spPr>
        <p:txBody>
          <a:bodyPr>
            <a:normAutofit/>
          </a:bodyPr>
          <a:lstStyle/>
          <a:p>
            <a:pPr marL="381000" indent="-381000" algn="ctr"/>
            <a:r>
              <a:rPr lang="en-US" altLang="zh-TW" sz="2400" dirty="0" smtClean="0">
                <a:ea typeface="新細明體" panose="02020500000000000000" pitchFamily="18" charset="-120"/>
              </a:rPr>
              <a:t>Why Marriage Theorem ?  </a:t>
            </a:r>
            <a:endParaRPr lang="en-US" altLang="zh-TW" sz="2400" baseline="-25000" dirty="0" smtClean="0">
              <a:solidFill>
                <a:schemeClr val="tx1"/>
              </a:solidFill>
              <a:ea typeface="新細明體" panose="02020500000000000000" pitchFamily="18" charset="-120"/>
            </a:endParaRPr>
          </a:p>
        </p:txBody>
      </p:sp>
      <p:sp>
        <p:nvSpPr>
          <p:cNvPr id="317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3557" y="1290918"/>
            <a:ext cx="8759078" cy="5109881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 smtClean="0"/>
              <a:t>The standard example of an application of Hall’s Theorem is to imagine two groups; one of </a:t>
            </a:r>
            <a:r>
              <a:rPr lang="en-US" sz="2400" i="1" dirty="0" smtClean="0"/>
              <a:t>n</a:t>
            </a:r>
            <a:r>
              <a:rPr lang="en-US" sz="2400" dirty="0" smtClean="0"/>
              <a:t> men, and one of </a:t>
            </a:r>
            <a:r>
              <a:rPr lang="en-US" sz="2400" i="1" dirty="0" smtClean="0"/>
              <a:t>n</a:t>
            </a:r>
            <a:r>
              <a:rPr lang="en-US" sz="2400" dirty="0" smtClean="0"/>
              <a:t> women. For each woman, there is a subset of the men, any one of which she would happily marry; and any man would be happy to marry a woman who wants to marry him. Consider whether it is possible to pair up (in </a:t>
            </a:r>
            <a:r>
              <a:rPr lang="en-US" sz="2400" dirty="0" smtClean="0">
                <a:hlinkClick r:id="rId2" tooltip="Marriage"/>
              </a:rPr>
              <a:t>marriage</a:t>
            </a:r>
            <a:r>
              <a:rPr lang="en-US" sz="2400" dirty="0" smtClean="0"/>
              <a:t>) the men and women so that every person is happy.</a:t>
            </a:r>
          </a:p>
          <a:p>
            <a:r>
              <a:rPr lang="en-US" sz="2400" dirty="0" smtClean="0"/>
              <a:t>If we let </a:t>
            </a:r>
            <a:r>
              <a:rPr lang="en-US" sz="2400" i="1" dirty="0" smtClean="0"/>
              <a:t>A</a:t>
            </a:r>
            <a:r>
              <a:rPr lang="en-US" sz="2400" i="1" baseline="-25000" dirty="0" smtClean="0"/>
              <a:t>i</a:t>
            </a:r>
            <a:r>
              <a:rPr lang="en-US" sz="2400" dirty="0" smtClean="0"/>
              <a:t> be the set of men that the </a:t>
            </a:r>
            <a:r>
              <a:rPr lang="en-US" sz="2400" i="1" dirty="0" err="1" smtClean="0"/>
              <a:t>i</a:t>
            </a:r>
            <a:r>
              <a:rPr lang="en-US" sz="2400" dirty="0" err="1" smtClean="0"/>
              <a:t>-th</a:t>
            </a:r>
            <a:r>
              <a:rPr lang="en-US" sz="2400" dirty="0" smtClean="0"/>
              <a:t> woman would be happy to marry, then the marriage theorem states that each woman can happily marry a man if and only if the collection of sets {</a:t>
            </a:r>
            <a:r>
              <a:rPr lang="en-US" sz="2400" i="1" dirty="0" smtClean="0"/>
              <a:t>A</a:t>
            </a:r>
            <a:r>
              <a:rPr lang="en-US" sz="2400" i="1" baseline="-25000" dirty="0" smtClean="0"/>
              <a:t>i</a:t>
            </a:r>
            <a:r>
              <a:rPr lang="en-US" sz="2400" dirty="0" smtClean="0"/>
              <a:t>} meets the marriage condition.</a:t>
            </a:r>
          </a:p>
          <a:p>
            <a:r>
              <a:rPr lang="en-US" sz="2400" dirty="0" smtClean="0"/>
              <a:t>Note that the marriage condition is that, for any subset X of the women, the number of men whom at least one of the women would be happy to marry, , be at least as big as the number of women in that subset, X . It is obvious that this condition is </a:t>
            </a:r>
            <a:r>
              <a:rPr lang="en-US" sz="2400" i="1" dirty="0" smtClean="0"/>
              <a:t>necessary</a:t>
            </a:r>
            <a:r>
              <a:rPr lang="en-US" sz="2400" dirty="0" smtClean="0"/>
              <a:t>, as if it does not hold, there are not enough men to share among the women. What is interesting is that it is also a </a:t>
            </a:r>
            <a:r>
              <a:rPr lang="en-US" sz="2400" i="1" dirty="0" smtClean="0"/>
              <a:t>sufficient</a:t>
            </a:r>
            <a:r>
              <a:rPr lang="en-US" sz="2400" dirty="0" smtClean="0"/>
              <a:t> condition.</a:t>
            </a:r>
          </a:p>
          <a:p>
            <a:pPr eaLnBrk="1" hangingPunct="1"/>
            <a:endParaRPr lang="en-US" altLang="zh-TW" sz="2200" dirty="0" smtClean="0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03989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9269977E-4E39-4837-A2B8-EA796DCEBE0C}" type="datetime1">
              <a:rPr lang="en-US" altLang="zh-TW" sz="1400" smtClean="0"/>
              <a:pPr eaLnBrk="1" hangingPunct="1"/>
              <a:t>2/8/2017</a:t>
            </a:fld>
            <a:endParaRPr lang="en-US" altLang="zh-TW" sz="1400" smtClean="0"/>
          </a:p>
        </p:txBody>
      </p:sp>
      <p:sp>
        <p:nvSpPr>
          <p:cNvPr id="16389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85800" y="495300"/>
            <a:ext cx="7772400" cy="857250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ea typeface="新細明體" panose="02020500000000000000" pitchFamily="18" charset="-120"/>
              </a:rPr>
              <a:t>Matching</a:t>
            </a:r>
            <a:endParaRPr lang="en-US" altLang="zh-TW" baseline="-16000" dirty="0" smtClean="0">
              <a:ea typeface="新細明體" panose="02020500000000000000" pitchFamily="18" charset="-120"/>
            </a:endParaRPr>
          </a:p>
        </p:txBody>
      </p:sp>
      <p:sp>
        <p:nvSpPr>
          <p:cNvPr id="16390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00075" y="1700218"/>
            <a:ext cx="7772400" cy="1209675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</a:t>
            </a:r>
            <a:r>
              <a:rPr lang="en-US" altLang="zh-TW" b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</a:t>
            </a:r>
            <a:r>
              <a:rPr lang="en-US" altLang="zh-TW" b="1" i="1" dirty="0" smtClean="0">
                <a:solidFill>
                  <a:schemeClr val="accent1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perfect matching 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 a graph is a matching that saturates every vertex</a:t>
            </a:r>
            <a:r>
              <a:rPr lang="en-US" altLang="zh-TW" dirty="0" smtClean="0">
                <a:ea typeface="新細明體" panose="02020500000000000000" pitchFamily="18" charset="-120"/>
              </a:rPr>
              <a:t>.</a:t>
            </a:r>
            <a:endParaRPr lang="zh-TW" altLang="en-US" i="1" dirty="0" smtClean="0">
              <a:ea typeface="新細明體" panose="02020500000000000000" pitchFamily="18" charset="-120"/>
            </a:endParaRPr>
          </a:p>
        </p:txBody>
      </p:sp>
      <p:sp>
        <p:nvSpPr>
          <p:cNvPr id="16391" name="Oval 1028"/>
          <p:cNvSpPr>
            <a:spLocks noChangeArrowheads="1"/>
          </p:cNvSpPr>
          <p:nvPr/>
        </p:nvSpPr>
        <p:spPr bwMode="auto">
          <a:xfrm>
            <a:off x="1800225" y="3651250"/>
            <a:ext cx="123825" cy="1143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16392" name="Oval 1029"/>
          <p:cNvSpPr>
            <a:spLocks noChangeArrowheads="1"/>
          </p:cNvSpPr>
          <p:nvPr/>
        </p:nvSpPr>
        <p:spPr bwMode="auto">
          <a:xfrm>
            <a:off x="2286000" y="3641725"/>
            <a:ext cx="123825" cy="1143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16393" name="Oval 1030"/>
          <p:cNvSpPr>
            <a:spLocks noChangeArrowheads="1"/>
          </p:cNvSpPr>
          <p:nvPr/>
        </p:nvSpPr>
        <p:spPr bwMode="auto">
          <a:xfrm>
            <a:off x="2790825" y="3651250"/>
            <a:ext cx="123825" cy="1143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16394" name="Oval 1031"/>
          <p:cNvSpPr>
            <a:spLocks noChangeArrowheads="1"/>
          </p:cNvSpPr>
          <p:nvPr/>
        </p:nvSpPr>
        <p:spPr bwMode="auto">
          <a:xfrm>
            <a:off x="3238500" y="3651250"/>
            <a:ext cx="123825" cy="1143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16395" name="Oval 1032"/>
          <p:cNvSpPr>
            <a:spLocks noChangeArrowheads="1"/>
          </p:cNvSpPr>
          <p:nvPr/>
        </p:nvSpPr>
        <p:spPr bwMode="auto">
          <a:xfrm>
            <a:off x="3219450" y="4213225"/>
            <a:ext cx="123825" cy="1143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16396" name="Oval 1033"/>
          <p:cNvSpPr>
            <a:spLocks noChangeArrowheads="1"/>
          </p:cNvSpPr>
          <p:nvPr/>
        </p:nvSpPr>
        <p:spPr bwMode="auto">
          <a:xfrm>
            <a:off x="2787650" y="4222750"/>
            <a:ext cx="123825" cy="1143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16397" name="Oval 1034"/>
          <p:cNvSpPr>
            <a:spLocks noChangeArrowheads="1"/>
          </p:cNvSpPr>
          <p:nvPr/>
        </p:nvSpPr>
        <p:spPr bwMode="auto">
          <a:xfrm>
            <a:off x="2308225" y="4213225"/>
            <a:ext cx="123825" cy="1143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16398" name="Oval 1035"/>
          <p:cNvSpPr>
            <a:spLocks noChangeArrowheads="1"/>
          </p:cNvSpPr>
          <p:nvPr/>
        </p:nvSpPr>
        <p:spPr bwMode="auto">
          <a:xfrm>
            <a:off x="1800225" y="4222750"/>
            <a:ext cx="123825" cy="1143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16399" name="Line 1036"/>
          <p:cNvSpPr>
            <a:spLocks noChangeShapeType="1"/>
          </p:cNvSpPr>
          <p:nvPr/>
        </p:nvSpPr>
        <p:spPr bwMode="auto">
          <a:xfrm flipV="1">
            <a:off x="1905000" y="3741738"/>
            <a:ext cx="890588" cy="514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00" name="Line 1037"/>
          <p:cNvSpPr>
            <a:spLocks noChangeShapeType="1"/>
          </p:cNvSpPr>
          <p:nvPr/>
        </p:nvSpPr>
        <p:spPr bwMode="auto">
          <a:xfrm>
            <a:off x="2405063" y="3746500"/>
            <a:ext cx="404812" cy="4953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01" name="Line 1038"/>
          <p:cNvSpPr>
            <a:spLocks noChangeShapeType="1"/>
          </p:cNvSpPr>
          <p:nvPr/>
        </p:nvSpPr>
        <p:spPr bwMode="auto">
          <a:xfrm>
            <a:off x="1905000" y="3765550"/>
            <a:ext cx="419100" cy="48577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02" name="Line 1039"/>
          <p:cNvSpPr>
            <a:spLocks noChangeShapeType="1"/>
          </p:cNvSpPr>
          <p:nvPr/>
        </p:nvSpPr>
        <p:spPr bwMode="auto">
          <a:xfrm>
            <a:off x="3295650" y="3775075"/>
            <a:ext cx="0" cy="457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03" name="Line 1043"/>
          <p:cNvSpPr>
            <a:spLocks noChangeShapeType="1"/>
          </p:cNvSpPr>
          <p:nvPr/>
        </p:nvSpPr>
        <p:spPr bwMode="auto">
          <a:xfrm flipH="1">
            <a:off x="1895475" y="3743325"/>
            <a:ext cx="400050" cy="47625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04" name="Line 1044"/>
          <p:cNvSpPr>
            <a:spLocks noChangeShapeType="1"/>
          </p:cNvSpPr>
          <p:nvPr/>
        </p:nvSpPr>
        <p:spPr bwMode="auto">
          <a:xfrm flipH="1">
            <a:off x="2857500" y="3762375"/>
            <a:ext cx="9525" cy="47625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05" name="Line 1045"/>
          <p:cNvSpPr>
            <a:spLocks noChangeShapeType="1"/>
          </p:cNvSpPr>
          <p:nvPr/>
        </p:nvSpPr>
        <p:spPr bwMode="auto">
          <a:xfrm>
            <a:off x="2333625" y="3762375"/>
            <a:ext cx="47625" cy="4476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06" name="Line 1046"/>
          <p:cNvSpPr>
            <a:spLocks noChangeShapeType="1"/>
          </p:cNvSpPr>
          <p:nvPr/>
        </p:nvSpPr>
        <p:spPr bwMode="auto">
          <a:xfrm flipH="1">
            <a:off x="2895600" y="3752850"/>
            <a:ext cx="352425" cy="4667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07" name="Line 1047"/>
          <p:cNvSpPr>
            <a:spLocks noChangeShapeType="1"/>
          </p:cNvSpPr>
          <p:nvPr/>
        </p:nvSpPr>
        <p:spPr bwMode="auto">
          <a:xfrm flipH="1">
            <a:off x="1847850" y="3762375"/>
            <a:ext cx="9525" cy="4667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08" name="Line 1048"/>
          <p:cNvSpPr>
            <a:spLocks noChangeShapeType="1"/>
          </p:cNvSpPr>
          <p:nvPr/>
        </p:nvSpPr>
        <p:spPr bwMode="auto">
          <a:xfrm flipV="1">
            <a:off x="2419350" y="3733800"/>
            <a:ext cx="857250" cy="5048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09" name="Oval 1049"/>
          <p:cNvSpPr>
            <a:spLocks noChangeArrowheads="1"/>
          </p:cNvSpPr>
          <p:nvPr/>
        </p:nvSpPr>
        <p:spPr bwMode="auto">
          <a:xfrm>
            <a:off x="6130925" y="3070225"/>
            <a:ext cx="128588" cy="12382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16410" name="Line 1053"/>
          <p:cNvSpPr>
            <a:spLocks noChangeShapeType="1"/>
          </p:cNvSpPr>
          <p:nvPr/>
        </p:nvSpPr>
        <p:spPr bwMode="auto">
          <a:xfrm>
            <a:off x="5502275" y="3667125"/>
            <a:ext cx="352425" cy="766763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11" name="Line 1057"/>
          <p:cNvSpPr>
            <a:spLocks noChangeShapeType="1"/>
          </p:cNvSpPr>
          <p:nvPr/>
        </p:nvSpPr>
        <p:spPr bwMode="auto">
          <a:xfrm flipH="1">
            <a:off x="6619875" y="3667125"/>
            <a:ext cx="352425" cy="766763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12" name="Line 1061"/>
          <p:cNvSpPr>
            <a:spLocks noChangeShapeType="1"/>
          </p:cNvSpPr>
          <p:nvPr/>
        </p:nvSpPr>
        <p:spPr bwMode="auto">
          <a:xfrm flipH="1">
            <a:off x="5502275" y="3133725"/>
            <a:ext cx="67945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13" name="Line 1062"/>
          <p:cNvSpPr>
            <a:spLocks noChangeShapeType="1"/>
          </p:cNvSpPr>
          <p:nvPr/>
        </p:nvSpPr>
        <p:spPr bwMode="auto">
          <a:xfrm>
            <a:off x="6189663" y="3133725"/>
            <a:ext cx="790575" cy="517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14" name="Line 1063"/>
          <p:cNvSpPr>
            <a:spLocks noChangeShapeType="1"/>
          </p:cNvSpPr>
          <p:nvPr/>
        </p:nvSpPr>
        <p:spPr bwMode="auto">
          <a:xfrm>
            <a:off x="5854700" y="4427538"/>
            <a:ext cx="7905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15" name="Text Box 1067"/>
          <p:cNvSpPr txBox="1">
            <a:spLocks noChangeArrowheads="1"/>
          </p:cNvSpPr>
          <p:nvPr/>
        </p:nvSpPr>
        <p:spPr bwMode="auto">
          <a:xfrm>
            <a:off x="3467100" y="3457575"/>
            <a:ext cx="4191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16416" name="Text Box 1071"/>
          <p:cNvSpPr txBox="1">
            <a:spLocks noChangeArrowheads="1"/>
          </p:cNvSpPr>
          <p:nvPr/>
        </p:nvSpPr>
        <p:spPr bwMode="auto">
          <a:xfrm>
            <a:off x="3514725" y="4124325"/>
            <a:ext cx="4191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16417" name="Oval 1074"/>
          <p:cNvSpPr>
            <a:spLocks noChangeArrowheads="1"/>
          </p:cNvSpPr>
          <p:nvPr/>
        </p:nvSpPr>
        <p:spPr bwMode="auto">
          <a:xfrm>
            <a:off x="6915150" y="3584575"/>
            <a:ext cx="128588" cy="12382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16418" name="Oval 1075"/>
          <p:cNvSpPr>
            <a:spLocks noChangeArrowheads="1"/>
          </p:cNvSpPr>
          <p:nvPr/>
        </p:nvSpPr>
        <p:spPr bwMode="auto">
          <a:xfrm>
            <a:off x="6559550" y="4368800"/>
            <a:ext cx="128588" cy="12382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16419" name="Oval 1076"/>
          <p:cNvSpPr>
            <a:spLocks noChangeArrowheads="1"/>
          </p:cNvSpPr>
          <p:nvPr/>
        </p:nvSpPr>
        <p:spPr bwMode="auto">
          <a:xfrm>
            <a:off x="5791200" y="4365625"/>
            <a:ext cx="128588" cy="12382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16420" name="Oval 1077"/>
          <p:cNvSpPr>
            <a:spLocks noChangeArrowheads="1"/>
          </p:cNvSpPr>
          <p:nvPr/>
        </p:nvSpPr>
        <p:spPr bwMode="auto">
          <a:xfrm>
            <a:off x="5438775" y="3606800"/>
            <a:ext cx="128588" cy="12382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16421" name="文字方塊 42"/>
          <p:cNvSpPr txBox="1">
            <a:spLocks noChangeArrowheads="1"/>
          </p:cNvSpPr>
          <p:nvPr/>
        </p:nvSpPr>
        <p:spPr bwMode="auto">
          <a:xfrm>
            <a:off x="1200150" y="4562475"/>
            <a:ext cx="27527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zh-TW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Perfect Matching</a:t>
            </a:r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16422" name="文字方塊 43"/>
          <p:cNvSpPr txBox="1">
            <a:spLocks noChangeArrowheads="1"/>
          </p:cNvSpPr>
          <p:nvPr/>
        </p:nvSpPr>
        <p:spPr bwMode="auto">
          <a:xfrm>
            <a:off x="4876800" y="4743450"/>
            <a:ext cx="341947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zh-TW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Maximum Matching </a:t>
            </a:r>
          </a:p>
          <a:p>
            <a:pPr eaLnBrk="1" hangingPunct="1"/>
            <a:r>
              <a:rPr lang="en-US" altLang="zh-TW">
                <a:solidFill>
                  <a:srgbClr val="00B0F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Not a perfect matching</a:t>
            </a:r>
            <a:endParaRPr lang="zh-TW" altLang="en-US">
              <a:solidFill>
                <a:srgbClr val="00B0F0"/>
              </a:solidFill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78238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D79994EF-4DA2-40CE-A5CD-1CF22095C230}" type="datetime1">
              <a:rPr lang="en-US" altLang="zh-TW" sz="1400" smtClean="0"/>
              <a:pPr eaLnBrk="1" hangingPunct="1"/>
              <a:t>2/8/2017</a:t>
            </a:fld>
            <a:endParaRPr lang="en-US" altLang="zh-TW" sz="1400" smtClean="0"/>
          </a:p>
        </p:txBody>
      </p:sp>
      <p:sp>
        <p:nvSpPr>
          <p:cNvPr id="31749" name="Rectangle 2"/>
          <p:cNvSpPr>
            <a:spLocks noGrp="1" noChangeArrowheads="1"/>
          </p:cNvSpPr>
          <p:nvPr>
            <p:ph type="title"/>
          </p:nvPr>
        </p:nvSpPr>
        <p:spPr>
          <a:xfrm>
            <a:off x="757235" y="349623"/>
            <a:ext cx="7686675" cy="793377"/>
          </a:xfrm>
        </p:spPr>
        <p:txBody>
          <a:bodyPr>
            <a:normAutofit/>
          </a:bodyPr>
          <a:lstStyle/>
          <a:p>
            <a:pPr marL="381000" indent="-381000" algn="ctr"/>
            <a:r>
              <a:rPr lang="en-US" altLang="zh-TW" sz="2400" dirty="0" smtClean="0">
                <a:ea typeface="新細明體" panose="02020500000000000000" pitchFamily="18" charset="-120"/>
              </a:rPr>
              <a:t>Equivalence of the Two Formulations   </a:t>
            </a:r>
            <a:endParaRPr lang="en-US" altLang="zh-TW" sz="2400" baseline="-25000" dirty="0" smtClean="0">
              <a:solidFill>
                <a:schemeClr val="tx1"/>
              </a:solidFill>
              <a:ea typeface="新細明體" panose="02020500000000000000" pitchFamily="18" charset="-120"/>
            </a:endParaRPr>
          </a:p>
        </p:txBody>
      </p:sp>
      <p:sp>
        <p:nvSpPr>
          <p:cNvPr id="317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3557" y="1506071"/>
            <a:ext cx="8759078" cy="4894728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Let </a:t>
            </a:r>
            <a:r>
              <a:rPr lang="en-US" sz="2400" i="1" dirty="0" smtClean="0"/>
              <a:t>S</a:t>
            </a:r>
            <a:r>
              <a:rPr lang="en-US" sz="2400" dirty="0" smtClean="0"/>
              <a:t> = (</a:t>
            </a:r>
            <a:r>
              <a:rPr lang="en-US" sz="2400" i="1" dirty="0" smtClean="0"/>
              <a:t>A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, </a:t>
            </a:r>
            <a:r>
              <a:rPr lang="en-US" sz="2400" i="1" dirty="0" smtClean="0"/>
              <a:t>A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, ..., </a:t>
            </a:r>
            <a:r>
              <a:rPr lang="en-US" sz="2400" i="1" dirty="0" smtClean="0"/>
              <a:t>A</a:t>
            </a:r>
            <a:r>
              <a:rPr lang="en-US" sz="2400" baseline="-25000" dirty="0" smtClean="0"/>
              <a:t>n</a:t>
            </a:r>
            <a:r>
              <a:rPr lang="en-US" sz="2400" dirty="0" smtClean="0"/>
              <a:t>) where the </a:t>
            </a:r>
            <a:r>
              <a:rPr lang="en-US" sz="2400" i="1" dirty="0" smtClean="0"/>
              <a:t>A</a:t>
            </a:r>
            <a:r>
              <a:rPr lang="en-US" sz="2400" baseline="-25000" dirty="0" smtClean="0"/>
              <a:t>i</a:t>
            </a:r>
            <a:r>
              <a:rPr lang="en-US" sz="2400" dirty="0" smtClean="0"/>
              <a:t> are finite sets which need not be distinct. Let the set </a:t>
            </a:r>
            <a:r>
              <a:rPr lang="en-US" sz="2400" i="1" dirty="0" smtClean="0"/>
              <a:t>X</a:t>
            </a:r>
            <a:r>
              <a:rPr lang="en-US" sz="2400" dirty="0" smtClean="0"/>
              <a:t> = {</a:t>
            </a:r>
            <a:r>
              <a:rPr lang="en-US" sz="2400" i="1" dirty="0" smtClean="0"/>
              <a:t>A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, </a:t>
            </a:r>
            <a:r>
              <a:rPr lang="en-US" sz="2400" i="1" dirty="0" smtClean="0"/>
              <a:t>A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, ..., </a:t>
            </a:r>
            <a:r>
              <a:rPr lang="en-US" sz="2400" i="1" dirty="0" smtClean="0"/>
              <a:t>A</a:t>
            </a:r>
            <a:r>
              <a:rPr lang="en-US" sz="2400" baseline="-25000" dirty="0" smtClean="0"/>
              <a:t>n</a:t>
            </a:r>
            <a:r>
              <a:rPr lang="en-US" sz="2400" dirty="0" smtClean="0"/>
              <a:t>} (that is, the set of names of the elements of </a:t>
            </a:r>
            <a:r>
              <a:rPr lang="en-US" sz="2400" i="1" dirty="0" smtClean="0"/>
              <a:t>S</a:t>
            </a:r>
            <a:r>
              <a:rPr lang="en-US" sz="2400" dirty="0" smtClean="0"/>
              <a:t>) and the set </a:t>
            </a:r>
            <a:r>
              <a:rPr lang="en-US" sz="2400" i="1" dirty="0" smtClean="0"/>
              <a:t>Y</a:t>
            </a:r>
            <a:r>
              <a:rPr lang="en-US" sz="2400" dirty="0" smtClean="0"/>
              <a:t> be the union of all the elements in all the </a:t>
            </a:r>
            <a:r>
              <a:rPr lang="en-US" sz="2400" i="1" dirty="0" smtClean="0"/>
              <a:t>A</a:t>
            </a:r>
            <a:r>
              <a:rPr lang="en-US" sz="2400" baseline="-25000" dirty="0" smtClean="0"/>
              <a:t>i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We form a finite </a:t>
            </a:r>
            <a:r>
              <a:rPr lang="en-US" sz="2400" dirty="0" smtClean="0">
                <a:hlinkClick r:id="rId2" tooltip="Bipartite graph"/>
              </a:rPr>
              <a:t>bipartite graph</a:t>
            </a:r>
            <a:r>
              <a:rPr lang="en-US" sz="2400" dirty="0" smtClean="0"/>
              <a:t> </a:t>
            </a:r>
            <a:r>
              <a:rPr lang="en-US" sz="2400" i="1" dirty="0" smtClean="0"/>
              <a:t>G</a:t>
            </a:r>
            <a:r>
              <a:rPr lang="en-US" sz="2400" dirty="0" smtClean="0"/>
              <a:t>:= (</a:t>
            </a:r>
            <a:r>
              <a:rPr lang="en-US" sz="2400" i="1" dirty="0" smtClean="0"/>
              <a:t>X</a:t>
            </a:r>
            <a:r>
              <a:rPr lang="en-US" sz="2400" dirty="0" smtClean="0"/>
              <a:t> + </a:t>
            </a:r>
            <a:r>
              <a:rPr lang="en-US" sz="2400" i="1" dirty="0" smtClean="0"/>
              <a:t>Y</a:t>
            </a:r>
            <a:r>
              <a:rPr lang="en-US" sz="2400" dirty="0" smtClean="0"/>
              <a:t>, </a:t>
            </a:r>
            <a:r>
              <a:rPr lang="en-US" sz="2400" i="1" dirty="0" smtClean="0"/>
              <a:t>E</a:t>
            </a:r>
            <a:r>
              <a:rPr lang="en-US" sz="2400" dirty="0" smtClean="0"/>
              <a:t>), with bipartite sets </a:t>
            </a:r>
            <a:r>
              <a:rPr lang="en-US" sz="2400" i="1" dirty="0" smtClean="0"/>
              <a:t>X</a:t>
            </a:r>
            <a:r>
              <a:rPr lang="en-US" sz="2400" dirty="0" smtClean="0"/>
              <a:t> and </a:t>
            </a:r>
            <a:r>
              <a:rPr lang="en-US" sz="2400" i="1" dirty="0" smtClean="0"/>
              <a:t>Y</a:t>
            </a:r>
            <a:r>
              <a:rPr lang="en-US" sz="2400" dirty="0" smtClean="0"/>
              <a:t> by joining any element in </a:t>
            </a:r>
            <a:r>
              <a:rPr lang="en-US" sz="2400" i="1" dirty="0" smtClean="0"/>
              <a:t>Y</a:t>
            </a:r>
            <a:r>
              <a:rPr lang="en-US" sz="2400" dirty="0" smtClean="0"/>
              <a:t> to each </a:t>
            </a:r>
            <a:r>
              <a:rPr lang="en-US" sz="2400" i="1" dirty="0" smtClean="0"/>
              <a:t>A</a:t>
            </a:r>
            <a:r>
              <a:rPr lang="en-US" sz="2400" baseline="-25000" dirty="0" smtClean="0"/>
              <a:t>i</a:t>
            </a:r>
            <a:r>
              <a:rPr lang="en-US" sz="2400" dirty="0" smtClean="0"/>
              <a:t> which it is a member of. A transversal (SDR) of </a:t>
            </a:r>
            <a:r>
              <a:rPr lang="en-US" sz="2400" i="1" dirty="0" smtClean="0"/>
              <a:t>S</a:t>
            </a:r>
            <a:r>
              <a:rPr lang="en-US" sz="2400" dirty="0" smtClean="0"/>
              <a:t> is an </a:t>
            </a:r>
            <a:r>
              <a:rPr lang="en-US" sz="2400" i="1" dirty="0" smtClean="0">
                <a:hlinkClick r:id="rId3" tooltip="Matching (graph theory)"/>
              </a:rPr>
              <a:t>X</a:t>
            </a:r>
            <a:r>
              <a:rPr lang="en-US" sz="2400" dirty="0" smtClean="0">
                <a:hlinkClick r:id="rId3" tooltip="Matching (graph theory)"/>
              </a:rPr>
              <a:t>-saturating matching</a:t>
            </a:r>
            <a:r>
              <a:rPr lang="en-US" sz="2400" dirty="0" smtClean="0"/>
              <a:t> (a matching which covers every vertex in </a:t>
            </a:r>
            <a:r>
              <a:rPr lang="en-US" sz="2400" i="1" dirty="0" smtClean="0"/>
              <a:t>X</a:t>
            </a:r>
            <a:r>
              <a:rPr lang="en-US" sz="2400" dirty="0" smtClean="0"/>
              <a:t>) of the bipartite graph </a:t>
            </a:r>
            <a:r>
              <a:rPr lang="en-US" sz="2400" i="1" dirty="0" smtClean="0"/>
              <a:t>G</a:t>
            </a:r>
            <a:r>
              <a:rPr lang="en-US" sz="2400" dirty="0" smtClean="0"/>
              <a:t>. Thus a problem in the combinatorial formulation can be easily translated to a problem in the graph-theoretic formulation.</a:t>
            </a:r>
          </a:p>
          <a:p>
            <a:pPr eaLnBrk="1" hangingPunct="1"/>
            <a:r>
              <a:rPr lang="en-US" altLang="zh-TW" sz="2200" dirty="0" smtClean="0">
                <a:ea typeface="新細明體" panose="02020500000000000000" pitchFamily="18" charset="-120"/>
              </a:rPr>
              <a:t>We will prove the combinatorial formulation – a proof of the graph formulation is available in the slides. </a:t>
            </a:r>
          </a:p>
          <a:p>
            <a:pPr eaLnBrk="1" hangingPunct="1"/>
            <a:r>
              <a:rPr lang="en-US" altLang="zh-TW" sz="2200" dirty="0" smtClean="0">
                <a:ea typeface="新細明體" panose="02020500000000000000" pitchFamily="18" charset="-120"/>
              </a:rPr>
              <a:t>NB: Hall’s Theorem has been extended to infinite sets (with some additional conditions). </a:t>
            </a:r>
          </a:p>
        </p:txBody>
      </p:sp>
    </p:spTree>
    <p:extLst>
      <p:ext uri="{BB962C8B-B14F-4D97-AF65-F5344CB8AC3E}">
        <p14:creationId xmlns:p14="http://schemas.microsoft.com/office/powerpoint/2010/main" val="3703989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D79994EF-4DA2-40CE-A5CD-1CF22095C230}" type="datetime1">
              <a:rPr lang="en-US" altLang="zh-TW" sz="1400" smtClean="0"/>
              <a:pPr eaLnBrk="1" hangingPunct="1"/>
              <a:t>2/8/2017</a:t>
            </a:fld>
            <a:endParaRPr lang="en-US" altLang="zh-TW" sz="1400" smtClean="0"/>
          </a:p>
        </p:txBody>
      </p:sp>
      <p:sp>
        <p:nvSpPr>
          <p:cNvPr id="31749" name="Rectangle 2"/>
          <p:cNvSpPr>
            <a:spLocks noGrp="1" noChangeArrowheads="1"/>
          </p:cNvSpPr>
          <p:nvPr>
            <p:ph type="title"/>
          </p:nvPr>
        </p:nvSpPr>
        <p:spPr>
          <a:xfrm>
            <a:off x="757235" y="242047"/>
            <a:ext cx="7686675" cy="1115267"/>
          </a:xfrm>
        </p:spPr>
        <p:txBody>
          <a:bodyPr>
            <a:normAutofit/>
          </a:bodyPr>
          <a:lstStyle/>
          <a:p>
            <a:pPr marL="381000" indent="-381000"/>
            <a:r>
              <a:rPr lang="en-US" altLang="zh-TW" sz="2400" dirty="0" smtClean="0">
                <a:ea typeface="新細明體" panose="02020500000000000000" pitchFamily="18" charset="-120"/>
              </a:rPr>
              <a:t>Theorem 2 (Philip Hall’s Theorem): An </a:t>
            </a:r>
            <a:r>
              <a:rPr lang="en-US" altLang="zh-TW" sz="2400" i="1" dirty="0" smtClean="0">
                <a:ea typeface="新細明體" panose="02020500000000000000" pitchFamily="18" charset="-120"/>
              </a:rPr>
              <a:t>X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,</a:t>
            </a:r>
            <a:r>
              <a:rPr lang="en-US" altLang="zh-TW" sz="2400" i="1" dirty="0" smtClean="0">
                <a:ea typeface="新細明體" panose="02020500000000000000" pitchFamily="18" charset="-120"/>
              </a:rPr>
              <a:t>Y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-</a:t>
            </a:r>
            <a:r>
              <a:rPr lang="en-US" altLang="zh-TW" sz="2400" dirty="0" err="1" smtClean="0">
                <a:ea typeface="新細明體" panose="02020500000000000000" pitchFamily="18" charset="-120"/>
              </a:rPr>
              <a:t>bigraph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 </a:t>
            </a:r>
            <a:r>
              <a:rPr lang="en-US" altLang="zh-TW" sz="2400" i="1" dirty="0" smtClean="0">
                <a:ea typeface="新細明體" panose="02020500000000000000" pitchFamily="18" charset="-120"/>
              </a:rPr>
              <a:t>G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 has a matching that saturates </a:t>
            </a:r>
            <a:r>
              <a:rPr lang="en-US" altLang="zh-TW" sz="2400" i="1" dirty="0" smtClean="0">
                <a:ea typeface="新細明體" panose="02020500000000000000" pitchFamily="18" charset="-120"/>
              </a:rPr>
              <a:t>X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 if and only if |</a:t>
            </a:r>
            <a:r>
              <a:rPr lang="en-US" altLang="zh-TW" sz="2400" i="1" dirty="0" smtClean="0">
                <a:ea typeface="新細明體" panose="02020500000000000000" pitchFamily="18" charset="-120"/>
              </a:rPr>
              <a:t>N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(</a:t>
            </a:r>
            <a:r>
              <a:rPr lang="en-US" altLang="zh-TW" sz="2400" i="1" dirty="0" smtClean="0">
                <a:ea typeface="新細明體" panose="02020500000000000000" pitchFamily="18" charset="-120"/>
              </a:rPr>
              <a:t>S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)| </a:t>
            </a:r>
            <a:r>
              <a:rPr lang="en-US" altLang="zh-TW" sz="24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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 |</a:t>
            </a:r>
            <a:r>
              <a:rPr lang="en-US" altLang="zh-TW" sz="2400" i="1" dirty="0" smtClean="0">
                <a:ea typeface="新細明體" panose="02020500000000000000" pitchFamily="18" charset="-120"/>
              </a:rPr>
              <a:t>S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| for all</a:t>
            </a:r>
            <a:r>
              <a:rPr lang="en-US" altLang="zh-TW" sz="2400" i="1" dirty="0" smtClean="0">
                <a:ea typeface="新細明體" panose="02020500000000000000" pitchFamily="18" charset="-120"/>
              </a:rPr>
              <a:t> S</a:t>
            </a:r>
            <a:r>
              <a:rPr lang="en-US" altLang="zh-TW" sz="24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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 </a:t>
            </a:r>
            <a:r>
              <a:rPr lang="en-US" altLang="zh-TW" sz="2400" i="1" dirty="0" smtClean="0">
                <a:ea typeface="新細明體" panose="02020500000000000000" pitchFamily="18" charset="-120"/>
              </a:rPr>
              <a:t>X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. </a:t>
            </a:r>
            <a:endParaRPr lang="en-US" altLang="zh-TW" sz="2400" baseline="-25000" dirty="0" smtClean="0">
              <a:solidFill>
                <a:schemeClr val="tx1"/>
              </a:solidFill>
              <a:ea typeface="新細明體" panose="02020500000000000000" pitchFamily="18" charset="-120"/>
            </a:endParaRPr>
          </a:p>
        </p:txBody>
      </p:sp>
      <p:sp>
        <p:nvSpPr>
          <p:cNvPr id="317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38299"/>
            <a:ext cx="7858125" cy="4143935"/>
          </a:xfrm>
        </p:spPr>
        <p:txBody>
          <a:bodyPr/>
          <a:lstStyle/>
          <a:p>
            <a:pPr eaLnBrk="1" hangingPunct="1">
              <a:buNone/>
            </a:pPr>
            <a:r>
              <a:rPr lang="en-US" altLang="zh-TW" sz="2200" i="1" smtClean="0">
                <a:solidFill>
                  <a:srgbClr val="00B0F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Proof of </a:t>
            </a:r>
            <a:r>
              <a:rPr lang="en-US" altLang="zh-TW" sz="2200" i="1" dirty="0" smtClean="0">
                <a:solidFill>
                  <a:srgbClr val="00B0F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graph-theoretic formulation follows: </a:t>
            </a:r>
          </a:p>
          <a:p>
            <a:r>
              <a:rPr lang="en-US" altLang="zh-TW" sz="2200" i="1" dirty="0" smtClean="0">
                <a:solidFill>
                  <a:srgbClr val="00B0F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Necessity.</a:t>
            </a:r>
            <a:r>
              <a:rPr lang="en-US" altLang="zh-TW" sz="2200" i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zh-TW" sz="22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The</a:t>
            </a:r>
            <a:r>
              <a:rPr lang="en-US" altLang="zh-TW" sz="2200" dirty="0" smtClean="0">
                <a:ea typeface="新細明體" panose="02020500000000000000" pitchFamily="18" charset="-120"/>
              </a:rPr>
              <a:t> |</a:t>
            </a:r>
            <a:r>
              <a:rPr lang="en-US" altLang="zh-TW" sz="2200" i="1" dirty="0" smtClean="0">
                <a:ea typeface="新細明體" panose="02020500000000000000" pitchFamily="18" charset="-120"/>
              </a:rPr>
              <a:t>S</a:t>
            </a:r>
            <a:r>
              <a:rPr lang="en-US" altLang="zh-TW" sz="2200" dirty="0" smtClean="0">
                <a:ea typeface="新細明體" panose="02020500000000000000" pitchFamily="18" charset="-120"/>
              </a:rPr>
              <a:t>| </a:t>
            </a:r>
            <a:r>
              <a:rPr lang="en-US" altLang="zh-TW" sz="22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vertices matched to </a:t>
            </a:r>
            <a:r>
              <a:rPr lang="en-US" altLang="zh-TW" sz="2200" i="1" dirty="0" smtClean="0">
                <a:ea typeface="新細明體" panose="02020500000000000000" pitchFamily="18" charset="-120"/>
              </a:rPr>
              <a:t>S</a:t>
            </a:r>
            <a:r>
              <a:rPr lang="en-US" altLang="zh-TW" sz="2200" dirty="0" smtClean="0">
                <a:ea typeface="新細明體" panose="02020500000000000000" pitchFamily="18" charset="-120"/>
              </a:rPr>
              <a:t> </a:t>
            </a:r>
            <a:r>
              <a:rPr lang="en-US" altLang="zh-TW" sz="22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must lie in </a:t>
            </a:r>
            <a:r>
              <a:rPr lang="en-US" altLang="zh-TW" sz="2200" i="1" dirty="0" smtClean="0">
                <a:ea typeface="新細明體" panose="02020500000000000000" pitchFamily="18" charset="-120"/>
              </a:rPr>
              <a:t>N</a:t>
            </a:r>
            <a:r>
              <a:rPr lang="en-US" altLang="zh-TW" sz="2200" dirty="0" smtClean="0">
                <a:ea typeface="新細明體" panose="02020500000000000000" pitchFamily="18" charset="-120"/>
              </a:rPr>
              <a:t>(</a:t>
            </a:r>
            <a:r>
              <a:rPr lang="en-US" altLang="zh-TW" sz="2200" i="1" dirty="0" smtClean="0">
                <a:ea typeface="新細明體" panose="02020500000000000000" pitchFamily="18" charset="-120"/>
              </a:rPr>
              <a:t>S</a:t>
            </a:r>
            <a:r>
              <a:rPr lang="en-US" altLang="zh-TW" sz="2200" dirty="0" smtClean="0">
                <a:ea typeface="新細明體" panose="02020500000000000000" pitchFamily="18" charset="-120"/>
              </a:rPr>
              <a:t>).</a:t>
            </a:r>
          </a:p>
          <a:p>
            <a:pPr eaLnBrk="1" hangingPunct="1"/>
            <a:r>
              <a:rPr lang="en-US" altLang="zh-TW" sz="2200" i="1" dirty="0" smtClean="0">
                <a:solidFill>
                  <a:srgbClr val="00B0F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Sufficiency.</a:t>
            </a:r>
            <a:r>
              <a:rPr lang="en-US" altLang="zh-TW" sz="2200" i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zh-TW" sz="22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To prove that Hall’s Condition is sufficient, we prove the contra-positive: 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22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	</a:t>
            </a:r>
            <a:r>
              <a:rPr lang="en-US" altLang="zh-TW" sz="2200" dirty="0" smtClean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If </a:t>
            </a:r>
            <a:r>
              <a:rPr lang="en-US" altLang="zh-TW" sz="2200" i="1" dirty="0" smtClean="0">
                <a:solidFill>
                  <a:srgbClr val="FF0000"/>
                </a:solidFill>
                <a:ea typeface="新細明體" panose="02020500000000000000" pitchFamily="18" charset="-120"/>
              </a:rPr>
              <a:t>M</a:t>
            </a:r>
            <a:r>
              <a:rPr lang="en-US" altLang="zh-TW" sz="2200" dirty="0" smtClean="0">
                <a:solidFill>
                  <a:srgbClr val="FF0000"/>
                </a:solidFill>
                <a:ea typeface="新細明體" panose="02020500000000000000" pitchFamily="18" charset="-120"/>
              </a:rPr>
              <a:t> </a:t>
            </a:r>
            <a:r>
              <a:rPr lang="en-US" altLang="zh-TW" sz="2200" dirty="0" smtClean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is a maximum matching in </a:t>
            </a:r>
            <a:r>
              <a:rPr lang="en-US" altLang="zh-TW" sz="2200" i="1" dirty="0" smtClean="0">
                <a:solidFill>
                  <a:srgbClr val="FF0000"/>
                </a:solidFill>
                <a:ea typeface="新細明體" panose="02020500000000000000" pitchFamily="18" charset="-120"/>
              </a:rPr>
              <a:t>G</a:t>
            </a:r>
            <a:r>
              <a:rPr lang="en-US" altLang="zh-TW" sz="2200" dirty="0" smtClean="0">
                <a:solidFill>
                  <a:srgbClr val="FF0000"/>
                </a:solidFill>
                <a:ea typeface="新細明體" panose="02020500000000000000" pitchFamily="18" charset="-120"/>
              </a:rPr>
              <a:t> </a:t>
            </a:r>
            <a:r>
              <a:rPr lang="en-US" altLang="zh-TW" sz="2200" dirty="0" smtClean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and </a:t>
            </a:r>
            <a:r>
              <a:rPr lang="en-US" altLang="zh-TW" sz="2200" i="1" dirty="0" smtClean="0">
                <a:solidFill>
                  <a:srgbClr val="FF0000"/>
                </a:solidFill>
                <a:ea typeface="新細明體" panose="02020500000000000000" pitchFamily="18" charset="-120"/>
              </a:rPr>
              <a:t>M</a:t>
            </a:r>
            <a:r>
              <a:rPr lang="en-US" altLang="zh-TW" sz="2200" dirty="0" smtClean="0">
                <a:solidFill>
                  <a:srgbClr val="FF0000"/>
                </a:solidFill>
                <a:ea typeface="新細明體" panose="02020500000000000000" pitchFamily="18" charset="-120"/>
              </a:rPr>
              <a:t> </a:t>
            </a:r>
            <a:r>
              <a:rPr lang="en-US" altLang="zh-TW" sz="2200" dirty="0" smtClean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does not saturate </a:t>
            </a:r>
            <a:r>
              <a:rPr lang="en-US" altLang="zh-TW" sz="2200" i="1" dirty="0" smtClean="0">
                <a:solidFill>
                  <a:srgbClr val="FF0000"/>
                </a:solidFill>
                <a:ea typeface="新細明體" panose="02020500000000000000" pitchFamily="18" charset="-120"/>
              </a:rPr>
              <a:t>X</a:t>
            </a:r>
            <a:r>
              <a:rPr lang="en-US" altLang="zh-TW" sz="2200" dirty="0" smtClean="0">
                <a:solidFill>
                  <a:srgbClr val="FF0000"/>
                </a:solidFill>
                <a:ea typeface="新細明體" panose="02020500000000000000" pitchFamily="18" charset="-120"/>
              </a:rPr>
              <a:t>,      </a:t>
            </a:r>
            <a:r>
              <a:rPr lang="en-US" altLang="zh-TW" sz="2200" dirty="0" smtClean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then there is a set </a:t>
            </a:r>
            <a:r>
              <a:rPr lang="en-US" altLang="zh-TW" sz="2200" i="1" dirty="0" smtClean="0">
                <a:solidFill>
                  <a:srgbClr val="FF0000"/>
                </a:solidFill>
                <a:ea typeface="新細明體" panose="02020500000000000000" pitchFamily="18" charset="-120"/>
              </a:rPr>
              <a:t>S</a:t>
            </a:r>
            <a:r>
              <a:rPr lang="en-US" altLang="zh-TW" sz="2200" dirty="0" smtClean="0">
                <a:solidFill>
                  <a:srgbClr val="FF0000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</a:t>
            </a:r>
            <a:r>
              <a:rPr lang="en-US" altLang="zh-TW" sz="2200" i="1" dirty="0" smtClean="0">
                <a:solidFill>
                  <a:srgbClr val="FF0000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X </a:t>
            </a:r>
            <a:r>
              <a:rPr lang="en-US" altLang="zh-TW" sz="2200" dirty="0" smtClean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such that </a:t>
            </a:r>
            <a:r>
              <a:rPr lang="en-US" altLang="zh-TW" sz="2200" dirty="0" smtClean="0">
                <a:solidFill>
                  <a:srgbClr val="FF0000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|</a:t>
            </a:r>
            <a:r>
              <a:rPr lang="en-US" altLang="zh-TW" sz="2200" i="1" dirty="0" smtClean="0">
                <a:solidFill>
                  <a:srgbClr val="FF0000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N</a:t>
            </a:r>
            <a:r>
              <a:rPr lang="en-US" altLang="zh-TW" sz="2200" dirty="0" smtClean="0">
                <a:solidFill>
                  <a:srgbClr val="FF0000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(</a:t>
            </a:r>
            <a:r>
              <a:rPr lang="en-US" altLang="zh-TW" sz="2200" i="1" dirty="0" smtClean="0">
                <a:solidFill>
                  <a:srgbClr val="FF0000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S</a:t>
            </a:r>
            <a:r>
              <a:rPr lang="en-US" altLang="zh-TW" sz="2200" dirty="0" smtClean="0">
                <a:solidFill>
                  <a:srgbClr val="FF0000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)|&lt;|</a:t>
            </a:r>
            <a:r>
              <a:rPr lang="en-US" altLang="zh-TW" sz="2200" i="1" dirty="0" smtClean="0">
                <a:solidFill>
                  <a:srgbClr val="FF0000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S</a:t>
            </a:r>
            <a:r>
              <a:rPr lang="en-US" altLang="zh-TW" sz="2200" dirty="0" smtClean="0">
                <a:solidFill>
                  <a:srgbClr val="FF0000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|.</a:t>
            </a:r>
            <a:r>
              <a:rPr lang="en-US" altLang="zh-TW" sz="22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</a:p>
          <a:p>
            <a:pPr eaLnBrk="1" hangingPunct="1"/>
            <a:endParaRPr lang="en-US" altLang="zh-TW" sz="2200" dirty="0" smtClean="0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03989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63114F88-551C-4E86-BF7D-BEE3B3F8803D}" type="datetime1">
              <a:rPr lang="en-US" altLang="zh-TW" sz="1400" smtClean="0"/>
              <a:pPr eaLnBrk="1" hangingPunct="1"/>
              <a:t>2/8/2017</a:t>
            </a:fld>
            <a:endParaRPr lang="en-US" altLang="zh-TW" sz="1400" smtClean="0"/>
          </a:p>
        </p:txBody>
      </p:sp>
      <p:sp>
        <p:nvSpPr>
          <p:cNvPr id="32773" name="Rectangle 2"/>
          <p:cNvSpPr>
            <a:spLocks noGrp="1" noChangeArrowheads="1"/>
          </p:cNvSpPr>
          <p:nvPr>
            <p:ph type="title"/>
          </p:nvPr>
        </p:nvSpPr>
        <p:spPr>
          <a:xfrm>
            <a:off x="174812" y="0"/>
            <a:ext cx="8969187" cy="1343025"/>
          </a:xfrm>
        </p:spPr>
        <p:txBody>
          <a:bodyPr>
            <a:normAutofit/>
          </a:bodyPr>
          <a:lstStyle/>
          <a:p>
            <a:pPr marL="381000" indent="-381000" algn="l" eaLnBrk="1" hangingPunct="1"/>
            <a:r>
              <a:rPr lang="en-US" altLang="zh-TW" sz="2400" dirty="0" smtClean="0">
                <a:solidFill>
                  <a:schemeClr val="tx1"/>
                </a:solidFill>
                <a:ea typeface="新細明體" panose="02020500000000000000" pitchFamily="18" charset="-120"/>
              </a:rPr>
              <a:t>Theorem 2 (Philip Hall’s Theorem): An </a:t>
            </a:r>
            <a:r>
              <a:rPr lang="en-US" altLang="zh-TW" sz="2400" i="1" dirty="0" smtClean="0">
                <a:solidFill>
                  <a:schemeClr val="tx1"/>
                </a:solidFill>
                <a:ea typeface="新細明體" panose="02020500000000000000" pitchFamily="18" charset="-120"/>
              </a:rPr>
              <a:t>X</a:t>
            </a:r>
            <a:r>
              <a:rPr lang="en-US" altLang="zh-TW" sz="2400" dirty="0" smtClean="0">
                <a:solidFill>
                  <a:schemeClr val="tx1"/>
                </a:solidFill>
                <a:ea typeface="新細明體" panose="02020500000000000000" pitchFamily="18" charset="-120"/>
              </a:rPr>
              <a:t>,</a:t>
            </a:r>
            <a:r>
              <a:rPr lang="en-US" altLang="zh-TW" sz="2400" i="1" dirty="0" smtClean="0">
                <a:solidFill>
                  <a:schemeClr val="tx1"/>
                </a:solidFill>
                <a:ea typeface="新細明體" panose="02020500000000000000" pitchFamily="18" charset="-120"/>
              </a:rPr>
              <a:t>Y</a:t>
            </a:r>
            <a:r>
              <a:rPr lang="en-US" altLang="zh-TW" sz="2400" dirty="0" smtClean="0">
                <a:solidFill>
                  <a:schemeClr val="tx1"/>
                </a:solidFill>
                <a:ea typeface="新細明體" panose="02020500000000000000" pitchFamily="18" charset="-120"/>
              </a:rPr>
              <a:t>-</a:t>
            </a:r>
            <a:r>
              <a:rPr lang="en-US" altLang="zh-TW" sz="2400" dirty="0" err="1" smtClean="0">
                <a:solidFill>
                  <a:schemeClr val="tx1"/>
                </a:solidFill>
                <a:ea typeface="新細明體" panose="02020500000000000000" pitchFamily="18" charset="-120"/>
              </a:rPr>
              <a:t>bigraph</a:t>
            </a:r>
            <a:r>
              <a:rPr lang="en-US" altLang="zh-TW" sz="2400" dirty="0" smtClean="0">
                <a:solidFill>
                  <a:schemeClr val="tx1"/>
                </a:solidFill>
                <a:ea typeface="新細明體" panose="02020500000000000000" pitchFamily="18" charset="-120"/>
              </a:rPr>
              <a:t> </a:t>
            </a:r>
            <a:r>
              <a:rPr lang="en-US" altLang="zh-TW" sz="2400" i="1" dirty="0" smtClean="0">
                <a:solidFill>
                  <a:schemeClr val="tx1"/>
                </a:solidFill>
                <a:ea typeface="新細明體" panose="02020500000000000000" pitchFamily="18" charset="-120"/>
              </a:rPr>
              <a:t>G</a:t>
            </a:r>
            <a:r>
              <a:rPr lang="en-US" altLang="zh-TW" sz="2400" dirty="0" smtClean="0">
                <a:solidFill>
                  <a:schemeClr val="tx1"/>
                </a:solidFill>
                <a:ea typeface="新細明體" panose="02020500000000000000" pitchFamily="18" charset="-120"/>
              </a:rPr>
              <a:t> has a matching that saturates </a:t>
            </a:r>
            <a:r>
              <a:rPr lang="en-US" altLang="zh-TW" sz="2400" i="1" dirty="0" smtClean="0">
                <a:solidFill>
                  <a:schemeClr val="tx1"/>
                </a:solidFill>
                <a:ea typeface="新細明體" panose="02020500000000000000" pitchFamily="18" charset="-120"/>
              </a:rPr>
              <a:t>X</a:t>
            </a:r>
            <a:r>
              <a:rPr lang="en-US" altLang="zh-TW" sz="2400" dirty="0" smtClean="0">
                <a:solidFill>
                  <a:schemeClr val="tx1"/>
                </a:solidFill>
                <a:ea typeface="新細明體" panose="02020500000000000000" pitchFamily="18" charset="-120"/>
              </a:rPr>
              <a:t> if and only if |</a:t>
            </a:r>
            <a:r>
              <a:rPr lang="en-US" altLang="zh-TW" sz="2400" i="1" dirty="0" smtClean="0">
                <a:solidFill>
                  <a:schemeClr val="tx1"/>
                </a:solidFill>
                <a:ea typeface="新細明體" panose="02020500000000000000" pitchFamily="18" charset="-120"/>
              </a:rPr>
              <a:t>N</a:t>
            </a:r>
            <a:r>
              <a:rPr lang="en-US" altLang="zh-TW" sz="2400" dirty="0" smtClean="0">
                <a:solidFill>
                  <a:schemeClr val="tx1"/>
                </a:solidFill>
                <a:ea typeface="新細明體" panose="02020500000000000000" pitchFamily="18" charset="-120"/>
              </a:rPr>
              <a:t>(</a:t>
            </a:r>
            <a:r>
              <a:rPr lang="en-US" altLang="zh-TW" sz="2400" i="1" dirty="0" smtClean="0">
                <a:solidFill>
                  <a:schemeClr val="tx1"/>
                </a:solidFill>
                <a:ea typeface="新細明體" panose="02020500000000000000" pitchFamily="18" charset="-120"/>
              </a:rPr>
              <a:t>S</a:t>
            </a:r>
            <a:r>
              <a:rPr lang="en-US" altLang="zh-TW" sz="2400" dirty="0" smtClean="0">
                <a:solidFill>
                  <a:schemeClr val="tx1"/>
                </a:solidFill>
                <a:ea typeface="新細明體" panose="02020500000000000000" pitchFamily="18" charset="-120"/>
              </a:rPr>
              <a:t>)| </a:t>
            </a:r>
            <a:r>
              <a:rPr lang="en-US" altLang="zh-TW" sz="2400" dirty="0" smtClean="0">
                <a:solidFill>
                  <a:schemeClr val="tx1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</a:t>
            </a:r>
            <a:r>
              <a:rPr lang="en-US" altLang="zh-TW" sz="2400" dirty="0" smtClean="0">
                <a:solidFill>
                  <a:schemeClr val="tx1"/>
                </a:solidFill>
                <a:ea typeface="新細明體" panose="02020500000000000000" pitchFamily="18" charset="-120"/>
              </a:rPr>
              <a:t> |</a:t>
            </a:r>
            <a:r>
              <a:rPr lang="en-US" altLang="zh-TW" sz="2400" i="1" dirty="0" smtClean="0">
                <a:solidFill>
                  <a:schemeClr val="tx1"/>
                </a:solidFill>
                <a:ea typeface="新細明體" panose="02020500000000000000" pitchFamily="18" charset="-120"/>
              </a:rPr>
              <a:t>S</a:t>
            </a:r>
            <a:r>
              <a:rPr lang="en-US" altLang="zh-TW" sz="2400" dirty="0" smtClean="0">
                <a:solidFill>
                  <a:schemeClr val="tx1"/>
                </a:solidFill>
                <a:ea typeface="新細明體" panose="02020500000000000000" pitchFamily="18" charset="-120"/>
              </a:rPr>
              <a:t>| for all</a:t>
            </a:r>
            <a:r>
              <a:rPr lang="en-US" altLang="zh-TW" sz="2400" i="1" dirty="0" smtClean="0">
                <a:solidFill>
                  <a:schemeClr val="tx1"/>
                </a:solidFill>
                <a:ea typeface="新細明體" panose="02020500000000000000" pitchFamily="18" charset="-120"/>
              </a:rPr>
              <a:t> S</a:t>
            </a:r>
            <a:r>
              <a:rPr lang="en-US" altLang="zh-TW" sz="2400" dirty="0" smtClean="0">
                <a:solidFill>
                  <a:schemeClr val="tx1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</a:t>
            </a:r>
            <a:r>
              <a:rPr lang="en-US" altLang="zh-TW" sz="2400" dirty="0" smtClean="0">
                <a:solidFill>
                  <a:schemeClr val="tx1"/>
                </a:solidFill>
                <a:ea typeface="新細明體" panose="02020500000000000000" pitchFamily="18" charset="-120"/>
              </a:rPr>
              <a:t> </a:t>
            </a:r>
            <a:r>
              <a:rPr lang="en-US" altLang="zh-TW" sz="2400" i="1" dirty="0" smtClean="0">
                <a:solidFill>
                  <a:schemeClr val="tx1"/>
                </a:solidFill>
                <a:ea typeface="新細明體" panose="02020500000000000000" pitchFamily="18" charset="-120"/>
              </a:rPr>
              <a:t>X</a:t>
            </a:r>
            <a:r>
              <a:rPr lang="en-US" altLang="zh-TW" sz="2400" dirty="0" smtClean="0">
                <a:solidFill>
                  <a:schemeClr val="tx1"/>
                </a:solidFill>
                <a:ea typeface="新細明體" panose="02020500000000000000" pitchFamily="18" charset="-120"/>
              </a:rPr>
              <a:t>. </a:t>
            </a:r>
            <a:endParaRPr lang="en-US" altLang="zh-TW" sz="2400" baseline="-25000" dirty="0" smtClean="0">
              <a:solidFill>
                <a:schemeClr val="tx1"/>
              </a:solidFill>
              <a:ea typeface="新細明體" panose="02020500000000000000" pitchFamily="18" charset="-120"/>
            </a:endParaRPr>
          </a:p>
        </p:txBody>
      </p:sp>
      <p:sp>
        <p:nvSpPr>
          <p:cNvPr id="327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5325" y="1428750"/>
            <a:ext cx="7858125" cy="231457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2200" i="1" smtClean="0">
                <a:solidFill>
                  <a:srgbClr val="00B0F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Sufficiency</a:t>
            </a:r>
          </a:p>
          <a:p>
            <a:pPr eaLnBrk="1" hangingPunct="1"/>
            <a:r>
              <a:rPr lang="en-US" altLang="zh-TW" sz="2200" i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zh-TW" sz="240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Let</a:t>
            </a:r>
            <a:r>
              <a:rPr lang="en-US" altLang="zh-TW" sz="2400" smtClean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sz="2400" i="1" smtClean="0">
                <a:ea typeface="新細明體" panose="02020500000000000000" pitchFamily="18" charset="-120"/>
                <a:sym typeface="Symbol" panose="05050102010706020507" pitchFamily="18" charset="2"/>
              </a:rPr>
              <a:t>u</a:t>
            </a:r>
            <a:r>
              <a:rPr lang="en-US" altLang="zh-TW" sz="2400" smtClean="0">
                <a:ea typeface="新細明體" panose="02020500000000000000" pitchFamily="18" charset="-120"/>
                <a:sym typeface="Symbol" panose="05050102010706020507" pitchFamily="18" charset="2"/>
              </a:rPr>
              <a:t></a:t>
            </a:r>
            <a:r>
              <a:rPr lang="en-US" altLang="zh-TW" sz="2400" i="1" smtClean="0">
                <a:ea typeface="新細明體" panose="02020500000000000000" pitchFamily="18" charset="-120"/>
                <a:sym typeface="Symbol" panose="05050102010706020507" pitchFamily="18" charset="2"/>
              </a:rPr>
              <a:t>X</a:t>
            </a:r>
            <a:r>
              <a:rPr lang="en-US" altLang="zh-TW" sz="2400" smtClean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sz="240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be a vertex unsaturated by </a:t>
            </a:r>
            <a:r>
              <a:rPr lang="en-US" altLang="zh-TW" sz="2400" i="1" smtClean="0">
                <a:ea typeface="新細明體" panose="02020500000000000000" pitchFamily="18" charset="-120"/>
                <a:sym typeface="Symbol" panose="05050102010706020507" pitchFamily="18" charset="2"/>
              </a:rPr>
              <a:t>M</a:t>
            </a:r>
            <a:r>
              <a:rPr lang="en-US" altLang="zh-TW" sz="2400" smtClean="0">
                <a:ea typeface="新細明體" panose="02020500000000000000" pitchFamily="18" charset="-120"/>
                <a:sym typeface="Symbol" panose="05050102010706020507" pitchFamily="18" charset="2"/>
              </a:rPr>
              <a:t>.</a:t>
            </a:r>
          </a:p>
          <a:p>
            <a:pPr eaLnBrk="1" hangingPunct="1"/>
            <a:r>
              <a:rPr lang="en-US" altLang="zh-TW" sz="2400" smtClean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sz="240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Among all the vertices reachable from </a:t>
            </a:r>
            <a:r>
              <a:rPr lang="en-US" altLang="zh-TW" sz="2400" i="1" smtClean="0">
                <a:ea typeface="新細明體" panose="02020500000000000000" pitchFamily="18" charset="-120"/>
                <a:sym typeface="Symbol" panose="05050102010706020507" pitchFamily="18" charset="2"/>
              </a:rPr>
              <a:t>u</a:t>
            </a:r>
            <a:r>
              <a:rPr lang="en-US" altLang="zh-TW" sz="2400" smtClean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sz="240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by</a:t>
            </a:r>
            <a:r>
              <a:rPr lang="en-US" altLang="zh-TW" sz="2400" smtClean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sz="2400" i="1" smtClean="0">
                <a:ea typeface="新細明體" panose="02020500000000000000" pitchFamily="18" charset="-120"/>
                <a:sym typeface="Symbol" panose="05050102010706020507" pitchFamily="18" charset="2"/>
              </a:rPr>
              <a:t>M</a:t>
            </a:r>
            <a:r>
              <a:rPr lang="en-US" altLang="zh-TW" sz="2400" smtClean="0">
                <a:ea typeface="新細明體" panose="02020500000000000000" pitchFamily="18" charset="-120"/>
                <a:sym typeface="Symbol" panose="05050102010706020507" pitchFamily="18" charset="2"/>
              </a:rPr>
              <a:t>-alternating </a:t>
            </a:r>
            <a:r>
              <a:rPr lang="en-US" altLang="zh-TW" sz="240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paths in </a:t>
            </a:r>
            <a:r>
              <a:rPr lang="en-US" altLang="zh-TW" sz="2400" i="1" smtClean="0">
                <a:ea typeface="新細明體" panose="02020500000000000000" pitchFamily="18" charset="-120"/>
                <a:sym typeface="Symbol" panose="05050102010706020507" pitchFamily="18" charset="2"/>
              </a:rPr>
              <a:t>G</a:t>
            </a:r>
            <a:r>
              <a:rPr lang="en-US" altLang="zh-TW" sz="2400" smtClean="0">
                <a:ea typeface="新細明體" panose="02020500000000000000" pitchFamily="18" charset="-120"/>
                <a:sym typeface="Symbol" panose="05050102010706020507" pitchFamily="18" charset="2"/>
              </a:rPr>
              <a:t>, </a:t>
            </a:r>
            <a:r>
              <a:rPr lang="en-US" altLang="zh-TW" sz="240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let</a:t>
            </a:r>
            <a:r>
              <a:rPr lang="en-US" altLang="zh-TW" sz="2400" smtClean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sz="2400" i="1" smtClean="0">
                <a:ea typeface="新細明體" panose="02020500000000000000" pitchFamily="18" charset="-120"/>
                <a:sym typeface="Symbol" panose="05050102010706020507" pitchFamily="18" charset="2"/>
              </a:rPr>
              <a:t>S</a:t>
            </a:r>
            <a:r>
              <a:rPr lang="en-US" altLang="zh-TW" sz="2400" smtClean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sz="240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consist of those in </a:t>
            </a:r>
            <a:r>
              <a:rPr lang="en-US" altLang="zh-TW" sz="2400" i="1" smtClean="0">
                <a:ea typeface="新細明體" panose="02020500000000000000" pitchFamily="18" charset="-120"/>
                <a:sym typeface="Symbol" panose="05050102010706020507" pitchFamily="18" charset="2"/>
              </a:rPr>
              <a:t>X, </a:t>
            </a:r>
            <a:r>
              <a:rPr lang="en-US" altLang="zh-TW" sz="240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and that </a:t>
            </a:r>
            <a:r>
              <a:rPr lang="en-US" altLang="zh-TW" sz="2400" i="1" smtClean="0">
                <a:ea typeface="新細明體" panose="02020500000000000000" pitchFamily="18" charset="-120"/>
                <a:sym typeface="Symbol" panose="05050102010706020507" pitchFamily="18" charset="2"/>
              </a:rPr>
              <a:t>T</a:t>
            </a:r>
            <a:r>
              <a:rPr lang="en-US" altLang="zh-TW" sz="2400" smtClean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sz="240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consist of those in </a:t>
            </a:r>
            <a:r>
              <a:rPr lang="en-US" altLang="zh-TW" sz="2400" i="1" smtClean="0">
                <a:ea typeface="新細明體" panose="02020500000000000000" pitchFamily="18" charset="-120"/>
                <a:sym typeface="Symbol" panose="05050102010706020507" pitchFamily="18" charset="2"/>
              </a:rPr>
              <a:t>Y</a:t>
            </a:r>
            <a:r>
              <a:rPr lang="en-US" altLang="zh-TW" sz="2400" smtClean="0">
                <a:ea typeface="新細明體" panose="02020500000000000000" pitchFamily="18" charset="-120"/>
                <a:sym typeface="Symbol" panose="05050102010706020507" pitchFamily="18" charset="2"/>
              </a:rPr>
              <a:t>.           →</a:t>
            </a:r>
            <a:endParaRPr lang="en-US" altLang="zh-TW" sz="2400" i="1" smtClean="0">
              <a:ea typeface="新細明體" panose="02020500000000000000" pitchFamily="18" charset="-120"/>
            </a:endParaRPr>
          </a:p>
        </p:txBody>
      </p:sp>
      <p:grpSp>
        <p:nvGrpSpPr>
          <p:cNvPr id="32775" name="Group 43"/>
          <p:cNvGrpSpPr>
            <a:grpSpLocks/>
          </p:cNvGrpSpPr>
          <p:nvPr/>
        </p:nvGrpSpPr>
        <p:grpSpPr bwMode="auto">
          <a:xfrm>
            <a:off x="4503738" y="4292600"/>
            <a:ext cx="3944937" cy="1250950"/>
            <a:chOff x="2357" y="3036"/>
            <a:chExt cx="1877" cy="672"/>
          </a:xfrm>
        </p:grpSpPr>
        <p:sp>
          <p:nvSpPr>
            <p:cNvPr id="32784" name="Oval 4"/>
            <p:cNvSpPr>
              <a:spLocks noChangeArrowheads="1"/>
            </p:cNvSpPr>
            <p:nvPr/>
          </p:nvSpPr>
          <p:spPr bwMode="auto">
            <a:xfrm>
              <a:off x="3719" y="3036"/>
              <a:ext cx="56" cy="5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32785" name="Oval 5"/>
            <p:cNvSpPr>
              <a:spLocks noChangeArrowheads="1"/>
            </p:cNvSpPr>
            <p:nvPr/>
          </p:nvSpPr>
          <p:spPr bwMode="auto">
            <a:xfrm>
              <a:off x="2357" y="3038"/>
              <a:ext cx="56" cy="5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32786" name="Oval 6"/>
            <p:cNvSpPr>
              <a:spLocks noChangeArrowheads="1"/>
            </p:cNvSpPr>
            <p:nvPr/>
          </p:nvSpPr>
          <p:spPr bwMode="auto">
            <a:xfrm>
              <a:off x="2584" y="3038"/>
              <a:ext cx="56" cy="5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32787" name="Oval 7"/>
            <p:cNvSpPr>
              <a:spLocks noChangeArrowheads="1"/>
            </p:cNvSpPr>
            <p:nvPr/>
          </p:nvSpPr>
          <p:spPr bwMode="auto">
            <a:xfrm>
              <a:off x="2811" y="3038"/>
              <a:ext cx="56" cy="5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32788" name="Oval 8"/>
            <p:cNvSpPr>
              <a:spLocks noChangeArrowheads="1"/>
            </p:cNvSpPr>
            <p:nvPr/>
          </p:nvSpPr>
          <p:spPr bwMode="auto">
            <a:xfrm>
              <a:off x="3038" y="3038"/>
              <a:ext cx="56" cy="5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32789" name="Oval 9"/>
            <p:cNvSpPr>
              <a:spLocks noChangeArrowheads="1"/>
            </p:cNvSpPr>
            <p:nvPr/>
          </p:nvSpPr>
          <p:spPr bwMode="auto">
            <a:xfrm>
              <a:off x="3265" y="3038"/>
              <a:ext cx="56" cy="5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32790" name="Oval 10"/>
            <p:cNvSpPr>
              <a:spLocks noChangeArrowheads="1"/>
            </p:cNvSpPr>
            <p:nvPr/>
          </p:nvSpPr>
          <p:spPr bwMode="auto">
            <a:xfrm>
              <a:off x="3492" y="3038"/>
              <a:ext cx="56" cy="5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32791" name="Oval 12"/>
            <p:cNvSpPr>
              <a:spLocks noChangeArrowheads="1"/>
            </p:cNvSpPr>
            <p:nvPr/>
          </p:nvSpPr>
          <p:spPr bwMode="auto">
            <a:xfrm>
              <a:off x="3950" y="3650"/>
              <a:ext cx="56" cy="5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32792" name="Oval 13"/>
            <p:cNvSpPr>
              <a:spLocks noChangeArrowheads="1"/>
            </p:cNvSpPr>
            <p:nvPr/>
          </p:nvSpPr>
          <p:spPr bwMode="auto">
            <a:xfrm>
              <a:off x="3722" y="3650"/>
              <a:ext cx="56" cy="5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32793" name="Oval 14"/>
            <p:cNvSpPr>
              <a:spLocks noChangeArrowheads="1"/>
            </p:cNvSpPr>
            <p:nvPr/>
          </p:nvSpPr>
          <p:spPr bwMode="auto">
            <a:xfrm>
              <a:off x="3494" y="3650"/>
              <a:ext cx="56" cy="5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32794" name="Oval 15"/>
            <p:cNvSpPr>
              <a:spLocks noChangeArrowheads="1"/>
            </p:cNvSpPr>
            <p:nvPr/>
          </p:nvSpPr>
          <p:spPr bwMode="auto">
            <a:xfrm>
              <a:off x="3266" y="3650"/>
              <a:ext cx="56" cy="5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32795" name="Oval 16"/>
            <p:cNvSpPr>
              <a:spLocks noChangeArrowheads="1"/>
            </p:cNvSpPr>
            <p:nvPr/>
          </p:nvSpPr>
          <p:spPr bwMode="auto">
            <a:xfrm>
              <a:off x="3038" y="3650"/>
              <a:ext cx="56" cy="5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32796" name="Oval 17"/>
            <p:cNvSpPr>
              <a:spLocks noChangeArrowheads="1"/>
            </p:cNvSpPr>
            <p:nvPr/>
          </p:nvSpPr>
          <p:spPr bwMode="auto">
            <a:xfrm>
              <a:off x="2810" y="3650"/>
              <a:ext cx="56" cy="5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32797" name="Oval 18"/>
            <p:cNvSpPr>
              <a:spLocks noChangeArrowheads="1"/>
            </p:cNvSpPr>
            <p:nvPr/>
          </p:nvSpPr>
          <p:spPr bwMode="auto">
            <a:xfrm>
              <a:off x="2582" y="3650"/>
              <a:ext cx="56" cy="5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32798" name="Oval 19"/>
            <p:cNvSpPr>
              <a:spLocks noChangeArrowheads="1"/>
            </p:cNvSpPr>
            <p:nvPr/>
          </p:nvSpPr>
          <p:spPr bwMode="auto">
            <a:xfrm>
              <a:off x="4178" y="3652"/>
              <a:ext cx="56" cy="5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32799" name="Line 21"/>
            <p:cNvSpPr>
              <a:spLocks noChangeShapeType="1"/>
            </p:cNvSpPr>
            <p:nvPr/>
          </p:nvSpPr>
          <p:spPr bwMode="auto">
            <a:xfrm>
              <a:off x="2398" y="3080"/>
              <a:ext cx="430" cy="5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00" name="Line 22"/>
            <p:cNvSpPr>
              <a:spLocks noChangeShapeType="1"/>
            </p:cNvSpPr>
            <p:nvPr/>
          </p:nvSpPr>
          <p:spPr bwMode="auto">
            <a:xfrm flipV="1">
              <a:off x="2626" y="3090"/>
              <a:ext cx="198" cy="5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01" name="Line 23"/>
            <p:cNvSpPr>
              <a:spLocks noChangeShapeType="1"/>
            </p:cNvSpPr>
            <p:nvPr/>
          </p:nvSpPr>
          <p:spPr bwMode="auto">
            <a:xfrm flipH="1" flipV="1">
              <a:off x="2834" y="3094"/>
              <a:ext cx="218" cy="5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02" name="Line 24"/>
            <p:cNvSpPr>
              <a:spLocks noChangeShapeType="1"/>
            </p:cNvSpPr>
            <p:nvPr/>
          </p:nvSpPr>
          <p:spPr bwMode="auto">
            <a:xfrm flipV="1">
              <a:off x="2842" y="3092"/>
              <a:ext cx="206" cy="5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03" name="Line 25"/>
            <p:cNvSpPr>
              <a:spLocks noChangeShapeType="1"/>
            </p:cNvSpPr>
            <p:nvPr/>
          </p:nvSpPr>
          <p:spPr bwMode="auto">
            <a:xfrm flipV="1">
              <a:off x="3066" y="3092"/>
              <a:ext cx="216" cy="5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04" name="Line 26"/>
            <p:cNvSpPr>
              <a:spLocks noChangeShapeType="1"/>
            </p:cNvSpPr>
            <p:nvPr/>
          </p:nvSpPr>
          <p:spPr bwMode="auto">
            <a:xfrm flipV="1">
              <a:off x="2840" y="3082"/>
              <a:ext cx="884" cy="5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05" name="Line 27"/>
            <p:cNvSpPr>
              <a:spLocks noChangeShapeType="1"/>
            </p:cNvSpPr>
            <p:nvPr/>
          </p:nvSpPr>
          <p:spPr bwMode="auto">
            <a:xfrm flipV="1">
              <a:off x="2848" y="3088"/>
              <a:ext cx="652" cy="5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06" name="Line 28"/>
            <p:cNvSpPr>
              <a:spLocks noChangeShapeType="1"/>
            </p:cNvSpPr>
            <p:nvPr/>
          </p:nvSpPr>
          <p:spPr bwMode="auto">
            <a:xfrm>
              <a:off x="2606" y="3092"/>
              <a:ext cx="0" cy="56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07" name="Line 29"/>
            <p:cNvSpPr>
              <a:spLocks noChangeShapeType="1"/>
            </p:cNvSpPr>
            <p:nvPr/>
          </p:nvSpPr>
          <p:spPr bwMode="auto">
            <a:xfrm>
              <a:off x="2830" y="3096"/>
              <a:ext cx="0" cy="56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08" name="Line 30"/>
            <p:cNvSpPr>
              <a:spLocks noChangeShapeType="1"/>
            </p:cNvSpPr>
            <p:nvPr/>
          </p:nvSpPr>
          <p:spPr bwMode="auto">
            <a:xfrm>
              <a:off x="3296" y="3098"/>
              <a:ext cx="0" cy="56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09" name="Line 31"/>
            <p:cNvSpPr>
              <a:spLocks noChangeShapeType="1"/>
            </p:cNvSpPr>
            <p:nvPr/>
          </p:nvSpPr>
          <p:spPr bwMode="auto">
            <a:xfrm>
              <a:off x="3766" y="3082"/>
              <a:ext cx="428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10" name="Line 32"/>
            <p:cNvSpPr>
              <a:spLocks noChangeShapeType="1"/>
            </p:cNvSpPr>
            <p:nvPr/>
          </p:nvSpPr>
          <p:spPr bwMode="auto">
            <a:xfrm>
              <a:off x="3540" y="3086"/>
              <a:ext cx="420" cy="5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11" name="Line 33"/>
            <p:cNvSpPr>
              <a:spLocks noChangeShapeType="1"/>
            </p:cNvSpPr>
            <p:nvPr/>
          </p:nvSpPr>
          <p:spPr bwMode="auto">
            <a:xfrm>
              <a:off x="3064" y="3096"/>
              <a:ext cx="0" cy="56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12" name="Line 34"/>
            <p:cNvSpPr>
              <a:spLocks noChangeShapeType="1"/>
            </p:cNvSpPr>
            <p:nvPr/>
          </p:nvSpPr>
          <p:spPr bwMode="auto">
            <a:xfrm>
              <a:off x="3520" y="3094"/>
              <a:ext cx="0" cy="56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13" name="Line 35"/>
            <p:cNvSpPr>
              <a:spLocks noChangeShapeType="1"/>
            </p:cNvSpPr>
            <p:nvPr/>
          </p:nvSpPr>
          <p:spPr bwMode="auto">
            <a:xfrm>
              <a:off x="3750" y="3094"/>
              <a:ext cx="0" cy="56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2776" name="Text Box 36"/>
          <p:cNvSpPr txBox="1">
            <a:spLocks noChangeArrowheads="1"/>
          </p:cNvSpPr>
          <p:nvPr/>
        </p:nvSpPr>
        <p:spPr bwMode="auto">
          <a:xfrm>
            <a:off x="4959350" y="5721350"/>
            <a:ext cx="1190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ea typeface="新細明體" panose="02020500000000000000" pitchFamily="18" charset="-120"/>
              </a:rPr>
              <a:t>T=N(S)</a:t>
            </a:r>
          </a:p>
        </p:txBody>
      </p:sp>
      <p:sp>
        <p:nvSpPr>
          <p:cNvPr id="32777" name="Line 37"/>
          <p:cNvSpPr>
            <a:spLocks noChangeShapeType="1"/>
          </p:cNvSpPr>
          <p:nvPr/>
        </p:nvSpPr>
        <p:spPr bwMode="auto">
          <a:xfrm>
            <a:off x="5013325" y="5629275"/>
            <a:ext cx="1012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78" name="Line 38"/>
          <p:cNvSpPr>
            <a:spLocks noChangeShapeType="1"/>
          </p:cNvSpPr>
          <p:nvPr/>
        </p:nvSpPr>
        <p:spPr bwMode="auto">
          <a:xfrm>
            <a:off x="4524375" y="4197350"/>
            <a:ext cx="14890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79" name="Text Box 39"/>
          <p:cNvSpPr txBox="1">
            <a:spLocks noChangeArrowheads="1"/>
          </p:cNvSpPr>
          <p:nvPr/>
        </p:nvSpPr>
        <p:spPr bwMode="auto">
          <a:xfrm>
            <a:off x="5041900" y="3775075"/>
            <a:ext cx="4254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ea typeface="新細明體" panose="02020500000000000000" pitchFamily="18" charset="-120"/>
              </a:rPr>
              <a:t>S</a:t>
            </a:r>
          </a:p>
        </p:txBody>
      </p:sp>
      <p:sp>
        <p:nvSpPr>
          <p:cNvPr id="32780" name="Text Box 40"/>
          <p:cNvSpPr txBox="1">
            <a:spLocks noChangeArrowheads="1"/>
          </p:cNvSpPr>
          <p:nvPr/>
        </p:nvSpPr>
        <p:spPr bwMode="auto">
          <a:xfrm>
            <a:off x="3756025" y="4083050"/>
            <a:ext cx="4254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ea typeface="新細明體" panose="02020500000000000000" pitchFamily="18" charset="-120"/>
              </a:rPr>
              <a:t>X</a:t>
            </a:r>
          </a:p>
        </p:txBody>
      </p:sp>
      <p:sp>
        <p:nvSpPr>
          <p:cNvPr id="32781" name="Text Box 41"/>
          <p:cNvSpPr txBox="1">
            <a:spLocks noChangeArrowheads="1"/>
          </p:cNvSpPr>
          <p:nvPr/>
        </p:nvSpPr>
        <p:spPr bwMode="auto">
          <a:xfrm>
            <a:off x="3803650" y="5181600"/>
            <a:ext cx="4254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ea typeface="新細明體" panose="02020500000000000000" pitchFamily="18" charset="-120"/>
              </a:rPr>
              <a:t>Y</a:t>
            </a:r>
          </a:p>
        </p:txBody>
      </p:sp>
      <p:sp>
        <p:nvSpPr>
          <p:cNvPr id="32782" name="Text Box 42"/>
          <p:cNvSpPr txBox="1">
            <a:spLocks noChangeArrowheads="1"/>
          </p:cNvSpPr>
          <p:nvPr/>
        </p:nvSpPr>
        <p:spPr bwMode="auto">
          <a:xfrm>
            <a:off x="4137025" y="4149725"/>
            <a:ext cx="4254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i="1">
                <a:solidFill>
                  <a:srgbClr val="FF0000"/>
                </a:solidFill>
                <a:ea typeface="新細明體" panose="02020500000000000000" pitchFamily="18" charset="-120"/>
              </a:rPr>
              <a:t>u</a:t>
            </a:r>
          </a:p>
        </p:txBody>
      </p:sp>
      <p:sp>
        <p:nvSpPr>
          <p:cNvPr id="32783" name="文字方塊 44"/>
          <p:cNvSpPr txBox="1">
            <a:spLocks noChangeArrowheads="1"/>
          </p:cNvSpPr>
          <p:nvPr/>
        </p:nvSpPr>
        <p:spPr bwMode="auto">
          <a:xfrm>
            <a:off x="485775" y="3943350"/>
            <a:ext cx="3086100" cy="184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zh-TW" sz="1800">
                <a:ea typeface="新細明體" panose="02020500000000000000" pitchFamily="18" charset="-120"/>
              </a:rPr>
              <a:t>Given</a:t>
            </a:r>
            <a:r>
              <a:rPr lang="en-US" altLang="zh-TW" sz="1800" i="1">
                <a:ea typeface="新細明體" panose="02020500000000000000" pitchFamily="18" charset="-120"/>
              </a:rPr>
              <a:t> u, </a:t>
            </a:r>
          </a:p>
          <a:p>
            <a:pPr eaLnBrk="1" hangingPunct="1"/>
            <a:r>
              <a:rPr lang="en-US" altLang="zh-TW" sz="1800">
                <a:ea typeface="新細明體" panose="02020500000000000000" pitchFamily="18" charset="-120"/>
              </a:rPr>
              <a:t>Let ‘~’ represent alternating</a:t>
            </a:r>
          </a:p>
          <a:p>
            <a:pPr eaLnBrk="1" hangingPunct="1"/>
            <a:r>
              <a:rPr lang="en-US" altLang="zh-TW" sz="1800">
                <a:ea typeface="新細明體" panose="02020500000000000000" pitchFamily="18" charset="-120"/>
              </a:rPr>
              <a:t>Let</a:t>
            </a:r>
            <a:r>
              <a:rPr lang="en-US" altLang="zh-TW" sz="1800" i="1">
                <a:ea typeface="新細明體" panose="02020500000000000000" pitchFamily="18" charset="-120"/>
              </a:rPr>
              <a:t> R =</a:t>
            </a:r>
            <a:r>
              <a:rPr lang="en-US" altLang="zh-TW" sz="1800">
                <a:ea typeface="新細明體" panose="02020500000000000000" pitchFamily="18" charset="-120"/>
              </a:rPr>
              <a:t>{</a:t>
            </a:r>
            <a:r>
              <a:rPr lang="en-US" altLang="zh-TW" sz="1800" i="1">
                <a:ea typeface="新細明體" panose="02020500000000000000" pitchFamily="18" charset="-120"/>
              </a:rPr>
              <a:t>v| </a:t>
            </a:r>
            <a:r>
              <a:rPr lang="en-US" altLang="zh-TW" sz="1800">
                <a:ea typeface="新細明體" panose="02020500000000000000" pitchFamily="18" charset="-120"/>
              </a:rPr>
              <a:t>(</a:t>
            </a:r>
            <a:r>
              <a:rPr lang="en-US" altLang="zh-TW" sz="1800" i="1">
                <a:ea typeface="新細明體" panose="02020500000000000000" pitchFamily="18" charset="-120"/>
              </a:rPr>
              <a:t>v,u</a:t>
            </a:r>
            <a:r>
              <a:rPr lang="en-US" altLang="zh-TW" sz="1800">
                <a:ea typeface="新細明體" panose="02020500000000000000" pitchFamily="18" charset="-120"/>
              </a:rPr>
              <a:t>)</a:t>
            </a:r>
            <a:r>
              <a:rPr lang="en-US" altLang="zh-TW" sz="1800" i="1">
                <a:ea typeface="新細明體" panose="02020500000000000000" pitchFamily="18" charset="-120"/>
              </a:rPr>
              <a:t> M~</a:t>
            </a:r>
            <a:r>
              <a:rPr lang="en-US" altLang="zh-TW" sz="1800">
                <a:ea typeface="新細明體" panose="02020500000000000000" pitchFamily="18" charset="-120"/>
              </a:rPr>
              <a:t>Path</a:t>
            </a:r>
            <a:r>
              <a:rPr lang="en-US" altLang="zh-TW" sz="1800" i="1">
                <a:ea typeface="新細明體" panose="02020500000000000000" pitchFamily="18" charset="-120"/>
              </a:rPr>
              <a:t> </a:t>
            </a:r>
            <a:r>
              <a:rPr lang="en-US" altLang="zh-TW" sz="1800">
                <a:ea typeface="新細明體" panose="02020500000000000000" pitchFamily="18" charset="-120"/>
              </a:rPr>
              <a:t>exists}</a:t>
            </a:r>
          </a:p>
          <a:p>
            <a:pPr eaLnBrk="1" hangingPunct="1"/>
            <a:r>
              <a:rPr lang="en-US" altLang="zh-TW" sz="1800" i="1">
                <a:ea typeface="新細明體" panose="02020500000000000000" pitchFamily="18" charset="-120"/>
              </a:rPr>
              <a:t>S</a:t>
            </a:r>
            <a:r>
              <a:rPr lang="en-US" altLang="zh-TW" sz="1800">
                <a:ea typeface="新細明體" panose="02020500000000000000" pitchFamily="18" charset="-120"/>
              </a:rPr>
              <a:t>={</a:t>
            </a:r>
            <a:r>
              <a:rPr lang="en-US" altLang="zh-TW" sz="1800" i="1">
                <a:ea typeface="新細明體" panose="02020500000000000000" pitchFamily="18" charset="-120"/>
              </a:rPr>
              <a:t>v</a:t>
            </a:r>
            <a:r>
              <a:rPr lang="en-US" altLang="zh-TW" sz="1800">
                <a:ea typeface="新細明體" panose="02020500000000000000" pitchFamily="18" charset="-120"/>
              </a:rPr>
              <a:t>|</a:t>
            </a:r>
            <a:r>
              <a:rPr lang="en-US" altLang="zh-TW" sz="1800" i="1">
                <a:ea typeface="新細明體" panose="02020500000000000000" pitchFamily="18" charset="-120"/>
              </a:rPr>
              <a:t>v</a:t>
            </a:r>
            <a:r>
              <a:rPr lang="en-US" altLang="zh-TW" sz="1800">
                <a:ea typeface="新細明體" panose="02020500000000000000" pitchFamily="18" charset="-120"/>
                <a:sym typeface="Symbol" panose="05050102010706020507" pitchFamily="18" charset="2"/>
              </a:rPr>
              <a:t></a:t>
            </a:r>
            <a:r>
              <a:rPr lang="en-US" altLang="zh-TW" sz="1800" i="1">
                <a:ea typeface="新細明體" panose="02020500000000000000" pitchFamily="18" charset="-120"/>
                <a:sym typeface="Symbol" panose="05050102010706020507" pitchFamily="18" charset="2"/>
              </a:rPr>
              <a:t>X</a:t>
            </a:r>
            <a:r>
              <a:rPr lang="en-US" altLang="zh-TW" sz="1800">
                <a:ea typeface="新細明體" panose="02020500000000000000" pitchFamily="18" charset="-120"/>
                <a:sym typeface="Symbol" panose="05050102010706020507" pitchFamily="18" charset="2"/>
              </a:rPr>
              <a:t> and </a:t>
            </a:r>
            <a:r>
              <a:rPr lang="en-US" altLang="zh-TW" sz="1800" i="1">
                <a:ea typeface="新細明體" panose="02020500000000000000" pitchFamily="18" charset="-120"/>
                <a:sym typeface="Symbol" panose="05050102010706020507" pitchFamily="18" charset="2"/>
              </a:rPr>
              <a:t>v</a:t>
            </a:r>
            <a:r>
              <a:rPr lang="en-US" altLang="zh-TW" sz="1800">
                <a:ea typeface="新細明體" panose="02020500000000000000" pitchFamily="18" charset="-120"/>
                <a:sym typeface="Symbol" panose="05050102010706020507" pitchFamily="18" charset="2"/>
              </a:rPr>
              <a:t></a:t>
            </a:r>
            <a:r>
              <a:rPr lang="en-US" altLang="zh-TW" sz="1800" i="1">
                <a:ea typeface="新細明體" panose="02020500000000000000" pitchFamily="18" charset="-120"/>
                <a:sym typeface="Symbol" panose="05050102010706020507" pitchFamily="18" charset="2"/>
              </a:rPr>
              <a:t>R</a:t>
            </a:r>
            <a:r>
              <a:rPr lang="en-US" altLang="zh-TW" sz="1800">
                <a:ea typeface="新細明體" panose="02020500000000000000" pitchFamily="18" charset="-120"/>
                <a:sym typeface="Symbol" panose="05050102010706020507" pitchFamily="18" charset="2"/>
              </a:rPr>
              <a:t>}</a:t>
            </a:r>
          </a:p>
          <a:p>
            <a:pPr eaLnBrk="1" hangingPunct="1"/>
            <a:r>
              <a:rPr lang="en-US" altLang="zh-TW" sz="1800" i="1">
                <a:ea typeface="新細明體" panose="02020500000000000000" pitchFamily="18" charset="-120"/>
              </a:rPr>
              <a:t>T</a:t>
            </a:r>
            <a:r>
              <a:rPr lang="en-US" altLang="zh-TW" sz="1800">
                <a:ea typeface="新細明體" panose="02020500000000000000" pitchFamily="18" charset="-120"/>
              </a:rPr>
              <a:t>={</a:t>
            </a:r>
            <a:r>
              <a:rPr lang="en-US" altLang="zh-TW" sz="1800" i="1">
                <a:ea typeface="新細明體" panose="02020500000000000000" pitchFamily="18" charset="-120"/>
              </a:rPr>
              <a:t>v</a:t>
            </a:r>
            <a:r>
              <a:rPr lang="en-US" altLang="zh-TW" sz="1800">
                <a:ea typeface="新細明體" panose="02020500000000000000" pitchFamily="18" charset="-120"/>
              </a:rPr>
              <a:t>|</a:t>
            </a:r>
            <a:r>
              <a:rPr lang="en-US" altLang="zh-TW" sz="1800" i="1">
                <a:ea typeface="新細明體" panose="02020500000000000000" pitchFamily="18" charset="-120"/>
              </a:rPr>
              <a:t>v</a:t>
            </a:r>
            <a:r>
              <a:rPr lang="en-US" altLang="zh-TW" sz="1800">
                <a:ea typeface="新細明體" panose="02020500000000000000" pitchFamily="18" charset="-120"/>
                <a:sym typeface="Symbol" panose="05050102010706020507" pitchFamily="18" charset="2"/>
              </a:rPr>
              <a:t></a:t>
            </a:r>
            <a:r>
              <a:rPr lang="en-US" altLang="zh-TW" sz="1800" i="1">
                <a:ea typeface="新細明體" panose="02020500000000000000" pitchFamily="18" charset="-120"/>
                <a:sym typeface="Symbol" panose="05050102010706020507" pitchFamily="18" charset="2"/>
              </a:rPr>
              <a:t>Y</a:t>
            </a:r>
            <a:r>
              <a:rPr lang="en-US" altLang="zh-TW" sz="1800">
                <a:ea typeface="新細明體" panose="02020500000000000000" pitchFamily="18" charset="-120"/>
                <a:sym typeface="Symbol" panose="05050102010706020507" pitchFamily="18" charset="2"/>
              </a:rPr>
              <a:t> and </a:t>
            </a:r>
            <a:r>
              <a:rPr lang="en-US" altLang="zh-TW" sz="1800" i="1">
                <a:ea typeface="新細明體" panose="02020500000000000000" pitchFamily="18" charset="-120"/>
                <a:sym typeface="Symbol" panose="05050102010706020507" pitchFamily="18" charset="2"/>
              </a:rPr>
              <a:t>v</a:t>
            </a:r>
            <a:r>
              <a:rPr lang="en-US" altLang="zh-TW" sz="1800">
                <a:ea typeface="新細明體" panose="02020500000000000000" pitchFamily="18" charset="-120"/>
                <a:sym typeface="Symbol" panose="05050102010706020507" pitchFamily="18" charset="2"/>
              </a:rPr>
              <a:t></a:t>
            </a:r>
            <a:r>
              <a:rPr lang="en-US" altLang="zh-TW" sz="1800" i="1">
                <a:ea typeface="新細明體" panose="02020500000000000000" pitchFamily="18" charset="-120"/>
                <a:sym typeface="Symbol" panose="05050102010706020507" pitchFamily="18" charset="2"/>
              </a:rPr>
              <a:t>R</a:t>
            </a:r>
            <a:r>
              <a:rPr lang="en-US" altLang="zh-TW" sz="1800">
                <a:ea typeface="新細明體" panose="02020500000000000000" pitchFamily="18" charset="-120"/>
                <a:sym typeface="Symbol" panose="05050102010706020507" pitchFamily="18" charset="2"/>
              </a:rPr>
              <a:t>}</a:t>
            </a:r>
          </a:p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53260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648BFA0A-1FCD-458D-A50D-23FE46BD9E76}" type="datetime1">
              <a:rPr lang="en-US" altLang="zh-TW" sz="1400" smtClean="0"/>
              <a:pPr eaLnBrk="1" hangingPunct="1"/>
              <a:t>2/8/2017</a:t>
            </a:fld>
            <a:endParaRPr lang="en-US" altLang="zh-TW" sz="1400" smtClean="0"/>
          </a:p>
        </p:txBody>
      </p:sp>
      <p:sp>
        <p:nvSpPr>
          <p:cNvPr id="3379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819150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solidFill>
                  <a:schemeClr val="tx1"/>
                </a:solidFill>
                <a:ea typeface="新細明體" panose="02020500000000000000" pitchFamily="18" charset="-120"/>
              </a:rPr>
              <a:t>Hall’s Theorem</a:t>
            </a:r>
            <a:endParaRPr lang="en-US" altLang="zh-TW" sz="3200" baseline="-22000" dirty="0" smtClean="0">
              <a:solidFill>
                <a:schemeClr val="tx1"/>
              </a:solidFill>
              <a:ea typeface="新細明體" panose="02020500000000000000" pitchFamily="18" charset="-120"/>
            </a:endParaRPr>
          </a:p>
        </p:txBody>
      </p:sp>
      <p:sp>
        <p:nvSpPr>
          <p:cNvPr id="337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81125"/>
            <a:ext cx="7772400" cy="268605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2400" i="1" dirty="0" smtClean="0">
                <a:solidFill>
                  <a:srgbClr val="00B0F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Sufficiency</a:t>
            </a:r>
            <a:r>
              <a:rPr lang="en-US" altLang="zh-TW" sz="2400" i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zh-TW" i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</a:t>
            </a:r>
            <a:r>
              <a:rPr lang="en-US" altLang="zh-TW" sz="2000" dirty="0" smtClean="0">
                <a:ea typeface="新細明體" panose="02020500000000000000" pitchFamily="18" charset="-120"/>
              </a:rPr>
              <a:t>Continue</a:t>
            </a:r>
            <a:endParaRPr lang="en-US" altLang="zh-TW" sz="2000" i="1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eaLnBrk="1" hangingPunct="1"/>
            <a:r>
              <a:rPr lang="en-US" altLang="zh-TW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We claim that </a:t>
            </a:r>
            <a:r>
              <a:rPr lang="en-US" altLang="zh-TW" sz="2400" b="1" i="1" dirty="0" smtClean="0">
                <a:ea typeface="新細明體" panose="02020500000000000000" pitchFamily="18" charset="-120"/>
              </a:rPr>
              <a:t>M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 </a:t>
            </a:r>
            <a:r>
              <a:rPr lang="en-US" altLang="zh-TW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matches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 </a:t>
            </a:r>
            <a:r>
              <a:rPr lang="en-US" altLang="zh-TW" sz="2400" b="1" i="1" dirty="0" smtClean="0">
                <a:ea typeface="新細明體" panose="02020500000000000000" pitchFamily="18" charset="-120"/>
              </a:rPr>
              <a:t>T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 </a:t>
            </a:r>
            <a:r>
              <a:rPr lang="en-US" altLang="zh-TW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with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 </a:t>
            </a:r>
            <a:r>
              <a:rPr lang="en-US" altLang="zh-TW" sz="2400" i="1" dirty="0" smtClean="0">
                <a:ea typeface="新細明體" panose="02020500000000000000" pitchFamily="18" charset="-120"/>
              </a:rPr>
              <a:t>S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-{</a:t>
            </a:r>
            <a:r>
              <a:rPr lang="en-US" altLang="zh-TW" sz="2400" i="1" dirty="0" smtClean="0">
                <a:ea typeface="新細明體" panose="02020500000000000000" pitchFamily="18" charset="-120"/>
              </a:rPr>
              <a:t>u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}. </a:t>
            </a:r>
            <a:r>
              <a:rPr lang="en-US" altLang="zh-TW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The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 </a:t>
            </a:r>
            <a:r>
              <a:rPr lang="en-US" altLang="zh-TW" sz="2400" b="1" i="1" dirty="0" smtClean="0">
                <a:ea typeface="Arial Unicode MS" panose="020B0604020202020204" pitchFamily="34" charset="-128"/>
                <a:cs typeface="Times New Roman" panose="02020603050405020304" pitchFamily="18" charset="0"/>
              </a:rPr>
              <a:t>M</a:t>
            </a:r>
            <a:r>
              <a:rPr lang="en-US" altLang="zh-TW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-alternating paths from </a:t>
            </a:r>
            <a:r>
              <a:rPr lang="en-US" altLang="zh-TW" sz="2400" i="1" dirty="0" smtClean="0">
                <a:ea typeface="新細明體" panose="02020500000000000000" pitchFamily="18" charset="-120"/>
              </a:rPr>
              <a:t>u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 </a:t>
            </a:r>
            <a:r>
              <a:rPr lang="en-US" altLang="zh-TW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reach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 </a:t>
            </a:r>
            <a:r>
              <a:rPr lang="en-US" altLang="zh-TW" sz="2400" i="1" dirty="0" smtClean="0">
                <a:ea typeface="新細明體" panose="02020500000000000000" pitchFamily="18" charset="-120"/>
              </a:rPr>
              <a:t>Y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 </a:t>
            </a:r>
            <a:r>
              <a:rPr lang="en-US" altLang="zh-TW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along edges not in </a:t>
            </a:r>
            <a:r>
              <a:rPr lang="en-US" altLang="zh-TW" sz="2400" b="1" i="1" dirty="0" smtClean="0">
                <a:ea typeface="新細明體" panose="02020500000000000000" pitchFamily="18" charset="-120"/>
              </a:rPr>
              <a:t>M</a:t>
            </a:r>
            <a:r>
              <a:rPr lang="en-US" altLang="zh-TW" sz="2400" i="1" dirty="0" smtClean="0">
                <a:ea typeface="新細明體" panose="02020500000000000000" pitchFamily="18" charset="-120"/>
              </a:rPr>
              <a:t> </a:t>
            </a:r>
            <a:r>
              <a:rPr lang="en-US" altLang="zh-TW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and return to </a:t>
            </a:r>
            <a:r>
              <a:rPr lang="en-US" altLang="zh-TW" sz="2400" b="1" i="1" dirty="0" smtClean="0">
                <a:ea typeface="新細明體" panose="02020500000000000000" pitchFamily="18" charset="-120"/>
              </a:rPr>
              <a:t>X</a:t>
            </a:r>
            <a:r>
              <a:rPr lang="en-US" altLang="zh-TW" sz="2400" i="1" dirty="0" smtClean="0">
                <a:ea typeface="新細明體" panose="02020500000000000000" pitchFamily="18" charset="-120"/>
              </a:rPr>
              <a:t> </a:t>
            </a:r>
            <a:r>
              <a:rPr lang="en-US" altLang="zh-TW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along edges in</a:t>
            </a:r>
            <a:r>
              <a:rPr lang="en-US" altLang="zh-TW" sz="2400" i="1" dirty="0" smtClean="0">
                <a:ea typeface="新細明體" panose="02020500000000000000" pitchFamily="18" charset="-120"/>
              </a:rPr>
              <a:t> </a:t>
            </a:r>
            <a:r>
              <a:rPr lang="en-US" altLang="zh-TW" sz="2400" b="1" i="1" dirty="0" smtClean="0">
                <a:ea typeface="新細明體" panose="02020500000000000000" pitchFamily="18" charset="-120"/>
              </a:rPr>
              <a:t>M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. </a:t>
            </a:r>
          </a:p>
          <a:p>
            <a:pPr eaLnBrk="1" hangingPunct="1"/>
            <a:r>
              <a:rPr lang="en-US" altLang="zh-TW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Hence every vertex of </a:t>
            </a:r>
            <a:r>
              <a:rPr lang="en-US" altLang="zh-TW" sz="2400" i="1" dirty="0" smtClean="0">
                <a:ea typeface="新細明體" panose="02020500000000000000" pitchFamily="18" charset="-120"/>
              </a:rPr>
              <a:t>S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-{</a:t>
            </a:r>
            <a:r>
              <a:rPr lang="en-US" altLang="zh-TW" sz="2400" i="1" dirty="0" smtClean="0">
                <a:ea typeface="新細明體" panose="02020500000000000000" pitchFamily="18" charset="-120"/>
              </a:rPr>
              <a:t>u</a:t>
            </a:r>
            <a:r>
              <a:rPr lang="en-US" altLang="zh-TW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} is reached by an edge in </a:t>
            </a:r>
            <a:r>
              <a:rPr lang="en-US" altLang="zh-TW" sz="2400" i="1" dirty="0" smtClean="0">
                <a:ea typeface="新細明體" panose="02020500000000000000" pitchFamily="18" charset="-120"/>
              </a:rPr>
              <a:t>M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 </a:t>
            </a:r>
            <a:r>
              <a:rPr lang="en-US" altLang="zh-TW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from a vertex in </a:t>
            </a:r>
            <a:r>
              <a:rPr lang="en-US" altLang="zh-TW" sz="2400" i="1" dirty="0" smtClean="0">
                <a:ea typeface="新細明體" panose="02020500000000000000" pitchFamily="18" charset="-120"/>
              </a:rPr>
              <a:t>T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. </a:t>
            </a:r>
          </a:p>
        </p:txBody>
      </p:sp>
      <p:grpSp>
        <p:nvGrpSpPr>
          <p:cNvPr id="33799" name="Group 43"/>
          <p:cNvGrpSpPr>
            <a:grpSpLocks/>
          </p:cNvGrpSpPr>
          <p:nvPr/>
        </p:nvGrpSpPr>
        <p:grpSpPr bwMode="auto">
          <a:xfrm>
            <a:off x="3646488" y="4692650"/>
            <a:ext cx="3944937" cy="1250950"/>
            <a:chOff x="2357" y="3036"/>
            <a:chExt cx="1877" cy="672"/>
          </a:xfrm>
        </p:grpSpPr>
        <p:sp>
          <p:nvSpPr>
            <p:cNvPr id="33807" name="Oval 4"/>
            <p:cNvSpPr>
              <a:spLocks noChangeArrowheads="1"/>
            </p:cNvSpPr>
            <p:nvPr/>
          </p:nvSpPr>
          <p:spPr bwMode="auto">
            <a:xfrm>
              <a:off x="3719" y="3036"/>
              <a:ext cx="56" cy="5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33808" name="Oval 5"/>
            <p:cNvSpPr>
              <a:spLocks noChangeArrowheads="1"/>
            </p:cNvSpPr>
            <p:nvPr/>
          </p:nvSpPr>
          <p:spPr bwMode="auto">
            <a:xfrm>
              <a:off x="2357" y="3038"/>
              <a:ext cx="56" cy="56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33809" name="Oval 6"/>
            <p:cNvSpPr>
              <a:spLocks noChangeArrowheads="1"/>
            </p:cNvSpPr>
            <p:nvPr/>
          </p:nvSpPr>
          <p:spPr bwMode="auto">
            <a:xfrm>
              <a:off x="2584" y="3038"/>
              <a:ext cx="56" cy="5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33810" name="Oval 7"/>
            <p:cNvSpPr>
              <a:spLocks noChangeArrowheads="1"/>
            </p:cNvSpPr>
            <p:nvPr/>
          </p:nvSpPr>
          <p:spPr bwMode="auto">
            <a:xfrm>
              <a:off x="2811" y="3038"/>
              <a:ext cx="56" cy="5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33811" name="Oval 8"/>
            <p:cNvSpPr>
              <a:spLocks noChangeArrowheads="1"/>
            </p:cNvSpPr>
            <p:nvPr/>
          </p:nvSpPr>
          <p:spPr bwMode="auto">
            <a:xfrm>
              <a:off x="3038" y="3038"/>
              <a:ext cx="56" cy="5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33812" name="Oval 9"/>
            <p:cNvSpPr>
              <a:spLocks noChangeArrowheads="1"/>
            </p:cNvSpPr>
            <p:nvPr/>
          </p:nvSpPr>
          <p:spPr bwMode="auto">
            <a:xfrm>
              <a:off x="3265" y="3038"/>
              <a:ext cx="56" cy="5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33813" name="Oval 10"/>
            <p:cNvSpPr>
              <a:spLocks noChangeArrowheads="1"/>
            </p:cNvSpPr>
            <p:nvPr/>
          </p:nvSpPr>
          <p:spPr bwMode="auto">
            <a:xfrm>
              <a:off x="3492" y="3038"/>
              <a:ext cx="56" cy="5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33814" name="Oval 12"/>
            <p:cNvSpPr>
              <a:spLocks noChangeArrowheads="1"/>
            </p:cNvSpPr>
            <p:nvPr/>
          </p:nvSpPr>
          <p:spPr bwMode="auto">
            <a:xfrm>
              <a:off x="3950" y="3650"/>
              <a:ext cx="56" cy="5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33815" name="Oval 13"/>
            <p:cNvSpPr>
              <a:spLocks noChangeArrowheads="1"/>
            </p:cNvSpPr>
            <p:nvPr/>
          </p:nvSpPr>
          <p:spPr bwMode="auto">
            <a:xfrm>
              <a:off x="3722" y="3650"/>
              <a:ext cx="56" cy="5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33816" name="Oval 14"/>
            <p:cNvSpPr>
              <a:spLocks noChangeArrowheads="1"/>
            </p:cNvSpPr>
            <p:nvPr/>
          </p:nvSpPr>
          <p:spPr bwMode="auto">
            <a:xfrm>
              <a:off x="3494" y="3650"/>
              <a:ext cx="56" cy="5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33817" name="Oval 15"/>
            <p:cNvSpPr>
              <a:spLocks noChangeArrowheads="1"/>
            </p:cNvSpPr>
            <p:nvPr/>
          </p:nvSpPr>
          <p:spPr bwMode="auto">
            <a:xfrm>
              <a:off x="3266" y="3650"/>
              <a:ext cx="56" cy="5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33818" name="Oval 16"/>
            <p:cNvSpPr>
              <a:spLocks noChangeArrowheads="1"/>
            </p:cNvSpPr>
            <p:nvPr/>
          </p:nvSpPr>
          <p:spPr bwMode="auto">
            <a:xfrm>
              <a:off x="3038" y="3650"/>
              <a:ext cx="56" cy="5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33819" name="Oval 17"/>
            <p:cNvSpPr>
              <a:spLocks noChangeArrowheads="1"/>
            </p:cNvSpPr>
            <p:nvPr/>
          </p:nvSpPr>
          <p:spPr bwMode="auto">
            <a:xfrm>
              <a:off x="2810" y="3650"/>
              <a:ext cx="56" cy="5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33820" name="Oval 18"/>
            <p:cNvSpPr>
              <a:spLocks noChangeArrowheads="1"/>
            </p:cNvSpPr>
            <p:nvPr/>
          </p:nvSpPr>
          <p:spPr bwMode="auto">
            <a:xfrm>
              <a:off x="2582" y="3650"/>
              <a:ext cx="56" cy="5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33821" name="Oval 19"/>
            <p:cNvSpPr>
              <a:spLocks noChangeArrowheads="1"/>
            </p:cNvSpPr>
            <p:nvPr/>
          </p:nvSpPr>
          <p:spPr bwMode="auto">
            <a:xfrm>
              <a:off x="4178" y="3652"/>
              <a:ext cx="56" cy="5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23" name="Line 21"/>
            <p:cNvSpPr>
              <a:spLocks noChangeShapeType="1"/>
            </p:cNvSpPr>
            <p:nvPr/>
          </p:nvSpPr>
          <p:spPr bwMode="auto">
            <a:xfrm>
              <a:off x="2398" y="3080"/>
              <a:ext cx="431" cy="574"/>
            </a:xfrm>
            <a:prstGeom prst="line">
              <a:avLst/>
            </a:prstGeom>
            <a:ln>
              <a:solidFill>
                <a:srgbClr val="FF0000"/>
              </a:solidFill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33823" name="Line 22"/>
            <p:cNvSpPr>
              <a:spLocks noChangeShapeType="1"/>
            </p:cNvSpPr>
            <p:nvPr/>
          </p:nvSpPr>
          <p:spPr bwMode="auto">
            <a:xfrm flipV="1">
              <a:off x="2626" y="3090"/>
              <a:ext cx="198" cy="56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24" name="Line 23"/>
            <p:cNvSpPr>
              <a:spLocks noChangeShapeType="1"/>
            </p:cNvSpPr>
            <p:nvPr/>
          </p:nvSpPr>
          <p:spPr bwMode="auto">
            <a:xfrm flipH="1" flipV="1">
              <a:off x="2834" y="3094"/>
              <a:ext cx="218" cy="564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25" name="Line 24"/>
            <p:cNvSpPr>
              <a:spLocks noChangeShapeType="1"/>
            </p:cNvSpPr>
            <p:nvPr/>
          </p:nvSpPr>
          <p:spPr bwMode="auto">
            <a:xfrm flipV="1">
              <a:off x="2842" y="3092"/>
              <a:ext cx="206" cy="56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26" name="Line 25"/>
            <p:cNvSpPr>
              <a:spLocks noChangeShapeType="1"/>
            </p:cNvSpPr>
            <p:nvPr/>
          </p:nvSpPr>
          <p:spPr bwMode="auto">
            <a:xfrm flipV="1">
              <a:off x="3066" y="3092"/>
              <a:ext cx="216" cy="5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27" name="Line 26"/>
            <p:cNvSpPr>
              <a:spLocks noChangeShapeType="1"/>
            </p:cNvSpPr>
            <p:nvPr/>
          </p:nvSpPr>
          <p:spPr bwMode="auto">
            <a:xfrm flipV="1">
              <a:off x="2840" y="3082"/>
              <a:ext cx="884" cy="5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28" name="Line 27"/>
            <p:cNvSpPr>
              <a:spLocks noChangeShapeType="1"/>
            </p:cNvSpPr>
            <p:nvPr/>
          </p:nvSpPr>
          <p:spPr bwMode="auto">
            <a:xfrm flipV="1">
              <a:off x="2848" y="3088"/>
              <a:ext cx="652" cy="5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29" name="Line 28"/>
            <p:cNvSpPr>
              <a:spLocks noChangeShapeType="1"/>
            </p:cNvSpPr>
            <p:nvPr/>
          </p:nvSpPr>
          <p:spPr bwMode="auto">
            <a:xfrm>
              <a:off x="2606" y="3092"/>
              <a:ext cx="0" cy="564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30" name="Line 29"/>
            <p:cNvSpPr>
              <a:spLocks noChangeShapeType="1"/>
            </p:cNvSpPr>
            <p:nvPr/>
          </p:nvSpPr>
          <p:spPr bwMode="auto">
            <a:xfrm>
              <a:off x="2830" y="3096"/>
              <a:ext cx="0" cy="564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31" name="Line 30"/>
            <p:cNvSpPr>
              <a:spLocks noChangeShapeType="1"/>
            </p:cNvSpPr>
            <p:nvPr/>
          </p:nvSpPr>
          <p:spPr bwMode="auto">
            <a:xfrm>
              <a:off x="3296" y="3098"/>
              <a:ext cx="0" cy="564"/>
            </a:xfrm>
            <a:prstGeom prst="line">
              <a:avLst/>
            </a:prstGeom>
            <a:noFill/>
            <a:ln w="38100">
              <a:solidFill>
                <a:srgbClr val="FFC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32" name="Line 31"/>
            <p:cNvSpPr>
              <a:spLocks noChangeShapeType="1"/>
            </p:cNvSpPr>
            <p:nvPr/>
          </p:nvSpPr>
          <p:spPr bwMode="auto">
            <a:xfrm>
              <a:off x="3766" y="3082"/>
              <a:ext cx="428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33" name="Line 32"/>
            <p:cNvSpPr>
              <a:spLocks noChangeShapeType="1"/>
            </p:cNvSpPr>
            <p:nvPr/>
          </p:nvSpPr>
          <p:spPr bwMode="auto">
            <a:xfrm>
              <a:off x="3540" y="3086"/>
              <a:ext cx="420" cy="5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34" name="Line 33"/>
            <p:cNvSpPr>
              <a:spLocks noChangeShapeType="1"/>
            </p:cNvSpPr>
            <p:nvPr/>
          </p:nvSpPr>
          <p:spPr bwMode="auto">
            <a:xfrm>
              <a:off x="3064" y="3096"/>
              <a:ext cx="0" cy="564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35" name="Line 34"/>
            <p:cNvSpPr>
              <a:spLocks noChangeShapeType="1"/>
            </p:cNvSpPr>
            <p:nvPr/>
          </p:nvSpPr>
          <p:spPr bwMode="auto">
            <a:xfrm>
              <a:off x="3520" y="3094"/>
              <a:ext cx="0" cy="564"/>
            </a:xfrm>
            <a:prstGeom prst="line">
              <a:avLst/>
            </a:prstGeom>
            <a:noFill/>
            <a:ln w="38100">
              <a:solidFill>
                <a:srgbClr val="FFC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36" name="Line 35"/>
            <p:cNvSpPr>
              <a:spLocks noChangeShapeType="1"/>
            </p:cNvSpPr>
            <p:nvPr/>
          </p:nvSpPr>
          <p:spPr bwMode="auto">
            <a:xfrm>
              <a:off x="3750" y="3094"/>
              <a:ext cx="0" cy="564"/>
            </a:xfrm>
            <a:prstGeom prst="line">
              <a:avLst/>
            </a:prstGeom>
            <a:noFill/>
            <a:ln w="38100">
              <a:solidFill>
                <a:srgbClr val="FFC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3800" name="Text Box 36"/>
          <p:cNvSpPr txBox="1">
            <a:spLocks noChangeArrowheads="1"/>
          </p:cNvSpPr>
          <p:nvPr/>
        </p:nvSpPr>
        <p:spPr bwMode="auto">
          <a:xfrm>
            <a:off x="4102100" y="6121400"/>
            <a:ext cx="1190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ea typeface="新細明體" panose="02020500000000000000" pitchFamily="18" charset="-120"/>
              </a:rPr>
              <a:t>T=N(S)</a:t>
            </a:r>
          </a:p>
        </p:txBody>
      </p:sp>
      <p:sp>
        <p:nvSpPr>
          <p:cNvPr id="33801" name="Line 37"/>
          <p:cNvSpPr>
            <a:spLocks noChangeShapeType="1"/>
          </p:cNvSpPr>
          <p:nvPr/>
        </p:nvSpPr>
        <p:spPr bwMode="auto">
          <a:xfrm>
            <a:off x="4156075" y="6029325"/>
            <a:ext cx="1012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2" name="Line 38"/>
          <p:cNvSpPr>
            <a:spLocks noChangeShapeType="1"/>
          </p:cNvSpPr>
          <p:nvPr/>
        </p:nvSpPr>
        <p:spPr bwMode="auto">
          <a:xfrm>
            <a:off x="3667125" y="4597400"/>
            <a:ext cx="14890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3" name="Text Box 39"/>
          <p:cNvSpPr txBox="1">
            <a:spLocks noChangeArrowheads="1"/>
          </p:cNvSpPr>
          <p:nvPr/>
        </p:nvSpPr>
        <p:spPr bwMode="auto">
          <a:xfrm>
            <a:off x="4308475" y="4203700"/>
            <a:ext cx="4254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ea typeface="新細明體" panose="02020500000000000000" pitchFamily="18" charset="-120"/>
              </a:rPr>
              <a:t>S</a:t>
            </a:r>
          </a:p>
        </p:txBody>
      </p:sp>
      <p:sp>
        <p:nvSpPr>
          <p:cNvPr id="33804" name="Text Box 40"/>
          <p:cNvSpPr txBox="1">
            <a:spLocks noChangeArrowheads="1"/>
          </p:cNvSpPr>
          <p:nvPr/>
        </p:nvSpPr>
        <p:spPr bwMode="auto">
          <a:xfrm>
            <a:off x="2660650" y="4549775"/>
            <a:ext cx="4254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ea typeface="新細明體" panose="02020500000000000000" pitchFamily="18" charset="-120"/>
              </a:rPr>
              <a:t>X</a:t>
            </a:r>
          </a:p>
        </p:txBody>
      </p:sp>
      <p:sp>
        <p:nvSpPr>
          <p:cNvPr id="33805" name="Text Box 41"/>
          <p:cNvSpPr txBox="1">
            <a:spLocks noChangeArrowheads="1"/>
          </p:cNvSpPr>
          <p:nvPr/>
        </p:nvSpPr>
        <p:spPr bwMode="auto">
          <a:xfrm>
            <a:off x="2679700" y="5629275"/>
            <a:ext cx="4254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ea typeface="新細明體" panose="02020500000000000000" pitchFamily="18" charset="-120"/>
              </a:rPr>
              <a:t>Y</a:t>
            </a:r>
          </a:p>
        </p:txBody>
      </p:sp>
      <p:sp>
        <p:nvSpPr>
          <p:cNvPr id="33806" name="Text Box 42"/>
          <p:cNvSpPr txBox="1">
            <a:spLocks noChangeArrowheads="1"/>
          </p:cNvSpPr>
          <p:nvPr/>
        </p:nvSpPr>
        <p:spPr bwMode="auto">
          <a:xfrm>
            <a:off x="3279775" y="4549775"/>
            <a:ext cx="4254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i="1">
                <a:solidFill>
                  <a:srgbClr val="FF0000"/>
                </a:solidFill>
                <a:ea typeface="新細明體" panose="02020500000000000000" pitchFamily="18" charset="-120"/>
              </a:rPr>
              <a:t>u</a:t>
            </a:r>
          </a:p>
        </p:txBody>
      </p:sp>
    </p:spTree>
    <p:extLst>
      <p:ext uri="{BB962C8B-B14F-4D97-AF65-F5344CB8AC3E}">
        <p14:creationId xmlns:p14="http://schemas.microsoft.com/office/powerpoint/2010/main" val="14953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8CBEE5B9-C998-46B2-A088-326B60D5DDC6}" type="datetime1">
              <a:rPr lang="en-US" altLang="zh-TW" sz="1400" smtClean="0"/>
              <a:pPr eaLnBrk="1" hangingPunct="1"/>
              <a:t>2/8/2017</a:t>
            </a:fld>
            <a:endParaRPr lang="en-US" altLang="zh-TW" sz="1400" smtClean="0"/>
          </a:p>
        </p:txBody>
      </p:sp>
      <p:sp>
        <p:nvSpPr>
          <p:cNvPr id="3482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00050"/>
            <a:ext cx="7772400" cy="914400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solidFill>
                  <a:schemeClr val="tx1"/>
                </a:solidFill>
                <a:ea typeface="新細明體" panose="02020500000000000000" pitchFamily="18" charset="-120"/>
              </a:rPr>
              <a:t>Hall’s Theorem</a:t>
            </a:r>
            <a:endParaRPr lang="en-US" altLang="zh-TW" sz="3200" baseline="-22000" dirty="0" smtClean="0">
              <a:solidFill>
                <a:schemeClr val="tx1"/>
              </a:solidFill>
              <a:ea typeface="新細明體" panose="02020500000000000000" pitchFamily="18" charset="-120"/>
            </a:endParaRPr>
          </a:p>
        </p:txBody>
      </p:sp>
      <p:sp>
        <p:nvSpPr>
          <p:cNvPr id="348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52550"/>
            <a:ext cx="7772400" cy="28194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2200" i="1" smtClean="0">
                <a:solidFill>
                  <a:srgbClr val="00B0F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Sufficiency</a:t>
            </a:r>
            <a:r>
              <a:rPr lang="en-US" altLang="zh-TW" sz="220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zh-TW" sz="180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continue</a:t>
            </a:r>
          </a:p>
          <a:p>
            <a:pPr eaLnBrk="1" hangingPunct="1"/>
            <a:r>
              <a:rPr lang="en-US" altLang="zh-TW" sz="220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Since there is no </a:t>
            </a:r>
            <a:r>
              <a:rPr lang="en-US" altLang="zh-TW" sz="2200" i="1" smtClean="0">
                <a:ea typeface="新細明體" panose="02020500000000000000" pitchFamily="18" charset="-120"/>
              </a:rPr>
              <a:t>M</a:t>
            </a:r>
            <a:r>
              <a:rPr lang="en-US" altLang="zh-TW" sz="2200" smtClean="0">
                <a:ea typeface="新細明體" panose="02020500000000000000" pitchFamily="18" charset="-120"/>
              </a:rPr>
              <a:t>-augmenting </a:t>
            </a:r>
            <a:r>
              <a:rPr lang="en-US" altLang="zh-TW" sz="220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path, every vertex of </a:t>
            </a:r>
            <a:r>
              <a:rPr lang="en-US" altLang="zh-TW" sz="2200" i="1" smtClean="0">
                <a:ea typeface="新細明體" panose="02020500000000000000" pitchFamily="18" charset="-120"/>
              </a:rPr>
              <a:t>T</a:t>
            </a:r>
            <a:r>
              <a:rPr lang="en-US" altLang="zh-TW" sz="2200" smtClean="0">
                <a:ea typeface="新細明體" panose="02020500000000000000" pitchFamily="18" charset="-120"/>
              </a:rPr>
              <a:t> </a:t>
            </a:r>
            <a:r>
              <a:rPr lang="en-US" altLang="zh-TW" sz="220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is saturated; thus an</a:t>
            </a:r>
            <a:r>
              <a:rPr lang="en-US" altLang="zh-TW" sz="2200" smtClean="0">
                <a:ea typeface="新細明體" panose="02020500000000000000" pitchFamily="18" charset="-120"/>
              </a:rPr>
              <a:t> </a:t>
            </a:r>
            <a:r>
              <a:rPr lang="en-US" altLang="zh-TW" sz="2200" i="1" smtClean="0">
                <a:ea typeface="新細明體" panose="02020500000000000000" pitchFamily="18" charset="-120"/>
              </a:rPr>
              <a:t>M</a:t>
            </a:r>
            <a:r>
              <a:rPr lang="en-US" altLang="zh-TW" sz="2200" smtClean="0">
                <a:ea typeface="新細明體" panose="02020500000000000000" pitchFamily="18" charset="-120"/>
              </a:rPr>
              <a:t>-augmenting </a:t>
            </a:r>
            <a:r>
              <a:rPr lang="en-US" altLang="zh-TW" sz="220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path reaching </a:t>
            </a:r>
            <a:r>
              <a:rPr lang="en-US" altLang="zh-TW" sz="2200" i="1" smtClean="0">
                <a:ea typeface="新細明體" panose="02020500000000000000" pitchFamily="18" charset="-120"/>
              </a:rPr>
              <a:t>y</a:t>
            </a:r>
            <a:r>
              <a:rPr lang="en-US" altLang="zh-TW" sz="2200" smtClean="0">
                <a:ea typeface="新細明體" panose="02020500000000000000" pitchFamily="18" charset="-120"/>
                <a:sym typeface="Symbol" panose="05050102010706020507" pitchFamily="18" charset="2"/>
              </a:rPr>
              <a:t></a:t>
            </a:r>
            <a:r>
              <a:rPr lang="en-US" altLang="zh-TW" sz="2200" i="1" smtClean="0">
                <a:ea typeface="新細明體" panose="02020500000000000000" pitchFamily="18" charset="-120"/>
                <a:sym typeface="Symbol" panose="05050102010706020507" pitchFamily="18" charset="2"/>
              </a:rPr>
              <a:t>T</a:t>
            </a:r>
            <a:r>
              <a:rPr lang="en-US" altLang="zh-TW" sz="2200" smtClean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sz="220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extends via </a:t>
            </a:r>
            <a:r>
              <a:rPr lang="en-US" altLang="zh-TW" sz="2200" i="1" smtClean="0">
                <a:ea typeface="新細明體" panose="02020500000000000000" pitchFamily="18" charset="-120"/>
                <a:sym typeface="Symbol" panose="05050102010706020507" pitchFamily="18" charset="2"/>
              </a:rPr>
              <a:t>M</a:t>
            </a:r>
            <a:r>
              <a:rPr lang="en-US" altLang="zh-TW" sz="2200" smtClean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sz="220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to a vertex of </a:t>
            </a:r>
            <a:r>
              <a:rPr lang="en-US" altLang="zh-TW" sz="2200" i="1" smtClean="0">
                <a:ea typeface="新細明體" panose="02020500000000000000" pitchFamily="18" charset="-120"/>
                <a:sym typeface="Symbol" panose="05050102010706020507" pitchFamily="18" charset="2"/>
              </a:rPr>
              <a:t>S</a:t>
            </a:r>
            <a:r>
              <a:rPr lang="en-US" altLang="zh-TW" sz="2200" smtClean="0">
                <a:ea typeface="新細明體" panose="02020500000000000000" pitchFamily="18" charset="-120"/>
                <a:sym typeface="Symbol" panose="05050102010706020507" pitchFamily="18" charset="2"/>
              </a:rPr>
              <a:t>. </a:t>
            </a:r>
          </a:p>
          <a:p>
            <a:pPr eaLnBrk="1" hangingPunct="1"/>
            <a:r>
              <a:rPr lang="en-US" altLang="zh-TW" sz="220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Hence these edges of</a:t>
            </a:r>
            <a:r>
              <a:rPr lang="en-US" altLang="zh-TW" sz="2200" smtClean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sz="2200" i="1" smtClean="0">
                <a:ea typeface="新細明體" panose="02020500000000000000" pitchFamily="18" charset="-120"/>
                <a:sym typeface="Symbol" panose="05050102010706020507" pitchFamily="18" charset="2"/>
              </a:rPr>
              <a:t>M</a:t>
            </a:r>
            <a:r>
              <a:rPr lang="en-US" altLang="zh-TW" sz="2200" smtClean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sz="220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yield a bijection from</a:t>
            </a:r>
            <a:r>
              <a:rPr lang="en-US" altLang="zh-TW" sz="2200" smtClean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sz="2200" i="1" smtClean="0">
                <a:ea typeface="新細明體" panose="02020500000000000000" pitchFamily="18" charset="-120"/>
                <a:sym typeface="Symbol" panose="05050102010706020507" pitchFamily="18" charset="2"/>
              </a:rPr>
              <a:t>T</a:t>
            </a:r>
            <a:r>
              <a:rPr lang="en-US" altLang="zh-TW" sz="2200" smtClean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sz="220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to </a:t>
            </a:r>
            <a:r>
              <a:rPr lang="en-US" altLang="zh-TW" sz="2200" i="1" smtClean="0">
                <a:ea typeface="新細明體" panose="02020500000000000000" pitchFamily="18" charset="-120"/>
                <a:sym typeface="Symbol" panose="05050102010706020507" pitchFamily="18" charset="2"/>
              </a:rPr>
              <a:t>S</a:t>
            </a:r>
            <a:r>
              <a:rPr lang="en-US" altLang="zh-TW" sz="2200" smtClean="0">
                <a:ea typeface="新細明體" panose="02020500000000000000" pitchFamily="18" charset="-120"/>
                <a:sym typeface="Symbol" panose="05050102010706020507" pitchFamily="18" charset="2"/>
              </a:rPr>
              <a:t>-{</a:t>
            </a:r>
            <a:r>
              <a:rPr lang="en-US" altLang="zh-TW" sz="2200" i="1" smtClean="0">
                <a:ea typeface="新細明體" panose="02020500000000000000" pitchFamily="18" charset="-120"/>
                <a:sym typeface="Symbol" panose="05050102010706020507" pitchFamily="18" charset="2"/>
              </a:rPr>
              <a:t>u</a:t>
            </a:r>
            <a:r>
              <a:rPr lang="en-US" altLang="zh-TW" sz="2200" smtClean="0">
                <a:ea typeface="新細明體" panose="02020500000000000000" pitchFamily="18" charset="-120"/>
                <a:sym typeface="Symbol" panose="05050102010706020507" pitchFamily="18" charset="2"/>
              </a:rPr>
              <a:t>}, </a:t>
            </a:r>
            <a:r>
              <a:rPr lang="en-US" altLang="zh-TW" sz="220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and we have </a:t>
            </a:r>
            <a:r>
              <a:rPr lang="en-US" altLang="zh-TW" sz="2200" smtClean="0">
                <a:ea typeface="新細明體" panose="02020500000000000000" pitchFamily="18" charset="-120"/>
                <a:sym typeface="Symbol" panose="05050102010706020507" pitchFamily="18" charset="2"/>
              </a:rPr>
              <a:t>|</a:t>
            </a:r>
            <a:r>
              <a:rPr lang="en-US" altLang="zh-TW" sz="2200" i="1" smtClean="0">
                <a:ea typeface="新細明體" panose="02020500000000000000" pitchFamily="18" charset="-120"/>
                <a:sym typeface="Symbol" panose="05050102010706020507" pitchFamily="18" charset="2"/>
              </a:rPr>
              <a:t>T</a:t>
            </a:r>
            <a:r>
              <a:rPr lang="en-US" altLang="zh-TW" sz="2200" smtClean="0">
                <a:ea typeface="新細明體" panose="02020500000000000000" pitchFamily="18" charset="-120"/>
                <a:sym typeface="Symbol" panose="05050102010706020507" pitchFamily="18" charset="2"/>
              </a:rPr>
              <a:t>|=|</a:t>
            </a:r>
            <a:r>
              <a:rPr lang="en-US" altLang="zh-TW" sz="2200" i="1" smtClean="0">
                <a:ea typeface="新細明體" panose="02020500000000000000" pitchFamily="18" charset="-120"/>
                <a:sym typeface="Symbol" panose="05050102010706020507" pitchFamily="18" charset="2"/>
              </a:rPr>
              <a:t>S</a:t>
            </a:r>
            <a:r>
              <a:rPr lang="en-US" altLang="zh-TW" sz="2200" smtClean="0">
                <a:ea typeface="新細明體" panose="02020500000000000000" pitchFamily="18" charset="-120"/>
                <a:sym typeface="Symbol" panose="05050102010706020507" pitchFamily="18" charset="2"/>
              </a:rPr>
              <a:t>-{</a:t>
            </a:r>
            <a:r>
              <a:rPr lang="en-US" altLang="zh-TW" sz="2200" i="1" smtClean="0">
                <a:ea typeface="新細明體" panose="02020500000000000000" pitchFamily="18" charset="-120"/>
                <a:sym typeface="Symbol" panose="05050102010706020507" pitchFamily="18" charset="2"/>
              </a:rPr>
              <a:t>u</a:t>
            </a:r>
            <a:r>
              <a:rPr lang="en-US" altLang="zh-TW" sz="2200" smtClean="0">
                <a:ea typeface="新細明體" panose="02020500000000000000" pitchFamily="18" charset="-120"/>
                <a:sym typeface="Symbol" panose="05050102010706020507" pitchFamily="18" charset="2"/>
              </a:rPr>
              <a:t>}|.</a:t>
            </a:r>
          </a:p>
        </p:txBody>
      </p:sp>
      <p:grpSp>
        <p:nvGrpSpPr>
          <p:cNvPr id="34823" name="Group 43"/>
          <p:cNvGrpSpPr>
            <a:grpSpLocks/>
          </p:cNvGrpSpPr>
          <p:nvPr/>
        </p:nvGrpSpPr>
        <p:grpSpPr bwMode="auto">
          <a:xfrm>
            <a:off x="3094038" y="4673600"/>
            <a:ext cx="3944937" cy="1250950"/>
            <a:chOff x="2357" y="3036"/>
            <a:chExt cx="1877" cy="672"/>
          </a:xfrm>
        </p:grpSpPr>
        <p:sp>
          <p:nvSpPr>
            <p:cNvPr id="34831" name="Oval 4"/>
            <p:cNvSpPr>
              <a:spLocks noChangeArrowheads="1"/>
            </p:cNvSpPr>
            <p:nvPr/>
          </p:nvSpPr>
          <p:spPr bwMode="auto">
            <a:xfrm>
              <a:off x="3719" y="3036"/>
              <a:ext cx="56" cy="5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34832" name="Oval 5"/>
            <p:cNvSpPr>
              <a:spLocks noChangeArrowheads="1"/>
            </p:cNvSpPr>
            <p:nvPr/>
          </p:nvSpPr>
          <p:spPr bwMode="auto">
            <a:xfrm>
              <a:off x="2357" y="3038"/>
              <a:ext cx="56" cy="5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34833" name="Oval 6"/>
            <p:cNvSpPr>
              <a:spLocks noChangeArrowheads="1"/>
            </p:cNvSpPr>
            <p:nvPr/>
          </p:nvSpPr>
          <p:spPr bwMode="auto">
            <a:xfrm>
              <a:off x="2584" y="3038"/>
              <a:ext cx="56" cy="5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34834" name="Oval 7"/>
            <p:cNvSpPr>
              <a:spLocks noChangeArrowheads="1"/>
            </p:cNvSpPr>
            <p:nvPr/>
          </p:nvSpPr>
          <p:spPr bwMode="auto">
            <a:xfrm>
              <a:off x="2811" y="3038"/>
              <a:ext cx="56" cy="5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34835" name="Oval 8"/>
            <p:cNvSpPr>
              <a:spLocks noChangeArrowheads="1"/>
            </p:cNvSpPr>
            <p:nvPr/>
          </p:nvSpPr>
          <p:spPr bwMode="auto">
            <a:xfrm>
              <a:off x="3038" y="3038"/>
              <a:ext cx="56" cy="5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34836" name="Oval 9"/>
            <p:cNvSpPr>
              <a:spLocks noChangeArrowheads="1"/>
            </p:cNvSpPr>
            <p:nvPr/>
          </p:nvSpPr>
          <p:spPr bwMode="auto">
            <a:xfrm>
              <a:off x="3265" y="3038"/>
              <a:ext cx="56" cy="5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34837" name="Oval 10"/>
            <p:cNvSpPr>
              <a:spLocks noChangeArrowheads="1"/>
            </p:cNvSpPr>
            <p:nvPr/>
          </p:nvSpPr>
          <p:spPr bwMode="auto">
            <a:xfrm>
              <a:off x="3492" y="3038"/>
              <a:ext cx="56" cy="5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34838" name="Oval 12"/>
            <p:cNvSpPr>
              <a:spLocks noChangeArrowheads="1"/>
            </p:cNvSpPr>
            <p:nvPr/>
          </p:nvSpPr>
          <p:spPr bwMode="auto">
            <a:xfrm>
              <a:off x="3950" y="3650"/>
              <a:ext cx="56" cy="5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34839" name="Oval 13"/>
            <p:cNvSpPr>
              <a:spLocks noChangeArrowheads="1"/>
            </p:cNvSpPr>
            <p:nvPr/>
          </p:nvSpPr>
          <p:spPr bwMode="auto">
            <a:xfrm>
              <a:off x="3722" y="3650"/>
              <a:ext cx="56" cy="5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34840" name="Oval 14"/>
            <p:cNvSpPr>
              <a:spLocks noChangeArrowheads="1"/>
            </p:cNvSpPr>
            <p:nvPr/>
          </p:nvSpPr>
          <p:spPr bwMode="auto">
            <a:xfrm>
              <a:off x="3494" y="3650"/>
              <a:ext cx="56" cy="5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34841" name="Oval 15"/>
            <p:cNvSpPr>
              <a:spLocks noChangeArrowheads="1"/>
            </p:cNvSpPr>
            <p:nvPr/>
          </p:nvSpPr>
          <p:spPr bwMode="auto">
            <a:xfrm>
              <a:off x="3266" y="3650"/>
              <a:ext cx="56" cy="5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34842" name="Oval 16"/>
            <p:cNvSpPr>
              <a:spLocks noChangeArrowheads="1"/>
            </p:cNvSpPr>
            <p:nvPr/>
          </p:nvSpPr>
          <p:spPr bwMode="auto">
            <a:xfrm>
              <a:off x="3038" y="3650"/>
              <a:ext cx="56" cy="5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34843" name="Oval 17"/>
            <p:cNvSpPr>
              <a:spLocks noChangeArrowheads="1"/>
            </p:cNvSpPr>
            <p:nvPr/>
          </p:nvSpPr>
          <p:spPr bwMode="auto">
            <a:xfrm>
              <a:off x="2810" y="3650"/>
              <a:ext cx="56" cy="5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34844" name="Oval 18"/>
            <p:cNvSpPr>
              <a:spLocks noChangeArrowheads="1"/>
            </p:cNvSpPr>
            <p:nvPr/>
          </p:nvSpPr>
          <p:spPr bwMode="auto">
            <a:xfrm>
              <a:off x="2582" y="3650"/>
              <a:ext cx="56" cy="5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34845" name="Oval 19"/>
            <p:cNvSpPr>
              <a:spLocks noChangeArrowheads="1"/>
            </p:cNvSpPr>
            <p:nvPr/>
          </p:nvSpPr>
          <p:spPr bwMode="auto">
            <a:xfrm>
              <a:off x="4178" y="3652"/>
              <a:ext cx="56" cy="5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34846" name="Line 21"/>
            <p:cNvSpPr>
              <a:spLocks noChangeShapeType="1"/>
            </p:cNvSpPr>
            <p:nvPr/>
          </p:nvSpPr>
          <p:spPr bwMode="auto">
            <a:xfrm>
              <a:off x="2398" y="3080"/>
              <a:ext cx="430" cy="5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47" name="Line 22"/>
            <p:cNvSpPr>
              <a:spLocks noChangeShapeType="1"/>
            </p:cNvSpPr>
            <p:nvPr/>
          </p:nvSpPr>
          <p:spPr bwMode="auto">
            <a:xfrm flipV="1">
              <a:off x="2626" y="3090"/>
              <a:ext cx="198" cy="5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48" name="Line 23"/>
            <p:cNvSpPr>
              <a:spLocks noChangeShapeType="1"/>
            </p:cNvSpPr>
            <p:nvPr/>
          </p:nvSpPr>
          <p:spPr bwMode="auto">
            <a:xfrm flipH="1" flipV="1">
              <a:off x="2834" y="3094"/>
              <a:ext cx="218" cy="5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49" name="Line 24"/>
            <p:cNvSpPr>
              <a:spLocks noChangeShapeType="1"/>
            </p:cNvSpPr>
            <p:nvPr/>
          </p:nvSpPr>
          <p:spPr bwMode="auto">
            <a:xfrm flipV="1">
              <a:off x="2842" y="3092"/>
              <a:ext cx="206" cy="5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50" name="Line 25"/>
            <p:cNvSpPr>
              <a:spLocks noChangeShapeType="1"/>
            </p:cNvSpPr>
            <p:nvPr/>
          </p:nvSpPr>
          <p:spPr bwMode="auto">
            <a:xfrm flipV="1">
              <a:off x="3066" y="3092"/>
              <a:ext cx="216" cy="5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51" name="Line 26"/>
            <p:cNvSpPr>
              <a:spLocks noChangeShapeType="1"/>
            </p:cNvSpPr>
            <p:nvPr/>
          </p:nvSpPr>
          <p:spPr bwMode="auto">
            <a:xfrm flipV="1">
              <a:off x="2840" y="3082"/>
              <a:ext cx="884" cy="5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52" name="Line 27"/>
            <p:cNvSpPr>
              <a:spLocks noChangeShapeType="1"/>
            </p:cNvSpPr>
            <p:nvPr/>
          </p:nvSpPr>
          <p:spPr bwMode="auto">
            <a:xfrm flipV="1">
              <a:off x="2848" y="3088"/>
              <a:ext cx="652" cy="5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53" name="Line 28"/>
            <p:cNvSpPr>
              <a:spLocks noChangeShapeType="1"/>
            </p:cNvSpPr>
            <p:nvPr/>
          </p:nvSpPr>
          <p:spPr bwMode="auto">
            <a:xfrm>
              <a:off x="2606" y="3092"/>
              <a:ext cx="0" cy="564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54" name="Line 29"/>
            <p:cNvSpPr>
              <a:spLocks noChangeShapeType="1"/>
            </p:cNvSpPr>
            <p:nvPr/>
          </p:nvSpPr>
          <p:spPr bwMode="auto">
            <a:xfrm>
              <a:off x="2830" y="3096"/>
              <a:ext cx="0" cy="564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55" name="Line 30"/>
            <p:cNvSpPr>
              <a:spLocks noChangeShapeType="1"/>
            </p:cNvSpPr>
            <p:nvPr/>
          </p:nvSpPr>
          <p:spPr bwMode="auto">
            <a:xfrm>
              <a:off x="3296" y="3098"/>
              <a:ext cx="0" cy="564"/>
            </a:xfrm>
            <a:prstGeom prst="line">
              <a:avLst/>
            </a:prstGeom>
            <a:noFill/>
            <a:ln w="38100">
              <a:solidFill>
                <a:srgbClr val="FFC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56" name="Line 31"/>
            <p:cNvSpPr>
              <a:spLocks noChangeShapeType="1"/>
            </p:cNvSpPr>
            <p:nvPr/>
          </p:nvSpPr>
          <p:spPr bwMode="auto">
            <a:xfrm>
              <a:off x="3766" y="3082"/>
              <a:ext cx="428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57" name="Line 32"/>
            <p:cNvSpPr>
              <a:spLocks noChangeShapeType="1"/>
            </p:cNvSpPr>
            <p:nvPr/>
          </p:nvSpPr>
          <p:spPr bwMode="auto">
            <a:xfrm>
              <a:off x="3540" y="3086"/>
              <a:ext cx="420" cy="5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58" name="Line 33"/>
            <p:cNvSpPr>
              <a:spLocks noChangeShapeType="1"/>
            </p:cNvSpPr>
            <p:nvPr/>
          </p:nvSpPr>
          <p:spPr bwMode="auto">
            <a:xfrm>
              <a:off x="3064" y="3096"/>
              <a:ext cx="0" cy="564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59" name="Line 34"/>
            <p:cNvSpPr>
              <a:spLocks noChangeShapeType="1"/>
            </p:cNvSpPr>
            <p:nvPr/>
          </p:nvSpPr>
          <p:spPr bwMode="auto">
            <a:xfrm>
              <a:off x="3520" y="3094"/>
              <a:ext cx="0" cy="564"/>
            </a:xfrm>
            <a:prstGeom prst="line">
              <a:avLst/>
            </a:prstGeom>
            <a:noFill/>
            <a:ln w="38100">
              <a:solidFill>
                <a:srgbClr val="FFC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60" name="Line 35"/>
            <p:cNvSpPr>
              <a:spLocks noChangeShapeType="1"/>
            </p:cNvSpPr>
            <p:nvPr/>
          </p:nvSpPr>
          <p:spPr bwMode="auto">
            <a:xfrm>
              <a:off x="3750" y="3094"/>
              <a:ext cx="0" cy="564"/>
            </a:xfrm>
            <a:prstGeom prst="line">
              <a:avLst/>
            </a:prstGeom>
            <a:noFill/>
            <a:ln w="38100">
              <a:solidFill>
                <a:srgbClr val="FFC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4824" name="Text Box 36"/>
          <p:cNvSpPr txBox="1">
            <a:spLocks noChangeArrowheads="1"/>
          </p:cNvSpPr>
          <p:nvPr/>
        </p:nvSpPr>
        <p:spPr bwMode="auto">
          <a:xfrm>
            <a:off x="3549650" y="6102350"/>
            <a:ext cx="1190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ea typeface="新細明體" panose="02020500000000000000" pitchFamily="18" charset="-120"/>
              </a:rPr>
              <a:t>T=N(S)</a:t>
            </a:r>
          </a:p>
        </p:txBody>
      </p:sp>
      <p:sp>
        <p:nvSpPr>
          <p:cNvPr id="34825" name="Line 37"/>
          <p:cNvSpPr>
            <a:spLocks noChangeShapeType="1"/>
          </p:cNvSpPr>
          <p:nvPr/>
        </p:nvSpPr>
        <p:spPr bwMode="auto">
          <a:xfrm>
            <a:off x="3603625" y="6010275"/>
            <a:ext cx="1012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26" name="Line 38"/>
          <p:cNvSpPr>
            <a:spLocks noChangeShapeType="1"/>
          </p:cNvSpPr>
          <p:nvPr/>
        </p:nvSpPr>
        <p:spPr bwMode="auto">
          <a:xfrm>
            <a:off x="3114675" y="4578350"/>
            <a:ext cx="14890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27" name="Text Box 39"/>
          <p:cNvSpPr txBox="1">
            <a:spLocks noChangeArrowheads="1"/>
          </p:cNvSpPr>
          <p:nvPr/>
        </p:nvSpPr>
        <p:spPr bwMode="auto">
          <a:xfrm>
            <a:off x="3746500" y="4156075"/>
            <a:ext cx="4254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ea typeface="新細明體" panose="02020500000000000000" pitchFamily="18" charset="-120"/>
              </a:rPr>
              <a:t>S</a:t>
            </a:r>
          </a:p>
        </p:txBody>
      </p:sp>
      <p:sp>
        <p:nvSpPr>
          <p:cNvPr id="34828" name="Text Box 40"/>
          <p:cNvSpPr txBox="1">
            <a:spLocks noChangeArrowheads="1"/>
          </p:cNvSpPr>
          <p:nvPr/>
        </p:nvSpPr>
        <p:spPr bwMode="auto">
          <a:xfrm>
            <a:off x="2108200" y="4530725"/>
            <a:ext cx="4254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ea typeface="新細明體" panose="02020500000000000000" pitchFamily="18" charset="-120"/>
              </a:rPr>
              <a:t>X</a:t>
            </a:r>
          </a:p>
        </p:txBody>
      </p:sp>
      <p:sp>
        <p:nvSpPr>
          <p:cNvPr id="34829" name="Text Box 41"/>
          <p:cNvSpPr txBox="1">
            <a:spLocks noChangeArrowheads="1"/>
          </p:cNvSpPr>
          <p:nvPr/>
        </p:nvSpPr>
        <p:spPr bwMode="auto">
          <a:xfrm>
            <a:off x="2127250" y="5610225"/>
            <a:ext cx="4254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ea typeface="新細明體" panose="02020500000000000000" pitchFamily="18" charset="-120"/>
              </a:rPr>
              <a:t>Y</a:t>
            </a:r>
          </a:p>
        </p:txBody>
      </p:sp>
      <p:sp>
        <p:nvSpPr>
          <p:cNvPr id="34830" name="Text Box 42"/>
          <p:cNvSpPr txBox="1">
            <a:spLocks noChangeArrowheads="1"/>
          </p:cNvSpPr>
          <p:nvPr/>
        </p:nvSpPr>
        <p:spPr bwMode="auto">
          <a:xfrm>
            <a:off x="2727325" y="4530725"/>
            <a:ext cx="4254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i="1">
                <a:solidFill>
                  <a:srgbClr val="FF0000"/>
                </a:solidFill>
                <a:ea typeface="新細明體" panose="02020500000000000000" pitchFamily="18" charset="-120"/>
              </a:rPr>
              <a:t>u</a:t>
            </a:r>
          </a:p>
        </p:txBody>
      </p:sp>
    </p:spTree>
    <p:extLst>
      <p:ext uri="{BB962C8B-B14F-4D97-AF65-F5344CB8AC3E}">
        <p14:creationId xmlns:p14="http://schemas.microsoft.com/office/powerpoint/2010/main" val="2655678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52066945-0A63-4931-907A-E0E002014C60}" type="datetime1">
              <a:rPr lang="en-US" altLang="zh-TW" sz="1400" smtClean="0"/>
              <a:pPr eaLnBrk="1" hangingPunct="1"/>
              <a:t>2/8/2017</a:t>
            </a:fld>
            <a:endParaRPr lang="en-US" altLang="zh-TW" sz="1400" smtClean="0"/>
          </a:p>
        </p:txBody>
      </p:sp>
      <p:sp>
        <p:nvSpPr>
          <p:cNvPr id="3584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00050"/>
            <a:ext cx="7772400" cy="914400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solidFill>
                  <a:schemeClr val="tx1"/>
                </a:solidFill>
                <a:ea typeface="新細明體" panose="02020500000000000000" pitchFamily="18" charset="-120"/>
              </a:rPr>
              <a:t>Hall’s Theorem</a:t>
            </a:r>
            <a:endParaRPr lang="en-US" altLang="zh-TW" sz="3200" baseline="-22000" dirty="0" smtClean="0">
              <a:solidFill>
                <a:schemeClr val="tx1"/>
              </a:solidFill>
              <a:ea typeface="新細明體" panose="02020500000000000000" pitchFamily="18" charset="-120"/>
            </a:endParaRPr>
          </a:p>
        </p:txBody>
      </p:sp>
      <p:sp>
        <p:nvSpPr>
          <p:cNvPr id="358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52550"/>
            <a:ext cx="7772400" cy="1838325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2200" i="1" dirty="0" smtClean="0">
                <a:solidFill>
                  <a:srgbClr val="00B0F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Sufficiency</a:t>
            </a:r>
            <a:r>
              <a:rPr lang="en-US" altLang="zh-TW" sz="22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zh-TW" sz="1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continue</a:t>
            </a:r>
          </a:p>
          <a:p>
            <a:pPr eaLnBrk="1" hangingPunct="1"/>
            <a:r>
              <a:rPr lang="en-US" altLang="zh-TW" sz="22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Thus, T is a subset of N(S). Now if a vertex y in Y-T has a neighbor in S (say v), </a:t>
            </a:r>
            <a:r>
              <a:rPr lang="en-US" altLang="zh-TW" sz="22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yv</a:t>
            </a:r>
            <a:r>
              <a:rPr lang="en-US" altLang="zh-TW" sz="22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will create an M augmenting path, thus T = N(S).  </a:t>
            </a:r>
          </a:p>
          <a:p>
            <a:pPr eaLnBrk="1" hangingPunct="1"/>
            <a:r>
              <a:rPr lang="en-US" altLang="zh-TW" sz="22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With </a:t>
            </a:r>
            <a:r>
              <a:rPr lang="en-US" altLang="zh-TW" sz="2200" i="1" dirty="0" smtClean="0">
                <a:ea typeface="新細明體" panose="02020500000000000000" pitchFamily="18" charset="-120"/>
              </a:rPr>
              <a:t>T</a:t>
            </a:r>
            <a:r>
              <a:rPr lang="en-US" altLang="zh-TW" sz="2200" dirty="0" smtClean="0">
                <a:ea typeface="新細明體" panose="02020500000000000000" pitchFamily="18" charset="-120"/>
              </a:rPr>
              <a:t>=</a:t>
            </a:r>
            <a:r>
              <a:rPr lang="en-US" altLang="zh-TW" sz="2200" i="1" dirty="0" smtClean="0">
                <a:ea typeface="新細明體" panose="02020500000000000000" pitchFamily="18" charset="-120"/>
              </a:rPr>
              <a:t>N</a:t>
            </a:r>
            <a:r>
              <a:rPr lang="en-US" altLang="zh-TW" sz="2200" dirty="0" smtClean="0">
                <a:ea typeface="新細明體" panose="02020500000000000000" pitchFamily="18" charset="-120"/>
              </a:rPr>
              <a:t>(</a:t>
            </a:r>
            <a:r>
              <a:rPr lang="en-US" altLang="zh-TW" sz="2200" i="1" dirty="0" smtClean="0">
                <a:ea typeface="新細明體" panose="02020500000000000000" pitchFamily="18" charset="-120"/>
              </a:rPr>
              <a:t>S</a:t>
            </a:r>
            <a:r>
              <a:rPr lang="en-US" altLang="zh-TW" sz="2200" dirty="0" smtClean="0">
                <a:ea typeface="新細明體" panose="02020500000000000000" pitchFamily="18" charset="-120"/>
              </a:rPr>
              <a:t>), </a:t>
            </a:r>
            <a:r>
              <a:rPr lang="en-US" altLang="zh-TW" sz="22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we have proved that </a:t>
            </a:r>
            <a:r>
              <a:rPr lang="en-US" altLang="zh-TW" sz="2200" dirty="0" smtClean="0">
                <a:ea typeface="新細明體" panose="02020500000000000000" pitchFamily="18" charset="-120"/>
              </a:rPr>
              <a:t>|</a:t>
            </a:r>
            <a:r>
              <a:rPr lang="en-US" altLang="zh-TW" sz="2200" i="1" dirty="0" smtClean="0">
                <a:ea typeface="新細明體" panose="02020500000000000000" pitchFamily="18" charset="-120"/>
              </a:rPr>
              <a:t>N</a:t>
            </a:r>
            <a:r>
              <a:rPr lang="en-US" altLang="zh-TW" sz="2200" dirty="0" smtClean="0">
                <a:ea typeface="新細明體" panose="02020500000000000000" pitchFamily="18" charset="-120"/>
              </a:rPr>
              <a:t>(</a:t>
            </a:r>
            <a:r>
              <a:rPr lang="en-US" altLang="zh-TW" sz="2200" i="1" dirty="0" smtClean="0">
                <a:ea typeface="新細明體" panose="02020500000000000000" pitchFamily="18" charset="-120"/>
              </a:rPr>
              <a:t>S</a:t>
            </a:r>
            <a:r>
              <a:rPr lang="en-US" altLang="zh-TW" sz="2200" dirty="0" smtClean="0">
                <a:ea typeface="新細明體" panose="02020500000000000000" pitchFamily="18" charset="-120"/>
              </a:rPr>
              <a:t>)|=|</a:t>
            </a:r>
            <a:r>
              <a:rPr lang="en-US" altLang="zh-TW" sz="2200" i="1" dirty="0" smtClean="0">
                <a:ea typeface="新細明體" panose="02020500000000000000" pitchFamily="18" charset="-120"/>
              </a:rPr>
              <a:t>T</a:t>
            </a:r>
            <a:r>
              <a:rPr lang="en-US" altLang="zh-TW" sz="2200" dirty="0" smtClean="0">
                <a:ea typeface="新細明體" panose="02020500000000000000" pitchFamily="18" charset="-120"/>
              </a:rPr>
              <a:t>|=|</a:t>
            </a:r>
            <a:r>
              <a:rPr lang="en-US" altLang="zh-TW" sz="2200" i="1" dirty="0" smtClean="0">
                <a:ea typeface="新細明體" panose="02020500000000000000" pitchFamily="18" charset="-120"/>
              </a:rPr>
              <a:t>S</a:t>
            </a:r>
            <a:r>
              <a:rPr lang="en-US" altLang="zh-TW" sz="2200" dirty="0" smtClean="0">
                <a:ea typeface="新細明體" panose="02020500000000000000" pitchFamily="18" charset="-120"/>
              </a:rPr>
              <a:t>|-1&lt;|</a:t>
            </a:r>
            <a:r>
              <a:rPr lang="en-US" altLang="zh-TW" sz="2200" i="1" dirty="0" smtClean="0">
                <a:ea typeface="新細明體" panose="02020500000000000000" pitchFamily="18" charset="-120"/>
              </a:rPr>
              <a:t>S</a:t>
            </a:r>
            <a:r>
              <a:rPr lang="en-US" altLang="zh-TW" sz="2200" dirty="0" smtClean="0">
                <a:ea typeface="新細明體" panose="02020500000000000000" pitchFamily="18" charset="-120"/>
              </a:rPr>
              <a:t>| </a:t>
            </a:r>
            <a:r>
              <a:rPr lang="en-US" altLang="zh-TW" sz="22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for this choice of </a:t>
            </a:r>
            <a:r>
              <a:rPr lang="en-US" altLang="zh-TW" sz="2200" i="1" dirty="0" smtClean="0">
                <a:ea typeface="新細明體" panose="02020500000000000000" pitchFamily="18" charset="-120"/>
              </a:rPr>
              <a:t>S</a:t>
            </a:r>
            <a:r>
              <a:rPr lang="en-US" altLang="zh-TW" sz="2200" dirty="0" smtClean="0">
                <a:ea typeface="新細明體" panose="02020500000000000000" pitchFamily="18" charset="-120"/>
              </a:rPr>
              <a:t>. </a:t>
            </a:r>
            <a:r>
              <a:rPr lang="en-US" altLang="zh-TW" sz="22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This completes the proof of the contrapositive</a:t>
            </a:r>
            <a:r>
              <a:rPr lang="en-US" altLang="zh-TW" sz="2200" dirty="0" smtClean="0">
                <a:ea typeface="新細明體" panose="02020500000000000000" pitchFamily="18" charset="-120"/>
              </a:rPr>
              <a:t>.</a:t>
            </a:r>
          </a:p>
        </p:txBody>
      </p:sp>
      <p:grpSp>
        <p:nvGrpSpPr>
          <p:cNvPr id="35847" name="Group 43"/>
          <p:cNvGrpSpPr>
            <a:grpSpLocks/>
          </p:cNvGrpSpPr>
          <p:nvPr/>
        </p:nvGrpSpPr>
        <p:grpSpPr bwMode="auto">
          <a:xfrm>
            <a:off x="3094038" y="4673600"/>
            <a:ext cx="3944937" cy="1250950"/>
            <a:chOff x="2357" y="3036"/>
            <a:chExt cx="1877" cy="672"/>
          </a:xfrm>
        </p:grpSpPr>
        <p:sp>
          <p:nvSpPr>
            <p:cNvPr id="35855" name="Oval 4"/>
            <p:cNvSpPr>
              <a:spLocks noChangeArrowheads="1"/>
            </p:cNvSpPr>
            <p:nvPr/>
          </p:nvSpPr>
          <p:spPr bwMode="auto">
            <a:xfrm>
              <a:off x="3719" y="3036"/>
              <a:ext cx="56" cy="5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35856" name="Oval 5"/>
            <p:cNvSpPr>
              <a:spLocks noChangeArrowheads="1"/>
            </p:cNvSpPr>
            <p:nvPr/>
          </p:nvSpPr>
          <p:spPr bwMode="auto">
            <a:xfrm>
              <a:off x="2357" y="3038"/>
              <a:ext cx="56" cy="5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35857" name="Oval 6"/>
            <p:cNvSpPr>
              <a:spLocks noChangeArrowheads="1"/>
            </p:cNvSpPr>
            <p:nvPr/>
          </p:nvSpPr>
          <p:spPr bwMode="auto">
            <a:xfrm>
              <a:off x="2584" y="3038"/>
              <a:ext cx="56" cy="5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35858" name="Oval 7"/>
            <p:cNvSpPr>
              <a:spLocks noChangeArrowheads="1"/>
            </p:cNvSpPr>
            <p:nvPr/>
          </p:nvSpPr>
          <p:spPr bwMode="auto">
            <a:xfrm>
              <a:off x="2811" y="3038"/>
              <a:ext cx="56" cy="5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35859" name="Oval 8"/>
            <p:cNvSpPr>
              <a:spLocks noChangeArrowheads="1"/>
            </p:cNvSpPr>
            <p:nvPr/>
          </p:nvSpPr>
          <p:spPr bwMode="auto">
            <a:xfrm>
              <a:off x="3038" y="3038"/>
              <a:ext cx="56" cy="5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35860" name="Oval 9"/>
            <p:cNvSpPr>
              <a:spLocks noChangeArrowheads="1"/>
            </p:cNvSpPr>
            <p:nvPr/>
          </p:nvSpPr>
          <p:spPr bwMode="auto">
            <a:xfrm>
              <a:off x="3265" y="3038"/>
              <a:ext cx="56" cy="5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35861" name="Oval 10"/>
            <p:cNvSpPr>
              <a:spLocks noChangeArrowheads="1"/>
            </p:cNvSpPr>
            <p:nvPr/>
          </p:nvSpPr>
          <p:spPr bwMode="auto">
            <a:xfrm>
              <a:off x="3492" y="3038"/>
              <a:ext cx="56" cy="5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35862" name="Oval 12"/>
            <p:cNvSpPr>
              <a:spLocks noChangeArrowheads="1"/>
            </p:cNvSpPr>
            <p:nvPr/>
          </p:nvSpPr>
          <p:spPr bwMode="auto">
            <a:xfrm>
              <a:off x="3950" y="3650"/>
              <a:ext cx="56" cy="5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35863" name="Oval 13"/>
            <p:cNvSpPr>
              <a:spLocks noChangeArrowheads="1"/>
            </p:cNvSpPr>
            <p:nvPr/>
          </p:nvSpPr>
          <p:spPr bwMode="auto">
            <a:xfrm>
              <a:off x="3722" y="3650"/>
              <a:ext cx="56" cy="5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35864" name="Oval 14"/>
            <p:cNvSpPr>
              <a:spLocks noChangeArrowheads="1"/>
            </p:cNvSpPr>
            <p:nvPr/>
          </p:nvSpPr>
          <p:spPr bwMode="auto">
            <a:xfrm>
              <a:off x="3494" y="3650"/>
              <a:ext cx="56" cy="5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35865" name="Oval 15"/>
            <p:cNvSpPr>
              <a:spLocks noChangeArrowheads="1"/>
            </p:cNvSpPr>
            <p:nvPr/>
          </p:nvSpPr>
          <p:spPr bwMode="auto">
            <a:xfrm>
              <a:off x="3266" y="3650"/>
              <a:ext cx="56" cy="5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35866" name="Oval 16"/>
            <p:cNvSpPr>
              <a:spLocks noChangeArrowheads="1"/>
            </p:cNvSpPr>
            <p:nvPr/>
          </p:nvSpPr>
          <p:spPr bwMode="auto">
            <a:xfrm>
              <a:off x="3038" y="3650"/>
              <a:ext cx="56" cy="5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35867" name="Oval 17"/>
            <p:cNvSpPr>
              <a:spLocks noChangeArrowheads="1"/>
            </p:cNvSpPr>
            <p:nvPr/>
          </p:nvSpPr>
          <p:spPr bwMode="auto">
            <a:xfrm>
              <a:off x="2810" y="3650"/>
              <a:ext cx="56" cy="5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35868" name="Oval 18"/>
            <p:cNvSpPr>
              <a:spLocks noChangeArrowheads="1"/>
            </p:cNvSpPr>
            <p:nvPr/>
          </p:nvSpPr>
          <p:spPr bwMode="auto">
            <a:xfrm>
              <a:off x="2582" y="3650"/>
              <a:ext cx="56" cy="5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35869" name="Oval 19"/>
            <p:cNvSpPr>
              <a:spLocks noChangeArrowheads="1"/>
            </p:cNvSpPr>
            <p:nvPr/>
          </p:nvSpPr>
          <p:spPr bwMode="auto">
            <a:xfrm>
              <a:off x="4178" y="3652"/>
              <a:ext cx="56" cy="5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35870" name="Line 21"/>
            <p:cNvSpPr>
              <a:spLocks noChangeShapeType="1"/>
            </p:cNvSpPr>
            <p:nvPr/>
          </p:nvSpPr>
          <p:spPr bwMode="auto">
            <a:xfrm>
              <a:off x="2398" y="3080"/>
              <a:ext cx="430" cy="5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71" name="Line 22"/>
            <p:cNvSpPr>
              <a:spLocks noChangeShapeType="1"/>
            </p:cNvSpPr>
            <p:nvPr/>
          </p:nvSpPr>
          <p:spPr bwMode="auto">
            <a:xfrm flipV="1">
              <a:off x="2626" y="3090"/>
              <a:ext cx="198" cy="5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72" name="Line 23"/>
            <p:cNvSpPr>
              <a:spLocks noChangeShapeType="1"/>
            </p:cNvSpPr>
            <p:nvPr/>
          </p:nvSpPr>
          <p:spPr bwMode="auto">
            <a:xfrm flipH="1" flipV="1">
              <a:off x="2834" y="3094"/>
              <a:ext cx="218" cy="5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73" name="Line 24"/>
            <p:cNvSpPr>
              <a:spLocks noChangeShapeType="1"/>
            </p:cNvSpPr>
            <p:nvPr/>
          </p:nvSpPr>
          <p:spPr bwMode="auto">
            <a:xfrm flipV="1">
              <a:off x="2842" y="3092"/>
              <a:ext cx="206" cy="5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74" name="Line 25"/>
            <p:cNvSpPr>
              <a:spLocks noChangeShapeType="1"/>
            </p:cNvSpPr>
            <p:nvPr/>
          </p:nvSpPr>
          <p:spPr bwMode="auto">
            <a:xfrm flipV="1">
              <a:off x="3066" y="3092"/>
              <a:ext cx="216" cy="5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75" name="Line 26"/>
            <p:cNvSpPr>
              <a:spLocks noChangeShapeType="1"/>
            </p:cNvSpPr>
            <p:nvPr/>
          </p:nvSpPr>
          <p:spPr bwMode="auto">
            <a:xfrm flipV="1">
              <a:off x="2840" y="3082"/>
              <a:ext cx="884" cy="5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76" name="Line 27"/>
            <p:cNvSpPr>
              <a:spLocks noChangeShapeType="1"/>
            </p:cNvSpPr>
            <p:nvPr/>
          </p:nvSpPr>
          <p:spPr bwMode="auto">
            <a:xfrm flipV="1">
              <a:off x="2848" y="3088"/>
              <a:ext cx="652" cy="5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77" name="Line 28"/>
            <p:cNvSpPr>
              <a:spLocks noChangeShapeType="1"/>
            </p:cNvSpPr>
            <p:nvPr/>
          </p:nvSpPr>
          <p:spPr bwMode="auto">
            <a:xfrm>
              <a:off x="2606" y="3092"/>
              <a:ext cx="0" cy="564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78" name="Line 29"/>
            <p:cNvSpPr>
              <a:spLocks noChangeShapeType="1"/>
            </p:cNvSpPr>
            <p:nvPr/>
          </p:nvSpPr>
          <p:spPr bwMode="auto">
            <a:xfrm>
              <a:off x="2830" y="3096"/>
              <a:ext cx="0" cy="564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79" name="Line 30"/>
            <p:cNvSpPr>
              <a:spLocks noChangeShapeType="1"/>
            </p:cNvSpPr>
            <p:nvPr/>
          </p:nvSpPr>
          <p:spPr bwMode="auto">
            <a:xfrm>
              <a:off x="3296" y="3098"/>
              <a:ext cx="0" cy="564"/>
            </a:xfrm>
            <a:prstGeom prst="line">
              <a:avLst/>
            </a:prstGeom>
            <a:noFill/>
            <a:ln w="38100">
              <a:solidFill>
                <a:srgbClr val="FFC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80" name="Line 31"/>
            <p:cNvSpPr>
              <a:spLocks noChangeShapeType="1"/>
            </p:cNvSpPr>
            <p:nvPr/>
          </p:nvSpPr>
          <p:spPr bwMode="auto">
            <a:xfrm>
              <a:off x="3766" y="3082"/>
              <a:ext cx="428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81" name="Line 32"/>
            <p:cNvSpPr>
              <a:spLocks noChangeShapeType="1"/>
            </p:cNvSpPr>
            <p:nvPr/>
          </p:nvSpPr>
          <p:spPr bwMode="auto">
            <a:xfrm>
              <a:off x="3540" y="3086"/>
              <a:ext cx="420" cy="5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82" name="Line 33"/>
            <p:cNvSpPr>
              <a:spLocks noChangeShapeType="1"/>
            </p:cNvSpPr>
            <p:nvPr/>
          </p:nvSpPr>
          <p:spPr bwMode="auto">
            <a:xfrm>
              <a:off x="3064" y="3096"/>
              <a:ext cx="0" cy="564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83" name="Line 34"/>
            <p:cNvSpPr>
              <a:spLocks noChangeShapeType="1"/>
            </p:cNvSpPr>
            <p:nvPr/>
          </p:nvSpPr>
          <p:spPr bwMode="auto">
            <a:xfrm>
              <a:off x="3520" y="3094"/>
              <a:ext cx="0" cy="564"/>
            </a:xfrm>
            <a:prstGeom prst="line">
              <a:avLst/>
            </a:prstGeom>
            <a:noFill/>
            <a:ln w="38100">
              <a:solidFill>
                <a:srgbClr val="FFC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84" name="Line 35"/>
            <p:cNvSpPr>
              <a:spLocks noChangeShapeType="1"/>
            </p:cNvSpPr>
            <p:nvPr/>
          </p:nvSpPr>
          <p:spPr bwMode="auto">
            <a:xfrm>
              <a:off x="3750" y="3094"/>
              <a:ext cx="0" cy="564"/>
            </a:xfrm>
            <a:prstGeom prst="line">
              <a:avLst/>
            </a:prstGeom>
            <a:noFill/>
            <a:ln w="38100">
              <a:solidFill>
                <a:srgbClr val="FFC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5848" name="Text Box 36"/>
          <p:cNvSpPr txBox="1">
            <a:spLocks noChangeArrowheads="1"/>
          </p:cNvSpPr>
          <p:nvPr/>
        </p:nvSpPr>
        <p:spPr bwMode="auto">
          <a:xfrm>
            <a:off x="3549650" y="6102350"/>
            <a:ext cx="1190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ea typeface="新細明體" panose="02020500000000000000" pitchFamily="18" charset="-120"/>
              </a:rPr>
              <a:t>T=N(S)</a:t>
            </a:r>
          </a:p>
        </p:txBody>
      </p:sp>
      <p:sp>
        <p:nvSpPr>
          <p:cNvPr id="35849" name="Line 37"/>
          <p:cNvSpPr>
            <a:spLocks noChangeShapeType="1"/>
          </p:cNvSpPr>
          <p:nvPr/>
        </p:nvSpPr>
        <p:spPr bwMode="auto">
          <a:xfrm>
            <a:off x="3603625" y="6010275"/>
            <a:ext cx="1012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50" name="Line 38"/>
          <p:cNvSpPr>
            <a:spLocks noChangeShapeType="1"/>
          </p:cNvSpPr>
          <p:nvPr/>
        </p:nvSpPr>
        <p:spPr bwMode="auto">
          <a:xfrm>
            <a:off x="3114675" y="4578350"/>
            <a:ext cx="14890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51" name="Text Box 39"/>
          <p:cNvSpPr txBox="1">
            <a:spLocks noChangeArrowheads="1"/>
          </p:cNvSpPr>
          <p:nvPr/>
        </p:nvSpPr>
        <p:spPr bwMode="auto">
          <a:xfrm>
            <a:off x="3746500" y="4156075"/>
            <a:ext cx="4254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ea typeface="新細明體" panose="02020500000000000000" pitchFamily="18" charset="-120"/>
              </a:rPr>
              <a:t>S</a:t>
            </a:r>
          </a:p>
        </p:txBody>
      </p:sp>
      <p:sp>
        <p:nvSpPr>
          <p:cNvPr id="35852" name="Text Box 40"/>
          <p:cNvSpPr txBox="1">
            <a:spLocks noChangeArrowheads="1"/>
          </p:cNvSpPr>
          <p:nvPr/>
        </p:nvSpPr>
        <p:spPr bwMode="auto">
          <a:xfrm>
            <a:off x="2108200" y="4530725"/>
            <a:ext cx="4254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ea typeface="新細明體" panose="02020500000000000000" pitchFamily="18" charset="-120"/>
              </a:rPr>
              <a:t>X</a:t>
            </a:r>
          </a:p>
        </p:txBody>
      </p:sp>
      <p:sp>
        <p:nvSpPr>
          <p:cNvPr id="35853" name="Text Box 41"/>
          <p:cNvSpPr txBox="1">
            <a:spLocks noChangeArrowheads="1"/>
          </p:cNvSpPr>
          <p:nvPr/>
        </p:nvSpPr>
        <p:spPr bwMode="auto">
          <a:xfrm>
            <a:off x="2127250" y="5610225"/>
            <a:ext cx="4254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ea typeface="新細明體" panose="02020500000000000000" pitchFamily="18" charset="-120"/>
              </a:rPr>
              <a:t>Y</a:t>
            </a:r>
          </a:p>
        </p:txBody>
      </p:sp>
      <p:sp>
        <p:nvSpPr>
          <p:cNvPr id="35854" name="Text Box 42"/>
          <p:cNvSpPr txBox="1">
            <a:spLocks noChangeArrowheads="1"/>
          </p:cNvSpPr>
          <p:nvPr/>
        </p:nvSpPr>
        <p:spPr bwMode="auto">
          <a:xfrm>
            <a:off x="2727325" y="4530725"/>
            <a:ext cx="4254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i="1">
                <a:solidFill>
                  <a:srgbClr val="FF0000"/>
                </a:solidFill>
                <a:ea typeface="新細明體" panose="02020500000000000000" pitchFamily="18" charset="-120"/>
              </a:rPr>
              <a:t>u</a:t>
            </a:r>
          </a:p>
        </p:txBody>
      </p:sp>
    </p:spTree>
    <p:extLst>
      <p:ext uri="{BB962C8B-B14F-4D97-AF65-F5344CB8AC3E}">
        <p14:creationId xmlns:p14="http://schemas.microsoft.com/office/powerpoint/2010/main" val="2228143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Does </a:t>
            </a:r>
            <a:r>
              <a:rPr lang="en-US" altLang="zh-TW" i="1" dirty="0" err="1" smtClean="0"/>
              <a:t>K</a:t>
            </a:r>
            <a:r>
              <a:rPr lang="en-US" altLang="zh-TW" i="1" baseline="-12000" dirty="0" err="1" smtClean="0"/>
              <a:t>n</a:t>
            </a:r>
            <a:r>
              <a:rPr lang="en-US" altLang="zh-TW" baseline="-12000" dirty="0" err="1" smtClean="0"/>
              <a:t>,</a:t>
            </a:r>
            <a:r>
              <a:rPr lang="en-US" altLang="zh-TW" i="1" baseline="-12000" dirty="0" err="1" smtClean="0"/>
              <a:t>n</a:t>
            </a:r>
            <a:r>
              <a:rPr lang="en-US" altLang="zh-TW" i="1" baseline="-12000" dirty="0" smtClean="0"/>
              <a:t> </a:t>
            </a:r>
            <a:r>
              <a:rPr lang="en-US" dirty="0" smtClean="0"/>
              <a:t>have a perfect matching?</a:t>
            </a:r>
          </a:p>
          <a:p>
            <a:pPr lvl="1"/>
            <a:r>
              <a:rPr lang="en-US" dirty="0" smtClean="0"/>
              <a:t>How many?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494A4-0D62-46BD-815A-504C9513C701}" type="datetime1">
              <a:rPr lang="en-US" smtClean="0"/>
              <a:pPr/>
              <a:t>2/8/2017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423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2D477B22-B02A-47B4-993D-8C03A8750C61}" type="datetime1">
              <a:rPr lang="en-US" altLang="zh-TW" sz="1400" smtClean="0"/>
              <a:pPr eaLnBrk="1" hangingPunct="1"/>
              <a:t>2/8/2017</a:t>
            </a:fld>
            <a:endParaRPr lang="en-US" altLang="zh-TW" sz="1400" smtClean="0"/>
          </a:p>
        </p:txBody>
      </p:sp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23875"/>
            <a:ext cx="7772400" cy="800100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ea typeface="新細明體" panose="02020500000000000000" pitchFamily="18" charset="-120"/>
              </a:rPr>
              <a:t>Example: </a:t>
            </a:r>
            <a:r>
              <a:rPr lang="en-US" altLang="zh-TW" sz="3200" dirty="0" smtClean="0">
                <a:ea typeface="新細明體" panose="02020500000000000000" pitchFamily="18" charset="-120"/>
              </a:rPr>
              <a:t>Perfect matching in </a:t>
            </a:r>
            <a:r>
              <a:rPr lang="en-US" altLang="zh-TW" sz="3200" i="1" dirty="0" err="1" smtClean="0">
                <a:ea typeface="新細明體" panose="02020500000000000000" pitchFamily="18" charset="-120"/>
              </a:rPr>
              <a:t>K</a:t>
            </a:r>
            <a:r>
              <a:rPr lang="en-US" altLang="zh-TW" sz="3200" i="1" baseline="-12000" dirty="0" err="1" smtClean="0">
                <a:ea typeface="新細明體" panose="02020500000000000000" pitchFamily="18" charset="-120"/>
              </a:rPr>
              <a:t>n</a:t>
            </a:r>
            <a:r>
              <a:rPr lang="en-US" altLang="zh-TW" sz="3200" baseline="-12000" dirty="0" err="1" smtClean="0">
                <a:ea typeface="新細明體" panose="02020500000000000000" pitchFamily="18" charset="-120"/>
              </a:rPr>
              <a:t>,</a:t>
            </a:r>
            <a:r>
              <a:rPr lang="en-US" altLang="zh-TW" sz="3200" i="1" baseline="-12000" dirty="0" err="1" smtClean="0">
                <a:ea typeface="新細明體" panose="02020500000000000000" pitchFamily="18" charset="-120"/>
              </a:rPr>
              <a:t>n</a:t>
            </a:r>
            <a:endParaRPr lang="en-US" altLang="zh-TW" sz="1800" baseline="-16000" dirty="0" smtClean="0">
              <a:ea typeface="新細明體" panose="02020500000000000000" pitchFamily="18" charset="-120"/>
            </a:endParaRPr>
          </a:p>
        </p:txBody>
      </p:sp>
      <p:sp>
        <p:nvSpPr>
          <p:cNvPr id="174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7700" y="1495425"/>
            <a:ext cx="8001000" cy="312420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Consider</a:t>
            </a:r>
            <a:r>
              <a:rPr lang="en-US" altLang="zh-TW" smtClean="0">
                <a:ea typeface="新細明體" panose="02020500000000000000" pitchFamily="18" charset="-120"/>
              </a:rPr>
              <a:t> </a:t>
            </a:r>
            <a:r>
              <a:rPr lang="en-US" altLang="zh-TW" i="1" smtClean="0">
                <a:ea typeface="新細明體" panose="02020500000000000000" pitchFamily="18" charset="-120"/>
              </a:rPr>
              <a:t>K</a:t>
            </a:r>
            <a:r>
              <a:rPr lang="en-US" altLang="zh-TW" i="1" baseline="-25000" smtClean="0">
                <a:ea typeface="新細明體" panose="02020500000000000000" pitchFamily="18" charset="-120"/>
              </a:rPr>
              <a:t>n,n</a:t>
            </a:r>
            <a:r>
              <a:rPr lang="en-US" altLang="zh-TW" smtClean="0">
                <a:ea typeface="新細明體" panose="02020500000000000000" pitchFamily="18" charset="-120"/>
              </a:rPr>
              <a:t> </a:t>
            </a: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with partite sets </a:t>
            </a:r>
            <a:r>
              <a:rPr lang="en-US" altLang="zh-TW" sz="2400" i="1" smtClean="0">
                <a:ea typeface="新細明體" panose="02020500000000000000" pitchFamily="18" charset="-120"/>
              </a:rPr>
              <a:t>X</a:t>
            </a:r>
            <a:r>
              <a:rPr lang="en-US" altLang="zh-TW" sz="2400" smtClean="0">
                <a:ea typeface="新細明體" panose="02020500000000000000" pitchFamily="18" charset="-120"/>
              </a:rPr>
              <a:t>=</a:t>
            </a:r>
            <a:r>
              <a:rPr lang="en-US" altLang="zh-TW" smtClean="0">
                <a:ea typeface="新細明體" panose="02020500000000000000" pitchFamily="18" charset="-120"/>
              </a:rPr>
              <a:t>{</a:t>
            </a:r>
            <a:r>
              <a:rPr lang="en-US" altLang="zh-TW" i="1" smtClean="0">
                <a:ea typeface="新細明體" panose="02020500000000000000" pitchFamily="18" charset="-120"/>
              </a:rPr>
              <a:t>x</a:t>
            </a:r>
            <a:r>
              <a:rPr lang="en-US" altLang="zh-TW" baseline="-18000" smtClean="0">
                <a:ea typeface="新細明體" panose="02020500000000000000" pitchFamily="18" charset="-120"/>
              </a:rPr>
              <a:t>1</a:t>
            </a:r>
            <a:r>
              <a:rPr lang="en-US" altLang="zh-TW" smtClean="0">
                <a:ea typeface="新細明體" panose="02020500000000000000" pitchFamily="18" charset="-120"/>
              </a:rPr>
              <a:t>,…, </a:t>
            </a:r>
            <a:r>
              <a:rPr lang="en-US" altLang="zh-TW" i="1" smtClean="0">
                <a:ea typeface="新細明體" panose="02020500000000000000" pitchFamily="18" charset="-120"/>
              </a:rPr>
              <a:t>x</a:t>
            </a:r>
            <a:r>
              <a:rPr lang="en-US" altLang="zh-TW" baseline="-18000" smtClean="0">
                <a:ea typeface="新細明體" panose="02020500000000000000" pitchFamily="18" charset="-120"/>
              </a:rPr>
              <a:t>n</a:t>
            </a:r>
            <a:r>
              <a:rPr lang="en-US" altLang="zh-TW" smtClean="0">
                <a:ea typeface="新細明體" panose="02020500000000000000" pitchFamily="18" charset="-120"/>
              </a:rPr>
              <a:t>} </a:t>
            </a: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and</a:t>
            </a:r>
            <a:r>
              <a:rPr lang="en-US" altLang="zh-TW" smtClean="0">
                <a:ea typeface="新細明體" panose="02020500000000000000" pitchFamily="18" charset="-120"/>
              </a:rPr>
              <a:t> </a:t>
            </a:r>
            <a:r>
              <a:rPr lang="en-US" altLang="zh-TW" sz="2400" i="1" smtClean="0">
                <a:ea typeface="新細明體" panose="02020500000000000000" pitchFamily="18" charset="-120"/>
              </a:rPr>
              <a:t>Y</a:t>
            </a:r>
            <a:r>
              <a:rPr lang="en-US" altLang="zh-TW" sz="2400" smtClean="0">
                <a:ea typeface="新細明體" panose="02020500000000000000" pitchFamily="18" charset="-120"/>
              </a:rPr>
              <a:t>=</a:t>
            </a:r>
            <a:r>
              <a:rPr lang="en-US" altLang="zh-TW" smtClean="0">
                <a:ea typeface="新細明體" panose="02020500000000000000" pitchFamily="18" charset="-120"/>
              </a:rPr>
              <a:t>{</a:t>
            </a:r>
            <a:r>
              <a:rPr lang="en-US" altLang="zh-TW" i="1" smtClean="0">
                <a:ea typeface="新細明體" panose="02020500000000000000" pitchFamily="18" charset="-120"/>
              </a:rPr>
              <a:t>y</a:t>
            </a:r>
            <a:r>
              <a:rPr lang="en-US" altLang="zh-TW" baseline="-25000" smtClean="0">
                <a:ea typeface="新細明體" panose="02020500000000000000" pitchFamily="18" charset="-120"/>
              </a:rPr>
              <a:t>1</a:t>
            </a:r>
            <a:r>
              <a:rPr lang="en-US" altLang="zh-TW" smtClean="0">
                <a:ea typeface="新細明體" panose="02020500000000000000" pitchFamily="18" charset="-120"/>
              </a:rPr>
              <a:t>,…, </a:t>
            </a:r>
            <a:r>
              <a:rPr lang="en-US" altLang="zh-TW" i="1" smtClean="0">
                <a:ea typeface="新細明體" panose="02020500000000000000" pitchFamily="18" charset="-120"/>
              </a:rPr>
              <a:t>y</a:t>
            </a:r>
            <a:r>
              <a:rPr lang="en-US" altLang="zh-TW" baseline="-25000" smtClean="0">
                <a:ea typeface="新細明體" panose="02020500000000000000" pitchFamily="18" charset="-120"/>
              </a:rPr>
              <a:t>n</a:t>
            </a:r>
            <a:r>
              <a:rPr lang="en-US" altLang="zh-TW" smtClean="0">
                <a:ea typeface="新細明體" panose="02020500000000000000" pitchFamily="18" charset="-120"/>
              </a:rPr>
              <a:t>}. </a:t>
            </a:r>
          </a:p>
          <a:p>
            <a:pPr eaLnBrk="1" hangingPunct="1"/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 perfect matching defines a bijection from </a:t>
            </a:r>
            <a:r>
              <a:rPr lang="en-US" altLang="zh-TW" i="1" smtClean="0">
                <a:ea typeface="新細明體" panose="02020500000000000000" pitchFamily="18" charset="-120"/>
              </a:rPr>
              <a:t>X</a:t>
            </a:r>
            <a:r>
              <a:rPr lang="en-US" altLang="zh-TW" smtClean="0">
                <a:ea typeface="新細明體" panose="02020500000000000000" pitchFamily="18" charset="-120"/>
              </a:rPr>
              <a:t> to </a:t>
            </a:r>
            <a:r>
              <a:rPr lang="en-US" altLang="zh-TW" i="1" smtClean="0">
                <a:ea typeface="新細明體" panose="02020500000000000000" pitchFamily="18" charset="-120"/>
              </a:rPr>
              <a:t>Y</a:t>
            </a:r>
            <a:r>
              <a:rPr lang="en-US" altLang="zh-TW" smtClean="0">
                <a:ea typeface="新細明體" panose="02020500000000000000" pitchFamily="18" charset="-120"/>
              </a:rPr>
              <a:t>. </a:t>
            </a:r>
          </a:p>
          <a:p>
            <a:pPr eaLnBrk="1" hangingPunct="1"/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Successively finding mates for </a:t>
            </a:r>
            <a:r>
              <a:rPr lang="en-US" altLang="zh-TW" i="1" smtClean="0">
                <a:ea typeface="新細明體" panose="02020500000000000000" pitchFamily="18" charset="-120"/>
              </a:rPr>
              <a:t>x</a:t>
            </a:r>
            <a:r>
              <a:rPr lang="en-US" altLang="zh-TW" i="1" baseline="-25000" smtClean="0">
                <a:ea typeface="新細明體" panose="02020500000000000000" pitchFamily="18" charset="-120"/>
              </a:rPr>
              <a:t>1</a:t>
            </a:r>
            <a:r>
              <a:rPr lang="en-US" altLang="zh-TW" i="1" smtClean="0">
                <a:ea typeface="新細明體" panose="02020500000000000000" pitchFamily="18" charset="-120"/>
              </a:rPr>
              <a:t>, x</a:t>
            </a:r>
            <a:r>
              <a:rPr lang="en-US" altLang="zh-TW" i="1" baseline="-25000" smtClean="0">
                <a:ea typeface="新細明體" panose="02020500000000000000" pitchFamily="18" charset="-120"/>
              </a:rPr>
              <a:t>2</a:t>
            </a:r>
            <a:r>
              <a:rPr lang="en-US" altLang="zh-TW" i="1" smtClean="0">
                <a:ea typeface="新細明體" panose="02020500000000000000" pitchFamily="18" charset="-120"/>
              </a:rPr>
              <a:t>,</a:t>
            </a:r>
            <a:r>
              <a:rPr lang="en-US" altLang="zh-TW" smtClean="0">
                <a:ea typeface="新細明體" panose="02020500000000000000" pitchFamily="18" charset="-120"/>
              </a:rPr>
              <a:t>… </a:t>
            </a: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yields</a:t>
            </a:r>
            <a:r>
              <a:rPr lang="en-US" altLang="zh-TW" smtClean="0">
                <a:ea typeface="新細明體" panose="02020500000000000000" pitchFamily="18" charset="-120"/>
              </a:rPr>
              <a:t> </a:t>
            </a:r>
            <a:r>
              <a:rPr lang="en-US" altLang="zh-TW" i="1" smtClean="0">
                <a:ea typeface="新細明體" panose="02020500000000000000" pitchFamily="18" charset="-120"/>
              </a:rPr>
              <a:t>n</a:t>
            </a:r>
            <a:r>
              <a:rPr lang="en-US" altLang="zh-TW" smtClean="0">
                <a:ea typeface="新細明體" panose="02020500000000000000" pitchFamily="18" charset="-120"/>
              </a:rPr>
              <a:t>! </a:t>
            </a: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perfect matchings</a:t>
            </a:r>
            <a:r>
              <a:rPr lang="en-US" altLang="zh-TW" smtClean="0">
                <a:ea typeface="新細明體" panose="02020500000000000000" pitchFamily="18" charset="-120"/>
              </a:rPr>
              <a:t>. </a:t>
            </a:r>
          </a:p>
          <a:p>
            <a:pPr lvl="1" eaLnBrk="1" hangingPunct="1"/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Each matching is represented by a permutation of </a:t>
            </a:r>
            <a:r>
              <a:rPr lang="en-US" altLang="zh-TW" smtClean="0">
                <a:ea typeface="新細明體" panose="02020500000000000000" pitchFamily="18" charset="-120"/>
              </a:rPr>
              <a:t>[n], </a:t>
            </a: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mapping</a:t>
            </a:r>
            <a:r>
              <a:rPr lang="en-US" altLang="zh-TW" smtClean="0">
                <a:ea typeface="新細明體" panose="02020500000000000000" pitchFamily="18" charset="-120"/>
              </a:rPr>
              <a:t> </a:t>
            </a:r>
            <a:r>
              <a:rPr lang="en-US" altLang="zh-TW" i="1" smtClean="0">
                <a:ea typeface="新細明體" panose="02020500000000000000" pitchFamily="18" charset="-120"/>
              </a:rPr>
              <a:t>i</a:t>
            </a:r>
            <a:r>
              <a:rPr lang="en-US" altLang="zh-TW" smtClean="0">
                <a:ea typeface="新細明體" panose="02020500000000000000" pitchFamily="18" charset="-120"/>
              </a:rPr>
              <a:t> </a:t>
            </a: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to</a:t>
            </a:r>
            <a:r>
              <a:rPr lang="en-US" altLang="zh-TW" smtClean="0">
                <a:ea typeface="新細明體" panose="02020500000000000000" pitchFamily="18" charset="-120"/>
              </a:rPr>
              <a:t> </a:t>
            </a:r>
            <a:r>
              <a:rPr lang="en-US" altLang="zh-TW" i="1" smtClean="0">
                <a:ea typeface="新細明體" panose="02020500000000000000" pitchFamily="18" charset="-120"/>
              </a:rPr>
              <a:t>j</a:t>
            </a:r>
            <a:r>
              <a:rPr lang="en-US" altLang="zh-TW" smtClean="0">
                <a:ea typeface="新細明體" panose="02020500000000000000" pitchFamily="18" charset="-120"/>
              </a:rPr>
              <a:t> </a:t>
            </a: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when</a:t>
            </a:r>
            <a:r>
              <a:rPr lang="en-US" altLang="zh-TW" smtClean="0">
                <a:ea typeface="新細明體" panose="02020500000000000000" pitchFamily="18" charset="-120"/>
              </a:rPr>
              <a:t> </a:t>
            </a:r>
            <a:r>
              <a:rPr lang="en-US" altLang="zh-TW" i="1" smtClean="0">
                <a:ea typeface="新細明體" panose="02020500000000000000" pitchFamily="18" charset="-120"/>
              </a:rPr>
              <a:t>x</a:t>
            </a:r>
            <a:r>
              <a:rPr lang="en-US" altLang="zh-TW" i="1" baseline="-25000" smtClean="0">
                <a:ea typeface="新細明體" panose="02020500000000000000" pitchFamily="18" charset="-120"/>
              </a:rPr>
              <a:t>i</a:t>
            </a:r>
            <a:r>
              <a:rPr lang="en-US" altLang="zh-TW" i="1" smtClean="0">
                <a:ea typeface="新細明體" panose="02020500000000000000" pitchFamily="18" charset="-120"/>
              </a:rPr>
              <a:t> </a:t>
            </a: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is matched to </a:t>
            </a:r>
            <a:r>
              <a:rPr lang="en-US" altLang="zh-TW" i="1" smtClean="0">
                <a:ea typeface="新細明體" panose="02020500000000000000" pitchFamily="18" charset="-120"/>
              </a:rPr>
              <a:t>y</a:t>
            </a:r>
            <a:r>
              <a:rPr lang="en-US" altLang="zh-TW" i="1" baseline="-25000" smtClean="0">
                <a:ea typeface="新細明體" panose="02020500000000000000" pitchFamily="18" charset="-120"/>
              </a:rPr>
              <a:t>j</a:t>
            </a:r>
            <a:r>
              <a:rPr lang="en-US" altLang="zh-TW" smtClean="0">
                <a:ea typeface="新細明體" panose="02020500000000000000" pitchFamily="18" charset="-12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536782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92850CD4-93D7-47B0-8A40-2926C5B9FCDD}" type="datetime1">
              <a:rPr lang="en-US" altLang="zh-TW" sz="1400" smtClean="0"/>
              <a:pPr eaLnBrk="1" hangingPunct="1"/>
              <a:t>2/8/2017</a:t>
            </a:fld>
            <a:endParaRPr lang="en-US" altLang="zh-TW" sz="1400" smtClean="0"/>
          </a:p>
        </p:txBody>
      </p:sp>
      <p:sp>
        <p:nvSpPr>
          <p:cNvPr id="1843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23875"/>
            <a:ext cx="7772400" cy="800100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ea typeface="新細明體" panose="02020500000000000000" pitchFamily="18" charset="-120"/>
              </a:rPr>
              <a:t>Example: </a:t>
            </a:r>
            <a:r>
              <a:rPr lang="en-US" altLang="zh-TW" sz="3200" dirty="0" smtClean="0">
                <a:ea typeface="新細明體" panose="02020500000000000000" pitchFamily="18" charset="-120"/>
              </a:rPr>
              <a:t>Perfect matching in </a:t>
            </a:r>
            <a:r>
              <a:rPr lang="en-US" altLang="zh-TW" sz="3200" i="1" dirty="0" err="1" smtClean="0">
                <a:ea typeface="新細明體" panose="02020500000000000000" pitchFamily="18" charset="-120"/>
              </a:rPr>
              <a:t>K</a:t>
            </a:r>
            <a:r>
              <a:rPr lang="en-US" altLang="zh-TW" sz="3200" i="1" baseline="-12000" dirty="0" err="1" smtClean="0">
                <a:ea typeface="新細明體" panose="02020500000000000000" pitchFamily="18" charset="-120"/>
              </a:rPr>
              <a:t>n</a:t>
            </a:r>
            <a:r>
              <a:rPr lang="en-US" altLang="zh-TW" sz="3200" baseline="-12000" dirty="0" err="1" smtClean="0">
                <a:ea typeface="新細明體" panose="02020500000000000000" pitchFamily="18" charset="-120"/>
              </a:rPr>
              <a:t>,</a:t>
            </a:r>
            <a:r>
              <a:rPr lang="en-US" altLang="zh-TW" sz="3200" i="1" baseline="-12000" dirty="0" err="1" smtClean="0">
                <a:ea typeface="新細明體" panose="02020500000000000000" pitchFamily="18" charset="-120"/>
              </a:rPr>
              <a:t>n</a:t>
            </a:r>
            <a:endParaRPr lang="en-US" altLang="zh-TW" sz="1800" baseline="-16000" dirty="0" smtClean="0">
              <a:ea typeface="新細明體" panose="02020500000000000000" pitchFamily="18" charset="-120"/>
            </a:endParaRPr>
          </a:p>
        </p:txBody>
      </p:sp>
      <p:sp>
        <p:nvSpPr>
          <p:cNvPr id="184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7700" y="1495425"/>
            <a:ext cx="8001000" cy="2390775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For</a:t>
            </a:r>
            <a:r>
              <a:rPr lang="en-US" altLang="zh-TW" dirty="0" smtClean="0">
                <a:ea typeface="新細明體" panose="02020500000000000000" pitchFamily="18" charset="-120"/>
              </a:rPr>
              <a:t> </a:t>
            </a:r>
            <a:r>
              <a:rPr lang="en-US" altLang="zh-TW" i="1" dirty="0" smtClean="0">
                <a:ea typeface="新細明體" panose="02020500000000000000" pitchFamily="18" charset="-120"/>
              </a:rPr>
              <a:t>K</a:t>
            </a:r>
            <a:r>
              <a:rPr lang="en-US" altLang="zh-TW" i="1" baseline="-12000" dirty="0" smtClean="0">
                <a:ea typeface="新細明體" panose="02020500000000000000" pitchFamily="18" charset="-120"/>
              </a:rPr>
              <a:t>3,3</a:t>
            </a:r>
            <a:r>
              <a:rPr lang="en-US" altLang="zh-TW" i="1" dirty="0" smtClean="0">
                <a:ea typeface="新細明體" panose="02020500000000000000" pitchFamily="18" charset="-120"/>
              </a:rPr>
              <a:t>,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there are</a:t>
            </a:r>
            <a:r>
              <a:rPr lang="en-US" altLang="zh-TW" dirty="0" smtClean="0">
                <a:ea typeface="新細明體" panose="02020500000000000000" pitchFamily="18" charset="-120"/>
              </a:rPr>
              <a:t>: 123, 132, 213, 231, 312, 321.</a:t>
            </a:r>
          </a:p>
          <a:p>
            <a:pPr lvl="1" eaLnBrk="1" hangingPunct="1"/>
            <a:r>
              <a:rPr lang="en-US" altLang="zh-TW" dirty="0" smtClean="0">
                <a:ea typeface="新細明體" panose="02020500000000000000" pitchFamily="18" charset="-120"/>
              </a:rPr>
              <a:t>312: </a:t>
            </a:r>
          </a:p>
          <a:p>
            <a:pPr lvl="2"/>
            <a:r>
              <a:rPr lang="en-US" altLang="zh-TW" i="1" dirty="0" smtClean="0">
                <a:ea typeface="新細明體" panose="02020500000000000000" pitchFamily="18" charset="-120"/>
              </a:rPr>
              <a:t>x</a:t>
            </a:r>
            <a:r>
              <a:rPr lang="en-US" altLang="zh-TW" baseline="-18000" dirty="0" smtClean="0">
                <a:ea typeface="新細明體" panose="02020500000000000000" pitchFamily="18" charset="-120"/>
              </a:rPr>
              <a:t>1  </a:t>
            </a:r>
            <a:r>
              <a:rPr lang="en-US" altLang="zh-TW" dirty="0" smtClean="0">
                <a:ea typeface="新細明體" panose="02020500000000000000" pitchFamily="18" charset="-120"/>
                <a:sym typeface="Symbol"/>
              </a:rPr>
              <a:t></a:t>
            </a:r>
            <a:r>
              <a:rPr lang="en-US" altLang="zh-TW" i="1" dirty="0" smtClean="0">
                <a:ea typeface="新細明體" panose="02020500000000000000" pitchFamily="18" charset="-120"/>
              </a:rPr>
              <a:t>y</a:t>
            </a:r>
            <a:r>
              <a:rPr lang="en-US" altLang="zh-TW" baseline="-18000" dirty="0" smtClean="0">
                <a:ea typeface="新細明體" panose="02020500000000000000" pitchFamily="18" charset="-120"/>
              </a:rPr>
              <a:t>3</a:t>
            </a:r>
            <a:r>
              <a:rPr lang="en-US" altLang="zh-TW" dirty="0" smtClean="0">
                <a:ea typeface="新細明體" panose="02020500000000000000" pitchFamily="18" charset="-120"/>
              </a:rPr>
              <a:t> </a:t>
            </a:r>
          </a:p>
          <a:p>
            <a:pPr lvl="2"/>
            <a:r>
              <a:rPr lang="en-US" altLang="zh-TW" i="1" dirty="0" smtClean="0">
                <a:ea typeface="新細明體" panose="02020500000000000000" pitchFamily="18" charset="-120"/>
              </a:rPr>
              <a:t>x</a:t>
            </a:r>
            <a:r>
              <a:rPr lang="en-US" altLang="zh-TW" baseline="-18000" dirty="0" smtClean="0">
                <a:ea typeface="新細明體" panose="02020500000000000000" pitchFamily="18" charset="-120"/>
              </a:rPr>
              <a:t>2</a:t>
            </a:r>
            <a:r>
              <a:rPr lang="en-US" altLang="zh-TW" dirty="0" smtClean="0">
                <a:ea typeface="新細明體" panose="02020500000000000000" pitchFamily="18" charset="-120"/>
              </a:rPr>
              <a:t> </a:t>
            </a:r>
            <a:r>
              <a:rPr lang="en-US" altLang="zh-TW" dirty="0" smtClean="0">
                <a:ea typeface="新細明體" panose="02020500000000000000" pitchFamily="18" charset="-120"/>
                <a:sym typeface="Symbol"/>
              </a:rPr>
              <a:t> </a:t>
            </a:r>
            <a:r>
              <a:rPr lang="en-US" altLang="zh-TW" i="1" dirty="0" smtClean="0">
                <a:ea typeface="新細明體" panose="02020500000000000000" pitchFamily="18" charset="-120"/>
              </a:rPr>
              <a:t>y</a:t>
            </a:r>
            <a:r>
              <a:rPr lang="en-US" altLang="zh-TW" baseline="-18000" dirty="0" smtClean="0">
                <a:ea typeface="新細明體" panose="02020500000000000000" pitchFamily="18" charset="-120"/>
              </a:rPr>
              <a:t>1</a:t>
            </a:r>
            <a:endParaRPr lang="en-US" altLang="zh-TW" dirty="0" smtClean="0">
              <a:ea typeface="新細明體" panose="02020500000000000000" pitchFamily="18" charset="-120"/>
            </a:endParaRPr>
          </a:p>
          <a:p>
            <a:pPr lvl="2"/>
            <a:r>
              <a:rPr lang="en-US" altLang="zh-TW" i="1" dirty="0" smtClean="0">
                <a:ea typeface="新細明體" panose="02020500000000000000" pitchFamily="18" charset="-120"/>
              </a:rPr>
              <a:t>x</a:t>
            </a:r>
            <a:r>
              <a:rPr lang="en-US" altLang="zh-TW" baseline="-18000" dirty="0" smtClean="0">
                <a:ea typeface="新細明體" panose="02020500000000000000" pitchFamily="18" charset="-120"/>
              </a:rPr>
              <a:t>3</a:t>
            </a:r>
            <a:r>
              <a:rPr lang="en-US" altLang="zh-TW" dirty="0" smtClean="0">
                <a:ea typeface="新細明體" panose="02020500000000000000" pitchFamily="18" charset="-120"/>
              </a:rPr>
              <a:t> </a:t>
            </a:r>
            <a:r>
              <a:rPr lang="en-US" altLang="zh-TW" dirty="0" smtClean="0">
                <a:ea typeface="新細明體" panose="02020500000000000000" pitchFamily="18" charset="-120"/>
                <a:sym typeface="Symbol"/>
              </a:rPr>
              <a:t> </a:t>
            </a:r>
            <a:r>
              <a:rPr lang="en-US" altLang="zh-TW" i="1" dirty="0" smtClean="0">
                <a:ea typeface="新細明體" panose="02020500000000000000" pitchFamily="18" charset="-120"/>
              </a:rPr>
              <a:t>y</a:t>
            </a:r>
            <a:r>
              <a:rPr lang="en-US" altLang="zh-TW" baseline="-18000" dirty="0" smtClean="0">
                <a:ea typeface="新細明體" panose="02020500000000000000" pitchFamily="18" charset="-120"/>
              </a:rPr>
              <a:t>2</a:t>
            </a:r>
            <a:endParaRPr lang="en-US" altLang="zh-TW" dirty="0" smtClean="0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39089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10E75E7A-B166-4AAC-8D53-B18F6BB0BD05}" type="datetime1">
              <a:rPr lang="en-US" altLang="zh-TW" sz="1400" smtClean="0"/>
              <a:pPr eaLnBrk="1" hangingPunct="1"/>
              <a:t>2/8/2017</a:t>
            </a:fld>
            <a:endParaRPr lang="en-US" altLang="zh-TW" sz="1400" smtClean="0"/>
          </a:p>
        </p:txBody>
      </p:sp>
      <p:sp>
        <p:nvSpPr>
          <p:cNvPr id="1946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733425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ea typeface="新細明體" panose="02020500000000000000" pitchFamily="18" charset="-120"/>
              </a:rPr>
              <a:t>Example: </a:t>
            </a:r>
            <a:r>
              <a:rPr lang="en-US" altLang="zh-TW" sz="3200" dirty="0" smtClean="0">
                <a:ea typeface="新細明體" panose="02020500000000000000" pitchFamily="18" charset="-120"/>
              </a:rPr>
              <a:t>Perfect matching in </a:t>
            </a:r>
            <a:r>
              <a:rPr lang="en-US" altLang="zh-TW" sz="3200" i="1" dirty="0" err="1" smtClean="0">
                <a:ea typeface="新細明體" panose="02020500000000000000" pitchFamily="18" charset="-120"/>
              </a:rPr>
              <a:t>K</a:t>
            </a:r>
            <a:r>
              <a:rPr lang="en-US" altLang="zh-TW" sz="3200" i="1" baseline="-12000" dirty="0" err="1" smtClean="0">
                <a:ea typeface="新細明體" panose="02020500000000000000" pitchFamily="18" charset="-120"/>
              </a:rPr>
              <a:t>n</a:t>
            </a:r>
            <a:r>
              <a:rPr lang="en-US" altLang="zh-TW" sz="3200" baseline="-12000" dirty="0" err="1" smtClean="0">
                <a:ea typeface="新細明體" panose="02020500000000000000" pitchFamily="18" charset="-120"/>
              </a:rPr>
              <a:t>,</a:t>
            </a:r>
            <a:r>
              <a:rPr lang="en-US" altLang="zh-TW" sz="3200" i="1" baseline="-12000" dirty="0" err="1" smtClean="0">
                <a:ea typeface="新細明體" panose="02020500000000000000" pitchFamily="18" charset="-120"/>
              </a:rPr>
              <a:t>n</a:t>
            </a:r>
            <a:endParaRPr lang="zh-TW" altLang="en-US" sz="1800" baseline="-16000" dirty="0" smtClean="0">
              <a:ea typeface="新細明體" panose="02020500000000000000" pitchFamily="18" charset="-120"/>
            </a:endParaRPr>
          </a:p>
        </p:txBody>
      </p:sp>
      <p:sp>
        <p:nvSpPr>
          <p:cNvPr id="194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04950"/>
            <a:ext cx="7772400" cy="2409825"/>
          </a:xfrm>
        </p:spPr>
        <p:txBody>
          <a:bodyPr/>
          <a:lstStyle/>
          <a:p>
            <a:pPr eaLnBrk="1" hangingPunct="1"/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We can express the matchings as matrices. </a:t>
            </a:r>
          </a:p>
          <a:p>
            <a:pPr lvl="1" eaLnBrk="1" hangingPunct="1"/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With</a:t>
            </a:r>
            <a:r>
              <a:rPr lang="en-US" altLang="zh-TW" smtClean="0">
                <a:ea typeface="新細明體" panose="02020500000000000000" pitchFamily="18" charset="-120"/>
              </a:rPr>
              <a:t> </a:t>
            </a:r>
            <a:r>
              <a:rPr lang="en-US" altLang="zh-TW" i="1" smtClean="0">
                <a:ea typeface="新細明體" panose="02020500000000000000" pitchFamily="18" charset="-120"/>
              </a:rPr>
              <a:t>X</a:t>
            </a:r>
            <a:r>
              <a:rPr lang="en-US" altLang="zh-TW" smtClean="0">
                <a:ea typeface="新細明體" panose="02020500000000000000" pitchFamily="18" charset="-120"/>
              </a:rPr>
              <a:t> </a:t>
            </a: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and</a:t>
            </a:r>
            <a:r>
              <a:rPr lang="en-US" altLang="zh-TW" smtClean="0">
                <a:ea typeface="新細明體" panose="02020500000000000000" pitchFamily="18" charset="-120"/>
              </a:rPr>
              <a:t> </a:t>
            </a:r>
            <a:r>
              <a:rPr lang="en-US" altLang="zh-TW" i="1" smtClean="0">
                <a:ea typeface="新細明體" panose="02020500000000000000" pitchFamily="18" charset="-120"/>
              </a:rPr>
              <a:t>Y</a:t>
            </a:r>
            <a:r>
              <a:rPr lang="en-US" altLang="zh-TW" smtClean="0">
                <a:ea typeface="新細明體" panose="02020500000000000000" pitchFamily="18" charset="-120"/>
              </a:rPr>
              <a:t> </a:t>
            </a: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indexing the rows and columns, we let position</a:t>
            </a:r>
            <a:r>
              <a:rPr lang="en-US" altLang="zh-TW" smtClean="0">
                <a:ea typeface="新細明體" panose="02020500000000000000" pitchFamily="18" charset="-120"/>
              </a:rPr>
              <a:t> </a:t>
            </a:r>
            <a:r>
              <a:rPr lang="en-US" altLang="zh-TW" i="1" smtClean="0">
                <a:ea typeface="新細明體" panose="02020500000000000000" pitchFamily="18" charset="-120"/>
              </a:rPr>
              <a:t>i, j </a:t>
            </a: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be 1 for each edge </a:t>
            </a:r>
            <a:r>
              <a:rPr lang="en-US" altLang="zh-TW" i="1" smtClean="0">
                <a:ea typeface="新細明體" panose="02020500000000000000" pitchFamily="18" charset="-120"/>
              </a:rPr>
              <a:t>x</a:t>
            </a:r>
            <a:r>
              <a:rPr lang="en-US" altLang="zh-TW" i="1" baseline="-25000" smtClean="0">
                <a:ea typeface="新細明體" panose="02020500000000000000" pitchFamily="18" charset="-120"/>
              </a:rPr>
              <a:t>i</a:t>
            </a:r>
            <a:r>
              <a:rPr lang="en-US" altLang="zh-TW" i="1" smtClean="0">
                <a:ea typeface="新細明體" panose="02020500000000000000" pitchFamily="18" charset="-120"/>
              </a:rPr>
              <a:t>y</a:t>
            </a:r>
            <a:r>
              <a:rPr lang="en-US" altLang="zh-TW" i="1" baseline="-25000" smtClean="0">
                <a:ea typeface="新細明體" panose="02020500000000000000" pitchFamily="18" charset="-120"/>
              </a:rPr>
              <a:t>j</a:t>
            </a:r>
            <a:r>
              <a:rPr lang="en-US" altLang="zh-TW" smtClean="0">
                <a:ea typeface="新細明體" panose="02020500000000000000" pitchFamily="18" charset="-120"/>
              </a:rPr>
              <a:t> </a:t>
            </a: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 a matching</a:t>
            </a:r>
            <a:r>
              <a:rPr lang="en-US" altLang="zh-TW" smtClean="0">
                <a:ea typeface="新細明體" panose="02020500000000000000" pitchFamily="18" charset="-120"/>
              </a:rPr>
              <a:t> </a:t>
            </a:r>
            <a:r>
              <a:rPr lang="en-US" altLang="zh-TW" i="1" smtClean="0">
                <a:ea typeface="新細明體" panose="02020500000000000000" pitchFamily="18" charset="-120"/>
              </a:rPr>
              <a:t>M</a:t>
            </a:r>
            <a:r>
              <a:rPr lang="en-US" altLang="zh-TW" smtClean="0">
                <a:ea typeface="新細明體" panose="02020500000000000000" pitchFamily="18" charset="-120"/>
              </a:rPr>
              <a:t> </a:t>
            </a: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to obtain the corresponding matrix</a:t>
            </a:r>
            <a:r>
              <a:rPr lang="en-US" altLang="zh-TW" smtClean="0">
                <a:ea typeface="新細明體" panose="02020500000000000000" pitchFamily="18" charset="-120"/>
              </a:rPr>
              <a:t>. </a:t>
            </a:r>
          </a:p>
          <a:p>
            <a:pPr lvl="2" eaLnBrk="1" hangingPunct="1"/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There is one 1 in each row and each column</a:t>
            </a:r>
            <a:r>
              <a:rPr lang="en-US" altLang="zh-TW" smtClean="0">
                <a:ea typeface="新細明體" panose="02020500000000000000" pitchFamily="18" charset="-120"/>
              </a:rPr>
              <a:t>.</a:t>
            </a:r>
            <a:endParaRPr lang="zh-TW" altLang="en-US" smtClean="0">
              <a:ea typeface="新細明體" panose="02020500000000000000" pitchFamily="18" charset="-120"/>
            </a:endParaRPr>
          </a:p>
        </p:txBody>
      </p:sp>
      <p:sp>
        <p:nvSpPr>
          <p:cNvPr id="19463" name="Oval 4"/>
          <p:cNvSpPr>
            <a:spLocks noChangeArrowheads="1"/>
          </p:cNvSpPr>
          <p:nvPr/>
        </p:nvSpPr>
        <p:spPr bwMode="auto">
          <a:xfrm>
            <a:off x="1971675" y="4667250"/>
            <a:ext cx="123825" cy="1143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19464" name="Oval 5"/>
          <p:cNvSpPr>
            <a:spLocks noChangeArrowheads="1"/>
          </p:cNvSpPr>
          <p:nvPr/>
        </p:nvSpPr>
        <p:spPr bwMode="auto">
          <a:xfrm>
            <a:off x="2457450" y="4657725"/>
            <a:ext cx="123825" cy="1143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19465" name="Oval 6"/>
          <p:cNvSpPr>
            <a:spLocks noChangeArrowheads="1"/>
          </p:cNvSpPr>
          <p:nvPr/>
        </p:nvSpPr>
        <p:spPr bwMode="auto">
          <a:xfrm>
            <a:off x="2962275" y="4667250"/>
            <a:ext cx="123825" cy="1143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19466" name="Oval 7"/>
          <p:cNvSpPr>
            <a:spLocks noChangeArrowheads="1"/>
          </p:cNvSpPr>
          <p:nvPr/>
        </p:nvSpPr>
        <p:spPr bwMode="auto">
          <a:xfrm>
            <a:off x="3409950" y="4667250"/>
            <a:ext cx="123825" cy="1143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19467" name="Oval 8"/>
          <p:cNvSpPr>
            <a:spLocks noChangeArrowheads="1"/>
          </p:cNvSpPr>
          <p:nvPr/>
        </p:nvSpPr>
        <p:spPr bwMode="auto">
          <a:xfrm>
            <a:off x="3390900" y="5229225"/>
            <a:ext cx="123825" cy="1143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19468" name="Oval 9"/>
          <p:cNvSpPr>
            <a:spLocks noChangeArrowheads="1"/>
          </p:cNvSpPr>
          <p:nvPr/>
        </p:nvSpPr>
        <p:spPr bwMode="auto">
          <a:xfrm>
            <a:off x="2959100" y="5238750"/>
            <a:ext cx="123825" cy="1143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19469" name="Oval 10"/>
          <p:cNvSpPr>
            <a:spLocks noChangeArrowheads="1"/>
          </p:cNvSpPr>
          <p:nvPr/>
        </p:nvSpPr>
        <p:spPr bwMode="auto">
          <a:xfrm>
            <a:off x="2479675" y="5229225"/>
            <a:ext cx="123825" cy="1143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19470" name="Oval 11"/>
          <p:cNvSpPr>
            <a:spLocks noChangeArrowheads="1"/>
          </p:cNvSpPr>
          <p:nvPr/>
        </p:nvSpPr>
        <p:spPr bwMode="auto">
          <a:xfrm>
            <a:off x="1971675" y="5238750"/>
            <a:ext cx="123825" cy="1143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19471" name="Line 12"/>
          <p:cNvSpPr>
            <a:spLocks noChangeShapeType="1"/>
          </p:cNvSpPr>
          <p:nvPr/>
        </p:nvSpPr>
        <p:spPr bwMode="auto">
          <a:xfrm flipV="1">
            <a:off x="2076450" y="4757738"/>
            <a:ext cx="890588" cy="51435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72" name="Line 13"/>
          <p:cNvSpPr>
            <a:spLocks noChangeShapeType="1"/>
          </p:cNvSpPr>
          <p:nvPr/>
        </p:nvSpPr>
        <p:spPr bwMode="auto">
          <a:xfrm>
            <a:off x="2576513" y="4762500"/>
            <a:ext cx="404812" cy="4953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73" name="Line 14"/>
          <p:cNvSpPr>
            <a:spLocks noChangeShapeType="1"/>
          </p:cNvSpPr>
          <p:nvPr/>
        </p:nvSpPr>
        <p:spPr bwMode="auto">
          <a:xfrm>
            <a:off x="2076450" y="4781550"/>
            <a:ext cx="419100" cy="48577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74" name="Line 15"/>
          <p:cNvSpPr>
            <a:spLocks noChangeShapeType="1"/>
          </p:cNvSpPr>
          <p:nvPr/>
        </p:nvSpPr>
        <p:spPr bwMode="auto">
          <a:xfrm>
            <a:off x="3467100" y="4791075"/>
            <a:ext cx="0" cy="4572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9475" name="Group 16"/>
          <p:cNvGrpSpPr>
            <a:grpSpLocks/>
          </p:cNvGrpSpPr>
          <p:nvPr/>
        </p:nvGrpSpPr>
        <p:grpSpPr bwMode="auto">
          <a:xfrm>
            <a:off x="5172075" y="4391025"/>
            <a:ext cx="1924050" cy="1552575"/>
            <a:chOff x="2868" y="3006"/>
            <a:chExt cx="1212" cy="978"/>
          </a:xfrm>
        </p:grpSpPr>
        <p:sp>
          <p:nvSpPr>
            <p:cNvPr id="19481" name="Text Box 17"/>
            <p:cNvSpPr txBox="1">
              <a:spLocks noChangeArrowheads="1"/>
            </p:cNvSpPr>
            <p:nvPr/>
          </p:nvSpPr>
          <p:spPr bwMode="auto">
            <a:xfrm>
              <a:off x="2958" y="3006"/>
              <a:ext cx="1122" cy="9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zh-TW" altLang="en-US">
                  <a:ea typeface="新細明體" panose="02020500000000000000" pitchFamily="18" charset="-120"/>
                </a:rPr>
                <a:t>0   1   0    0</a:t>
              </a:r>
            </a:p>
            <a:p>
              <a:pPr eaLnBrk="1" hangingPunct="1"/>
              <a:r>
                <a:rPr lang="zh-TW" altLang="en-US">
                  <a:ea typeface="新細明體" panose="02020500000000000000" pitchFamily="18" charset="-120"/>
                </a:rPr>
                <a:t>0   0   1    0</a:t>
              </a:r>
            </a:p>
            <a:p>
              <a:pPr eaLnBrk="1" hangingPunct="1"/>
              <a:r>
                <a:rPr lang="zh-TW" altLang="en-US">
                  <a:ea typeface="新細明體" panose="02020500000000000000" pitchFamily="18" charset="-120"/>
                </a:rPr>
                <a:t>1   0   0    0</a:t>
              </a:r>
            </a:p>
            <a:p>
              <a:pPr eaLnBrk="1" hangingPunct="1"/>
              <a:r>
                <a:rPr lang="zh-TW" altLang="en-US">
                  <a:ea typeface="新細明體" panose="02020500000000000000" pitchFamily="18" charset="-120"/>
                </a:rPr>
                <a:t>0   0   0    1</a:t>
              </a:r>
            </a:p>
          </p:txBody>
        </p:sp>
        <p:sp>
          <p:nvSpPr>
            <p:cNvPr id="19482" name="AutoShape 18"/>
            <p:cNvSpPr>
              <a:spLocks/>
            </p:cNvSpPr>
            <p:nvPr/>
          </p:nvSpPr>
          <p:spPr bwMode="auto">
            <a:xfrm>
              <a:off x="2868" y="3102"/>
              <a:ext cx="66" cy="774"/>
            </a:xfrm>
            <a:prstGeom prst="leftBracket">
              <a:avLst>
                <a:gd name="adj" fmla="val 9772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19483" name="AutoShape 19"/>
            <p:cNvSpPr>
              <a:spLocks/>
            </p:cNvSpPr>
            <p:nvPr/>
          </p:nvSpPr>
          <p:spPr bwMode="auto">
            <a:xfrm>
              <a:off x="3930" y="3114"/>
              <a:ext cx="48" cy="762"/>
            </a:xfrm>
            <a:prstGeom prst="rightBracket">
              <a:avLst>
                <a:gd name="adj" fmla="val 132292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</p:grpSp>
      <p:sp>
        <p:nvSpPr>
          <p:cNvPr id="19476" name="Text Box 20"/>
          <p:cNvSpPr txBox="1">
            <a:spLocks noChangeArrowheads="1"/>
          </p:cNvSpPr>
          <p:nvPr/>
        </p:nvSpPr>
        <p:spPr bwMode="auto">
          <a:xfrm>
            <a:off x="5276850" y="4057650"/>
            <a:ext cx="21050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000" i="1">
                <a:ea typeface="新細明體" panose="02020500000000000000" pitchFamily="18" charset="-120"/>
              </a:rPr>
              <a:t>Y</a:t>
            </a:r>
            <a:r>
              <a:rPr lang="en-US" altLang="zh-TW" sz="2000" i="1" baseline="-6000">
                <a:ea typeface="新細明體" panose="02020500000000000000" pitchFamily="18" charset="-120"/>
              </a:rPr>
              <a:t>1    </a:t>
            </a:r>
            <a:r>
              <a:rPr lang="en-US" altLang="zh-TW" sz="2000" i="1">
                <a:ea typeface="新細明體" panose="02020500000000000000" pitchFamily="18" charset="-120"/>
              </a:rPr>
              <a:t>Y</a:t>
            </a:r>
            <a:r>
              <a:rPr lang="en-US" altLang="zh-TW" sz="2000" i="1" baseline="-6000">
                <a:ea typeface="新細明體" panose="02020500000000000000" pitchFamily="18" charset="-120"/>
              </a:rPr>
              <a:t>2    </a:t>
            </a:r>
            <a:r>
              <a:rPr lang="en-US" altLang="zh-TW" sz="2000" i="1">
                <a:ea typeface="新細明體" panose="02020500000000000000" pitchFamily="18" charset="-120"/>
              </a:rPr>
              <a:t>Y</a:t>
            </a:r>
            <a:r>
              <a:rPr lang="en-US" altLang="zh-TW" sz="2000" i="1" baseline="-6000">
                <a:ea typeface="新細明體" panose="02020500000000000000" pitchFamily="18" charset="-120"/>
              </a:rPr>
              <a:t>3     </a:t>
            </a:r>
            <a:r>
              <a:rPr lang="en-US" altLang="zh-TW" sz="2000" i="1">
                <a:ea typeface="新細明體" panose="02020500000000000000" pitchFamily="18" charset="-120"/>
              </a:rPr>
              <a:t>Y</a:t>
            </a:r>
            <a:r>
              <a:rPr lang="en-US" altLang="zh-TW" sz="2000" i="1" baseline="-6000">
                <a:ea typeface="新細明體" panose="02020500000000000000" pitchFamily="18" charset="-120"/>
              </a:rPr>
              <a:t>4</a:t>
            </a:r>
            <a:endParaRPr lang="en-US" altLang="zh-TW" i="1" baseline="-6000">
              <a:ea typeface="新細明體" panose="02020500000000000000" pitchFamily="18" charset="-120"/>
            </a:endParaRPr>
          </a:p>
        </p:txBody>
      </p:sp>
      <p:sp>
        <p:nvSpPr>
          <p:cNvPr id="19477" name="Text Box 21"/>
          <p:cNvSpPr txBox="1">
            <a:spLocks noChangeArrowheads="1"/>
          </p:cNvSpPr>
          <p:nvPr/>
        </p:nvSpPr>
        <p:spPr bwMode="auto">
          <a:xfrm>
            <a:off x="4743450" y="4432300"/>
            <a:ext cx="504825" cy="140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Aft>
                <a:spcPct val="10000"/>
              </a:spcAft>
            </a:pPr>
            <a:r>
              <a:rPr lang="en-US" altLang="zh-TW" sz="2000" i="1">
                <a:ea typeface="新細明體" panose="02020500000000000000" pitchFamily="18" charset="-120"/>
              </a:rPr>
              <a:t>X</a:t>
            </a:r>
            <a:r>
              <a:rPr lang="en-US" altLang="zh-TW" sz="2000" i="1" baseline="-6000">
                <a:ea typeface="新細明體" panose="02020500000000000000" pitchFamily="18" charset="-120"/>
              </a:rPr>
              <a:t>1</a:t>
            </a:r>
          </a:p>
          <a:p>
            <a:pPr eaLnBrk="1" hangingPunct="1">
              <a:spcAft>
                <a:spcPct val="10000"/>
              </a:spcAft>
            </a:pPr>
            <a:r>
              <a:rPr lang="en-US" altLang="zh-TW" sz="2000" i="1">
                <a:ea typeface="新細明體" panose="02020500000000000000" pitchFamily="18" charset="-120"/>
              </a:rPr>
              <a:t>X</a:t>
            </a:r>
            <a:r>
              <a:rPr lang="en-US" altLang="zh-TW" sz="2000" i="1" baseline="-6000">
                <a:ea typeface="新細明體" panose="02020500000000000000" pitchFamily="18" charset="-120"/>
              </a:rPr>
              <a:t>2</a:t>
            </a:r>
          </a:p>
          <a:p>
            <a:pPr eaLnBrk="1" hangingPunct="1">
              <a:spcAft>
                <a:spcPct val="10000"/>
              </a:spcAft>
            </a:pPr>
            <a:r>
              <a:rPr lang="en-US" altLang="zh-TW" sz="2000" i="1">
                <a:ea typeface="新細明體" panose="02020500000000000000" pitchFamily="18" charset="-120"/>
              </a:rPr>
              <a:t>X</a:t>
            </a:r>
            <a:r>
              <a:rPr lang="en-US" altLang="zh-TW" sz="2000" i="1" baseline="-6000">
                <a:ea typeface="新細明體" panose="02020500000000000000" pitchFamily="18" charset="-120"/>
              </a:rPr>
              <a:t>3 </a:t>
            </a:r>
          </a:p>
          <a:p>
            <a:pPr eaLnBrk="1" hangingPunct="1">
              <a:spcAft>
                <a:spcPct val="10000"/>
              </a:spcAft>
            </a:pPr>
            <a:r>
              <a:rPr lang="en-US" altLang="zh-TW" sz="2000" i="1">
                <a:ea typeface="新細明體" panose="02020500000000000000" pitchFamily="18" charset="-120"/>
              </a:rPr>
              <a:t>X</a:t>
            </a:r>
            <a:r>
              <a:rPr lang="en-US" altLang="zh-TW" sz="2000" i="1" baseline="-6000">
                <a:ea typeface="新細明體" panose="02020500000000000000" pitchFamily="18" charset="-120"/>
              </a:rPr>
              <a:t>4</a:t>
            </a:r>
            <a:endParaRPr lang="en-US" altLang="zh-TW" i="1" baseline="-6000">
              <a:ea typeface="新細明體" panose="02020500000000000000" pitchFamily="18" charset="-120"/>
            </a:endParaRPr>
          </a:p>
        </p:txBody>
      </p:sp>
      <p:sp>
        <p:nvSpPr>
          <p:cNvPr id="19478" name="Text Box 22"/>
          <p:cNvSpPr txBox="1">
            <a:spLocks noChangeArrowheads="1"/>
          </p:cNvSpPr>
          <p:nvPr/>
        </p:nvSpPr>
        <p:spPr bwMode="auto">
          <a:xfrm>
            <a:off x="1343025" y="4552950"/>
            <a:ext cx="504825" cy="1004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ea typeface="新細明體" panose="02020500000000000000" pitchFamily="18" charset="-120"/>
              </a:rPr>
              <a:t>X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TW">
                <a:ea typeface="新細明體" panose="02020500000000000000" pitchFamily="18" charset="-120"/>
              </a:rPr>
              <a:t>Y</a:t>
            </a:r>
          </a:p>
        </p:txBody>
      </p:sp>
      <p:sp>
        <p:nvSpPr>
          <p:cNvPr id="19479" name="Text Box 23"/>
          <p:cNvSpPr txBox="1">
            <a:spLocks noChangeArrowheads="1"/>
          </p:cNvSpPr>
          <p:nvPr/>
        </p:nvSpPr>
        <p:spPr bwMode="auto">
          <a:xfrm>
            <a:off x="1876425" y="4248150"/>
            <a:ext cx="21050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000" i="1">
                <a:ea typeface="新細明體" panose="02020500000000000000" pitchFamily="18" charset="-120"/>
              </a:rPr>
              <a:t>X</a:t>
            </a:r>
            <a:r>
              <a:rPr lang="en-US" altLang="zh-TW" sz="2000" i="1" baseline="-6000">
                <a:ea typeface="新細明體" panose="02020500000000000000" pitchFamily="18" charset="-120"/>
              </a:rPr>
              <a:t>1      </a:t>
            </a:r>
            <a:r>
              <a:rPr lang="en-US" altLang="zh-TW" sz="2000" i="1">
                <a:ea typeface="新細明體" panose="02020500000000000000" pitchFamily="18" charset="-120"/>
              </a:rPr>
              <a:t>X</a:t>
            </a:r>
            <a:r>
              <a:rPr lang="en-US" altLang="zh-TW" sz="2000" i="1" baseline="-6000">
                <a:ea typeface="新細明體" panose="02020500000000000000" pitchFamily="18" charset="-120"/>
              </a:rPr>
              <a:t>2      </a:t>
            </a:r>
            <a:r>
              <a:rPr lang="en-US" altLang="zh-TW" sz="2000" i="1">
                <a:ea typeface="新細明體" panose="02020500000000000000" pitchFamily="18" charset="-120"/>
              </a:rPr>
              <a:t>X</a:t>
            </a:r>
            <a:r>
              <a:rPr lang="en-US" altLang="zh-TW" sz="2000" i="1" baseline="-6000">
                <a:ea typeface="新細明體" panose="02020500000000000000" pitchFamily="18" charset="-120"/>
              </a:rPr>
              <a:t>3      </a:t>
            </a:r>
            <a:r>
              <a:rPr lang="en-US" altLang="zh-TW" sz="2000" i="1">
                <a:ea typeface="新細明體" panose="02020500000000000000" pitchFamily="18" charset="-120"/>
              </a:rPr>
              <a:t>X</a:t>
            </a:r>
            <a:r>
              <a:rPr lang="en-US" altLang="zh-TW" sz="2000" i="1" baseline="-6000">
                <a:ea typeface="新細明體" panose="02020500000000000000" pitchFamily="18" charset="-120"/>
              </a:rPr>
              <a:t>4</a:t>
            </a:r>
            <a:endParaRPr lang="en-US" altLang="zh-TW" i="1" baseline="-6000">
              <a:ea typeface="新細明體" panose="02020500000000000000" pitchFamily="18" charset="-120"/>
            </a:endParaRPr>
          </a:p>
        </p:txBody>
      </p:sp>
      <p:sp>
        <p:nvSpPr>
          <p:cNvPr id="19480" name="Text Box 24"/>
          <p:cNvSpPr txBox="1">
            <a:spLocks noChangeArrowheads="1"/>
          </p:cNvSpPr>
          <p:nvPr/>
        </p:nvSpPr>
        <p:spPr bwMode="auto">
          <a:xfrm>
            <a:off x="1866900" y="5324475"/>
            <a:ext cx="21050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000" i="1">
                <a:ea typeface="新細明體" panose="02020500000000000000" pitchFamily="18" charset="-120"/>
              </a:rPr>
              <a:t>Y</a:t>
            </a:r>
            <a:r>
              <a:rPr lang="en-US" altLang="zh-TW" sz="2000" i="1" baseline="-6000">
                <a:ea typeface="新細明體" panose="02020500000000000000" pitchFamily="18" charset="-120"/>
              </a:rPr>
              <a:t>1      </a:t>
            </a:r>
            <a:r>
              <a:rPr lang="en-US" altLang="zh-TW" sz="2000" i="1">
                <a:ea typeface="新細明體" panose="02020500000000000000" pitchFamily="18" charset="-120"/>
              </a:rPr>
              <a:t>Y</a:t>
            </a:r>
            <a:r>
              <a:rPr lang="en-US" altLang="zh-TW" sz="2000" i="1" baseline="-6000">
                <a:ea typeface="新細明體" panose="02020500000000000000" pitchFamily="18" charset="-120"/>
              </a:rPr>
              <a:t>2      </a:t>
            </a:r>
            <a:r>
              <a:rPr lang="en-US" altLang="zh-TW" sz="2000" i="1">
                <a:ea typeface="新細明體" panose="02020500000000000000" pitchFamily="18" charset="-120"/>
              </a:rPr>
              <a:t>Y</a:t>
            </a:r>
            <a:r>
              <a:rPr lang="en-US" altLang="zh-TW" sz="2000" i="1" baseline="-6000">
                <a:ea typeface="新細明體" panose="02020500000000000000" pitchFamily="18" charset="-120"/>
              </a:rPr>
              <a:t>3      </a:t>
            </a:r>
            <a:r>
              <a:rPr lang="en-US" altLang="zh-TW" sz="2000" i="1">
                <a:ea typeface="新細明體" panose="02020500000000000000" pitchFamily="18" charset="-120"/>
              </a:rPr>
              <a:t>Y</a:t>
            </a:r>
            <a:r>
              <a:rPr lang="en-US" altLang="zh-TW" sz="2000" i="1" baseline="-6000">
                <a:ea typeface="新細明體" panose="02020500000000000000" pitchFamily="18" charset="-120"/>
              </a:rPr>
              <a:t>4</a:t>
            </a:r>
            <a:endParaRPr lang="en-US" altLang="zh-TW" i="1" baseline="-6000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41707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8090B213-B84C-4CC4-8EB0-0FF345638068}" type="datetime1">
              <a:rPr lang="en-US" altLang="zh-TW" sz="1400" smtClean="0"/>
              <a:pPr eaLnBrk="1" hangingPunct="1"/>
              <a:t>2/8/2017</a:t>
            </a:fld>
            <a:endParaRPr lang="en-US" altLang="zh-TW" sz="1400" smtClean="0"/>
          </a:p>
        </p:txBody>
      </p:sp>
      <p:sp>
        <p:nvSpPr>
          <p:cNvPr id="2048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809625"/>
          </a:xfrm>
        </p:spPr>
        <p:txBody>
          <a:bodyPr/>
          <a:lstStyle/>
          <a:p>
            <a:pPr eaLnBrk="1" hangingPunct="1"/>
            <a:r>
              <a:rPr lang="en-US" altLang="zh-TW" sz="3200" smtClean="0">
                <a:ea typeface="新細明體" panose="02020500000000000000" pitchFamily="18" charset="-120"/>
              </a:rPr>
              <a:t>Perfect Matchings in Complete graphs</a:t>
            </a:r>
            <a:r>
              <a:rPr lang="en-US" altLang="zh-TW" smtClean="0">
                <a:ea typeface="新細明體" panose="02020500000000000000" pitchFamily="18" charset="-120"/>
              </a:rPr>
              <a:t> </a:t>
            </a:r>
          </a:p>
        </p:txBody>
      </p:sp>
      <p:sp>
        <p:nvSpPr>
          <p:cNvPr id="204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33525"/>
            <a:ext cx="7772400" cy="4325938"/>
          </a:xfrm>
        </p:spPr>
        <p:txBody>
          <a:bodyPr/>
          <a:lstStyle/>
          <a:p>
            <a:pPr eaLnBrk="1" hangingPunct="1"/>
            <a:r>
              <a:rPr lang="en-US" altLang="zh-TW" i="1" dirty="0" smtClean="0">
                <a:ea typeface="新細明體" panose="02020500000000000000" pitchFamily="18" charset="-120"/>
              </a:rPr>
              <a:t>K</a:t>
            </a:r>
            <a:r>
              <a:rPr lang="en-US" altLang="zh-TW" baseline="-20000" dirty="0" smtClean="0">
                <a:ea typeface="新細明體" panose="02020500000000000000" pitchFamily="18" charset="-120"/>
              </a:rPr>
              <a:t>2n+1</a:t>
            </a:r>
            <a:r>
              <a:rPr lang="en-US" altLang="zh-TW" baseline="-25000" dirty="0" smtClean="0">
                <a:ea typeface="新細明體" panose="02020500000000000000" pitchFamily="18" charset="-120"/>
              </a:rPr>
              <a:t>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has no perfect matching, Consider </a:t>
            </a:r>
            <a:r>
              <a:rPr lang="en-US" altLang="zh-TW" i="1" dirty="0" smtClean="0">
                <a:ea typeface="新細明體" panose="02020500000000000000" pitchFamily="18" charset="-120"/>
              </a:rPr>
              <a:t>K</a:t>
            </a:r>
            <a:r>
              <a:rPr lang="en-US" altLang="zh-TW" baseline="-18000" dirty="0" smtClean="0">
                <a:ea typeface="新細明體" panose="02020500000000000000" pitchFamily="18" charset="-120"/>
              </a:rPr>
              <a:t>2n</a:t>
            </a:r>
            <a:r>
              <a:rPr lang="en-US" altLang="zh-TW" dirty="0" smtClean="0">
                <a:ea typeface="新細明體" panose="02020500000000000000" pitchFamily="18" charset="-120"/>
              </a:rPr>
              <a:t>.</a:t>
            </a:r>
          </a:p>
          <a:p>
            <a:pPr lvl="1" eaLnBrk="1" hangingPunct="1"/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Let </a:t>
            </a:r>
            <a:r>
              <a:rPr lang="en-US" altLang="zh-TW" dirty="0" smtClean="0">
                <a:ea typeface="新細明體" panose="02020500000000000000" pitchFamily="18" charset="-120"/>
              </a:rPr>
              <a:t> </a:t>
            </a:r>
            <a:r>
              <a:rPr lang="en-US" altLang="zh-TW" i="1" dirty="0" err="1" smtClean="0">
                <a:ea typeface="新細明體" panose="02020500000000000000" pitchFamily="18" charset="-120"/>
              </a:rPr>
              <a:t>f</a:t>
            </a:r>
            <a:r>
              <a:rPr lang="en-US" altLang="zh-TW" i="1" baseline="-25000" dirty="0" err="1" smtClean="0">
                <a:ea typeface="新細明體" panose="02020500000000000000" pitchFamily="18" charset="-120"/>
              </a:rPr>
              <a:t>n</a:t>
            </a:r>
            <a:r>
              <a:rPr lang="en-US" altLang="zh-TW" dirty="0" smtClean="0">
                <a:ea typeface="新細明體" panose="02020500000000000000" pitchFamily="18" charset="-120"/>
              </a:rPr>
              <a:t>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be the number of ways to pair up </a:t>
            </a:r>
            <a:r>
              <a:rPr lang="en-US" altLang="zh-TW" dirty="0" smtClean="0">
                <a:ea typeface="新細明體" panose="02020500000000000000" pitchFamily="18" charset="-120"/>
              </a:rPr>
              <a:t>2</a:t>
            </a:r>
            <a:r>
              <a:rPr lang="en-US" altLang="zh-TW" i="1" dirty="0" smtClean="0">
                <a:ea typeface="新細明體" panose="02020500000000000000" pitchFamily="18" charset="-120"/>
              </a:rPr>
              <a:t>n</a:t>
            </a:r>
            <a:r>
              <a:rPr lang="en-US" altLang="zh-TW" dirty="0" smtClean="0">
                <a:ea typeface="新細明體" panose="02020500000000000000" pitchFamily="18" charset="-120"/>
              </a:rPr>
              <a:t>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distinct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vertices in </a:t>
            </a:r>
            <a:r>
              <a:rPr lang="en-US" altLang="zh-TW" i="1" dirty="0" smtClean="0">
                <a:ea typeface="新細明體" panose="02020500000000000000" pitchFamily="18" charset="-120"/>
              </a:rPr>
              <a:t>K</a:t>
            </a:r>
            <a:r>
              <a:rPr lang="en-US" altLang="zh-TW" baseline="-25000" dirty="0" smtClean="0">
                <a:ea typeface="新細明體" panose="02020500000000000000" pitchFamily="18" charset="-120"/>
              </a:rPr>
              <a:t>2n</a:t>
            </a:r>
            <a:endParaRPr lang="en-US" altLang="zh-TW" dirty="0" smtClean="0">
              <a:ea typeface="新細明體" panose="02020500000000000000" pitchFamily="18" charset="-120"/>
            </a:endParaRPr>
          </a:p>
          <a:p>
            <a:pPr lvl="1" eaLnBrk="1" hangingPunct="1"/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There are </a:t>
            </a:r>
            <a:r>
              <a:rPr lang="en-US" altLang="zh-TW" dirty="0" smtClean="0">
                <a:ea typeface="新細明體" panose="02020500000000000000" pitchFamily="18" charset="-120"/>
              </a:rPr>
              <a:t>2</a:t>
            </a:r>
            <a:r>
              <a:rPr lang="en-US" altLang="zh-TW" i="1" dirty="0" smtClean="0">
                <a:ea typeface="新細明體" panose="02020500000000000000" pitchFamily="18" charset="-120"/>
              </a:rPr>
              <a:t>n</a:t>
            </a:r>
            <a:r>
              <a:rPr lang="en-US" altLang="zh-TW" dirty="0" smtClean="0">
                <a:ea typeface="新細明體" panose="02020500000000000000" pitchFamily="18" charset="-120"/>
              </a:rPr>
              <a:t>-1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choices for partner of </a:t>
            </a:r>
            <a:r>
              <a:rPr lang="en-US" altLang="zh-TW" i="1" dirty="0" smtClean="0">
                <a:ea typeface="新細明體" panose="02020500000000000000" pitchFamily="18" charset="-120"/>
              </a:rPr>
              <a:t>v</a:t>
            </a:r>
            <a:r>
              <a:rPr lang="en-US" altLang="zh-TW" baseline="-25000" dirty="0" smtClean="0">
                <a:ea typeface="新細明體" panose="02020500000000000000" pitchFamily="18" charset="-120"/>
              </a:rPr>
              <a:t>2</a:t>
            </a:r>
            <a:r>
              <a:rPr lang="en-US" altLang="zh-TW" i="1" baseline="-25000" dirty="0" smtClean="0">
                <a:ea typeface="新細明體" panose="02020500000000000000" pitchFamily="18" charset="-120"/>
              </a:rPr>
              <a:t>n</a:t>
            </a:r>
            <a:r>
              <a:rPr lang="en-US" altLang="zh-TW" dirty="0" smtClean="0">
                <a:ea typeface="新細明體" panose="02020500000000000000" pitchFamily="18" charset="-120"/>
              </a:rPr>
              <a:t>,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and for each such choices there are </a:t>
            </a:r>
            <a:r>
              <a:rPr lang="en-US" altLang="zh-TW" i="1" dirty="0" smtClean="0">
                <a:ea typeface="新細明體" panose="02020500000000000000" pitchFamily="18" charset="-120"/>
              </a:rPr>
              <a:t>f</a:t>
            </a:r>
            <a:r>
              <a:rPr lang="en-US" altLang="zh-TW" i="1" baseline="-25000" dirty="0" smtClean="0">
                <a:ea typeface="新細明體" panose="02020500000000000000" pitchFamily="18" charset="-120"/>
              </a:rPr>
              <a:t>n-1</a:t>
            </a:r>
            <a:r>
              <a:rPr lang="en-US" altLang="zh-TW" dirty="0" smtClean="0">
                <a:ea typeface="新細明體" panose="02020500000000000000" pitchFamily="18" charset="-120"/>
              </a:rPr>
              <a:t>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ways to complete the matching </a:t>
            </a:r>
            <a:r>
              <a:rPr lang="en-US" altLang="zh-TW" sz="1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(see example in the next page)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</a:p>
          <a:p>
            <a:pPr lvl="1" eaLnBrk="1" hangingPunct="1"/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Hence</a:t>
            </a:r>
            <a:r>
              <a:rPr lang="en-US" altLang="zh-TW" dirty="0" smtClean="0">
                <a:ea typeface="新細明體" panose="02020500000000000000" pitchFamily="18" charset="-120"/>
              </a:rPr>
              <a:t> </a:t>
            </a:r>
            <a:r>
              <a:rPr lang="en-US" altLang="zh-TW" i="1" dirty="0" err="1" smtClean="0">
                <a:ea typeface="新細明體" panose="02020500000000000000" pitchFamily="18" charset="-120"/>
              </a:rPr>
              <a:t>f</a:t>
            </a:r>
            <a:r>
              <a:rPr lang="en-US" altLang="zh-TW" i="1" baseline="-25000" dirty="0" err="1" smtClean="0">
                <a:ea typeface="新細明體" panose="02020500000000000000" pitchFamily="18" charset="-120"/>
              </a:rPr>
              <a:t>n</a:t>
            </a:r>
            <a:r>
              <a:rPr lang="en-US" altLang="zh-TW" i="1" dirty="0" smtClean="0">
                <a:ea typeface="新細明體" panose="02020500000000000000" pitchFamily="18" charset="-120"/>
              </a:rPr>
              <a:t>=</a:t>
            </a:r>
            <a:r>
              <a:rPr lang="en-US" altLang="zh-TW" dirty="0" smtClean="0">
                <a:ea typeface="新細明體" panose="02020500000000000000" pitchFamily="18" charset="-120"/>
              </a:rPr>
              <a:t>(2</a:t>
            </a:r>
            <a:r>
              <a:rPr lang="en-US" altLang="zh-TW" i="1" dirty="0" smtClean="0">
                <a:ea typeface="新細明體" panose="02020500000000000000" pitchFamily="18" charset="-120"/>
              </a:rPr>
              <a:t>n</a:t>
            </a:r>
            <a:r>
              <a:rPr lang="en-US" altLang="zh-TW" dirty="0" smtClean="0">
                <a:ea typeface="新細明體" panose="02020500000000000000" pitchFamily="18" charset="-120"/>
              </a:rPr>
              <a:t>-1)</a:t>
            </a:r>
            <a:r>
              <a:rPr lang="en-US" altLang="zh-TW" i="1" dirty="0" smtClean="0">
                <a:ea typeface="新細明體" panose="02020500000000000000" pitchFamily="18" charset="-120"/>
              </a:rPr>
              <a:t>f</a:t>
            </a:r>
            <a:r>
              <a:rPr lang="en-US" altLang="zh-TW" i="1" baseline="-25000" dirty="0" smtClean="0">
                <a:ea typeface="新細明體" panose="02020500000000000000" pitchFamily="18" charset="-120"/>
              </a:rPr>
              <a:t>n-1</a:t>
            </a:r>
            <a:r>
              <a:rPr lang="en-US" altLang="zh-TW" dirty="0" smtClean="0">
                <a:ea typeface="新細明體" panose="02020500000000000000" pitchFamily="18" charset="-120"/>
              </a:rPr>
              <a:t>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for</a:t>
            </a:r>
            <a:r>
              <a:rPr lang="en-US" altLang="zh-TW" dirty="0" smtClean="0">
                <a:ea typeface="新細明體" panose="02020500000000000000" pitchFamily="18" charset="-120"/>
              </a:rPr>
              <a:t> </a:t>
            </a:r>
            <a:r>
              <a:rPr lang="en-US" altLang="zh-TW" i="1" dirty="0" smtClean="0">
                <a:ea typeface="新細明體" panose="02020500000000000000" pitchFamily="18" charset="-120"/>
              </a:rPr>
              <a:t>n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1.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With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f</a:t>
            </a:r>
            <a:r>
              <a:rPr lang="en-US" altLang="zh-TW" baseline="-250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1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=1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, it follows by induction that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i="1" dirty="0" err="1" smtClean="0">
                <a:ea typeface="新細明體" panose="02020500000000000000" pitchFamily="18" charset="-120"/>
                <a:sym typeface="Symbol" panose="05050102010706020507" pitchFamily="18" charset="2"/>
              </a:rPr>
              <a:t>f</a:t>
            </a:r>
            <a:r>
              <a:rPr lang="en-US" altLang="zh-TW" i="1" baseline="-25000" dirty="0" err="1" smtClean="0">
                <a:ea typeface="新細明體" panose="02020500000000000000" pitchFamily="18" charset="-120"/>
                <a:sym typeface="Symbol" panose="05050102010706020507" pitchFamily="18" charset="2"/>
              </a:rPr>
              <a:t>n</a:t>
            </a:r>
            <a:r>
              <a:rPr lang="en-US" altLang="zh-TW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=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(2</a:t>
            </a:r>
            <a:r>
              <a:rPr lang="en-US" altLang="zh-TW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n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-1)·(2</a:t>
            </a:r>
            <a:r>
              <a:rPr lang="en-US" altLang="zh-TW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n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-3) · · ·(1).</a:t>
            </a:r>
            <a:endParaRPr lang="en-US" altLang="zh-TW" baseline="-20000" dirty="0" smtClean="0">
              <a:ea typeface="新細明體" panose="02020500000000000000" pitchFamily="18" charset="-12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470217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CD5D4F1F-7E3E-49A4-B916-13408DC832B8}" type="datetime1">
              <a:rPr lang="en-US" altLang="zh-TW" sz="1400" smtClean="0"/>
              <a:pPr eaLnBrk="1" hangingPunct="1"/>
              <a:t>2/8/2017</a:t>
            </a:fld>
            <a:endParaRPr lang="en-US" altLang="zh-TW" sz="1400" smtClean="0"/>
          </a:p>
        </p:txBody>
      </p:sp>
      <p:sp>
        <p:nvSpPr>
          <p:cNvPr id="2150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305675" cy="914400"/>
          </a:xfrm>
        </p:spPr>
        <p:txBody>
          <a:bodyPr/>
          <a:lstStyle/>
          <a:p>
            <a:pPr eaLnBrk="1" hangingPunct="1"/>
            <a:r>
              <a:rPr lang="en-US" altLang="zh-TW" sz="3200" smtClean="0">
                <a:ea typeface="新細明體" panose="02020500000000000000" pitchFamily="18" charset="-120"/>
              </a:rPr>
              <a:t>Example: Perfect Matchings in K</a:t>
            </a:r>
            <a:r>
              <a:rPr lang="en-US" altLang="zh-TW" sz="3200" baseline="-18000" smtClean="0">
                <a:ea typeface="新細明體" panose="02020500000000000000" pitchFamily="18" charset="-120"/>
              </a:rPr>
              <a:t>6</a:t>
            </a:r>
            <a:endParaRPr lang="zh-TW" altLang="en-US" sz="3200" baseline="-18000" smtClean="0">
              <a:ea typeface="新細明體" panose="02020500000000000000" pitchFamily="18" charset="-120"/>
            </a:endParaRPr>
          </a:p>
        </p:txBody>
      </p:sp>
      <p:sp>
        <p:nvSpPr>
          <p:cNvPr id="215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71625"/>
            <a:ext cx="7772400" cy="1381125"/>
          </a:xfrm>
        </p:spPr>
        <p:txBody>
          <a:bodyPr/>
          <a:lstStyle/>
          <a:p>
            <a:pPr eaLnBrk="1" hangingPunct="1"/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For</a:t>
            </a:r>
            <a:r>
              <a:rPr lang="en-US" altLang="zh-TW" smtClean="0">
                <a:ea typeface="新細明體" panose="02020500000000000000" pitchFamily="18" charset="-12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TW" i="1" smtClean="0">
                <a:ea typeface="新細明體" panose="02020500000000000000" pitchFamily="18" charset="-120"/>
                <a:cs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lang="en-US" altLang="zh-TW" baseline="-25000" smtClean="0">
                <a:ea typeface="新細明體" panose="02020500000000000000" pitchFamily="18" charset="-120"/>
                <a:cs typeface="Times New Roman" panose="02020603050405020304" pitchFamily="18" charset="0"/>
                <a:sym typeface="Symbol" panose="05050102010706020507" pitchFamily="18" charset="2"/>
              </a:rPr>
              <a:t>6</a:t>
            </a:r>
            <a:r>
              <a:rPr lang="en-US" altLang="zh-TW" smtClean="0">
                <a:ea typeface="新細明體" panose="02020500000000000000" pitchFamily="18" charset="-120"/>
                <a:cs typeface="Times New Roman" panose="02020603050405020304" pitchFamily="18" charset="0"/>
                <a:sym typeface="Symbol" panose="05050102010706020507" pitchFamily="18" charset="2"/>
              </a:rPr>
              <a:t> , </a:t>
            </a:r>
            <a:r>
              <a:rPr lang="en-US" altLang="zh-TW" i="1" smtClean="0">
                <a:ea typeface="新細明體" panose="02020500000000000000" pitchFamily="18" charset="-12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TW" smtClean="0">
                <a:ea typeface="新細明體" panose="02020500000000000000" pitchFamily="18" charset="-120"/>
                <a:cs typeface="Times New Roman" panose="02020603050405020304" pitchFamily="18" charset="0"/>
                <a:sym typeface="Symbol" panose="05050102010706020507" pitchFamily="18" charset="2"/>
              </a:rPr>
              <a:t>=3,  </a:t>
            </a:r>
          </a:p>
          <a:p>
            <a:pPr lvl="1" eaLnBrk="1" hangingPunct="1"/>
            <a:r>
              <a:rPr lang="en-US" altLang="zh-TW" i="1" smtClean="0">
                <a:ea typeface="新細明體" panose="02020500000000000000" pitchFamily="18" charset="-120"/>
                <a:cs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zh-TW" baseline="-20000" smtClean="0">
                <a:ea typeface="新細明體" panose="02020500000000000000" pitchFamily="18" charset="-120"/>
                <a:cs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lang="en-US" altLang="zh-TW" smtClean="0">
                <a:ea typeface="新細明體" panose="02020500000000000000" pitchFamily="18" charset="-12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TW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t>is the number of perfect matchings</a:t>
            </a:r>
          </a:p>
          <a:p>
            <a:pPr lvl="1" eaLnBrk="1" hangingPunct="1"/>
            <a:r>
              <a:rPr lang="en-US" altLang="zh-TW" i="1" smtClean="0">
                <a:ea typeface="新細明體" panose="02020500000000000000" pitchFamily="18" charset="-120"/>
                <a:sym typeface="Symbol" panose="05050102010706020507" pitchFamily="18" charset="2"/>
              </a:rPr>
              <a:t>f</a:t>
            </a:r>
            <a:r>
              <a:rPr lang="en-US" altLang="zh-TW" baseline="-20000" smtClean="0">
                <a:ea typeface="新細明體" panose="02020500000000000000" pitchFamily="18" charset="-120"/>
                <a:sym typeface="Symbol" panose="05050102010706020507" pitchFamily="18" charset="2"/>
              </a:rPr>
              <a:t>3</a:t>
            </a:r>
            <a:r>
              <a:rPr lang="en-US" altLang="zh-TW" smtClean="0">
                <a:ea typeface="新細明體" panose="02020500000000000000" pitchFamily="18" charset="-120"/>
                <a:sym typeface="Symbol" panose="05050102010706020507" pitchFamily="18" charset="2"/>
              </a:rPr>
              <a:t>= (2</a:t>
            </a:r>
            <a:r>
              <a:rPr lang="en-US" altLang="zh-TW" i="1" smtClean="0">
                <a:ea typeface="新細明體" panose="02020500000000000000" pitchFamily="18" charset="-120"/>
                <a:sym typeface="Symbol" panose="05050102010706020507" pitchFamily="18" charset="2"/>
              </a:rPr>
              <a:t>n</a:t>
            </a:r>
            <a:r>
              <a:rPr lang="en-US" altLang="zh-TW" smtClean="0">
                <a:ea typeface="新細明體" panose="02020500000000000000" pitchFamily="18" charset="-120"/>
                <a:sym typeface="Symbol" panose="05050102010706020507" pitchFamily="18" charset="2"/>
              </a:rPr>
              <a:t>-1) * </a:t>
            </a:r>
            <a:r>
              <a:rPr lang="en-US" altLang="zh-TW" i="1" smtClean="0">
                <a:ea typeface="新細明體" panose="02020500000000000000" pitchFamily="18" charset="-120"/>
                <a:sym typeface="Symbol" panose="05050102010706020507" pitchFamily="18" charset="2"/>
              </a:rPr>
              <a:t>f</a:t>
            </a:r>
            <a:r>
              <a:rPr lang="en-US" altLang="zh-TW" baseline="-20000" smtClean="0">
                <a:ea typeface="新細明體" panose="02020500000000000000" pitchFamily="18" charset="-120"/>
                <a:sym typeface="Symbol" panose="05050102010706020507" pitchFamily="18" charset="2"/>
              </a:rPr>
              <a:t>2 </a:t>
            </a:r>
            <a:r>
              <a:rPr lang="en-US" altLang="zh-TW" smtClean="0">
                <a:ea typeface="新細明體" panose="02020500000000000000" pitchFamily="18" charset="-120"/>
                <a:sym typeface="Symbol" panose="05050102010706020507" pitchFamily="18" charset="2"/>
              </a:rPr>
              <a:t>= 5* </a:t>
            </a:r>
            <a:r>
              <a:rPr lang="en-US" altLang="zh-TW" i="1" smtClean="0">
                <a:ea typeface="新細明體" panose="02020500000000000000" pitchFamily="18" charset="-120"/>
                <a:sym typeface="Symbol" panose="05050102010706020507" pitchFamily="18" charset="2"/>
              </a:rPr>
              <a:t>f</a:t>
            </a:r>
            <a:r>
              <a:rPr lang="en-US" altLang="zh-TW" i="1" baseline="-16000" smtClean="0">
                <a:ea typeface="新細明體" panose="02020500000000000000" pitchFamily="18" charset="-120"/>
                <a:sym typeface="Symbol" panose="05050102010706020507" pitchFamily="18" charset="2"/>
              </a:rPr>
              <a:t>2</a:t>
            </a:r>
            <a:r>
              <a:rPr lang="en-US" altLang="zh-TW" smtClean="0">
                <a:ea typeface="新細明體" panose="02020500000000000000" pitchFamily="18" charset="-120"/>
                <a:sym typeface="Symbol" panose="05050102010706020507" pitchFamily="18" charset="2"/>
              </a:rPr>
              <a:t>=5*3*</a:t>
            </a:r>
            <a:r>
              <a:rPr lang="en-US" altLang="zh-TW" i="1" smtClean="0">
                <a:ea typeface="新細明體" panose="02020500000000000000" pitchFamily="18" charset="-120"/>
                <a:sym typeface="Symbol" panose="05050102010706020507" pitchFamily="18" charset="2"/>
              </a:rPr>
              <a:t>f</a:t>
            </a:r>
            <a:r>
              <a:rPr lang="en-US" altLang="zh-TW" baseline="-20000" smtClean="0">
                <a:ea typeface="新細明體" panose="02020500000000000000" pitchFamily="18" charset="-120"/>
                <a:sym typeface="Symbol" panose="05050102010706020507" pitchFamily="18" charset="2"/>
              </a:rPr>
              <a:t>1 </a:t>
            </a:r>
            <a:endParaRPr lang="zh-TW" altLang="en-US" smtClean="0">
              <a:ea typeface="新細明體" panose="02020500000000000000" pitchFamily="18" charset="-120"/>
            </a:endParaRPr>
          </a:p>
        </p:txBody>
      </p:sp>
      <p:grpSp>
        <p:nvGrpSpPr>
          <p:cNvPr id="21511" name="Group 181"/>
          <p:cNvGrpSpPr>
            <a:grpSpLocks/>
          </p:cNvGrpSpPr>
          <p:nvPr/>
        </p:nvGrpSpPr>
        <p:grpSpPr bwMode="auto">
          <a:xfrm>
            <a:off x="3259138" y="3454400"/>
            <a:ext cx="741362" cy="850900"/>
            <a:chOff x="1567" y="2776"/>
            <a:chExt cx="467" cy="536"/>
          </a:xfrm>
        </p:grpSpPr>
        <p:sp>
          <p:nvSpPr>
            <p:cNvPr id="21598" name="Oval 23"/>
            <p:cNvSpPr>
              <a:spLocks noChangeArrowheads="1"/>
            </p:cNvSpPr>
            <p:nvPr/>
          </p:nvSpPr>
          <p:spPr bwMode="auto">
            <a:xfrm>
              <a:off x="1827" y="2776"/>
              <a:ext cx="53" cy="5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21599" name="Oval 25"/>
            <p:cNvSpPr>
              <a:spLocks noChangeArrowheads="1"/>
            </p:cNvSpPr>
            <p:nvPr/>
          </p:nvSpPr>
          <p:spPr bwMode="auto">
            <a:xfrm>
              <a:off x="1827" y="3255"/>
              <a:ext cx="53" cy="5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21600" name="Oval 26"/>
            <p:cNvSpPr>
              <a:spLocks noChangeArrowheads="1"/>
            </p:cNvSpPr>
            <p:nvPr/>
          </p:nvSpPr>
          <p:spPr bwMode="auto">
            <a:xfrm>
              <a:off x="1567" y="3255"/>
              <a:ext cx="53" cy="5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21601" name="Oval 27"/>
            <p:cNvSpPr>
              <a:spLocks noChangeArrowheads="1"/>
            </p:cNvSpPr>
            <p:nvPr/>
          </p:nvSpPr>
          <p:spPr bwMode="auto">
            <a:xfrm>
              <a:off x="1981" y="3013"/>
              <a:ext cx="53" cy="5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21602" name="Line 30"/>
            <p:cNvSpPr>
              <a:spLocks noChangeShapeType="1"/>
            </p:cNvSpPr>
            <p:nvPr/>
          </p:nvSpPr>
          <p:spPr bwMode="auto">
            <a:xfrm>
              <a:off x="1622" y="3283"/>
              <a:ext cx="20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03" name="Line 31"/>
            <p:cNvSpPr>
              <a:spLocks noChangeShapeType="1"/>
            </p:cNvSpPr>
            <p:nvPr/>
          </p:nvSpPr>
          <p:spPr bwMode="auto">
            <a:xfrm>
              <a:off x="1871" y="2827"/>
              <a:ext cx="126" cy="1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04" name="Line 34"/>
            <p:cNvSpPr>
              <a:spLocks noChangeShapeType="1"/>
            </p:cNvSpPr>
            <p:nvPr/>
          </p:nvSpPr>
          <p:spPr bwMode="auto">
            <a:xfrm flipV="1">
              <a:off x="1869" y="3068"/>
              <a:ext cx="128" cy="1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05" name="Line 35"/>
            <p:cNvSpPr>
              <a:spLocks noChangeShapeType="1"/>
            </p:cNvSpPr>
            <p:nvPr/>
          </p:nvSpPr>
          <p:spPr bwMode="auto">
            <a:xfrm flipH="1">
              <a:off x="1605" y="2829"/>
              <a:ext cx="233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06" name="Line 39"/>
            <p:cNvSpPr>
              <a:spLocks noChangeShapeType="1"/>
            </p:cNvSpPr>
            <p:nvPr/>
          </p:nvSpPr>
          <p:spPr bwMode="auto">
            <a:xfrm>
              <a:off x="1849" y="2833"/>
              <a:ext cx="0" cy="4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07" name="Line 41"/>
            <p:cNvSpPr>
              <a:spLocks noChangeShapeType="1"/>
            </p:cNvSpPr>
            <p:nvPr/>
          </p:nvSpPr>
          <p:spPr bwMode="auto">
            <a:xfrm flipV="1">
              <a:off x="1618" y="3059"/>
              <a:ext cx="363" cy="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1512" name="Group 179"/>
          <p:cNvGrpSpPr>
            <a:grpSpLocks/>
          </p:cNvGrpSpPr>
          <p:nvPr/>
        </p:nvGrpSpPr>
        <p:grpSpPr bwMode="auto">
          <a:xfrm>
            <a:off x="2971800" y="3438525"/>
            <a:ext cx="314325" cy="466725"/>
            <a:chOff x="1416" y="2130"/>
            <a:chExt cx="198" cy="294"/>
          </a:xfrm>
        </p:grpSpPr>
        <p:sp>
          <p:nvSpPr>
            <p:cNvPr id="21595" name="Oval 100"/>
            <p:cNvSpPr>
              <a:spLocks noChangeArrowheads="1"/>
            </p:cNvSpPr>
            <p:nvPr/>
          </p:nvSpPr>
          <p:spPr bwMode="auto">
            <a:xfrm>
              <a:off x="1561" y="2130"/>
              <a:ext cx="53" cy="57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21596" name="Oval 104"/>
            <p:cNvSpPr>
              <a:spLocks noChangeArrowheads="1"/>
            </p:cNvSpPr>
            <p:nvPr/>
          </p:nvSpPr>
          <p:spPr bwMode="auto">
            <a:xfrm>
              <a:off x="1416" y="2367"/>
              <a:ext cx="53" cy="57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21597" name="Line 109"/>
            <p:cNvSpPr>
              <a:spLocks noChangeShapeType="1"/>
            </p:cNvSpPr>
            <p:nvPr/>
          </p:nvSpPr>
          <p:spPr bwMode="auto">
            <a:xfrm flipV="1">
              <a:off x="1449" y="2183"/>
              <a:ext cx="119" cy="1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1513" name="Group 180"/>
          <p:cNvGrpSpPr>
            <a:grpSpLocks/>
          </p:cNvGrpSpPr>
          <p:nvPr/>
        </p:nvGrpSpPr>
        <p:grpSpPr bwMode="auto">
          <a:xfrm>
            <a:off x="4773613" y="3573463"/>
            <a:ext cx="433387" cy="798512"/>
            <a:chOff x="2431" y="2845"/>
            <a:chExt cx="273" cy="503"/>
          </a:xfrm>
        </p:grpSpPr>
        <p:sp>
          <p:nvSpPr>
            <p:cNvPr id="21585" name="Oval 42"/>
            <p:cNvSpPr>
              <a:spLocks noChangeArrowheads="1"/>
            </p:cNvSpPr>
            <p:nvPr/>
          </p:nvSpPr>
          <p:spPr bwMode="auto">
            <a:xfrm>
              <a:off x="2657" y="2845"/>
              <a:ext cx="47" cy="5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21586" name="Oval 43"/>
            <p:cNvSpPr>
              <a:spLocks noChangeArrowheads="1"/>
            </p:cNvSpPr>
            <p:nvPr/>
          </p:nvSpPr>
          <p:spPr bwMode="auto">
            <a:xfrm>
              <a:off x="2431" y="2845"/>
              <a:ext cx="46" cy="5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21587" name="Oval 44"/>
            <p:cNvSpPr>
              <a:spLocks noChangeArrowheads="1"/>
            </p:cNvSpPr>
            <p:nvPr/>
          </p:nvSpPr>
          <p:spPr bwMode="auto">
            <a:xfrm>
              <a:off x="2657" y="3294"/>
              <a:ext cx="47" cy="5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21588" name="Oval 45"/>
            <p:cNvSpPr>
              <a:spLocks noChangeArrowheads="1"/>
            </p:cNvSpPr>
            <p:nvPr/>
          </p:nvSpPr>
          <p:spPr bwMode="auto">
            <a:xfrm>
              <a:off x="2431" y="3294"/>
              <a:ext cx="46" cy="5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21589" name="Line 48"/>
            <p:cNvSpPr>
              <a:spLocks noChangeShapeType="1"/>
            </p:cNvSpPr>
            <p:nvPr/>
          </p:nvSpPr>
          <p:spPr bwMode="auto">
            <a:xfrm>
              <a:off x="2481" y="2869"/>
              <a:ext cx="1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90" name="Line 49"/>
            <p:cNvSpPr>
              <a:spLocks noChangeShapeType="1"/>
            </p:cNvSpPr>
            <p:nvPr/>
          </p:nvSpPr>
          <p:spPr bwMode="auto">
            <a:xfrm>
              <a:off x="2479" y="3321"/>
              <a:ext cx="1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91" name="Line 54"/>
            <p:cNvSpPr>
              <a:spLocks noChangeShapeType="1"/>
            </p:cNvSpPr>
            <p:nvPr/>
          </p:nvSpPr>
          <p:spPr bwMode="auto">
            <a:xfrm flipH="1">
              <a:off x="2463" y="2894"/>
              <a:ext cx="204" cy="4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92" name="Line 55"/>
            <p:cNvSpPr>
              <a:spLocks noChangeShapeType="1"/>
            </p:cNvSpPr>
            <p:nvPr/>
          </p:nvSpPr>
          <p:spPr bwMode="auto">
            <a:xfrm>
              <a:off x="2463" y="2894"/>
              <a:ext cx="204" cy="4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93" name="Line 57"/>
            <p:cNvSpPr>
              <a:spLocks noChangeShapeType="1"/>
            </p:cNvSpPr>
            <p:nvPr/>
          </p:nvSpPr>
          <p:spPr bwMode="auto">
            <a:xfrm>
              <a:off x="2448" y="2898"/>
              <a:ext cx="0" cy="3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94" name="Line 58"/>
            <p:cNvSpPr>
              <a:spLocks noChangeShapeType="1"/>
            </p:cNvSpPr>
            <p:nvPr/>
          </p:nvSpPr>
          <p:spPr bwMode="auto">
            <a:xfrm>
              <a:off x="2677" y="2898"/>
              <a:ext cx="0" cy="3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1514" name="Group 183"/>
          <p:cNvGrpSpPr>
            <a:grpSpLocks/>
          </p:cNvGrpSpPr>
          <p:nvPr/>
        </p:nvGrpSpPr>
        <p:grpSpPr bwMode="auto">
          <a:xfrm>
            <a:off x="4562475" y="3895725"/>
            <a:ext cx="847725" cy="85725"/>
            <a:chOff x="2304" y="2370"/>
            <a:chExt cx="534" cy="54"/>
          </a:xfrm>
        </p:grpSpPr>
        <p:sp>
          <p:nvSpPr>
            <p:cNvPr id="21582" name="Oval 122"/>
            <p:cNvSpPr>
              <a:spLocks noChangeArrowheads="1"/>
            </p:cNvSpPr>
            <p:nvPr/>
          </p:nvSpPr>
          <p:spPr bwMode="auto">
            <a:xfrm>
              <a:off x="2792" y="2370"/>
              <a:ext cx="46" cy="54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21583" name="Oval 123"/>
            <p:cNvSpPr>
              <a:spLocks noChangeArrowheads="1"/>
            </p:cNvSpPr>
            <p:nvPr/>
          </p:nvSpPr>
          <p:spPr bwMode="auto">
            <a:xfrm>
              <a:off x="2304" y="2370"/>
              <a:ext cx="46" cy="54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21584" name="Line 132"/>
            <p:cNvSpPr>
              <a:spLocks noChangeShapeType="1"/>
            </p:cNvSpPr>
            <p:nvPr/>
          </p:nvSpPr>
          <p:spPr bwMode="auto">
            <a:xfrm>
              <a:off x="2348" y="2399"/>
              <a:ext cx="4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1515" name="Group 184"/>
          <p:cNvGrpSpPr>
            <a:grpSpLocks/>
          </p:cNvGrpSpPr>
          <p:nvPr/>
        </p:nvGrpSpPr>
        <p:grpSpPr bwMode="auto">
          <a:xfrm>
            <a:off x="5953125" y="3533775"/>
            <a:ext cx="649288" cy="449263"/>
            <a:chOff x="3138" y="2136"/>
            <a:chExt cx="409" cy="283"/>
          </a:xfrm>
        </p:grpSpPr>
        <p:sp>
          <p:nvSpPr>
            <p:cNvPr id="21579" name="Oval 137"/>
            <p:cNvSpPr>
              <a:spLocks noChangeArrowheads="1"/>
            </p:cNvSpPr>
            <p:nvPr/>
          </p:nvSpPr>
          <p:spPr bwMode="auto">
            <a:xfrm>
              <a:off x="3499" y="2136"/>
              <a:ext cx="48" cy="55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21580" name="Oval 142"/>
            <p:cNvSpPr>
              <a:spLocks noChangeArrowheads="1"/>
            </p:cNvSpPr>
            <p:nvPr/>
          </p:nvSpPr>
          <p:spPr bwMode="auto">
            <a:xfrm>
              <a:off x="3138" y="2364"/>
              <a:ext cx="47" cy="55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21581" name="Line 154"/>
            <p:cNvSpPr>
              <a:spLocks noChangeShapeType="1"/>
            </p:cNvSpPr>
            <p:nvPr/>
          </p:nvSpPr>
          <p:spPr bwMode="auto">
            <a:xfrm flipV="1">
              <a:off x="3177" y="2174"/>
              <a:ext cx="322" cy="1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1516" name="Group 182"/>
          <p:cNvGrpSpPr>
            <a:grpSpLocks/>
          </p:cNvGrpSpPr>
          <p:nvPr/>
        </p:nvGrpSpPr>
        <p:grpSpPr bwMode="auto">
          <a:xfrm>
            <a:off x="6140450" y="3514725"/>
            <a:ext cx="660400" cy="819150"/>
            <a:chOff x="3268" y="2850"/>
            <a:chExt cx="416" cy="516"/>
          </a:xfrm>
        </p:grpSpPr>
        <p:sp>
          <p:nvSpPr>
            <p:cNvPr id="21569" name="Oval 62"/>
            <p:cNvSpPr>
              <a:spLocks noChangeArrowheads="1"/>
            </p:cNvSpPr>
            <p:nvPr/>
          </p:nvSpPr>
          <p:spPr bwMode="auto">
            <a:xfrm>
              <a:off x="3268" y="2850"/>
              <a:ext cx="47" cy="5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21570" name="Oval 63"/>
            <p:cNvSpPr>
              <a:spLocks noChangeArrowheads="1"/>
            </p:cNvSpPr>
            <p:nvPr/>
          </p:nvSpPr>
          <p:spPr bwMode="auto">
            <a:xfrm>
              <a:off x="3499" y="3311"/>
              <a:ext cx="48" cy="5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21571" name="Oval 64"/>
            <p:cNvSpPr>
              <a:spLocks noChangeArrowheads="1"/>
            </p:cNvSpPr>
            <p:nvPr/>
          </p:nvSpPr>
          <p:spPr bwMode="auto">
            <a:xfrm>
              <a:off x="3268" y="3311"/>
              <a:ext cx="47" cy="5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21572" name="Oval 65"/>
            <p:cNvSpPr>
              <a:spLocks noChangeArrowheads="1"/>
            </p:cNvSpPr>
            <p:nvPr/>
          </p:nvSpPr>
          <p:spPr bwMode="auto">
            <a:xfrm>
              <a:off x="3637" y="3079"/>
              <a:ext cx="47" cy="5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21573" name="Line 68"/>
            <p:cNvSpPr>
              <a:spLocks noChangeShapeType="1"/>
            </p:cNvSpPr>
            <p:nvPr/>
          </p:nvSpPr>
          <p:spPr bwMode="auto">
            <a:xfrm>
              <a:off x="3317" y="3339"/>
              <a:ext cx="1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74" name="Line 72"/>
            <p:cNvSpPr>
              <a:spLocks noChangeShapeType="1"/>
            </p:cNvSpPr>
            <p:nvPr/>
          </p:nvSpPr>
          <p:spPr bwMode="auto">
            <a:xfrm flipV="1">
              <a:off x="3537" y="3131"/>
              <a:ext cx="114" cy="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75" name="Line 74"/>
            <p:cNvSpPr>
              <a:spLocks noChangeShapeType="1"/>
            </p:cNvSpPr>
            <p:nvPr/>
          </p:nvSpPr>
          <p:spPr bwMode="auto">
            <a:xfrm>
              <a:off x="3301" y="2901"/>
              <a:ext cx="208" cy="4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76" name="Line 76"/>
            <p:cNvSpPr>
              <a:spLocks noChangeShapeType="1"/>
            </p:cNvSpPr>
            <p:nvPr/>
          </p:nvSpPr>
          <p:spPr bwMode="auto">
            <a:xfrm>
              <a:off x="3285" y="2905"/>
              <a:ext cx="0" cy="40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77" name="Line 79"/>
            <p:cNvSpPr>
              <a:spLocks noChangeShapeType="1"/>
            </p:cNvSpPr>
            <p:nvPr/>
          </p:nvSpPr>
          <p:spPr bwMode="auto">
            <a:xfrm flipV="1">
              <a:off x="3313" y="3123"/>
              <a:ext cx="324" cy="2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78" name="Line 159"/>
            <p:cNvSpPr>
              <a:spLocks noChangeShapeType="1"/>
            </p:cNvSpPr>
            <p:nvPr/>
          </p:nvSpPr>
          <p:spPr bwMode="auto">
            <a:xfrm>
              <a:off x="3315" y="2893"/>
              <a:ext cx="318" cy="1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1517" name="Group 178"/>
          <p:cNvGrpSpPr>
            <a:grpSpLocks/>
          </p:cNvGrpSpPr>
          <p:nvPr/>
        </p:nvGrpSpPr>
        <p:grpSpPr bwMode="auto">
          <a:xfrm flipV="1">
            <a:off x="3916363" y="5140325"/>
            <a:ext cx="741362" cy="850900"/>
            <a:chOff x="4093" y="2806"/>
            <a:chExt cx="467" cy="536"/>
          </a:xfrm>
        </p:grpSpPr>
        <p:sp>
          <p:nvSpPr>
            <p:cNvPr id="21559" name="Oval 164"/>
            <p:cNvSpPr>
              <a:spLocks noChangeArrowheads="1"/>
            </p:cNvSpPr>
            <p:nvPr/>
          </p:nvSpPr>
          <p:spPr bwMode="auto">
            <a:xfrm>
              <a:off x="4353" y="2806"/>
              <a:ext cx="53" cy="5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21560" name="Oval 165"/>
            <p:cNvSpPr>
              <a:spLocks noChangeArrowheads="1"/>
            </p:cNvSpPr>
            <p:nvPr/>
          </p:nvSpPr>
          <p:spPr bwMode="auto">
            <a:xfrm>
              <a:off x="4353" y="3285"/>
              <a:ext cx="53" cy="5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21561" name="Oval 166"/>
            <p:cNvSpPr>
              <a:spLocks noChangeArrowheads="1"/>
            </p:cNvSpPr>
            <p:nvPr/>
          </p:nvSpPr>
          <p:spPr bwMode="auto">
            <a:xfrm>
              <a:off x="4093" y="3285"/>
              <a:ext cx="53" cy="5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21562" name="Oval 167"/>
            <p:cNvSpPr>
              <a:spLocks noChangeArrowheads="1"/>
            </p:cNvSpPr>
            <p:nvPr/>
          </p:nvSpPr>
          <p:spPr bwMode="auto">
            <a:xfrm>
              <a:off x="4507" y="3043"/>
              <a:ext cx="53" cy="5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21563" name="Line 168"/>
            <p:cNvSpPr>
              <a:spLocks noChangeShapeType="1"/>
            </p:cNvSpPr>
            <p:nvPr/>
          </p:nvSpPr>
          <p:spPr bwMode="auto">
            <a:xfrm>
              <a:off x="4148" y="3313"/>
              <a:ext cx="20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64" name="Line 169"/>
            <p:cNvSpPr>
              <a:spLocks noChangeShapeType="1"/>
            </p:cNvSpPr>
            <p:nvPr/>
          </p:nvSpPr>
          <p:spPr bwMode="auto">
            <a:xfrm>
              <a:off x="4397" y="2857"/>
              <a:ext cx="126" cy="1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65" name="Line 170"/>
            <p:cNvSpPr>
              <a:spLocks noChangeShapeType="1"/>
            </p:cNvSpPr>
            <p:nvPr/>
          </p:nvSpPr>
          <p:spPr bwMode="auto">
            <a:xfrm flipV="1">
              <a:off x="4395" y="3098"/>
              <a:ext cx="128" cy="1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66" name="Line 171"/>
            <p:cNvSpPr>
              <a:spLocks noChangeShapeType="1"/>
            </p:cNvSpPr>
            <p:nvPr/>
          </p:nvSpPr>
          <p:spPr bwMode="auto">
            <a:xfrm flipH="1">
              <a:off x="4131" y="2859"/>
              <a:ext cx="233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67" name="Line 172"/>
            <p:cNvSpPr>
              <a:spLocks noChangeShapeType="1"/>
            </p:cNvSpPr>
            <p:nvPr/>
          </p:nvSpPr>
          <p:spPr bwMode="auto">
            <a:xfrm>
              <a:off x="4375" y="2863"/>
              <a:ext cx="0" cy="4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68" name="Line 173"/>
            <p:cNvSpPr>
              <a:spLocks noChangeShapeType="1"/>
            </p:cNvSpPr>
            <p:nvPr/>
          </p:nvSpPr>
          <p:spPr bwMode="auto">
            <a:xfrm flipV="1">
              <a:off x="4144" y="3089"/>
              <a:ext cx="363" cy="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1518" name="Group 177"/>
          <p:cNvGrpSpPr>
            <a:grpSpLocks/>
          </p:cNvGrpSpPr>
          <p:nvPr/>
        </p:nvGrpSpPr>
        <p:grpSpPr bwMode="auto">
          <a:xfrm flipV="1">
            <a:off x="3686175" y="5524500"/>
            <a:ext cx="314325" cy="466725"/>
            <a:chOff x="3942" y="2160"/>
            <a:chExt cx="198" cy="294"/>
          </a:xfrm>
        </p:grpSpPr>
        <p:sp>
          <p:nvSpPr>
            <p:cNvPr id="21556" name="Oval 174"/>
            <p:cNvSpPr>
              <a:spLocks noChangeArrowheads="1"/>
            </p:cNvSpPr>
            <p:nvPr/>
          </p:nvSpPr>
          <p:spPr bwMode="auto">
            <a:xfrm>
              <a:off x="4087" y="2160"/>
              <a:ext cx="53" cy="57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21557" name="Oval 175"/>
            <p:cNvSpPr>
              <a:spLocks noChangeArrowheads="1"/>
            </p:cNvSpPr>
            <p:nvPr/>
          </p:nvSpPr>
          <p:spPr bwMode="auto">
            <a:xfrm>
              <a:off x="3942" y="2397"/>
              <a:ext cx="53" cy="57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21558" name="Line 176"/>
            <p:cNvSpPr>
              <a:spLocks noChangeShapeType="1"/>
            </p:cNvSpPr>
            <p:nvPr/>
          </p:nvSpPr>
          <p:spPr bwMode="auto">
            <a:xfrm flipV="1">
              <a:off x="3975" y="2213"/>
              <a:ext cx="119" cy="1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1519" name="Group 185"/>
          <p:cNvGrpSpPr>
            <a:grpSpLocks/>
          </p:cNvGrpSpPr>
          <p:nvPr/>
        </p:nvGrpSpPr>
        <p:grpSpPr bwMode="auto">
          <a:xfrm>
            <a:off x="1466850" y="3429000"/>
            <a:ext cx="962025" cy="885825"/>
            <a:chOff x="384" y="2100"/>
            <a:chExt cx="834" cy="732"/>
          </a:xfrm>
        </p:grpSpPr>
        <p:sp>
          <p:nvSpPr>
            <p:cNvPr id="21535" name="Oval 186"/>
            <p:cNvSpPr>
              <a:spLocks noChangeArrowheads="1"/>
            </p:cNvSpPr>
            <p:nvPr/>
          </p:nvSpPr>
          <p:spPr bwMode="auto">
            <a:xfrm>
              <a:off x="936" y="2100"/>
              <a:ext cx="72" cy="7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21536" name="Oval 187"/>
            <p:cNvSpPr>
              <a:spLocks noChangeArrowheads="1"/>
            </p:cNvSpPr>
            <p:nvPr/>
          </p:nvSpPr>
          <p:spPr bwMode="auto">
            <a:xfrm>
              <a:off x="582" y="2100"/>
              <a:ext cx="72" cy="7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21537" name="Oval 188"/>
            <p:cNvSpPr>
              <a:spLocks noChangeArrowheads="1"/>
            </p:cNvSpPr>
            <p:nvPr/>
          </p:nvSpPr>
          <p:spPr bwMode="auto">
            <a:xfrm>
              <a:off x="936" y="2754"/>
              <a:ext cx="72" cy="7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21538" name="Oval 189"/>
            <p:cNvSpPr>
              <a:spLocks noChangeArrowheads="1"/>
            </p:cNvSpPr>
            <p:nvPr/>
          </p:nvSpPr>
          <p:spPr bwMode="auto">
            <a:xfrm>
              <a:off x="582" y="2754"/>
              <a:ext cx="72" cy="7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21539" name="Oval 190"/>
            <p:cNvSpPr>
              <a:spLocks noChangeArrowheads="1"/>
            </p:cNvSpPr>
            <p:nvPr/>
          </p:nvSpPr>
          <p:spPr bwMode="auto">
            <a:xfrm>
              <a:off x="1146" y="2424"/>
              <a:ext cx="72" cy="7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21540" name="Oval 191"/>
            <p:cNvSpPr>
              <a:spLocks noChangeArrowheads="1"/>
            </p:cNvSpPr>
            <p:nvPr/>
          </p:nvSpPr>
          <p:spPr bwMode="auto">
            <a:xfrm>
              <a:off x="384" y="2424"/>
              <a:ext cx="72" cy="7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21541" name="Line 192"/>
            <p:cNvSpPr>
              <a:spLocks noChangeShapeType="1"/>
            </p:cNvSpPr>
            <p:nvPr/>
          </p:nvSpPr>
          <p:spPr bwMode="auto">
            <a:xfrm>
              <a:off x="660" y="2136"/>
              <a:ext cx="2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42" name="Line 193"/>
            <p:cNvSpPr>
              <a:spLocks noChangeShapeType="1"/>
            </p:cNvSpPr>
            <p:nvPr/>
          </p:nvSpPr>
          <p:spPr bwMode="auto">
            <a:xfrm>
              <a:off x="657" y="2793"/>
              <a:ext cx="2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43" name="Line 194"/>
            <p:cNvSpPr>
              <a:spLocks noChangeShapeType="1"/>
            </p:cNvSpPr>
            <p:nvPr/>
          </p:nvSpPr>
          <p:spPr bwMode="auto">
            <a:xfrm>
              <a:off x="996" y="2169"/>
              <a:ext cx="171" cy="2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44" name="Line 195"/>
            <p:cNvSpPr>
              <a:spLocks noChangeShapeType="1"/>
            </p:cNvSpPr>
            <p:nvPr/>
          </p:nvSpPr>
          <p:spPr bwMode="auto">
            <a:xfrm>
              <a:off x="429" y="2502"/>
              <a:ext cx="171" cy="2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45" name="Line 196"/>
            <p:cNvSpPr>
              <a:spLocks noChangeShapeType="1"/>
            </p:cNvSpPr>
            <p:nvPr/>
          </p:nvSpPr>
          <p:spPr bwMode="auto">
            <a:xfrm flipV="1">
              <a:off x="429" y="2172"/>
              <a:ext cx="162" cy="2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46" name="Line 197"/>
            <p:cNvSpPr>
              <a:spLocks noChangeShapeType="1"/>
            </p:cNvSpPr>
            <p:nvPr/>
          </p:nvSpPr>
          <p:spPr bwMode="auto">
            <a:xfrm flipV="1">
              <a:off x="993" y="2499"/>
              <a:ext cx="174" cy="2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47" name="Line 198"/>
            <p:cNvSpPr>
              <a:spLocks noChangeShapeType="1"/>
            </p:cNvSpPr>
            <p:nvPr/>
          </p:nvSpPr>
          <p:spPr bwMode="auto">
            <a:xfrm flipH="1">
              <a:off x="633" y="2172"/>
              <a:ext cx="318" cy="5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48" name="Line 199"/>
            <p:cNvSpPr>
              <a:spLocks noChangeShapeType="1"/>
            </p:cNvSpPr>
            <p:nvPr/>
          </p:nvSpPr>
          <p:spPr bwMode="auto">
            <a:xfrm>
              <a:off x="633" y="2172"/>
              <a:ext cx="318" cy="5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49" name="Line 200"/>
            <p:cNvSpPr>
              <a:spLocks noChangeShapeType="1"/>
            </p:cNvSpPr>
            <p:nvPr/>
          </p:nvSpPr>
          <p:spPr bwMode="auto">
            <a:xfrm>
              <a:off x="453" y="2466"/>
              <a:ext cx="68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50" name="Line 201"/>
            <p:cNvSpPr>
              <a:spLocks noChangeShapeType="1"/>
            </p:cNvSpPr>
            <p:nvPr/>
          </p:nvSpPr>
          <p:spPr bwMode="auto">
            <a:xfrm>
              <a:off x="609" y="217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51" name="Line 202"/>
            <p:cNvSpPr>
              <a:spLocks noChangeShapeType="1"/>
            </p:cNvSpPr>
            <p:nvPr/>
          </p:nvSpPr>
          <p:spPr bwMode="auto">
            <a:xfrm>
              <a:off x="966" y="217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52" name="Line 203"/>
            <p:cNvSpPr>
              <a:spLocks noChangeShapeType="1"/>
            </p:cNvSpPr>
            <p:nvPr/>
          </p:nvSpPr>
          <p:spPr bwMode="auto">
            <a:xfrm flipV="1">
              <a:off x="444" y="2154"/>
              <a:ext cx="492" cy="2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53" name="Line 204"/>
            <p:cNvSpPr>
              <a:spLocks noChangeShapeType="1"/>
            </p:cNvSpPr>
            <p:nvPr/>
          </p:nvSpPr>
          <p:spPr bwMode="auto">
            <a:xfrm flipV="1">
              <a:off x="651" y="2487"/>
              <a:ext cx="495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54" name="Line 205"/>
            <p:cNvSpPr>
              <a:spLocks noChangeShapeType="1"/>
            </p:cNvSpPr>
            <p:nvPr/>
          </p:nvSpPr>
          <p:spPr bwMode="auto">
            <a:xfrm>
              <a:off x="654" y="2154"/>
              <a:ext cx="492" cy="29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55" name="Line 206"/>
            <p:cNvSpPr>
              <a:spLocks noChangeShapeType="1"/>
            </p:cNvSpPr>
            <p:nvPr/>
          </p:nvSpPr>
          <p:spPr bwMode="auto">
            <a:xfrm>
              <a:off x="444" y="2478"/>
              <a:ext cx="492" cy="29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1520" name="Group 207"/>
          <p:cNvGrpSpPr>
            <a:grpSpLocks/>
          </p:cNvGrpSpPr>
          <p:nvPr/>
        </p:nvGrpSpPr>
        <p:grpSpPr bwMode="auto">
          <a:xfrm flipV="1">
            <a:off x="5276850" y="5448300"/>
            <a:ext cx="649288" cy="449263"/>
            <a:chOff x="3138" y="2136"/>
            <a:chExt cx="409" cy="283"/>
          </a:xfrm>
        </p:grpSpPr>
        <p:sp>
          <p:nvSpPr>
            <p:cNvPr id="21532" name="Oval 208"/>
            <p:cNvSpPr>
              <a:spLocks noChangeArrowheads="1"/>
            </p:cNvSpPr>
            <p:nvPr/>
          </p:nvSpPr>
          <p:spPr bwMode="auto">
            <a:xfrm>
              <a:off x="3499" y="2136"/>
              <a:ext cx="48" cy="55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21533" name="Oval 209"/>
            <p:cNvSpPr>
              <a:spLocks noChangeArrowheads="1"/>
            </p:cNvSpPr>
            <p:nvPr/>
          </p:nvSpPr>
          <p:spPr bwMode="auto">
            <a:xfrm>
              <a:off x="3138" y="2364"/>
              <a:ext cx="47" cy="55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21534" name="Line 210"/>
            <p:cNvSpPr>
              <a:spLocks noChangeShapeType="1"/>
            </p:cNvSpPr>
            <p:nvPr/>
          </p:nvSpPr>
          <p:spPr bwMode="auto">
            <a:xfrm flipV="1">
              <a:off x="3177" y="2174"/>
              <a:ext cx="322" cy="1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1521" name="Group 211"/>
          <p:cNvGrpSpPr>
            <a:grpSpLocks/>
          </p:cNvGrpSpPr>
          <p:nvPr/>
        </p:nvGrpSpPr>
        <p:grpSpPr bwMode="auto">
          <a:xfrm flipV="1">
            <a:off x="5464175" y="5105400"/>
            <a:ext cx="660400" cy="819150"/>
            <a:chOff x="3268" y="2850"/>
            <a:chExt cx="416" cy="516"/>
          </a:xfrm>
        </p:grpSpPr>
        <p:sp>
          <p:nvSpPr>
            <p:cNvPr id="21522" name="Oval 212"/>
            <p:cNvSpPr>
              <a:spLocks noChangeArrowheads="1"/>
            </p:cNvSpPr>
            <p:nvPr/>
          </p:nvSpPr>
          <p:spPr bwMode="auto">
            <a:xfrm>
              <a:off x="3268" y="2850"/>
              <a:ext cx="47" cy="5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21523" name="Oval 213"/>
            <p:cNvSpPr>
              <a:spLocks noChangeArrowheads="1"/>
            </p:cNvSpPr>
            <p:nvPr/>
          </p:nvSpPr>
          <p:spPr bwMode="auto">
            <a:xfrm>
              <a:off x="3499" y="3311"/>
              <a:ext cx="48" cy="5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21524" name="Oval 214"/>
            <p:cNvSpPr>
              <a:spLocks noChangeArrowheads="1"/>
            </p:cNvSpPr>
            <p:nvPr/>
          </p:nvSpPr>
          <p:spPr bwMode="auto">
            <a:xfrm>
              <a:off x="3268" y="3311"/>
              <a:ext cx="47" cy="5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21525" name="Oval 215"/>
            <p:cNvSpPr>
              <a:spLocks noChangeArrowheads="1"/>
            </p:cNvSpPr>
            <p:nvPr/>
          </p:nvSpPr>
          <p:spPr bwMode="auto">
            <a:xfrm>
              <a:off x="3637" y="3079"/>
              <a:ext cx="47" cy="5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21526" name="Line 216"/>
            <p:cNvSpPr>
              <a:spLocks noChangeShapeType="1"/>
            </p:cNvSpPr>
            <p:nvPr/>
          </p:nvSpPr>
          <p:spPr bwMode="auto">
            <a:xfrm>
              <a:off x="3317" y="3339"/>
              <a:ext cx="1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27" name="Line 217"/>
            <p:cNvSpPr>
              <a:spLocks noChangeShapeType="1"/>
            </p:cNvSpPr>
            <p:nvPr/>
          </p:nvSpPr>
          <p:spPr bwMode="auto">
            <a:xfrm flipV="1">
              <a:off x="3537" y="3131"/>
              <a:ext cx="114" cy="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28" name="Line 218"/>
            <p:cNvSpPr>
              <a:spLocks noChangeShapeType="1"/>
            </p:cNvSpPr>
            <p:nvPr/>
          </p:nvSpPr>
          <p:spPr bwMode="auto">
            <a:xfrm>
              <a:off x="3301" y="2901"/>
              <a:ext cx="208" cy="4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29" name="Line 219"/>
            <p:cNvSpPr>
              <a:spLocks noChangeShapeType="1"/>
            </p:cNvSpPr>
            <p:nvPr/>
          </p:nvSpPr>
          <p:spPr bwMode="auto">
            <a:xfrm>
              <a:off x="3285" y="2905"/>
              <a:ext cx="0" cy="40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30" name="Line 220"/>
            <p:cNvSpPr>
              <a:spLocks noChangeShapeType="1"/>
            </p:cNvSpPr>
            <p:nvPr/>
          </p:nvSpPr>
          <p:spPr bwMode="auto">
            <a:xfrm flipV="1">
              <a:off x="3313" y="3123"/>
              <a:ext cx="324" cy="2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31" name="Line 221"/>
            <p:cNvSpPr>
              <a:spLocks noChangeShapeType="1"/>
            </p:cNvSpPr>
            <p:nvPr/>
          </p:nvSpPr>
          <p:spPr bwMode="auto">
            <a:xfrm>
              <a:off x="3315" y="2893"/>
              <a:ext cx="318" cy="1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37421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日期版面配置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F5430AA2-1CEA-42F0-B734-699CD0F96F71}" type="datetime1">
              <a:rPr lang="en-US" altLang="zh-TW" sz="1400" smtClean="0"/>
              <a:pPr eaLnBrk="1" hangingPunct="1"/>
              <a:t>2/8/2017</a:t>
            </a:fld>
            <a:endParaRPr lang="en-US" altLang="zh-TW" sz="1400" smtClean="0"/>
          </a:p>
        </p:txBody>
      </p:sp>
      <p:sp>
        <p:nvSpPr>
          <p:cNvPr id="2253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937500" cy="914400"/>
          </a:xfrm>
        </p:spPr>
        <p:txBody>
          <a:bodyPr/>
          <a:lstStyle/>
          <a:p>
            <a:pPr eaLnBrk="1" hangingPunct="1"/>
            <a:r>
              <a:rPr lang="en-US" altLang="zh-TW" sz="3200" dirty="0" smtClean="0">
                <a:ea typeface="新細明體" panose="02020500000000000000" pitchFamily="18" charset="-120"/>
              </a:rPr>
              <a:t>Maximal Matching and Maximum Matching</a:t>
            </a:r>
            <a:endParaRPr lang="en-US" altLang="zh-TW" sz="1800" baseline="-14000" dirty="0" smtClean="0">
              <a:ea typeface="新細明體" panose="02020500000000000000" pitchFamily="18" charset="-120"/>
            </a:endParaRPr>
          </a:p>
        </p:txBody>
      </p:sp>
      <p:sp>
        <p:nvSpPr>
          <p:cNvPr id="2253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 </a:t>
            </a:r>
            <a:r>
              <a:rPr lang="en-US" altLang="zh-TW" b="1" i="1" dirty="0" smtClean="0">
                <a:solidFill>
                  <a:schemeClr val="accent1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maximum</a:t>
            </a:r>
            <a:r>
              <a:rPr lang="en-US" altLang="zh-TW" i="1" dirty="0" smtClean="0">
                <a:solidFill>
                  <a:schemeClr val="accent1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matching</a:t>
            </a:r>
            <a:r>
              <a:rPr lang="en-US" altLang="zh-TW" b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is a matching of maximum size among all </a:t>
            </a:r>
            <a:r>
              <a:rPr lang="en-US" altLang="zh-TW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matchings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in the graph.</a:t>
            </a:r>
          </a:p>
          <a:p>
            <a:pPr eaLnBrk="1" hangingPunct="1"/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 matching</a:t>
            </a:r>
            <a:r>
              <a:rPr lang="en-US" altLang="zh-TW" dirty="0" smtClean="0">
                <a:ea typeface="新細明體" panose="02020500000000000000" pitchFamily="18" charset="-120"/>
              </a:rPr>
              <a:t> </a:t>
            </a:r>
            <a:r>
              <a:rPr lang="en-US" altLang="zh-TW" i="1" dirty="0" smtClean="0">
                <a:ea typeface="新細明體" panose="02020500000000000000" pitchFamily="18" charset="-120"/>
              </a:rPr>
              <a:t>M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is </a:t>
            </a:r>
            <a:r>
              <a:rPr lang="en-US" altLang="zh-TW" b="1" i="1" dirty="0" smtClean="0">
                <a:solidFill>
                  <a:schemeClr val="accent1">
                    <a:lumMod val="75000"/>
                  </a:schemeClr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maximal</a:t>
            </a:r>
            <a:r>
              <a:rPr lang="en-US" altLang="zh-TW" b="1" i="1" dirty="0" smtClean="0">
                <a:solidFill>
                  <a:srgbClr val="00B0F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if every edge not in </a:t>
            </a:r>
            <a:r>
              <a:rPr lang="en-US" altLang="zh-TW" i="1" dirty="0" smtClean="0">
                <a:ea typeface="新細明體" panose="02020500000000000000" pitchFamily="18" charset="-120"/>
              </a:rPr>
              <a:t>M</a:t>
            </a:r>
            <a:r>
              <a:rPr lang="en-US" altLang="zh-TW" dirty="0" smtClean="0">
                <a:ea typeface="新細明體" panose="02020500000000000000" pitchFamily="18" charset="-120"/>
              </a:rPr>
              <a:t> </a:t>
            </a:r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is incident to an edge already in </a:t>
            </a:r>
            <a:r>
              <a:rPr lang="en-US" altLang="zh-TW" i="1" dirty="0" smtClean="0">
                <a:ea typeface="新細明體" panose="02020500000000000000" pitchFamily="18" charset="-120"/>
              </a:rPr>
              <a:t>M</a:t>
            </a:r>
            <a:r>
              <a:rPr lang="en-US" altLang="zh-TW" dirty="0" smtClean="0">
                <a:ea typeface="新細明體" panose="02020500000000000000" pitchFamily="18" charset="-120"/>
              </a:rPr>
              <a:t>. </a:t>
            </a:r>
          </a:p>
          <a:p>
            <a:pPr lvl="1" eaLnBrk="1" hangingPunct="1"/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Maximal matching cannot be enlarged by adding an edge. </a:t>
            </a:r>
          </a:p>
          <a:p>
            <a:pPr lvl="1" eaLnBrk="1" hangingPunct="1"/>
            <a:r>
              <a:rPr lang="en-US" altLang="zh-TW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Every maximum matching is a maximal matching, but the converse need not hold. </a:t>
            </a:r>
            <a:endParaRPr lang="en-US" altLang="zh-TW" b="1" i="1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26534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11034</TotalTime>
  <Words>2086</Words>
  <Application>Microsoft Office PowerPoint</Application>
  <PresentationFormat>On-screen Show (4:3)</PresentationFormat>
  <Paragraphs>237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Matching</vt:lpstr>
      <vt:lpstr>Matching</vt:lpstr>
      <vt:lpstr>Counting</vt:lpstr>
      <vt:lpstr>Example: Perfect matching in Kn,n</vt:lpstr>
      <vt:lpstr>Example: Perfect matching in Kn,n</vt:lpstr>
      <vt:lpstr>Example: Perfect matching in Kn,n</vt:lpstr>
      <vt:lpstr>Perfect Matchings in Complete graphs </vt:lpstr>
      <vt:lpstr>Example: Perfect Matchings in K6</vt:lpstr>
      <vt:lpstr>Maximal Matching and Maximum Matching</vt:lpstr>
      <vt:lpstr>Maximal  Maximum</vt:lpstr>
      <vt:lpstr>Alternating path &amp; Augmenting path</vt:lpstr>
      <vt:lpstr>Symmetric Difference</vt:lpstr>
      <vt:lpstr>Example of Symmetric Difference</vt:lpstr>
      <vt:lpstr>Lemma 28.1 : Every component of the symmetric difference of two matchings is a path or an even cycle</vt:lpstr>
      <vt:lpstr>Lemma 28.1 : Every component of the symmetric difference of two matchings is a path or an even cycle</vt:lpstr>
      <vt:lpstr>Proposition 28: A matching M in a graph G is a maximum matching in G if and only if G has no M-augmenting path. </vt:lpstr>
      <vt:lpstr>Proposition 28: A matching M in a graph G is a maximum matching in G if and only if G has no M-augmenting path. </vt:lpstr>
      <vt:lpstr>Theorem 2 (Philip Hall’s Theorem): An X,Y-bigraph G has a matching that saturates X if and only if |N(S)|  |S| for all S X. </vt:lpstr>
      <vt:lpstr>Why Marriage Theorem ?  </vt:lpstr>
      <vt:lpstr>Equivalence of the Two Formulations   </vt:lpstr>
      <vt:lpstr>Theorem 2 (Philip Hall’s Theorem): An X,Y-bigraph G has a matching that saturates X if and only if |N(S)|  |S| for all S X. </vt:lpstr>
      <vt:lpstr>Theorem 2 (Philip Hall’s Theorem): An X,Y-bigraph G has a matching that saturates X if and only if |N(S)|  |S| for all S X. </vt:lpstr>
      <vt:lpstr>Hall’s Theorem</vt:lpstr>
      <vt:lpstr>Hall’s Theorem</vt:lpstr>
      <vt:lpstr>Hall’s Theorem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Graph Theory</dc:title>
  <dc:creator>sandip aine</dc:creator>
  <cp:lastModifiedBy>samaresh</cp:lastModifiedBy>
  <cp:revision>126</cp:revision>
  <cp:lastPrinted>2017-02-07T06:23:25Z</cp:lastPrinted>
  <dcterms:created xsi:type="dcterms:W3CDTF">2013-08-04T06:42:48Z</dcterms:created>
  <dcterms:modified xsi:type="dcterms:W3CDTF">2017-02-08T04:23:41Z</dcterms:modified>
</cp:coreProperties>
</file>