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551" r:id="rId2"/>
    <p:sldId id="555" r:id="rId3"/>
    <p:sldId id="556" r:id="rId4"/>
    <p:sldId id="552" r:id="rId5"/>
    <p:sldId id="553" r:id="rId6"/>
    <p:sldId id="554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 smtClean="0"/>
            </a:lvl1pPr>
          </a:lstStyle>
          <a:p>
            <a:pPr>
              <a:defRPr/>
            </a:pPr>
            <a:fld id="{49096489-B483-4408-8DDB-25125A2FFD4A}" type="datetimeFigureOut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468BCDE-5F7F-4A41-9788-5BF85B49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437AAF-F053-4B88-B74D-E0D1E450DDFF}" type="datetimeFigureOut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D128B2-C991-4616-959C-4FD3D9979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571817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6B178-E91D-4BEA-8473-E0DFA0EB4B46}" type="datetime1">
              <a:rPr lang="en-US"/>
              <a:pPr>
                <a:defRPr/>
              </a:pPr>
              <a:t>3/1/2017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ABF3D-1AF2-4D95-9855-DD257AD3A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F9F4F-D29D-44B4-9456-0A12751576E3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6F98-DBB8-45E7-A0EB-80297B17E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FC30-5D8B-4BE6-B3BE-E8D72DC1678B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23F5-E6EE-43F4-8AE6-F594A8C9B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9B3FD-8F88-42D6-89EC-FC8D524C15C0}" type="datetime1">
              <a:rPr lang="en-US" altLang="zh-TW"/>
              <a:pPr>
                <a:defRPr/>
              </a:pPr>
              <a:t>3/1/2017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Ch. 3.   Matchings and Factors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E152-8FB5-4B97-81DF-73C4125A136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221F6-5AE4-45C0-A7D6-5A5F26E11EC9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7E1F4-C800-4BB0-86E4-334284CE3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C3EFA-E246-4F92-986C-8767482F03F4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81A57-B7E0-4366-A7AF-5CF113B66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26746-9555-4271-9553-1EEAC100A1DB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3515-2C75-43A0-9084-D90F711A4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6FF96-345D-4FD2-B4C6-65383290D1AD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B201-A831-431F-B9A7-43A37946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4BCE8-9248-4DD3-A7D6-8DD121119C85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F38EC-D6C6-4EC2-8560-CAEE15F5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BADCC-56C9-4716-B046-2603ADD090FC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733AE-0CF6-4F64-868F-6610A1399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A086B-53C3-4995-A413-B18D1E4471F1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FFB6-1A83-46A5-AC07-44BE9CF39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4037F-5915-457E-A39A-8E655ADBDF79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39E39-FE7A-426D-A9FB-151A2A82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43973E-F51B-42F7-9DB0-F6E2865CBF01}" type="datetime1">
              <a:rPr lang="en-US"/>
              <a:pPr>
                <a:defRPr/>
              </a:pPr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3.   Matchings and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14F816-415F-4B27-879A-CCA9C9E2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455FAA-D5E5-4FEF-B00F-62F3EDA13BFE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758AA6-3192-4F22-82F4-7F9EFA58FDC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Weighted Bipartite Matching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93357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Seek </a:t>
            </a:r>
            <a:r>
              <a:rPr lang="en-US" altLang="zh-TW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matching of maximum total weight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is assumed that the given graph is </a:t>
            </a:r>
            <a:r>
              <a:rPr lang="en-US" altLang="zh-TW" i="1" smtClean="0"/>
              <a:t>K</a:t>
            </a:r>
            <a:r>
              <a:rPr lang="en-US" altLang="zh-TW" i="1" baseline="-14000" smtClean="0"/>
              <a:t>n,n.</a:t>
            </a:r>
            <a:endParaRPr lang="en-US" altLang="zh-TW" smtClean="0"/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 given graph is not a complete bipartite graph, insert edges with zero weight.</a:t>
            </a:r>
          </a:p>
        </p:txBody>
      </p:sp>
      <p:grpSp>
        <p:nvGrpSpPr>
          <p:cNvPr id="25606" name="Group 38"/>
          <p:cNvGrpSpPr>
            <a:grpSpLocks/>
          </p:cNvGrpSpPr>
          <p:nvPr/>
        </p:nvGrpSpPr>
        <p:grpSpPr bwMode="auto">
          <a:xfrm>
            <a:off x="3657600" y="4378325"/>
            <a:ext cx="2433638" cy="204788"/>
            <a:chOff x="3296" y="2952"/>
            <a:chExt cx="1120" cy="112"/>
          </a:xfrm>
        </p:grpSpPr>
        <p:sp>
          <p:nvSpPr>
            <p:cNvPr id="25631" name="Oval 22"/>
            <p:cNvSpPr>
              <a:spLocks noChangeArrowheads="1"/>
            </p:cNvSpPr>
            <p:nvPr/>
          </p:nvSpPr>
          <p:spPr bwMode="auto">
            <a:xfrm>
              <a:off x="3296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32" name="Oval 23"/>
            <p:cNvSpPr>
              <a:spLocks noChangeArrowheads="1"/>
            </p:cNvSpPr>
            <p:nvPr/>
          </p:nvSpPr>
          <p:spPr bwMode="auto">
            <a:xfrm>
              <a:off x="3634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33" name="Oval 24"/>
            <p:cNvSpPr>
              <a:spLocks noChangeArrowheads="1"/>
            </p:cNvSpPr>
            <p:nvPr/>
          </p:nvSpPr>
          <p:spPr bwMode="auto">
            <a:xfrm>
              <a:off x="3973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34" name="Oval 25"/>
            <p:cNvSpPr>
              <a:spLocks noChangeArrowheads="1"/>
            </p:cNvSpPr>
            <p:nvPr/>
          </p:nvSpPr>
          <p:spPr bwMode="auto">
            <a:xfrm>
              <a:off x="4312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25607" name="Line 31"/>
          <p:cNvSpPr>
            <a:spLocks noChangeShapeType="1"/>
          </p:cNvSpPr>
          <p:nvPr/>
        </p:nvSpPr>
        <p:spPr bwMode="auto">
          <a:xfrm flipH="1">
            <a:off x="3744913" y="4591050"/>
            <a:ext cx="17462" cy="9382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32"/>
          <p:cNvSpPr>
            <a:spLocks noChangeShapeType="1"/>
          </p:cNvSpPr>
          <p:nvPr/>
        </p:nvSpPr>
        <p:spPr bwMode="auto">
          <a:xfrm>
            <a:off x="4570413" y="4576763"/>
            <a:ext cx="590550" cy="9604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33"/>
          <p:cNvSpPr>
            <a:spLocks noChangeShapeType="1"/>
          </p:cNvSpPr>
          <p:nvPr/>
        </p:nvSpPr>
        <p:spPr bwMode="auto">
          <a:xfrm>
            <a:off x="3814763" y="4554538"/>
            <a:ext cx="625475" cy="996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34"/>
          <p:cNvSpPr>
            <a:spLocks noChangeShapeType="1"/>
          </p:cNvSpPr>
          <p:nvPr/>
        </p:nvSpPr>
        <p:spPr bwMode="auto">
          <a:xfrm flipH="1">
            <a:off x="3744913" y="4576763"/>
            <a:ext cx="720725" cy="1063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35"/>
          <p:cNvSpPr>
            <a:spLocks noChangeShapeType="1"/>
          </p:cNvSpPr>
          <p:nvPr/>
        </p:nvSpPr>
        <p:spPr bwMode="auto">
          <a:xfrm>
            <a:off x="5291138" y="4554538"/>
            <a:ext cx="592137" cy="1011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36"/>
          <p:cNvSpPr>
            <a:spLocks noChangeShapeType="1"/>
          </p:cNvSpPr>
          <p:nvPr/>
        </p:nvSpPr>
        <p:spPr bwMode="auto">
          <a:xfrm flipH="1">
            <a:off x="5961063" y="4568825"/>
            <a:ext cx="34925" cy="954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37"/>
          <p:cNvSpPr>
            <a:spLocks noChangeShapeType="1"/>
          </p:cNvSpPr>
          <p:nvPr/>
        </p:nvSpPr>
        <p:spPr bwMode="auto">
          <a:xfrm flipH="1">
            <a:off x="5221288" y="4591050"/>
            <a:ext cx="26987" cy="923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14" name="Group 39"/>
          <p:cNvGrpSpPr>
            <a:grpSpLocks/>
          </p:cNvGrpSpPr>
          <p:nvPr/>
        </p:nvGrpSpPr>
        <p:grpSpPr bwMode="auto">
          <a:xfrm>
            <a:off x="3640138" y="5522913"/>
            <a:ext cx="2433637" cy="204787"/>
            <a:chOff x="3296" y="2952"/>
            <a:chExt cx="1120" cy="112"/>
          </a:xfrm>
        </p:grpSpPr>
        <p:sp>
          <p:nvSpPr>
            <p:cNvPr id="25627" name="Oval 40"/>
            <p:cNvSpPr>
              <a:spLocks noChangeArrowheads="1"/>
            </p:cNvSpPr>
            <p:nvPr/>
          </p:nvSpPr>
          <p:spPr bwMode="auto">
            <a:xfrm>
              <a:off x="3296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28" name="Oval 41"/>
            <p:cNvSpPr>
              <a:spLocks noChangeArrowheads="1"/>
            </p:cNvSpPr>
            <p:nvPr/>
          </p:nvSpPr>
          <p:spPr bwMode="auto">
            <a:xfrm>
              <a:off x="3634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29" name="Oval 42"/>
            <p:cNvSpPr>
              <a:spLocks noChangeArrowheads="1"/>
            </p:cNvSpPr>
            <p:nvPr/>
          </p:nvSpPr>
          <p:spPr bwMode="auto">
            <a:xfrm>
              <a:off x="3973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5630" name="Oval 43"/>
            <p:cNvSpPr>
              <a:spLocks noChangeArrowheads="1"/>
            </p:cNvSpPr>
            <p:nvPr/>
          </p:nvSpPr>
          <p:spPr bwMode="auto">
            <a:xfrm>
              <a:off x="4312" y="2952"/>
              <a:ext cx="104" cy="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25615" name="Line 44"/>
          <p:cNvSpPr>
            <a:spLocks noChangeShapeType="1"/>
          </p:cNvSpPr>
          <p:nvPr/>
        </p:nvSpPr>
        <p:spPr bwMode="auto">
          <a:xfrm>
            <a:off x="3883025" y="4540250"/>
            <a:ext cx="1260475" cy="1041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Line 45"/>
          <p:cNvSpPr>
            <a:spLocks noChangeShapeType="1"/>
          </p:cNvSpPr>
          <p:nvPr/>
        </p:nvSpPr>
        <p:spPr bwMode="auto">
          <a:xfrm>
            <a:off x="3892550" y="4510088"/>
            <a:ext cx="19812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46"/>
          <p:cNvSpPr>
            <a:spLocks noChangeShapeType="1"/>
          </p:cNvSpPr>
          <p:nvPr/>
        </p:nvSpPr>
        <p:spPr bwMode="auto">
          <a:xfrm>
            <a:off x="4510088" y="4598988"/>
            <a:ext cx="7937" cy="923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Line 47"/>
          <p:cNvSpPr>
            <a:spLocks noChangeShapeType="1"/>
          </p:cNvSpPr>
          <p:nvPr/>
        </p:nvSpPr>
        <p:spPr bwMode="auto">
          <a:xfrm>
            <a:off x="4605338" y="4540250"/>
            <a:ext cx="1268412" cy="1041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48"/>
          <p:cNvSpPr>
            <a:spLocks noChangeShapeType="1"/>
          </p:cNvSpPr>
          <p:nvPr/>
        </p:nvSpPr>
        <p:spPr bwMode="auto">
          <a:xfrm flipH="1">
            <a:off x="4560888" y="4554538"/>
            <a:ext cx="617537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49"/>
          <p:cNvSpPr>
            <a:spLocks noChangeShapeType="1"/>
          </p:cNvSpPr>
          <p:nvPr/>
        </p:nvSpPr>
        <p:spPr bwMode="auto">
          <a:xfrm flipH="1">
            <a:off x="3875088" y="4518025"/>
            <a:ext cx="1260475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50"/>
          <p:cNvSpPr>
            <a:spLocks noChangeShapeType="1"/>
          </p:cNvSpPr>
          <p:nvPr/>
        </p:nvSpPr>
        <p:spPr bwMode="auto">
          <a:xfrm flipH="1">
            <a:off x="5283200" y="4568825"/>
            <a:ext cx="642938" cy="960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51"/>
          <p:cNvSpPr>
            <a:spLocks noChangeShapeType="1"/>
          </p:cNvSpPr>
          <p:nvPr/>
        </p:nvSpPr>
        <p:spPr bwMode="auto">
          <a:xfrm flipH="1">
            <a:off x="3865563" y="4481513"/>
            <a:ext cx="1990725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52"/>
          <p:cNvSpPr>
            <a:spLocks noChangeShapeType="1"/>
          </p:cNvSpPr>
          <p:nvPr/>
        </p:nvSpPr>
        <p:spPr bwMode="auto">
          <a:xfrm flipH="1">
            <a:off x="4570413" y="4554538"/>
            <a:ext cx="1330325" cy="1019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Text Box 53"/>
          <p:cNvSpPr txBox="1">
            <a:spLocks noChangeArrowheads="1"/>
          </p:cNvSpPr>
          <p:nvPr/>
        </p:nvSpPr>
        <p:spPr bwMode="auto">
          <a:xfrm>
            <a:off x="2470150" y="4319588"/>
            <a:ext cx="11033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Workers</a:t>
            </a:r>
          </a:p>
        </p:txBody>
      </p:sp>
      <p:sp>
        <p:nvSpPr>
          <p:cNvPr id="25625" name="Text Box 54"/>
          <p:cNvSpPr txBox="1">
            <a:spLocks noChangeArrowheads="1"/>
          </p:cNvSpPr>
          <p:nvPr/>
        </p:nvSpPr>
        <p:spPr bwMode="auto">
          <a:xfrm>
            <a:off x="2846388" y="5386388"/>
            <a:ext cx="736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Jobs</a:t>
            </a:r>
          </a:p>
        </p:txBody>
      </p:sp>
      <p:sp>
        <p:nvSpPr>
          <p:cNvPr id="25626" name="文字方塊 34"/>
          <p:cNvSpPr txBox="1">
            <a:spLocks noChangeArrowheads="1"/>
          </p:cNvSpPr>
          <p:nvPr/>
        </p:nvSpPr>
        <p:spPr bwMode="auto">
          <a:xfrm>
            <a:off x="5953125" y="4857750"/>
            <a:ext cx="666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w</a:t>
            </a:r>
            <a:r>
              <a:rPr lang="en-US" altLang="zh-TW" sz="2400" i="1" baseline="-25000">
                <a:latin typeface="Times New Roman" pitchFamily="18" charset="0"/>
              </a:rPr>
              <a:t>k</a:t>
            </a:r>
            <a:endParaRPr lang="zh-TW" altLang="en-US" sz="2400" i="1" baseline="-25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D0F9DB-C687-40E2-9EF9-FD829B8A820A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7819E4-07E4-4086-BD8C-A91808F6623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1"/>
            <a:ext cx="7886700" cy="925285"/>
          </a:xfrm>
        </p:spPr>
        <p:txBody>
          <a:bodyPr/>
          <a:lstStyle/>
          <a:p>
            <a:pPr algn="ctr" eaLnBrk="1" hangingPunct="1"/>
            <a:r>
              <a:rPr lang="en-US" altLang="zh-TW" dirty="0" smtClean="0"/>
              <a:t>Equality </a:t>
            </a:r>
            <a:r>
              <a:rPr lang="en-US" altLang="zh-TW" dirty="0" err="1"/>
              <a:t>S</a:t>
            </a:r>
            <a:r>
              <a:rPr lang="en-US" altLang="zh-TW" dirty="0" err="1" smtClean="0"/>
              <a:t>ubgraph</a:t>
            </a:r>
            <a:endParaRPr lang="en-US" altLang="zh-TW" sz="1600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71" y="1088571"/>
            <a:ext cx="8882743" cy="508839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view of the previous Lemma we focus our attention on the edges</a:t>
            </a:r>
            <a:r>
              <a:rPr lang="en-US" altLang="zh-TW" sz="2400" i="1" dirty="0"/>
              <a:t> 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i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j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such that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u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 err="1"/>
              <a:t>+</a:t>
            </a:r>
            <a:r>
              <a:rPr lang="en-US" altLang="zh-TW" sz="2400" i="1" dirty="0" err="1"/>
              <a:t>v</a:t>
            </a:r>
            <a:r>
              <a:rPr lang="en-US" altLang="zh-TW" sz="2400" i="1" baseline="-25000" dirty="0" err="1"/>
              <a:t>j</a:t>
            </a:r>
            <a:r>
              <a:rPr lang="en-US" altLang="zh-TW" sz="2400" dirty="0"/>
              <a:t>=</a:t>
            </a:r>
            <a:r>
              <a:rPr lang="en-US" altLang="zh-TW" sz="2400" i="1" dirty="0" err="1"/>
              <a:t>w</a:t>
            </a:r>
            <a:r>
              <a:rPr lang="en-US" altLang="zh-TW" sz="2400" i="1" baseline="-25000" dirty="0" err="1"/>
              <a:t>i,j</a:t>
            </a:r>
            <a:r>
              <a:rPr lang="en-US" altLang="zh-TW" sz="2400" i="1" baseline="-25000" dirty="0"/>
              <a:t> </a:t>
            </a:r>
            <a:r>
              <a:rPr lang="en-US" altLang="zh-TW" sz="2400" i="1" dirty="0" smtClean="0"/>
              <a:t>,</a:t>
            </a:r>
            <a:r>
              <a:rPr lang="en-US" altLang="zh-TW" sz="2400" i="1" baseline="-25000" dirty="0" smtClean="0"/>
              <a:t> </a:t>
            </a:r>
            <a:r>
              <a:rPr lang="en-US" altLang="zh-TW" sz="2400" dirty="0" smtClean="0"/>
              <a:t>leading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to the following definition. </a:t>
            </a:r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eaLnBrk="1" hangingPunct="1"/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altLang="zh-TW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equality </a:t>
            </a:r>
            <a:r>
              <a:rPr lang="en-US" altLang="zh-TW" sz="2400" i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subgraph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400" i="1" dirty="0" err="1" smtClean="0"/>
              <a:t>G</a:t>
            </a:r>
            <a:r>
              <a:rPr lang="en-US" altLang="zh-TW" sz="2400" i="1" baseline="-25000" dirty="0" err="1" smtClean="0"/>
              <a:t>u,v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cover 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u, v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the spanning </a:t>
            </a:r>
            <a:r>
              <a:rPr lang="en-US" altLang="zh-TW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subgraph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of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K</a:t>
            </a:r>
            <a:r>
              <a:rPr lang="en-US" altLang="zh-TW" sz="2400" i="1" baseline="-25000" dirty="0" err="1" smtClean="0"/>
              <a:t>n,n</a:t>
            </a:r>
            <a:r>
              <a:rPr lang="en-US" altLang="zh-TW" sz="2400" baseline="30000" dirty="0" smtClean="0"/>
              <a:t>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having the edges </a:t>
            </a:r>
            <a:r>
              <a:rPr lang="en-US" altLang="zh-TW" sz="2400" i="1" dirty="0" err="1" smtClean="0"/>
              <a:t>x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i="1" dirty="0" err="1" smtClean="0"/>
              <a:t>y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such that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u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dirty="0" err="1" smtClean="0"/>
              <a:t>+</a:t>
            </a:r>
            <a:r>
              <a:rPr lang="en-US" altLang="zh-TW" sz="2400" i="1" dirty="0" err="1" smtClean="0"/>
              <a:t>v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dirty="0" smtClean="0"/>
              <a:t>=</a:t>
            </a:r>
            <a:r>
              <a:rPr lang="en-US" altLang="zh-TW" sz="2400" i="1" dirty="0" err="1" smtClean="0"/>
              <a:t>w</a:t>
            </a:r>
            <a:r>
              <a:rPr lang="en-US" altLang="zh-TW" sz="2400" i="1" baseline="-25000" dirty="0" err="1" smtClean="0"/>
              <a:t>i,j</a:t>
            </a:r>
            <a:r>
              <a:rPr lang="en-US" altLang="zh-TW" sz="2400" dirty="0" smtClean="0"/>
              <a:t>.</a:t>
            </a: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1462088" y="3971925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方程式" r:id="rId3" imgW="1143000" imgH="1143000" progId="Equation.3">
                  <p:embed/>
                </p:oleObj>
              </mc:Choice>
              <mc:Fallback>
                <p:oleObj name="方程式" r:id="rId3" imgW="1143000" imgH="1143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971925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1019175" y="3943350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1457325" y="353377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 dirty="0">
                <a:latin typeface="Times New Roman" pitchFamily="18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5129" name="Line 7"/>
          <p:cNvSpPr>
            <a:spLocks noChangeShapeType="1"/>
          </p:cNvSpPr>
          <p:nvPr/>
        </p:nvSpPr>
        <p:spPr bwMode="auto">
          <a:xfrm>
            <a:off x="2305050" y="42576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8"/>
          <p:cNvSpPr>
            <a:spLocks noChangeShapeType="1"/>
          </p:cNvSpPr>
          <p:nvPr/>
        </p:nvSpPr>
        <p:spPr bwMode="auto">
          <a:xfrm>
            <a:off x="2638425" y="46291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Line 9"/>
          <p:cNvSpPr>
            <a:spLocks noChangeShapeType="1"/>
          </p:cNvSpPr>
          <p:nvPr/>
        </p:nvSpPr>
        <p:spPr bwMode="auto">
          <a:xfrm>
            <a:off x="3028950" y="50196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10"/>
          <p:cNvSpPr>
            <a:spLocks noChangeShapeType="1"/>
          </p:cNvSpPr>
          <p:nvPr/>
        </p:nvSpPr>
        <p:spPr bwMode="auto">
          <a:xfrm>
            <a:off x="2305050" y="53816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1"/>
          <p:cNvSpPr>
            <a:spLocks noChangeShapeType="1"/>
          </p:cNvSpPr>
          <p:nvPr/>
        </p:nvSpPr>
        <p:spPr bwMode="auto">
          <a:xfrm>
            <a:off x="2647950" y="57531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4" name="Group 12"/>
          <p:cNvGrpSpPr>
            <a:grpSpLocks/>
          </p:cNvGrpSpPr>
          <p:nvPr/>
        </p:nvGrpSpPr>
        <p:grpSpPr bwMode="auto">
          <a:xfrm>
            <a:off x="4597400" y="5254625"/>
            <a:ext cx="2124075" cy="180975"/>
            <a:chOff x="468" y="2538"/>
            <a:chExt cx="1338" cy="114"/>
          </a:xfrm>
        </p:grpSpPr>
        <p:sp>
          <p:nvSpPr>
            <p:cNvPr id="5150" name="Oval 13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1" name="Oval 14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2" name="Oval 15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3" name="Oval 16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54" name="Oval 17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5135" name="Line 19"/>
          <p:cNvSpPr>
            <a:spLocks noChangeShapeType="1"/>
          </p:cNvSpPr>
          <p:nvPr/>
        </p:nvSpPr>
        <p:spPr bwMode="auto">
          <a:xfrm>
            <a:off x="5222875" y="4298950"/>
            <a:ext cx="860425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6" name="Group 23"/>
          <p:cNvGrpSpPr>
            <a:grpSpLocks/>
          </p:cNvGrpSpPr>
          <p:nvPr/>
        </p:nvGrpSpPr>
        <p:grpSpPr bwMode="auto">
          <a:xfrm>
            <a:off x="4597400" y="4140200"/>
            <a:ext cx="2124075" cy="180975"/>
            <a:chOff x="468" y="2538"/>
            <a:chExt cx="1338" cy="114"/>
          </a:xfrm>
        </p:grpSpPr>
        <p:sp>
          <p:nvSpPr>
            <p:cNvPr id="5145" name="Oval 24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6" name="Oval 25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7" name="Oval 26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8" name="Oval 27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5149" name="Oval 28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5137" name="Line 34"/>
          <p:cNvSpPr>
            <a:spLocks noChangeShapeType="1"/>
          </p:cNvSpPr>
          <p:nvPr/>
        </p:nvSpPr>
        <p:spPr bwMode="auto">
          <a:xfrm>
            <a:off x="4737100" y="4289425"/>
            <a:ext cx="889000" cy="97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35"/>
          <p:cNvSpPr>
            <a:spLocks noChangeShapeType="1"/>
          </p:cNvSpPr>
          <p:nvPr/>
        </p:nvSpPr>
        <p:spPr bwMode="auto">
          <a:xfrm>
            <a:off x="5718175" y="4308475"/>
            <a:ext cx="860425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>
            <a:off x="5673725" y="43180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37"/>
          <p:cNvSpPr>
            <a:spLocks noChangeShapeType="1"/>
          </p:cNvSpPr>
          <p:nvPr/>
        </p:nvSpPr>
        <p:spPr bwMode="auto">
          <a:xfrm flipH="1">
            <a:off x="6159500" y="430847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Text Box 33"/>
          <p:cNvSpPr txBox="1">
            <a:spLocks noChangeArrowheads="1"/>
          </p:cNvSpPr>
          <p:nvPr/>
        </p:nvSpPr>
        <p:spPr bwMode="auto">
          <a:xfrm>
            <a:off x="581025" y="4638675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5142" name="Text Box 34"/>
          <p:cNvSpPr txBox="1">
            <a:spLocks noChangeArrowheads="1"/>
          </p:cNvSpPr>
          <p:nvPr/>
        </p:nvSpPr>
        <p:spPr bwMode="auto">
          <a:xfrm>
            <a:off x="2200275" y="3133725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</a:t>
            </a:r>
          </a:p>
        </p:txBody>
      </p:sp>
      <p:sp>
        <p:nvSpPr>
          <p:cNvPr id="5143" name="Text Box 35"/>
          <p:cNvSpPr txBox="1">
            <a:spLocks noChangeArrowheads="1"/>
          </p:cNvSpPr>
          <p:nvPr/>
        </p:nvSpPr>
        <p:spPr bwMode="auto">
          <a:xfrm>
            <a:off x="3990975" y="4029075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X</a:t>
            </a:r>
          </a:p>
        </p:txBody>
      </p:sp>
      <p:sp>
        <p:nvSpPr>
          <p:cNvPr id="5144" name="Text Box 36"/>
          <p:cNvSpPr txBox="1">
            <a:spLocks noChangeArrowheads="1"/>
          </p:cNvSpPr>
          <p:nvPr/>
        </p:nvSpPr>
        <p:spPr bwMode="auto">
          <a:xfrm>
            <a:off x="4057650" y="5086350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B68598-7B0A-448D-A6DB-E96B39984ACE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B5C61F-FC81-4966-B819-C96010074032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74171"/>
            <a:ext cx="7886700" cy="1045029"/>
          </a:xfrm>
        </p:spPr>
        <p:txBody>
          <a:bodyPr/>
          <a:lstStyle/>
          <a:p>
            <a:pPr algn="ctr" eaLnBrk="1" hangingPunct="1"/>
            <a:r>
              <a:rPr lang="en-US" altLang="zh-TW" dirty="0" smtClean="0"/>
              <a:t>Equality </a:t>
            </a:r>
            <a:r>
              <a:rPr lang="en-US" altLang="zh-TW" dirty="0" err="1" smtClean="0"/>
              <a:t>Subgraph</a:t>
            </a:r>
            <a:endParaRPr lang="zh-TW" altLang="en-US" sz="180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7171"/>
            <a:ext cx="7772400" cy="513805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u,v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 a perfect matching of </a:t>
            </a:r>
            <a:r>
              <a:rPr lang="en-US" altLang="zh-TW" i="1" dirty="0" err="1" smtClean="0"/>
              <a:t>K</a:t>
            </a:r>
            <a:r>
              <a:rPr lang="en-US" altLang="zh-TW" i="1" baseline="-25000" dirty="0" err="1" smtClean="0"/>
              <a:t>n,n</a:t>
            </a:r>
            <a:r>
              <a:rPr lang="en-US" altLang="zh-TW" baseline="30000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then its weight is </a:t>
            </a:r>
            <a:r>
              <a:rPr lang="en-US" altLang="zh-TW" dirty="0" smtClean="0">
                <a:sym typeface="Symbol" pitchFamily="18" charset="2"/>
              </a:rPr>
              <a:t></a:t>
            </a:r>
            <a:r>
              <a:rPr lang="en-US" altLang="zh-TW" i="1" dirty="0" err="1" smtClean="0">
                <a:sym typeface="Symbol" pitchFamily="18" charset="2"/>
              </a:rPr>
              <a:t>u</a:t>
            </a:r>
            <a:r>
              <a:rPr lang="en-US" altLang="zh-TW" i="1" baseline="-25000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+ </a:t>
            </a:r>
            <a:r>
              <a:rPr lang="en-US" altLang="zh-TW" i="1" dirty="0" err="1" smtClean="0">
                <a:sym typeface="Symbol" pitchFamily="18" charset="2"/>
              </a:rPr>
              <a:t>v</a:t>
            </a:r>
            <a:r>
              <a:rPr lang="en-US" altLang="zh-TW" i="1" baseline="-25000" dirty="0" err="1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by earlier Lemma we have the optimal solution. </a:t>
            </a:r>
            <a:endParaRPr lang="en-US" altLang="zh-TW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However, as we see in the example on  the previous page, initially the equality </a:t>
            </a:r>
            <a:r>
              <a:rPr lang="en-US" altLang="zh-TW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subgraph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is likely to have very few edges, and even isolated vertices, so does not have a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perfect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matching of </a:t>
            </a:r>
            <a:r>
              <a:rPr lang="en-US" altLang="zh-TW" i="1" dirty="0" err="1"/>
              <a:t>K</a:t>
            </a:r>
            <a:r>
              <a:rPr lang="en-US" altLang="zh-TW" i="1" baseline="-25000" dirty="0" err="1"/>
              <a:t>n,n</a:t>
            </a:r>
            <a:r>
              <a:rPr lang="en-US" altLang="zh-TW" baseline="30000" dirty="0"/>
              <a:t> </a:t>
            </a: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altLang="zh-TW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 this case, then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we have to increase the number of edges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u,v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until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it does have a perfect matching. The way to proceed is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E4B581-DD1F-4918-B226-330A6D780899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6A9216-CA89-4F44-BF10-B0F5D96691E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54292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 </a:t>
            </a:r>
            <a:r>
              <a:rPr lang="en-US" altLang="zh-TW" sz="1600" smtClean="0"/>
              <a:t>Continue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524000"/>
            <a:ext cx="7772400" cy="2590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We first find a maximum matching </a:t>
            </a:r>
            <a:r>
              <a:rPr lang="en-US" altLang="zh-TW" i="1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a vertex cover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of the same size in </a:t>
            </a:r>
            <a:r>
              <a:rPr lang="en-US" altLang="zh-TW" i="1" dirty="0" err="1" smtClean="0"/>
              <a:t>G</a:t>
            </a:r>
            <a:r>
              <a:rPr lang="en-US" altLang="zh-TW" i="1" baseline="-25000" dirty="0" err="1" smtClean="0"/>
              <a:t>u,v</a:t>
            </a:r>
            <a:r>
              <a:rPr lang="en-US" altLang="zh-TW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using the Augmenting Path Algorithm)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Let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Q</a:t>
            </a:r>
            <a:r>
              <a:rPr lang="en-US" altLang="zh-TW" dirty="0" smtClean="0">
                <a:sym typeface="Symbol" pitchFamily="18" charset="2"/>
              </a:rPr>
              <a:t></a:t>
            </a:r>
            <a:r>
              <a:rPr lang="en-US" altLang="zh-TW" i="1" dirty="0" smtClean="0"/>
              <a:t>X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altLang="zh-TW" i="1" dirty="0" smtClean="0"/>
              <a:t>T=Q</a:t>
            </a:r>
            <a:r>
              <a:rPr lang="en-US" altLang="zh-TW" dirty="0" smtClean="0">
                <a:sym typeface="Symbol" pitchFamily="18" charset="2"/>
              </a:rPr>
              <a:t>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.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matching of size </a:t>
            </a:r>
            <a:r>
              <a:rPr lang="en-US" altLang="zh-TW" dirty="0" smtClean="0"/>
              <a:t>|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|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consists of </a:t>
            </a:r>
            <a:r>
              <a:rPr lang="en-US" altLang="zh-TW" dirty="0" smtClean="0"/>
              <a:t>|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|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 from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Y-T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dirty="0" smtClean="0"/>
              <a:t> |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|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 from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to </a:t>
            </a:r>
            <a:r>
              <a:rPr lang="en-US" altLang="zh-TW" i="1" dirty="0" smtClean="0"/>
              <a:t>X-R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shown below. </a:t>
            </a:r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>
            <a:off x="1651000" y="4641850"/>
            <a:ext cx="16891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2247900" y="4641850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2806700" y="4654550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6172200" y="4641850"/>
            <a:ext cx="17272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6172200" y="4641850"/>
            <a:ext cx="11303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5664200" y="4654550"/>
            <a:ext cx="10795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6184900" y="4641850"/>
            <a:ext cx="127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 flipH="1">
            <a:off x="3949700" y="4641850"/>
            <a:ext cx="21971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 flipH="1">
            <a:off x="3949700" y="4641850"/>
            <a:ext cx="16637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 flipH="1">
            <a:off x="3365500" y="4654550"/>
            <a:ext cx="5334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>
            <a:off x="3949700" y="4654550"/>
            <a:ext cx="5080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 flipH="1">
            <a:off x="4495800" y="4679950"/>
            <a:ext cx="5334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6"/>
          <p:cNvSpPr>
            <a:spLocks noChangeShapeType="1"/>
          </p:cNvSpPr>
          <p:nvPr/>
        </p:nvSpPr>
        <p:spPr bwMode="auto">
          <a:xfrm>
            <a:off x="5054600" y="4667250"/>
            <a:ext cx="0" cy="128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7"/>
          <p:cNvSpPr>
            <a:spLocks noChangeShapeType="1"/>
          </p:cNvSpPr>
          <p:nvPr/>
        </p:nvSpPr>
        <p:spPr bwMode="auto">
          <a:xfrm>
            <a:off x="3924300" y="4692650"/>
            <a:ext cx="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Line 18"/>
          <p:cNvSpPr>
            <a:spLocks noChangeShapeType="1"/>
          </p:cNvSpPr>
          <p:nvPr/>
        </p:nvSpPr>
        <p:spPr bwMode="auto">
          <a:xfrm>
            <a:off x="3340100" y="4667250"/>
            <a:ext cx="1270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Line 19"/>
          <p:cNvSpPr>
            <a:spLocks noChangeShapeType="1"/>
          </p:cNvSpPr>
          <p:nvPr/>
        </p:nvSpPr>
        <p:spPr bwMode="auto">
          <a:xfrm flipH="1">
            <a:off x="4483100" y="4679950"/>
            <a:ext cx="1270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20"/>
          <p:cNvSpPr>
            <a:spLocks noChangeShapeType="1"/>
          </p:cNvSpPr>
          <p:nvPr/>
        </p:nvSpPr>
        <p:spPr bwMode="auto">
          <a:xfrm>
            <a:off x="5626100" y="4679950"/>
            <a:ext cx="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Line 21"/>
          <p:cNvSpPr>
            <a:spLocks noChangeShapeType="1"/>
          </p:cNvSpPr>
          <p:nvPr/>
        </p:nvSpPr>
        <p:spPr bwMode="auto">
          <a:xfrm flipH="1">
            <a:off x="3937000" y="4667250"/>
            <a:ext cx="5207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Oval 22"/>
          <p:cNvSpPr>
            <a:spLocks noChangeArrowheads="1"/>
          </p:cNvSpPr>
          <p:nvPr/>
        </p:nvSpPr>
        <p:spPr bwMode="auto">
          <a:xfrm>
            <a:off x="161290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69" name="Oval 23"/>
          <p:cNvSpPr>
            <a:spLocks noChangeArrowheads="1"/>
          </p:cNvSpPr>
          <p:nvPr/>
        </p:nvSpPr>
        <p:spPr bwMode="auto">
          <a:xfrm>
            <a:off x="217805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0" name="Oval 24"/>
          <p:cNvSpPr>
            <a:spLocks noChangeArrowheads="1"/>
          </p:cNvSpPr>
          <p:nvPr/>
        </p:nvSpPr>
        <p:spPr bwMode="auto">
          <a:xfrm>
            <a:off x="274320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1" name="Oval 25"/>
          <p:cNvSpPr>
            <a:spLocks noChangeArrowheads="1"/>
          </p:cNvSpPr>
          <p:nvPr/>
        </p:nvSpPr>
        <p:spPr bwMode="auto">
          <a:xfrm>
            <a:off x="330835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2" name="Oval 26"/>
          <p:cNvSpPr>
            <a:spLocks noChangeArrowheads="1"/>
          </p:cNvSpPr>
          <p:nvPr/>
        </p:nvSpPr>
        <p:spPr bwMode="auto">
          <a:xfrm>
            <a:off x="387350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3" name="Oval 27"/>
          <p:cNvSpPr>
            <a:spLocks noChangeArrowheads="1"/>
          </p:cNvSpPr>
          <p:nvPr/>
        </p:nvSpPr>
        <p:spPr bwMode="auto">
          <a:xfrm>
            <a:off x="4438650" y="45910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4" name="Oval 28"/>
          <p:cNvSpPr>
            <a:spLocks noChangeArrowheads="1"/>
          </p:cNvSpPr>
          <p:nvPr/>
        </p:nvSpPr>
        <p:spPr bwMode="auto">
          <a:xfrm>
            <a:off x="5003800" y="45910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5" name="Oval 29"/>
          <p:cNvSpPr>
            <a:spLocks noChangeArrowheads="1"/>
          </p:cNvSpPr>
          <p:nvPr/>
        </p:nvSpPr>
        <p:spPr bwMode="auto">
          <a:xfrm>
            <a:off x="5568950" y="45910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6" name="Oval 30"/>
          <p:cNvSpPr>
            <a:spLocks noChangeArrowheads="1"/>
          </p:cNvSpPr>
          <p:nvPr/>
        </p:nvSpPr>
        <p:spPr bwMode="auto">
          <a:xfrm>
            <a:off x="6134100" y="45910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7" name="Oval 31"/>
          <p:cNvSpPr>
            <a:spLocks noChangeArrowheads="1"/>
          </p:cNvSpPr>
          <p:nvPr/>
        </p:nvSpPr>
        <p:spPr bwMode="auto">
          <a:xfrm>
            <a:off x="3314700" y="59118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8" name="Oval 32"/>
          <p:cNvSpPr>
            <a:spLocks noChangeArrowheads="1"/>
          </p:cNvSpPr>
          <p:nvPr/>
        </p:nvSpPr>
        <p:spPr bwMode="auto">
          <a:xfrm>
            <a:off x="3879850" y="59118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79" name="Oval 33"/>
          <p:cNvSpPr>
            <a:spLocks noChangeArrowheads="1"/>
          </p:cNvSpPr>
          <p:nvPr/>
        </p:nvSpPr>
        <p:spPr bwMode="auto">
          <a:xfrm>
            <a:off x="4445000" y="59118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0" name="Oval 34"/>
          <p:cNvSpPr>
            <a:spLocks noChangeArrowheads="1"/>
          </p:cNvSpPr>
          <p:nvPr/>
        </p:nvSpPr>
        <p:spPr bwMode="auto">
          <a:xfrm>
            <a:off x="501015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1" name="Oval 35"/>
          <p:cNvSpPr>
            <a:spLocks noChangeArrowheads="1"/>
          </p:cNvSpPr>
          <p:nvPr/>
        </p:nvSpPr>
        <p:spPr bwMode="auto">
          <a:xfrm>
            <a:off x="557530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2" name="Oval 36"/>
          <p:cNvSpPr>
            <a:spLocks noChangeArrowheads="1"/>
          </p:cNvSpPr>
          <p:nvPr/>
        </p:nvSpPr>
        <p:spPr bwMode="auto">
          <a:xfrm>
            <a:off x="614045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3" name="Oval 37"/>
          <p:cNvSpPr>
            <a:spLocks noChangeArrowheads="1"/>
          </p:cNvSpPr>
          <p:nvPr/>
        </p:nvSpPr>
        <p:spPr bwMode="auto">
          <a:xfrm>
            <a:off x="670560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4" name="Oval 38"/>
          <p:cNvSpPr>
            <a:spLocks noChangeArrowheads="1"/>
          </p:cNvSpPr>
          <p:nvPr/>
        </p:nvSpPr>
        <p:spPr bwMode="auto">
          <a:xfrm>
            <a:off x="727075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5" name="Oval 39"/>
          <p:cNvSpPr>
            <a:spLocks noChangeArrowheads="1"/>
          </p:cNvSpPr>
          <p:nvPr/>
        </p:nvSpPr>
        <p:spPr bwMode="auto">
          <a:xfrm>
            <a:off x="7835900" y="591185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1786" name="Line 40"/>
          <p:cNvSpPr>
            <a:spLocks noChangeShapeType="1"/>
          </p:cNvSpPr>
          <p:nvPr/>
        </p:nvSpPr>
        <p:spPr bwMode="auto">
          <a:xfrm>
            <a:off x="3244850" y="608965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Line 41"/>
          <p:cNvSpPr>
            <a:spLocks noChangeShapeType="1"/>
          </p:cNvSpPr>
          <p:nvPr/>
        </p:nvSpPr>
        <p:spPr bwMode="auto">
          <a:xfrm>
            <a:off x="4959350" y="4438650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Text Box 42"/>
          <p:cNvSpPr txBox="1">
            <a:spLocks noChangeArrowheads="1"/>
          </p:cNvSpPr>
          <p:nvPr/>
        </p:nvSpPr>
        <p:spPr bwMode="auto">
          <a:xfrm>
            <a:off x="3663950" y="6073775"/>
            <a:ext cx="7461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i="1">
                <a:latin typeface="Times New Roman" pitchFamily="18" charset="0"/>
              </a:rPr>
              <a:t>  T</a:t>
            </a:r>
          </a:p>
        </p:txBody>
      </p:sp>
      <p:sp>
        <p:nvSpPr>
          <p:cNvPr id="31789" name="Text Box 43"/>
          <p:cNvSpPr txBox="1">
            <a:spLocks noChangeArrowheads="1"/>
          </p:cNvSpPr>
          <p:nvPr/>
        </p:nvSpPr>
        <p:spPr bwMode="auto">
          <a:xfrm>
            <a:off x="5321300" y="40576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31790" name="Line 44"/>
          <p:cNvSpPr>
            <a:spLocks noChangeShapeType="1"/>
          </p:cNvSpPr>
          <p:nvPr/>
        </p:nvSpPr>
        <p:spPr bwMode="auto">
          <a:xfrm>
            <a:off x="1657350" y="4438650"/>
            <a:ext cx="286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2930525" y="40290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X-R</a:t>
            </a:r>
          </a:p>
        </p:txBody>
      </p:sp>
      <p:sp>
        <p:nvSpPr>
          <p:cNvPr id="31792" name="Text Box 47"/>
          <p:cNvSpPr txBox="1">
            <a:spLocks noChangeArrowheads="1"/>
          </p:cNvSpPr>
          <p:nvPr/>
        </p:nvSpPr>
        <p:spPr bwMode="auto">
          <a:xfrm>
            <a:off x="5949950" y="61436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Y-T</a:t>
            </a:r>
          </a:p>
        </p:txBody>
      </p:sp>
      <p:sp>
        <p:nvSpPr>
          <p:cNvPr id="31793" name="Line 48"/>
          <p:cNvSpPr>
            <a:spLocks noChangeShapeType="1"/>
          </p:cNvSpPr>
          <p:nvPr/>
        </p:nvSpPr>
        <p:spPr bwMode="auto">
          <a:xfrm flipV="1">
            <a:off x="4968875" y="6089650"/>
            <a:ext cx="29432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C12F6A-16F1-4549-B7D9-E91A936E73DF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7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F4A1D7-CCD9-464C-B78D-030B18760DDF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Equality Subgraph </a:t>
            </a:r>
            <a:r>
              <a:rPr lang="en-US" altLang="zh-TW" sz="1600" smtClean="0"/>
              <a:t>Continue</a:t>
            </a:r>
            <a:endParaRPr lang="zh-TW" altLang="en-US" sz="1600" smtClean="0"/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632700" cy="16192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Enlarge the equality subgraph so that there is a larger matching in the new equality subgraph</a:t>
            </a:r>
            <a:r>
              <a:rPr lang="en-US" altLang="zh-TW" smtClean="0"/>
              <a:t>,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change </a:t>
            </a:r>
            <a:r>
              <a:rPr lang="en-US" altLang="zh-TW" smtClean="0"/>
              <a:t>(</a:t>
            </a:r>
            <a:r>
              <a:rPr lang="en-US" altLang="zh-TW" i="1" smtClean="0"/>
              <a:t>u</a:t>
            </a:r>
            <a:r>
              <a:rPr lang="en-US" altLang="zh-TW" smtClean="0"/>
              <a:t>, </a:t>
            </a:r>
            <a:r>
              <a:rPr lang="en-US" altLang="zh-TW" i="1" smtClean="0"/>
              <a:t>v</a:t>
            </a:r>
            <a:r>
              <a:rPr lang="en-US" altLang="zh-TW" smtClean="0"/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introduce an edge from </a:t>
            </a:r>
            <a:r>
              <a:rPr lang="en-US" altLang="zh-TW" i="1" smtClean="0"/>
              <a:t>X-R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mtClean="0"/>
              <a:t> </a:t>
            </a:r>
            <a:r>
              <a:rPr lang="en-US" altLang="zh-TW" i="1" smtClean="0"/>
              <a:t>Y-T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while maintaining equality on all edges of </a:t>
            </a:r>
            <a:r>
              <a:rPr lang="en-US" altLang="zh-TW" i="1" smtClean="0"/>
              <a:t>M</a:t>
            </a:r>
            <a:r>
              <a:rPr lang="en-US" altLang="zh-TW" smtClean="0"/>
              <a:t>.</a:t>
            </a:r>
            <a:endParaRPr lang="zh-TW" altLang="en-US" smtClean="0"/>
          </a:p>
        </p:txBody>
      </p:sp>
      <p:sp>
        <p:nvSpPr>
          <p:cNvPr id="32774" name="Text Box 44"/>
          <p:cNvSpPr txBox="1">
            <a:spLocks noChangeArrowheads="1"/>
          </p:cNvSpPr>
          <p:nvPr/>
        </p:nvSpPr>
        <p:spPr bwMode="auto">
          <a:xfrm>
            <a:off x="5197475" y="34575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32775" name="Text Box 46"/>
          <p:cNvSpPr txBox="1">
            <a:spLocks noChangeArrowheads="1"/>
          </p:cNvSpPr>
          <p:nvPr/>
        </p:nvSpPr>
        <p:spPr bwMode="auto">
          <a:xfrm>
            <a:off x="2870200" y="34321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-</a:t>
            </a:r>
            <a:endParaRPr lang="en-US" altLang="zh-TW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776" name="Line 23"/>
          <p:cNvSpPr>
            <a:spLocks noChangeShapeType="1"/>
          </p:cNvSpPr>
          <p:nvPr/>
        </p:nvSpPr>
        <p:spPr bwMode="auto">
          <a:xfrm>
            <a:off x="1527175" y="4041775"/>
            <a:ext cx="16891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24"/>
          <p:cNvSpPr>
            <a:spLocks noChangeShapeType="1"/>
          </p:cNvSpPr>
          <p:nvPr/>
        </p:nvSpPr>
        <p:spPr bwMode="auto">
          <a:xfrm>
            <a:off x="2124075" y="4041775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25"/>
          <p:cNvSpPr>
            <a:spLocks noChangeShapeType="1"/>
          </p:cNvSpPr>
          <p:nvPr/>
        </p:nvSpPr>
        <p:spPr bwMode="auto">
          <a:xfrm>
            <a:off x="2682875" y="4054475"/>
            <a:ext cx="10795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26"/>
          <p:cNvSpPr>
            <a:spLocks noChangeShapeType="1"/>
          </p:cNvSpPr>
          <p:nvPr/>
        </p:nvSpPr>
        <p:spPr bwMode="auto">
          <a:xfrm>
            <a:off x="6048375" y="4041775"/>
            <a:ext cx="17272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27"/>
          <p:cNvSpPr>
            <a:spLocks noChangeShapeType="1"/>
          </p:cNvSpPr>
          <p:nvPr/>
        </p:nvSpPr>
        <p:spPr bwMode="auto">
          <a:xfrm>
            <a:off x="6048375" y="4041775"/>
            <a:ext cx="11303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28"/>
          <p:cNvSpPr>
            <a:spLocks noChangeShapeType="1"/>
          </p:cNvSpPr>
          <p:nvPr/>
        </p:nvSpPr>
        <p:spPr bwMode="auto">
          <a:xfrm>
            <a:off x="5540375" y="4054475"/>
            <a:ext cx="10795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Line 29"/>
          <p:cNvSpPr>
            <a:spLocks noChangeShapeType="1"/>
          </p:cNvSpPr>
          <p:nvPr/>
        </p:nvSpPr>
        <p:spPr bwMode="auto">
          <a:xfrm>
            <a:off x="6061075" y="4041775"/>
            <a:ext cx="127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Line 30"/>
          <p:cNvSpPr>
            <a:spLocks noChangeShapeType="1"/>
          </p:cNvSpPr>
          <p:nvPr/>
        </p:nvSpPr>
        <p:spPr bwMode="auto">
          <a:xfrm flipH="1">
            <a:off x="3825875" y="4041775"/>
            <a:ext cx="21971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Line 31"/>
          <p:cNvSpPr>
            <a:spLocks noChangeShapeType="1"/>
          </p:cNvSpPr>
          <p:nvPr/>
        </p:nvSpPr>
        <p:spPr bwMode="auto">
          <a:xfrm flipH="1">
            <a:off x="3825875" y="4041775"/>
            <a:ext cx="16637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Line 32"/>
          <p:cNvSpPr>
            <a:spLocks noChangeShapeType="1"/>
          </p:cNvSpPr>
          <p:nvPr/>
        </p:nvSpPr>
        <p:spPr bwMode="auto">
          <a:xfrm flipH="1">
            <a:off x="3241675" y="4054475"/>
            <a:ext cx="53340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Line 33"/>
          <p:cNvSpPr>
            <a:spLocks noChangeShapeType="1"/>
          </p:cNvSpPr>
          <p:nvPr/>
        </p:nvSpPr>
        <p:spPr bwMode="auto">
          <a:xfrm>
            <a:off x="3825875" y="4054475"/>
            <a:ext cx="5080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Line 34"/>
          <p:cNvSpPr>
            <a:spLocks noChangeShapeType="1"/>
          </p:cNvSpPr>
          <p:nvPr/>
        </p:nvSpPr>
        <p:spPr bwMode="auto">
          <a:xfrm flipH="1">
            <a:off x="4371975" y="4079875"/>
            <a:ext cx="5334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Line 35"/>
          <p:cNvSpPr>
            <a:spLocks noChangeShapeType="1"/>
          </p:cNvSpPr>
          <p:nvPr/>
        </p:nvSpPr>
        <p:spPr bwMode="auto">
          <a:xfrm>
            <a:off x="4930775" y="4067175"/>
            <a:ext cx="0" cy="128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9" name="Line 36"/>
          <p:cNvSpPr>
            <a:spLocks noChangeShapeType="1"/>
          </p:cNvSpPr>
          <p:nvPr/>
        </p:nvSpPr>
        <p:spPr bwMode="auto">
          <a:xfrm>
            <a:off x="3800475" y="4092575"/>
            <a:ext cx="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Line 37"/>
          <p:cNvSpPr>
            <a:spLocks noChangeShapeType="1"/>
          </p:cNvSpPr>
          <p:nvPr/>
        </p:nvSpPr>
        <p:spPr bwMode="auto">
          <a:xfrm>
            <a:off x="3216275" y="4067175"/>
            <a:ext cx="1270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Line 38"/>
          <p:cNvSpPr>
            <a:spLocks noChangeShapeType="1"/>
          </p:cNvSpPr>
          <p:nvPr/>
        </p:nvSpPr>
        <p:spPr bwMode="auto">
          <a:xfrm flipH="1">
            <a:off x="4359275" y="4079875"/>
            <a:ext cx="1270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2" name="Line 39"/>
          <p:cNvSpPr>
            <a:spLocks noChangeShapeType="1"/>
          </p:cNvSpPr>
          <p:nvPr/>
        </p:nvSpPr>
        <p:spPr bwMode="auto">
          <a:xfrm>
            <a:off x="5502275" y="4079875"/>
            <a:ext cx="0" cy="124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Line 40"/>
          <p:cNvSpPr>
            <a:spLocks noChangeShapeType="1"/>
          </p:cNvSpPr>
          <p:nvPr/>
        </p:nvSpPr>
        <p:spPr bwMode="auto">
          <a:xfrm flipH="1">
            <a:off x="3813175" y="4067175"/>
            <a:ext cx="520700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Oval 4"/>
          <p:cNvSpPr>
            <a:spLocks noChangeArrowheads="1"/>
          </p:cNvSpPr>
          <p:nvPr/>
        </p:nvSpPr>
        <p:spPr bwMode="auto">
          <a:xfrm>
            <a:off x="14890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5" name="Oval 5"/>
          <p:cNvSpPr>
            <a:spLocks noChangeArrowheads="1"/>
          </p:cNvSpPr>
          <p:nvPr/>
        </p:nvSpPr>
        <p:spPr bwMode="auto">
          <a:xfrm>
            <a:off x="20542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6" name="Oval 6"/>
          <p:cNvSpPr>
            <a:spLocks noChangeArrowheads="1"/>
          </p:cNvSpPr>
          <p:nvPr/>
        </p:nvSpPr>
        <p:spPr bwMode="auto">
          <a:xfrm>
            <a:off x="26193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7" name="Oval 7"/>
          <p:cNvSpPr>
            <a:spLocks noChangeArrowheads="1"/>
          </p:cNvSpPr>
          <p:nvPr/>
        </p:nvSpPr>
        <p:spPr bwMode="auto">
          <a:xfrm>
            <a:off x="31845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8" name="Oval 8"/>
          <p:cNvSpPr>
            <a:spLocks noChangeArrowheads="1"/>
          </p:cNvSpPr>
          <p:nvPr/>
        </p:nvSpPr>
        <p:spPr bwMode="auto">
          <a:xfrm>
            <a:off x="37496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799" name="Oval 9"/>
          <p:cNvSpPr>
            <a:spLocks noChangeArrowheads="1"/>
          </p:cNvSpPr>
          <p:nvPr/>
        </p:nvSpPr>
        <p:spPr bwMode="auto">
          <a:xfrm>
            <a:off x="43148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0" name="Oval 10"/>
          <p:cNvSpPr>
            <a:spLocks noChangeArrowheads="1"/>
          </p:cNvSpPr>
          <p:nvPr/>
        </p:nvSpPr>
        <p:spPr bwMode="auto">
          <a:xfrm>
            <a:off x="48799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1" name="Oval 11"/>
          <p:cNvSpPr>
            <a:spLocks noChangeArrowheads="1"/>
          </p:cNvSpPr>
          <p:nvPr/>
        </p:nvSpPr>
        <p:spPr bwMode="auto">
          <a:xfrm>
            <a:off x="544512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2" name="Oval 12"/>
          <p:cNvSpPr>
            <a:spLocks noChangeArrowheads="1"/>
          </p:cNvSpPr>
          <p:nvPr/>
        </p:nvSpPr>
        <p:spPr bwMode="auto">
          <a:xfrm>
            <a:off x="6010275" y="39909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3" name="Oval 14"/>
          <p:cNvSpPr>
            <a:spLocks noChangeArrowheads="1"/>
          </p:cNvSpPr>
          <p:nvPr/>
        </p:nvSpPr>
        <p:spPr bwMode="auto">
          <a:xfrm>
            <a:off x="31908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4" name="Oval 15"/>
          <p:cNvSpPr>
            <a:spLocks noChangeArrowheads="1"/>
          </p:cNvSpPr>
          <p:nvPr/>
        </p:nvSpPr>
        <p:spPr bwMode="auto">
          <a:xfrm>
            <a:off x="37560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5" name="Oval 16"/>
          <p:cNvSpPr>
            <a:spLocks noChangeArrowheads="1"/>
          </p:cNvSpPr>
          <p:nvPr/>
        </p:nvSpPr>
        <p:spPr bwMode="auto">
          <a:xfrm>
            <a:off x="43211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6" name="Oval 17"/>
          <p:cNvSpPr>
            <a:spLocks noChangeArrowheads="1"/>
          </p:cNvSpPr>
          <p:nvPr/>
        </p:nvSpPr>
        <p:spPr bwMode="auto">
          <a:xfrm>
            <a:off x="48863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7" name="Oval 18"/>
          <p:cNvSpPr>
            <a:spLocks noChangeArrowheads="1"/>
          </p:cNvSpPr>
          <p:nvPr/>
        </p:nvSpPr>
        <p:spPr bwMode="auto">
          <a:xfrm>
            <a:off x="54514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8" name="Oval 19"/>
          <p:cNvSpPr>
            <a:spLocks noChangeArrowheads="1"/>
          </p:cNvSpPr>
          <p:nvPr/>
        </p:nvSpPr>
        <p:spPr bwMode="auto">
          <a:xfrm>
            <a:off x="60166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09" name="Oval 20"/>
          <p:cNvSpPr>
            <a:spLocks noChangeArrowheads="1"/>
          </p:cNvSpPr>
          <p:nvPr/>
        </p:nvSpPr>
        <p:spPr bwMode="auto">
          <a:xfrm>
            <a:off x="65817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10" name="Oval 21"/>
          <p:cNvSpPr>
            <a:spLocks noChangeArrowheads="1"/>
          </p:cNvSpPr>
          <p:nvPr/>
        </p:nvSpPr>
        <p:spPr bwMode="auto">
          <a:xfrm>
            <a:off x="714692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11" name="Oval 22"/>
          <p:cNvSpPr>
            <a:spLocks noChangeArrowheads="1"/>
          </p:cNvSpPr>
          <p:nvPr/>
        </p:nvSpPr>
        <p:spPr bwMode="auto">
          <a:xfrm>
            <a:off x="7712075" y="5311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2812" name="Line 41"/>
          <p:cNvSpPr>
            <a:spLocks noChangeShapeType="1"/>
          </p:cNvSpPr>
          <p:nvPr/>
        </p:nvSpPr>
        <p:spPr bwMode="auto">
          <a:xfrm>
            <a:off x="3121025" y="5489575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3" name="Line 42"/>
          <p:cNvSpPr>
            <a:spLocks noChangeShapeType="1"/>
          </p:cNvSpPr>
          <p:nvPr/>
        </p:nvSpPr>
        <p:spPr bwMode="auto">
          <a:xfrm>
            <a:off x="4835525" y="3838575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4" name="Text Box 43"/>
          <p:cNvSpPr txBox="1">
            <a:spLocks noChangeArrowheads="1"/>
          </p:cNvSpPr>
          <p:nvPr/>
        </p:nvSpPr>
        <p:spPr bwMode="auto">
          <a:xfrm>
            <a:off x="3206750" y="5588000"/>
            <a:ext cx="5842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i="1">
                <a:latin typeface="Times New Roman" pitchFamily="18" charset="0"/>
              </a:rPr>
              <a:t>  T</a:t>
            </a:r>
          </a:p>
        </p:txBody>
      </p:sp>
      <p:sp>
        <p:nvSpPr>
          <p:cNvPr id="32815" name="Line 45"/>
          <p:cNvSpPr>
            <a:spLocks noChangeShapeType="1"/>
          </p:cNvSpPr>
          <p:nvPr/>
        </p:nvSpPr>
        <p:spPr bwMode="auto">
          <a:xfrm>
            <a:off x="1409700" y="3838575"/>
            <a:ext cx="29876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6" name="Line 47"/>
          <p:cNvSpPr>
            <a:spLocks noChangeShapeType="1"/>
          </p:cNvSpPr>
          <p:nvPr/>
        </p:nvSpPr>
        <p:spPr bwMode="auto">
          <a:xfrm>
            <a:off x="4914900" y="5495925"/>
            <a:ext cx="29591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7" name="Text Box 46"/>
          <p:cNvSpPr txBox="1">
            <a:spLocks noChangeArrowheads="1"/>
          </p:cNvSpPr>
          <p:nvPr/>
        </p:nvSpPr>
        <p:spPr bwMode="auto">
          <a:xfrm>
            <a:off x="1835150" y="34194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X-R</a:t>
            </a:r>
          </a:p>
        </p:txBody>
      </p:sp>
      <p:sp>
        <p:nvSpPr>
          <p:cNvPr id="32818" name="Text Box 47"/>
          <p:cNvSpPr txBox="1">
            <a:spLocks noChangeArrowheads="1"/>
          </p:cNvSpPr>
          <p:nvPr/>
        </p:nvSpPr>
        <p:spPr bwMode="auto">
          <a:xfrm>
            <a:off x="5883275" y="56388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Y-T</a:t>
            </a:r>
          </a:p>
        </p:txBody>
      </p:sp>
      <p:sp>
        <p:nvSpPr>
          <p:cNvPr id="32819" name="Text Box 43"/>
          <p:cNvSpPr txBox="1">
            <a:spLocks noChangeArrowheads="1"/>
          </p:cNvSpPr>
          <p:nvPr/>
        </p:nvSpPr>
        <p:spPr bwMode="auto">
          <a:xfrm>
            <a:off x="3987800" y="5521325"/>
            <a:ext cx="5842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</a:t>
            </a:r>
            <a:endParaRPr lang="en-US" altLang="zh-TW" i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0D9513-DB28-4AEA-B942-FA16D3E0556D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D62D03-4C87-4F07-A0C1-F41D8784786F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85825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r>
              <a:rPr lang="en-US" altLang="zh-TW" sz="32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203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cover requires</a:t>
            </a:r>
            <a:r>
              <a:rPr lang="en-US" altLang="zh-TW" smtClean="0"/>
              <a:t> </a:t>
            </a:r>
            <a:r>
              <a:rPr lang="en-US" altLang="zh-TW" i="1" smtClean="0"/>
              <a:t>u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+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j</a:t>
            </a:r>
            <a:r>
              <a:rPr lang="en-US" altLang="zh-TW" smtClean="0">
                <a:sym typeface="Symbol" pitchFamily="18" charset="2"/>
              </a:rPr>
              <a:t></a:t>
            </a:r>
            <a:r>
              <a:rPr lang="en-US" altLang="zh-TW" i="1" smtClean="0">
                <a:sym typeface="Symbol" pitchFamily="18" charset="2"/>
              </a:rPr>
              <a:t>w</a:t>
            </a:r>
            <a:r>
              <a:rPr lang="en-US" altLang="zh-TW" i="1" baseline="-25000" smtClean="0">
                <a:sym typeface="Symbol" pitchFamily="18" charset="2"/>
              </a:rPr>
              <a:t>i,j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all </a:t>
            </a:r>
            <a:r>
              <a:rPr lang="en-US" altLang="zh-TW" i="1" smtClean="0">
                <a:sym typeface="Symbol" pitchFamily="18" charset="2"/>
              </a:rPr>
              <a:t>i, j</a:t>
            </a:r>
            <a:r>
              <a:rPr lang="en-US" altLang="zh-TW" smtClean="0">
                <a:sym typeface="Symbol" pitchFamily="18" charset="2"/>
              </a:rPr>
              <a:t>;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difference </a:t>
            </a:r>
            <a:r>
              <a:rPr lang="en-US" altLang="zh-TW" i="1" smtClean="0">
                <a:sym typeface="Symbol" pitchFamily="18" charset="2"/>
              </a:rPr>
              <a:t>u</a:t>
            </a:r>
            <a:r>
              <a:rPr lang="en-US" altLang="zh-TW" i="1" baseline="-25000" smtClean="0">
                <a:sym typeface="Symbol" pitchFamily="18" charset="2"/>
              </a:rPr>
              <a:t>i</a:t>
            </a:r>
            <a:r>
              <a:rPr lang="en-US" altLang="zh-TW" i="1" smtClean="0">
                <a:sym typeface="Symbol" pitchFamily="18" charset="2"/>
              </a:rPr>
              <a:t>+v</a:t>
            </a:r>
            <a:r>
              <a:rPr lang="en-US" altLang="zh-TW" i="1" baseline="-25000" smtClean="0">
                <a:sym typeface="Symbol" pitchFamily="18" charset="2"/>
              </a:rPr>
              <a:t>j</a:t>
            </a:r>
            <a:r>
              <a:rPr lang="en-US" altLang="zh-TW" i="1" smtClean="0">
                <a:sym typeface="Symbol" pitchFamily="18" charset="2"/>
              </a:rPr>
              <a:t>-w</a:t>
            </a:r>
            <a:r>
              <a:rPr lang="en-US" altLang="zh-TW" i="1" baseline="-25000" smtClean="0">
                <a:sym typeface="Symbol" pitchFamily="18" charset="2"/>
              </a:rPr>
              <a:t>i,j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is the </a:t>
            </a:r>
            <a:r>
              <a:rPr lang="en-US" altLang="zh-TW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excess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for </a:t>
            </a:r>
            <a:r>
              <a:rPr lang="en-US" altLang="zh-TW" i="1" smtClean="0">
                <a:sym typeface="Symbol" pitchFamily="18" charset="2"/>
              </a:rPr>
              <a:t>i, j</a:t>
            </a:r>
            <a:r>
              <a:rPr lang="en-US" altLang="zh-TW" smtClean="0">
                <a:sym typeface="Symbol" pitchFamily="18" charset="2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Edges joining </a:t>
            </a:r>
            <a:r>
              <a:rPr lang="en-US" altLang="zh-TW" i="1" smtClean="0">
                <a:sym typeface="Symbol" pitchFamily="18" charset="2"/>
              </a:rPr>
              <a:t>X-R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Y-T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are not in </a:t>
            </a:r>
            <a:r>
              <a:rPr lang="en-US" altLang="zh-TW" i="1" smtClean="0">
                <a:sym typeface="Symbol" pitchFamily="18" charset="2"/>
              </a:rPr>
              <a:t>G</a:t>
            </a:r>
            <a:r>
              <a:rPr lang="en-US" altLang="zh-TW" i="1" baseline="-25000" smtClean="0">
                <a:sym typeface="Symbol" pitchFamily="18" charset="2"/>
              </a:rPr>
              <a:t>u,v</a:t>
            </a:r>
            <a:r>
              <a:rPr lang="en-US" altLang="zh-TW" baseline="30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have positive</a:t>
            </a:r>
            <a:r>
              <a:rPr lang="en-US" altLang="zh-TW" baseline="30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excess. 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1471613" y="3962400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方程式" r:id="rId3" imgW="1143000" imgH="1143000" progId="Equation.3">
                  <p:embed/>
                </p:oleObj>
              </mc:Choice>
              <mc:Fallback>
                <p:oleObj name="方程式" r:id="rId3" imgW="114300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962400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1028700" y="3933825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1466850" y="3524250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2314575" y="42481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2647950" y="46196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>
            <a:off x="3038475" y="50101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>
            <a:off x="2314575" y="53721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1"/>
          <p:cNvSpPr>
            <a:spLocks noChangeShapeType="1"/>
          </p:cNvSpPr>
          <p:nvPr/>
        </p:nvSpPr>
        <p:spPr bwMode="auto">
          <a:xfrm>
            <a:off x="2657475" y="57435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Oval 13"/>
          <p:cNvSpPr>
            <a:spLocks noChangeArrowheads="1"/>
          </p:cNvSpPr>
          <p:nvPr/>
        </p:nvSpPr>
        <p:spPr bwMode="auto">
          <a:xfrm>
            <a:off x="4121150" y="5226050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59" name="Oval 14"/>
          <p:cNvSpPr>
            <a:spLocks noChangeArrowheads="1"/>
          </p:cNvSpPr>
          <p:nvPr/>
        </p:nvSpPr>
        <p:spPr bwMode="auto">
          <a:xfrm>
            <a:off x="4608513" y="5226050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0" name="Oval 15"/>
          <p:cNvSpPr>
            <a:spLocks noChangeArrowheads="1"/>
          </p:cNvSpPr>
          <p:nvPr/>
        </p:nvSpPr>
        <p:spPr bwMode="auto">
          <a:xfrm>
            <a:off x="5097463" y="5226050"/>
            <a:ext cx="171450" cy="1809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1" name="Oval 16"/>
          <p:cNvSpPr>
            <a:spLocks noChangeArrowheads="1"/>
          </p:cNvSpPr>
          <p:nvPr/>
        </p:nvSpPr>
        <p:spPr bwMode="auto">
          <a:xfrm>
            <a:off x="5584825" y="5226050"/>
            <a:ext cx="171450" cy="1809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2" name="Oval 17"/>
          <p:cNvSpPr>
            <a:spLocks noChangeArrowheads="1"/>
          </p:cNvSpPr>
          <p:nvPr/>
        </p:nvSpPr>
        <p:spPr bwMode="auto">
          <a:xfrm>
            <a:off x="6073775" y="5226050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>
            <a:off x="4746625" y="4270375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Oval 20"/>
          <p:cNvSpPr>
            <a:spLocks noChangeArrowheads="1"/>
          </p:cNvSpPr>
          <p:nvPr/>
        </p:nvSpPr>
        <p:spPr bwMode="auto">
          <a:xfrm>
            <a:off x="4121150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4608513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6" name="Oval 22"/>
          <p:cNvSpPr>
            <a:spLocks noChangeArrowheads="1"/>
          </p:cNvSpPr>
          <p:nvPr/>
        </p:nvSpPr>
        <p:spPr bwMode="auto">
          <a:xfrm>
            <a:off x="5097463" y="4111625"/>
            <a:ext cx="171450" cy="1809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5584825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6073775" y="4111625"/>
            <a:ext cx="17145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4260850" y="4260850"/>
            <a:ext cx="889000" cy="97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5241925" y="4279900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H="1">
            <a:off x="5197475" y="428942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H="1">
            <a:off x="5683250" y="42799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3" name="Text Box 30"/>
          <p:cNvSpPr txBox="1">
            <a:spLocks noChangeArrowheads="1"/>
          </p:cNvSpPr>
          <p:nvPr/>
        </p:nvSpPr>
        <p:spPr bwMode="auto">
          <a:xfrm>
            <a:off x="5054600" y="34480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6174" name="Text Box 31"/>
          <p:cNvSpPr txBox="1">
            <a:spLocks noChangeArrowheads="1"/>
          </p:cNvSpPr>
          <p:nvPr/>
        </p:nvSpPr>
        <p:spPr bwMode="auto">
          <a:xfrm>
            <a:off x="5026025" y="55911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75" name="Text Box 32"/>
          <p:cNvSpPr txBox="1">
            <a:spLocks noChangeArrowheads="1"/>
          </p:cNvSpPr>
          <p:nvPr/>
        </p:nvSpPr>
        <p:spPr bwMode="auto">
          <a:xfrm>
            <a:off x="5473700" y="5610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76" name="Text Box 33"/>
          <p:cNvSpPr txBox="1">
            <a:spLocks noChangeArrowheads="1"/>
          </p:cNvSpPr>
          <p:nvPr/>
        </p:nvSpPr>
        <p:spPr bwMode="auto">
          <a:xfrm>
            <a:off x="4054475" y="37719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6</a:t>
            </a:r>
          </a:p>
        </p:txBody>
      </p:sp>
      <p:sp>
        <p:nvSpPr>
          <p:cNvPr id="6177" name="Text Box 34"/>
          <p:cNvSpPr txBox="1">
            <a:spLocks noChangeArrowheads="1"/>
          </p:cNvSpPr>
          <p:nvPr/>
        </p:nvSpPr>
        <p:spPr bwMode="auto">
          <a:xfrm>
            <a:off x="4483100" y="37719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7</a:t>
            </a:r>
          </a:p>
        </p:txBody>
      </p:sp>
      <p:sp>
        <p:nvSpPr>
          <p:cNvPr id="6178" name="Text Box 35"/>
          <p:cNvSpPr txBox="1">
            <a:spLocks noChangeArrowheads="1"/>
          </p:cNvSpPr>
          <p:nvPr/>
        </p:nvSpPr>
        <p:spPr bwMode="auto">
          <a:xfrm>
            <a:off x="5016500" y="37623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8</a:t>
            </a:r>
          </a:p>
        </p:txBody>
      </p:sp>
      <p:sp>
        <p:nvSpPr>
          <p:cNvPr id="6179" name="Text Box 36"/>
          <p:cNvSpPr txBox="1">
            <a:spLocks noChangeArrowheads="1"/>
          </p:cNvSpPr>
          <p:nvPr/>
        </p:nvSpPr>
        <p:spPr bwMode="auto">
          <a:xfrm>
            <a:off x="5464175" y="37242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6</a:t>
            </a:r>
          </a:p>
        </p:txBody>
      </p:sp>
      <p:sp>
        <p:nvSpPr>
          <p:cNvPr id="6180" name="Text Box 37"/>
          <p:cNvSpPr txBox="1">
            <a:spLocks noChangeArrowheads="1"/>
          </p:cNvSpPr>
          <p:nvPr/>
        </p:nvSpPr>
        <p:spPr bwMode="auto">
          <a:xfrm>
            <a:off x="5940425" y="37433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8</a:t>
            </a:r>
          </a:p>
        </p:txBody>
      </p:sp>
      <p:sp>
        <p:nvSpPr>
          <p:cNvPr id="6181" name="Text Box 38"/>
          <p:cNvSpPr txBox="1">
            <a:spLocks noChangeArrowheads="1"/>
          </p:cNvSpPr>
          <p:nvPr/>
        </p:nvSpPr>
        <p:spPr bwMode="auto">
          <a:xfrm>
            <a:off x="4054475" y="53340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2" name="Text Box 39"/>
          <p:cNvSpPr txBox="1">
            <a:spLocks noChangeArrowheads="1"/>
          </p:cNvSpPr>
          <p:nvPr/>
        </p:nvSpPr>
        <p:spPr bwMode="auto">
          <a:xfrm>
            <a:off x="4483100" y="5334000"/>
            <a:ext cx="384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3" name="Text Box 40"/>
          <p:cNvSpPr txBox="1">
            <a:spLocks noChangeArrowheads="1"/>
          </p:cNvSpPr>
          <p:nvPr/>
        </p:nvSpPr>
        <p:spPr bwMode="auto">
          <a:xfrm>
            <a:off x="5016500" y="53721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4" name="Text Box 41"/>
          <p:cNvSpPr txBox="1">
            <a:spLocks noChangeArrowheads="1"/>
          </p:cNvSpPr>
          <p:nvPr/>
        </p:nvSpPr>
        <p:spPr bwMode="auto">
          <a:xfrm>
            <a:off x="5492750" y="5334000"/>
            <a:ext cx="327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5" name="Text Box 42"/>
          <p:cNvSpPr txBox="1">
            <a:spLocks noChangeArrowheads="1"/>
          </p:cNvSpPr>
          <p:nvPr/>
        </p:nvSpPr>
        <p:spPr bwMode="auto">
          <a:xfrm>
            <a:off x="5969000" y="53625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0</a:t>
            </a:r>
          </a:p>
        </p:txBody>
      </p:sp>
      <p:sp>
        <p:nvSpPr>
          <p:cNvPr id="6186" name="Text Box 43"/>
          <p:cNvSpPr txBox="1">
            <a:spLocks noChangeArrowheads="1"/>
          </p:cNvSpPr>
          <p:nvPr/>
        </p:nvSpPr>
        <p:spPr bwMode="auto">
          <a:xfrm>
            <a:off x="720725" y="46767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6187" name="Text Box 44"/>
          <p:cNvSpPr txBox="1">
            <a:spLocks noChangeArrowheads="1"/>
          </p:cNvSpPr>
          <p:nvPr/>
        </p:nvSpPr>
        <p:spPr bwMode="auto">
          <a:xfrm>
            <a:off x="2216150" y="3324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88" name="Text Box 45"/>
          <p:cNvSpPr txBox="1">
            <a:spLocks noChangeArrowheads="1"/>
          </p:cNvSpPr>
          <p:nvPr/>
        </p:nvSpPr>
        <p:spPr bwMode="auto">
          <a:xfrm>
            <a:off x="2597150" y="33242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6189" name="Text Box 46"/>
          <p:cNvSpPr txBox="1">
            <a:spLocks noChangeArrowheads="1"/>
          </p:cNvSpPr>
          <p:nvPr/>
        </p:nvSpPr>
        <p:spPr bwMode="auto">
          <a:xfrm>
            <a:off x="6296025" y="3352800"/>
            <a:ext cx="222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R∪T: Vertex 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D7E873-A899-4D71-9D19-218631B1EF33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4D2372-E1AF-438D-91F5-9686620922B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400050"/>
            <a:ext cx="7772400" cy="885825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r>
              <a:rPr lang="en-US" altLang="zh-TW" sz="32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09675"/>
            <a:ext cx="7772400" cy="2498725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Let</a:t>
            </a:r>
            <a:r>
              <a:rPr lang="en-US" altLang="zh-TW" sz="2200" smtClean="0">
                <a:sym typeface="Symbol" pitchFamily="18" charset="2"/>
              </a:rPr>
              <a:t> 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be the minimum excess on the edges from </a:t>
            </a:r>
            <a:r>
              <a:rPr lang="en-US" altLang="zh-TW" sz="2200" i="1" smtClean="0">
                <a:sym typeface="Symbol" pitchFamily="18" charset="2"/>
              </a:rPr>
              <a:t>X</a:t>
            </a:r>
            <a:r>
              <a:rPr lang="en-US" altLang="zh-TW" sz="2200" smtClean="0">
                <a:sym typeface="Symbol" pitchFamily="18" charset="2"/>
              </a:rPr>
              <a:t>-</a:t>
            </a:r>
            <a:r>
              <a:rPr lang="en-US" altLang="zh-TW" sz="2200" i="1" smtClean="0">
                <a:sym typeface="Symbol" pitchFamily="18" charset="2"/>
              </a:rPr>
              <a:t>R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i="1" smtClean="0">
                <a:sym typeface="Symbol" pitchFamily="18" charset="2"/>
              </a:rPr>
              <a:t>Y-T</a:t>
            </a:r>
            <a:r>
              <a:rPr lang="en-US" altLang="zh-TW" sz="2200" smtClean="0">
                <a:sym typeface="Symbol" pitchFamily="18" charset="2"/>
              </a:rPr>
              <a:t>.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Reduce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i="1" smtClean="0">
                <a:sym typeface="Symbol" pitchFamily="18" charset="2"/>
              </a:rPr>
              <a:t>u</a:t>
            </a:r>
            <a:r>
              <a:rPr lang="en-US" altLang="zh-TW" sz="2200" i="1" baseline="-25000" smtClean="0">
                <a:sym typeface="Symbol" pitchFamily="18" charset="2"/>
              </a:rPr>
              <a:t>i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by</a:t>
            </a:r>
            <a:r>
              <a:rPr lang="en-US" altLang="zh-TW" sz="2200" smtClean="0">
                <a:sym typeface="Symbol" pitchFamily="18" charset="2"/>
              </a:rPr>
              <a:t> 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all </a:t>
            </a:r>
            <a:r>
              <a:rPr lang="en-US" altLang="zh-TW" sz="2200" i="1" smtClean="0">
                <a:sym typeface="Symbol" pitchFamily="18" charset="2"/>
              </a:rPr>
              <a:t>x</a:t>
            </a:r>
            <a:r>
              <a:rPr lang="en-US" altLang="zh-TW" sz="2200" i="1" baseline="-25000" smtClean="0">
                <a:sym typeface="Symbol" pitchFamily="18" charset="2"/>
              </a:rPr>
              <a:t>i</a:t>
            </a:r>
            <a:r>
              <a:rPr lang="en-US" altLang="zh-TW" sz="2200" smtClean="0">
                <a:sym typeface="Symbol" pitchFamily="18" charset="2"/>
              </a:rPr>
              <a:t></a:t>
            </a:r>
            <a:r>
              <a:rPr lang="en-US" altLang="zh-TW" sz="2200" i="1" smtClean="0">
                <a:sym typeface="Symbol" pitchFamily="18" charset="2"/>
              </a:rPr>
              <a:t>X-R</a:t>
            </a:r>
            <a:r>
              <a:rPr lang="en-US" altLang="zh-TW" sz="2200" smtClean="0"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 maintain the cover condition for these edges while bringing at least one into the equality subgraph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Increase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v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by </a:t>
            </a:r>
            <a:r>
              <a:rPr lang="en-US" altLang="zh-TW" sz="2000" smtClean="0">
                <a:sym typeface="Symbol" pitchFamily="18" charset="2"/>
              </a:rPr>
              <a:t>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y</a:t>
            </a:r>
            <a:r>
              <a:rPr lang="en-US" altLang="zh-TW" sz="2000" i="1" baseline="-25000" smtClean="0">
                <a:sym typeface="Symbol" pitchFamily="18" charset="2"/>
              </a:rPr>
              <a:t>j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endParaRPr lang="en-US" altLang="zh-TW" sz="2000" smtClean="0">
              <a:sym typeface="Symbol" pitchFamily="18" charset="2"/>
            </a:endParaRP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 maintain the cover condition for the edges from </a:t>
            </a:r>
            <a:r>
              <a:rPr lang="en-US" altLang="zh-TW" sz="2000" i="1" smtClean="0">
                <a:sym typeface="Symbol" pitchFamily="18" charset="2"/>
              </a:rPr>
              <a:t>X-R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to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endParaRPr lang="en-US" altLang="zh-TW" sz="2000" smtClean="0">
              <a:sym typeface="Symbol" pitchFamily="18" charset="2"/>
            </a:endParaRP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1547813" y="4295775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方程式" r:id="rId3" imgW="1143000" imgH="1143000" progId="Equation.3">
                  <p:embed/>
                </p:oleObj>
              </mc:Choice>
              <mc:Fallback>
                <p:oleObj name="方程式" r:id="rId3" imgW="114300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5775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1247775" y="4267200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543050" y="385762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7177" name="Line 7"/>
          <p:cNvSpPr>
            <a:spLocks noChangeShapeType="1"/>
          </p:cNvSpPr>
          <p:nvPr/>
        </p:nvSpPr>
        <p:spPr bwMode="auto">
          <a:xfrm>
            <a:off x="2390775" y="45815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8"/>
          <p:cNvSpPr>
            <a:spLocks noChangeShapeType="1"/>
          </p:cNvSpPr>
          <p:nvPr/>
        </p:nvSpPr>
        <p:spPr bwMode="auto">
          <a:xfrm>
            <a:off x="2724150" y="49530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9"/>
          <p:cNvSpPr>
            <a:spLocks noChangeShapeType="1"/>
          </p:cNvSpPr>
          <p:nvPr/>
        </p:nvSpPr>
        <p:spPr bwMode="auto">
          <a:xfrm>
            <a:off x="3114675" y="53435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>
            <a:off x="2390775" y="57054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1"/>
          <p:cNvSpPr>
            <a:spLocks noChangeShapeType="1"/>
          </p:cNvSpPr>
          <p:nvPr/>
        </p:nvSpPr>
        <p:spPr bwMode="auto">
          <a:xfrm>
            <a:off x="2733675" y="60769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Text Box 12"/>
          <p:cNvSpPr txBox="1">
            <a:spLocks noChangeArrowheads="1"/>
          </p:cNvSpPr>
          <p:nvPr/>
        </p:nvSpPr>
        <p:spPr bwMode="auto">
          <a:xfrm>
            <a:off x="796925" y="50101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7183" name="Text Box 13"/>
          <p:cNvSpPr txBox="1">
            <a:spLocks noChangeArrowheads="1"/>
          </p:cNvSpPr>
          <p:nvPr/>
        </p:nvSpPr>
        <p:spPr bwMode="auto">
          <a:xfrm>
            <a:off x="2292350" y="36576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7184" name="Text Box 14"/>
          <p:cNvSpPr txBox="1">
            <a:spLocks noChangeArrowheads="1"/>
          </p:cNvSpPr>
          <p:nvPr/>
        </p:nvSpPr>
        <p:spPr bwMode="auto">
          <a:xfrm>
            <a:off x="2644775" y="36671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7185" name="Text Box 15"/>
          <p:cNvSpPr txBox="1">
            <a:spLocks noChangeArrowheads="1"/>
          </p:cNvSpPr>
          <p:nvPr/>
        </p:nvSpPr>
        <p:spPr bwMode="auto">
          <a:xfrm>
            <a:off x="5391150" y="3656013"/>
            <a:ext cx="65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1">
                <a:latin typeface="Times New Roman" pitchFamily="18" charset="0"/>
              </a:rPr>
              <a:t>T   T</a:t>
            </a:r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5489575" y="4594225"/>
            <a:ext cx="1047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5846763" y="4960938"/>
            <a:ext cx="1047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6203950" y="5327650"/>
            <a:ext cx="1047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4192588" y="5062538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6197600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1" name="Rectangle 22"/>
          <p:cNvSpPr>
            <a:spLocks noChangeArrowheads="1"/>
          </p:cNvSpPr>
          <p:nvPr/>
        </p:nvSpPr>
        <p:spPr bwMode="auto">
          <a:xfrm>
            <a:off x="5838825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 u="sng">
              <a:latin typeface="Times New Roman" pitchFamily="18" charset="0"/>
            </a:endParaRPr>
          </a:p>
        </p:txBody>
      </p:sp>
      <p:sp>
        <p:nvSpPr>
          <p:cNvPr id="7192" name="Rectangle 23"/>
          <p:cNvSpPr>
            <a:spLocks noChangeArrowheads="1"/>
          </p:cNvSpPr>
          <p:nvPr/>
        </p:nvSpPr>
        <p:spPr bwMode="auto">
          <a:xfrm>
            <a:off x="5484813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3" name="Rectangle 24"/>
          <p:cNvSpPr>
            <a:spLocks noChangeArrowheads="1"/>
          </p:cNvSpPr>
          <p:nvPr/>
        </p:nvSpPr>
        <p:spPr bwMode="auto">
          <a:xfrm>
            <a:off x="5127625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4" name="Rectangle 25"/>
          <p:cNvSpPr>
            <a:spLocks noChangeArrowheads="1"/>
          </p:cNvSpPr>
          <p:nvPr/>
        </p:nvSpPr>
        <p:spPr bwMode="auto">
          <a:xfrm>
            <a:off x="4770438" y="5799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5" name="Rectangle 26"/>
          <p:cNvSpPr>
            <a:spLocks noChangeArrowheads="1"/>
          </p:cNvSpPr>
          <p:nvPr/>
        </p:nvSpPr>
        <p:spPr bwMode="auto">
          <a:xfrm>
            <a:off x="6197600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6" name="Rectangle 27"/>
          <p:cNvSpPr>
            <a:spLocks noChangeArrowheads="1"/>
          </p:cNvSpPr>
          <p:nvPr/>
        </p:nvSpPr>
        <p:spPr bwMode="auto">
          <a:xfrm>
            <a:off x="5840413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7" name="Rectangle 28"/>
          <p:cNvSpPr>
            <a:spLocks noChangeArrowheads="1"/>
          </p:cNvSpPr>
          <p:nvPr/>
        </p:nvSpPr>
        <p:spPr bwMode="auto">
          <a:xfrm>
            <a:off x="5481638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u="sng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 u="sng">
              <a:latin typeface="Times New Roman" pitchFamily="18" charset="0"/>
            </a:endParaRPr>
          </a:p>
        </p:txBody>
      </p:sp>
      <p:sp>
        <p:nvSpPr>
          <p:cNvPr id="7198" name="Rectangle 29"/>
          <p:cNvSpPr>
            <a:spLocks noChangeArrowheads="1"/>
          </p:cNvSpPr>
          <p:nvPr/>
        </p:nvSpPr>
        <p:spPr bwMode="auto">
          <a:xfrm>
            <a:off x="5127625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199" name="Rectangle 30"/>
          <p:cNvSpPr>
            <a:spLocks noChangeArrowheads="1"/>
          </p:cNvSpPr>
          <p:nvPr/>
        </p:nvSpPr>
        <p:spPr bwMode="auto">
          <a:xfrm>
            <a:off x="4770438" y="54324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6196013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1" name="Rectangle 32"/>
          <p:cNvSpPr>
            <a:spLocks noChangeArrowheads="1"/>
          </p:cNvSpPr>
          <p:nvPr/>
        </p:nvSpPr>
        <p:spPr bwMode="auto">
          <a:xfrm>
            <a:off x="5840413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2" name="Rectangle 33"/>
          <p:cNvSpPr>
            <a:spLocks noChangeArrowheads="1"/>
          </p:cNvSpPr>
          <p:nvPr/>
        </p:nvSpPr>
        <p:spPr bwMode="auto">
          <a:xfrm>
            <a:off x="5484813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3" name="Rectangle 34"/>
          <p:cNvSpPr>
            <a:spLocks noChangeArrowheads="1"/>
          </p:cNvSpPr>
          <p:nvPr/>
        </p:nvSpPr>
        <p:spPr bwMode="auto">
          <a:xfrm>
            <a:off x="5124450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4" name="Rectangle 35"/>
          <p:cNvSpPr>
            <a:spLocks noChangeArrowheads="1"/>
          </p:cNvSpPr>
          <p:nvPr/>
        </p:nvSpPr>
        <p:spPr bwMode="auto">
          <a:xfrm>
            <a:off x="4768850" y="506571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5" name="Rectangle 36"/>
          <p:cNvSpPr>
            <a:spLocks noChangeArrowheads="1"/>
          </p:cNvSpPr>
          <p:nvPr/>
        </p:nvSpPr>
        <p:spPr bwMode="auto">
          <a:xfrm>
            <a:off x="6194425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altLang="zh-TW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206" name="Rectangle 37"/>
          <p:cNvSpPr>
            <a:spLocks noChangeArrowheads="1"/>
          </p:cNvSpPr>
          <p:nvPr/>
        </p:nvSpPr>
        <p:spPr bwMode="auto">
          <a:xfrm>
            <a:off x="5838825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7" name="Rectangle 38"/>
          <p:cNvSpPr>
            <a:spLocks noChangeArrowheads="1"/>
          </p:cNvSpPr>
          <p:nvPr/>
        </p:nvSpPr>
        <p:spPr bwMode="auto">
          <a:xfrm>
            <a:off x="5484813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8" name="Rectangle 39"/>
          <p:cNvSpPr>
            <a:spLocks noChangeArrowheads="1"/>
          </p:cNvSpPr>
          <p:nvPr/>
        </p:nvSpPr>
        <p:spPr bwMode="auto">
          <a:xfrm>
            <a:off x="5122863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09" name="Rectangle 40"/>
          <p:cNvSpPr>
            <a:spLocks noChangeArrowheads="1"/>
          </p:cNvSpPr>
          <p:nvPr/>
        </p:nvSpPr>
        <p:spPr bwMode="auto">
          <a:xfrm>
            <a:off x="4770438" y="46990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0" name="Rectangle 41"/>
          <p:cNvSpPr>
            <a:spLocks noChangeArrowheads="1"/>
          </p:cNvSpPr>
          <p:nvPr/>
        </p:nvSpPr>
        <p:spPr bwMode="auto">
          <a:xfrm>
            <a:off x="6197600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1" name="Rectangle 42"/>
          <p:cNvSpPr>
            <a:spLocks noChangeArrowheads="1"/>
          </p:cNvSpPr>
          <p:nvPr/>
        </p:nvSpPr>
        <p:spPr bwMode="auto">
          <a:xfrm>
            <a:off x="5840413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2" name="Rectangle 43"/>
          <p:cNvSpPr>
            <a:spLocks noChangeArrowheads="1"/>
          </p:cNvSpPr>
          <p:nvPr/>
        </p:nvSpPr>
        <p:spPr bwMode="auto">
          <a:xfrm>
            <a:off x="5481638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3" name="Rectangle 44"/>
          <p:cNvSpPr>
            <a:spLocks noChangeArrowheads="1"/>
          </p:cNvSpPr>
          <p:nvPr/>
        </p:nvSpPr>
        <p:spPr bwMode="auto">
          <a:xfrm>
            <a:off x="5124450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7214" name="Rectangle 45"/>
          <p:cNvSpPr>
            <a:spLocks noChangeArrowheads="1"/>
          </p:cNvSpPr>
          <p:nvPr/>
        </p:nvSpPr>
        <p:spPr bwMode="auto">
          <a:xfrm>
            <a:off x="4770438" y="43322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TW" sz="2400" dirty="0">
              <a:latin typeface="Times New Roman" pitchFamily="18" charset="0"/>
            </a:endParaRPr>
          </a:p>
        </p:txBody>
      </p:sp>
      <p:sp>
        <p:nvSpPr>
          <p:cNvPr id="7215" name="Rectangle 46"/>
          <p:cNvSpPr>
            <a:spLocks noChangeArrowheads="1"/>
          </p:cNvSpPr>
          <p:nvPr/>
        </p:nvSpPr>
        <p:spPr bwMode="auto">
          <a:xfrm>
            <a:off x="4430713" y="57927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6" name="Rectangle 47"/>
          <p:cNvSpPr>
            <a:spLocks noChangeArrowheads="1"/>
          </p:cNvSpPr>
          <p:nvPr/>
        </p:nvSpPr>
        <p:spPr bwMode="auto">
          <a:xfrm>
            <a:off x="4432300" y="542607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7" name="Rectangle 48"/>
          <p:cNvSpPr>
            <a:spLocks noChangeArrowheads="1"/>
          </p:cNvSpPr>
          <p:nvPr/>
        </p:nvSpPr>
        <p:spPr bwMode="auto">
          <a:xfrm>
            <a:off x="4430713" y="505936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8" name="Rectangle 49"/>
          <p:cNvSpPr>
            <a:spLocks noChangeArrowheads="1"/>
          </p:cNvSpPr>
          <p:nvPr/>
        </p:nvSpPr>
        <p:spPr bwMode="auto">
          <a:xfrm>
            <a:off x="4430713" y="469265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US" altLang="zh-TW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19" name="Rectangle 50"/>
          <p:cNvSpPr>
            <a:spLocks noChangeArrowheads="1"/>
          </p:cNvSpPr>
          <p:nvPr/>
        </p:nvSpPr>
        <p:spPr bwMode="auto">
          <a:xfrm>
            <a:off x="4432300" y="43259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altLang="zh-TW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220" name="Rectangle 51"/>
          <p:cNvSpPr>
            <a:spLocks noChangeArrowheads="1"/>
          </p:cNvSpPr>
          <p:nvPr/>
        </p:nvSpPr>
        <p:spPr bwMode="auto">
          <a:xfrm>
            <a:off x="4705350" y="4352925"/>
            <a:ext cx="62865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1" name="Rectangle 52"/>
          <p:cNvSpPr>
            <a:spLocks noChangeArrowheads="1"/>
          </p:cNvSpPr>
          <p:nvPr/>
        </p:nvSpPr>
        <p:spPr bwMode="auto">
          <a:xfrm>
            <a:off x="4705350" y="5448300"/>
            <a:ext cx="62865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2" name="Rectangle 53"/>
          <p:cNvSpPr>
            <a:spLocks noChangeArrowheads="1"/>
          </p:cNvSpPr>
          <p:nvPr/>
        </p:nvSpPr>
        <p:spPr bwMode="auto">
          <a:xfrm>
            <a:off x="6051550" y="5476875"/>
            <a:ext cx="37147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3" name="Rectangle 54"/>
          <p:cNvSpPr>
            <a:spLocks noChangeArrowheads="1"/>
          </p:cNvSpPr>
          <p:nvPr/>
        </p:nvSpPr>
        <p:spPr bwMode="auto">
          <a:xfrm>
            <a:off x="6070600" y="4362450"/>
            <a:ext cx="37147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4" name="AutoShape 55"/>
          <p:cNvSpPr>
            <a:spLocks/>
          </p:cNvSpPr>
          <p:nvPr/>
        </p:nvSpPr>
        <p:spPr bwMode="auto">
          <a:xfrm>
            <a:off x="6407150" y="4318000"/>
            <a:ext cx="111125" cy="1809750"/>
          </a:xfrm>
          <a:prstGeom prst="rightBracket">
            <a:avLst>
              <a:gd name="adj" fmla="val 1357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7225" name="AutoShape 56"/>
          <p:cNvSpPr>
            <a:spLocks/>
          </p:cNvSpPr>
          <p:nvPr/>
        </p:nvSpPr>
        <p:spPr bwMode="auto">
          <a:xfrm>
            <a:off x="4622800" y="4295775"/>
            <a:ext cx="73025" cy="1835150"/>
          </a:xfrm>
          <a:prstGeom prst="leftBracket">
            <a:avLst>
              <a:gd name="adj" fmla="val 20942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grpSp>
        <p:nvGrpSpPr>
          <p:cNvPr id="7226" name="Group 57"/>
          <p:cNvGrpSpPr>
            <a:grpSpLocks noChangeAspect="1"/>
          </p:cNvGrpSpPr>
          <p:nvPr/>
        </p:nvGrpSpPr>
        <p:grpSpPr bwMode="auto">
          <a:xfrm>
            <a:off x="4733925" y="3949700"/>
            <a:ext cx="1614488" cy="346075"/>
            <a:chOff x="2814" y="2596"/>
            <a:chExt cx="1017" cy="218"/>
          </a:xfrm>
        </p:grpSpPr>
        <p:sp>
          <p:nvSpPr>
            <p:cNvPr id="7230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814" y="2596"/>
              <a:ext cx="101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Rectangle 59"/>
            <p:cNvSpPr>
              <a:spLocks noChangeArrowheads="1"/>
            </p:cNvSpPr>
            <p:nvPr/>
          </p:nvSpPr>
          <p:spPr bwMode="auto">
            <a:xfrm>
              <a:off x="3725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2" name="Rectangle 60"/>
            <p:cNvSpPr>
              <a:spLocks noChangeArrowheads="1"/>
            </p:cNvSpPr>
            <p:nvPr/>
          </p:nvSpPr>
          <p:spPr bwMode="auto">
            <a:xfrm>
              <a:off x="3503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3" name="Rectangle 61"/>
            <p:cNvSpPr>
              <a:spLocks noChangeArrowheads="1"/>
            </p:cNvSpPr>
            <p:nvPr/>
          </p:nvSpPr>
          <p:spPr bwMode="auto">
            <a:xfrm>
              <a:off x="3280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4" name="Rectangle 62"/>
            <p:cNvSpPr>
              <a:spLocks noChangeArrowheads="1"/>
            </p:cNvSpPr>
            <p:nvPr/>
          </p:nvSpPr>
          <p:spPr bwMode="auto">
            <a:xfrm>
              <a:off x="3058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235" name="Rectangle 63"/>
            <p:cNvSpPr>
              <a:spLocks noChangeArrowheads="1"/>
            </p:cNvSpPr>
            <p:nvPr/>
          </p:nvSpPr>
          <p:spPr bwMode="auto">
            <a:xfrm>
              <a:off x="2835" y="2613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227" name="Text Box 68"/>
          <p:cNvSpPr txBox="1">
            <a:spLocks noChangeArrowheads="1"/>
          </p:cNvSpPr>
          <p:nvPr/>
        </p:nvSpPr>
        <p:spPr bwMode="auto">
          <a:xfrm>
            <a:off x="7124700" y="4286250"/>
            <a:ext cx="1457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Matrix </a:t>
            </a:r>
          </a:p>
          <a:p>
            <a:r>
              <a:rPr lang="en-US" altLang="zh-TW" sz="2400">
                <a:latin typeface="Times New Roman" pitchFamily="18" charset="0"/>
              </a:rPr>
              <a:t>of excess</a:t>
            </a:r>
          </a:p>
        </p:txBody>
      </p:sp>
      <p:sp>
        <p:nvSpPr>
          <p:cNvPr id="7228" name="Line 69"/>
          <p:cNvSpPr>
            <a:spLocks noChangeShapeType="1"/>
          </p:cNvSpPr>
          <p:nvPr/>
        </p:nvSpPr>
        <p:spPr bwMode="auto">
          <a:xfrm flipH="1">
            <a:off x="6638925" y="4638675"/>
            <a:ext cx="4762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229" name="文字方塊 67"/>
          <p:cNvSpPr txBox="1">
            <a:spLocks noChangeArrowheads="1"/>
          </p:cNvSpPr>
          <p:nvPr/>
        </p:nvSpPr>
        <p:spPr bwMode="auto">
          <a:xfrm>
            <a:off x="6810375" y="5381625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Min excess </a:t>
            </a:r>
            <a:r>
              <a:rPr lang="el-GR" altLang="zh-TW">
                <a:solidFill>
                  <a:srgbClr val="FF0000"/>
                </a:solidFill>
                <a:latin typeface="Times New Roman" pitchFamily="18" charset="0"/>
              </a:rPr>
              <a:t>ε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 = 1</a:t>
            </a:r>
            <a:endParaRPr lang="zh-TW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EB109C-1DE8-4461-849E-8243CEF7F13E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19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0D6BD1-F43E-4A42-99CB-2A60D876CD7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48195"/>
            <a:ext cx="7772400" cy="87521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Equality </a:t>
            </a:r>
            <a:r>
              <a:rPr lang="en-US" altLang="zh-TW" dirty="0" err="1" smtClean="0"/>
              <a:t>Subgraph</a:t>
            </a:r>
            <a:r>
              <a:rPr lang="en-US" altLang="zh-TW" sz="3200" dirty="0" smtClean="0"/>
              <a:t> </a:t>
            </a:r>
            <a:r>
              <a:rPr lang="en-US" altLang="zh-TW" sz="1600" dirty="0" smtClean="0"/>
              <a:t>Continue</a:t>
            </a:r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/>
        </p:nvGraphicFramePr>
        <p:xfrm>
          <a:off x="1176338" y="2028825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方程式" r:id="rId3" imgW="1143000" imgH="1143000" progId="Equation.3">
                  <p:embed/>
                </p:oleObj>
              </mc:Choice>
              <mc:Fallback>
                <p:oleObj name="方程式" r:id="rId3" imgW="1143000" imgH="1143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028825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876300" y="2000250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1171575" y="159067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>
            <a:off x="2019300" y="23145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8"/>
          <p:cNvSpPr>
            <a:spLocks noChangeShapeType="1"/>
          </p:cNvSpPr>
          <p:nvPr/>
        </p:nvSpPr>
        <p:spPr bwMode="auto">
          <a:xfrm>
            <a:off x="2352675" y="26860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"/>
          <p:cNvSpPr>
            <a:spLocks noChangeShapeType="1"/>
          </p:cNvSpPr>
          <p:nvPr/>
        </p:nvSpPr>
        <p:spPr bwMode="auto">
          <a:xfrm>
            <a:off x="2743200" y="30765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>
            <a:off x="2019300" y="34385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>
            <a:off x="2362200" y="38100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40"/>
          <p:cNvSpPr txBox="1">
            <a:spLocks noChangeArrowheads="1"/>
          </p:cNvSpPr>
          <p:nvPr/>
        </p:nvSpPr>
        <p:spPr bwMode="auto">
          <a:xfrm>
            <a:off x="425450" y="274320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8207" name="Text Box 41"/>
          <p:cNvSpPr txBox="1">
            <a:spLocks noChangeArrowheads="1"/>
          </p:cNvSpPr>
          <p:nvPr/>
        </p:nvSpPr>
        <p:spPr bwMode="auto">
          <a:xfrm>
            <a:off x="1920875" y="13906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8208" name="Text Box 42"/>
          <p:cNvSpPr txBox="1">
            <a:spLocks noChangeArrowheads="1"/>
          </p:cNvSpPr>
          <p:nvPr/>
        </p:nvSpPr>
        <p:spPr bwMode="auto">
          <a:xfrm>
            <a:off x="2301875" y="1390650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graphicFrame>
        <p:nvGraphicFramePr>
          <p:cNvPr id="8195" name="Object 15"/>
          <p:cNvGraphicFramePr>
            <a:graphicFrameLocks noChangeAspect="1"/>
          </p:cNvGraphicFramePr>
          <p:nvPr/>
        </p:nvGraphicFramePr>
        <p:xfrm>
          <a:off x="5376863" y="1981200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方程式" r:id="rId5" imgW="1143000" imgH="1143000" progId="Equation.3">
                  <p:embed/>
                </p:oleObj>
              </mc:Choice>
              <mc:Fallback>
                <p:oleObj name="方程式" r:id="rId5" imgW="1143000" imgH="1143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1981200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62"/>
          <p:cNvSpPr txBox="1">
            <a:spLocks noChangeArrowheads="1"/>
          </p:cNvSpPr>
          <p:nvPr/>
        </p:nvSpPr>
        <p:spPr bwMode="auto">
          <a:xfrm>
            <a:off x="5067300" y="1952625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210" name="Line 163"/>
          <p:cNvSpPr>
            <a:spLocks noChangeShapeType="1"/>
          </p:cNvSpPr>
          <p:nvPr/>
        </p:nvSpPr>
        <p:spPr bwMode="auto">
          <a:xfrm>
            <a:off x="6219825" y="22669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64"/>
          <p:cNvSpPr>
            <a:spLocks noChangeShapeType="1"/>
          </p:cNvSpPr>
          <p:nvPr/>
        </p:nvSpPr>
        <p:spPr bwMode="auto">
          <a:xfrm>
            <a:off x="6553200" y="26384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165"/>
          <p:cNvSpPr>
            <a:spLocks noChangeShapeType="1"/>
          </p:cNvSpPr>
          <p:nvPr/>
        </p:nvSpPr>
        <p:spPr bwMode="auto">
          <a:xfrm>
            <a:off x="6943725" y="30289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166"/>
          <p:cNvSpPr>
            <a:spLocks noChangeShapeType="1"/>
          </p:cNvSpPr>
          <p:nvPr/>
        </p:nvSpPr>
        <p:spPr bwMode="auto">
          <a:xfrm>
            <a:off x="6219825" y="33909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167"/>
          <p:cNvSpPr>
            <a:spLocks noChangeShapeType="1"/>
          </p:cNvSpPr>
          <p:nvPr/>
        </p:nvSpPr>
        <p:spPr bwMode="auto">
          <a:xfrm>
            <a:off x="6562725" y="37623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Text Box 168"/>
          <p:cNvSpPr txBox="1">
            <a:spLocks noChangeArrowheads="1"/>
          </p:cNvSpPr>
          <p:nvPr/>
        </p:nvSpPr>
        <p:spPr bwMode="auto">
          <a:xfrm>
            <a:off x="4654550" y="269557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R</a:t>
            </a:r>
          </a:p>
        </p:txBody>
      </p:sp>
      <p:sp>
        <p:nvSpPr>
          <p:cNvPr id="8216" name="Text Box 169"/>
          <p:cNvSpPr txBox="1">
            <a:spLocks noChangeArrowheads="1"/>
          </p:cNvSpPr>
          <p:nvPr/>
        </p:nvSpPr>
        <p:spPr bwMode="auto">
          <a:xfrm>
            <a:off x="6121400" y="13430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8217" name="Text Box 170"/>
          <p:cNvSpPr txBox="1">
            <a:spLocks noChangeArrowheads="1"/>
          </p:cNvSpPr>
          <p:nvPr/>
        </p:nvSpPr>
        <p:spPr bwMode="auto">
          <a:xfrm>
            <a:off x="6502400" y="1343025"/>
            <a:ext cx="58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Times New Roman" pitchFamily="18" charset="0"/>
              </a:rPr>
              <a:t>T</a:t>
            </a:r>
          </a:p>
        </p:txBody>
      </p:sp>
      <p:sp>
        <p:nvSpPr>
          <p:cNvPr id="8218" name="Text Box 171"/>
          <p:cNvSpPr txBox="1">
            <a:spLocks noChangeArrowheads="1"/>
          </p:cNvSpPr>
          <p:nvPr/>
        </p:nvSpPr>
        <p:spPr bwMode="auto">
          <a:xfrm>
            <a:off x="5353050" y="1609725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0   0   1   1   0</a:t>
            </a:r>
          </a:p>
        </p:txBody>
      </p:sp>
      <p:sp>
        <p:nvSpPr>
          <p:cNvPr id="8219" name="Line 172"/>
          <p:cNvSpPr>
            <a:spLocks noChangeShapeType="1"/>
          </p:cNvSpPr>
          <p:nvPr/>
        </p:nvSpPr>
        <p:spPr bwMode="auto">
          <a:xfrm>
            <a:off x="6943725" y="2638425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0" name="Group 174"/>
          <p:cNvGrpSpPr>
            <a:grpSpLocks/>
          </p:cNvGrpSpPr>
          <p:nvPr/>
        </p:nvGrpSpPr>
        <p:grpSpPr bwMode="auto">
          <a:xfrm>
            <a:off x="1060450" y="5365750"/>
            <a:ext cx="2124075" cy="180975"/>
            <a:chOff x="468" y="2538"/>
            <a:chExt cx="1338" cy="114"/>
          </a:xfrm>
        </p:grpSpPr>
        <p:sp>
          <p:nvSpPr>
            <p:cNvPr id="8254" name="Oval 175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5" name="Oval 176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6" name="Oval 177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7" name="Oval 178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8" name="Oval 179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21" name="Line 180"/>
          <p:cNvSpPr>
            <a:spLocks noChangeShapeType="1"/>
          </p:cNvSpPr>
          <p:nvPr/>
        </p:nvSpPr>
        <p:spPr bwMode="auto">
          <a:xfrm>
            <a:off x="1685925" y="4410075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2" name="Group 181"/>
          <p:cNvGrpSpPr>
            <a:grpSpLocks/>
          </p:cNvGrpSpPr>
          <p:nvPr/>
        </p:nvGrpSpPr>
        <p:grpSpPr bwMode="auto">
          <a:xfrm>
            <a:off x="1060450" y="4251325"/>
            <a:ext cx="2124075" cy="180975"/>
            <a:chOff x="468" y="2538"/>
            <a:chExt cx="1338" cy="114"/>
          </a:xfrm>
        </p:grpSpPr>
        <p:sp>
          <p:nvSpPr>
            <p:cNvPr id="8249" name="Oval 182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0" name="Oval 183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1" name="Oval 184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2" name="Oval 185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53" name="Oval 186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23" name="Line 187"/>
          <p:cNvSpPr>
            <a:spLocks noChangeShapeType="1"/>
          </p:cNvSpPr>
          <p:nvPr/>
        </p:nvSpPr>
        <p:spPr bwMode="auto">
          <a:xfrm>
            <a:off x="1200150" y="4400550"/>
            <a:ext cx="889000" cy="97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188"/>
          <p:cNvSpPr>
            <a:spLocks noChangeShapeType="1"/>
          </p:cNvSpPr>
          <p:nvPr/>
        </p:nvSpPr>
        <p:spPr bwMode="auto">
          <a:xfrm>
            <a:off x="2181225" y="4419600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5" name="Line 189"/>
          <p:cNvSpPr>
            <a:spLocks noChangeShapeType="1"/>
          </p:cNvSpPr>
          <p:nvPr/>
        </p:nvSpPr>
        <p:spPr bwMode="auto">
          <a:xfrm flipH="1">
            <a:off x="2136775" y="442912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190"/>
          <p:cNvSpPr>
            <a:spLocks noChangeShapeType="1"/>
          </p:cNvSpPr>
          <p:nvPr/>
        </p:nvSpPr>
        <p:spPr bwMode="auto">
          <a:xfrm flipH="1">
            <a:off x="2622550" y="44196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7" name="Group 191"/>
          <p:cNvGrpSpPr>
            <a:grpSpLocks/>
          </p:cNvGrpSpPr>
          <p:nvPr/>
        </p:nvGrpSpPr>
        <p:grpSpPr bwMode="auto">
          <a:xfrm>
            <a:off x="5156200" y="5365750"/>
            <a:ext cx="2124075" cy="180975"/>
            <a:chOff x="468" y="2538"/>
            <a:chExt cx="1338" cy="114"/>
          </a:xfrm>
        </p:grpSpPr>
        <p:sp>
          <p:nvSpPr>
            <p:cNvPr id="8244" name="Oval 192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5" name="Oval 193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6" name="Oval 194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7" name="Oval 195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8" name="Oval 196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28" name="Line 197"/>
          <p:cNvSpPr>
            <a:spLocks noChangeShapeType="1"/>
          </p:cNvSpPr>
          <p:nvPr/>
        </p:nvSpPr>
        <p:spPr bwMode="auto">
          <a:xfrm>
            <a:off x="5781675" y="4410075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29" name="Group 198"/>
          <p:cNvGrpSpPr>
            <a:grpSpLocks/>
          </p:cNvGrpSpPr>
          <p:nvPr/>
        </p:nvGrpSpPr>
        <p:grpSpPr bwMode="auto">
          <a:xfrm>
            <a:off x="5156200" y="4251325"/>
            <a:ext cx="2124075" cy="180975"/>
            <a:chOff x="468" y="2538"/>
            <a:chExt cx="1338" cy="114"/>
          </a:xfrm>
        </p:grpSpPr>
        <p:sp>
          <p:nvSpPr>
            <p:cNvPr id="8239" name="Oval 199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0" name="Oval 200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1" name="Oval 201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2" name="Oval 202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8243" name="Oval 203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8230" name="Line 204"/>
          <p:cNvSpPr>
            <a:spLocks noChangeShapeType="1"/>
          </p:cNvSpPr>
          <p:nvPr/>
        </p:nvSpPr>
        <p:spPr bwMode="auto">
          <a:xfrm>
            <a:off x="5295900" y="4400550"/>
            <a:ext cx="889000" cy="974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Line 205"/>
          <p:cNvSpPr>
            <a:spLocks noChangeShapeType="1"/>
          </p:cNvSpPr>
          <p:nvPr/>
        </p:nvSpPr>
        <p:spPr bwMode="auto">
          <a:xfrm>
            <a:off x="6276975" y="4419600"/>
            <a:ext cx="860425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2" name="Line 206"/>
          <p:cNvSpPr>
            <a:spLocks noChangeShapeType="1"/>
          </p:cNvSpPr>
          <p:nvPr/>
        </p:nvSpPr>
        <p:spPr bwMode="auto">
          <a:xfrm flipH="1">
            <a:off x="6232525" y="4429125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3" name="Line 207"/>
          <p:cNvSpPr>
            <a:spLocks noChangeShapeType="1"/>
          </p:cNvSpPr>
          <p:nvPr/>
        </p:nvSpPr>
        <p:spPr bwMode="auto">
          <a:xfrm flipH="1">
            <a:off x="6718300" y="4419600"/>
            <a:ext cx="4445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4" name="Line 208"/>
          <p:cNvSpPr>
            <a:spLocks noChangeShapeType="1"/>
          </p:cNvSpPr>
          <p:nvPr/>
        </p:nvSpPr>
        <p:spPr bwMode="auto">
          <a:xfrm>
            <a:off x="5781675" y="4410075"/>
            <a:ext cx="1355725" cy="1003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5" name="Text Box 209"/>
          <p:cNvSpPr txBox="1">
            <a:spLocks noChangeArrowheads="1"/>
          </p:cNvSpPr>
          <p:nvPr/>
        </p:nvSpPr>
        <p:spPr bwMode="auto">
          <a:xfrm>
            <a:off x="4838700" y="5686425"/>
            <a:ext cx="287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Equality subgraph is expanded</a:t>
            </a:r>
          </a:p>
        </p:txBody>
      </p:sp>
      <p:sp>
        <p:nvSpPr>
          <p:cNvPr id="8236" name="Rectangle 67"/>
          <p:cNvSpPr>
            <a:spLocks noChangeArrowheads="1"/>
          </p:cNvSpPr>
          <p:nvPr/>
        </p:nvSpPr>
        <p:spPr bwMode="auto">
          <a:xfrm>
            <a:off x="6143625" y="1704975"/>
            <a:ext cx="609600" cy="2667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8237" name="Rectangle 68"/>
          <p:cNvSpPr>
            <a:spLocks noChangeArrowheads="1"/>
          </p:cNvSpPr>
          <p:nvPr/>
        </p:nvSpPr>
        <p:spPr bwMode="auto">
          <a:xfrm>
            <a:off x="5086350" y="1981200"/>
            <a:ext cx="266700" cy="7143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8238" name="Rectangle 69"/>
          <p:cNvSpPr>
            <a:spLocks noChangeArrowheads="1"/>
          </p:cNvSpPr>
          <p:nvPr/>
        </p:nvSpPr>
        <p:spPr bwMode="auto">
          <a:xfrm>
            <a:off x="5086350" y="3048000"/>
            <a:ext cx="266700" cy="7143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F2DFDE-ACB8-458F-872F-25B948CFC790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67A71E-204A-4812-AA87-2085B515ADE4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85825"/>
          </a:xfrm>
        </p:spPr>
        <p:txBody>
          <a:bodyPr/>
          <a:lstStyle/>
          <a:p>
            <a:pPr eaLnBrk="1" hangingPunct="1"/>
            <a:r>
              <a:rPr lang="en-US" altLang="zh-TW" smtClean="0"/>
              <a:t>Equality Subgraph</a:t>
            </a:r>
            <a:r>
              <a:rPr lang="en-US" altLang="zh-TW" sz="3200" smtClean="0"/>
              <a:t> </a:t>
            </a:r>
            <a:r>
              <a:rPr lang="en-US" altLang="zh-TW" sz="1600" smtClean="0"/>
              <a:t>Continue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1422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Repeat the procedure with the new equality subgraph; eventually we obtain a cover whose equality subgraph has a perfect matching.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30DD2B-CE93-4B09-AA75-E442BB082D15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8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F10CFE-06C2-4B89-A89B-EE2396E675B7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0446"/>
            <a:ext cx="7772400" cy="122355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Transversal of an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-by-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matrix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858125" cy="1685925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altLang="zh-TW" sz="2200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transversal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of an </a:t>
            </a:r>
            <a:r>
              <a:rPr lang="en-US" altLang="zh-TW" sz="2200" i="1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zh-TW" sz="2200" smtClean="0">
                <a:ea typeface="Arial Unicode MS" pitchFamily="34" charset="-128"/>
                <a:cs typeface="Arial Unicode MS" pitchFamily="34" charset="-128"/>
              </a:rPr>
              <a:t>-by-</a:t>
            </a:r>
            <a:r>
              <a:rPr lang="en-US" altLang="zh-TW" sz="2200" i="1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zh-TW" sz="220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matrix consists of </a:t>
            </a:r>
            <a:r>
              <a:rPr lang="en-US" altLang="zh-TW" sz="2200" i="1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zh-TW" sz="220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positions, one in each row and each column</a:t>
            </a:r>
            <a:r>
              <a:rPr lang="en-US" altLang="zh-TW" sz="2200" smtClean="0"/>
              <a:t>. </a:t>
            </a:r>
          </a:p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Finding a transversal with maximum sum is the </a:t>
            </a:r>
            <a:r>
              <a:rPr lang="en-US" altLang="zh-TW" sz="22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Assignment Problem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</p:txBody>
      </p:sp>
      <p:graphicFrame>
        <p:nvGraphicFramePr>
          <p:cNvPr id="102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3100" y="3832225"/>
          <a:ext cx="1992313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方程式" r:id="rId3" imgW="1143000" imgH="1143000" progId="Equation.3">
                  <p:embed/>
                </p:oleObj>
              </mc:Choice>
              <mc:Fallback>
                <p:oleObj name="方程式" r:id="rId3" imgW="1143000" imgH="11430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832225"/>
                        <a:ext cx="1992313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Oval 9"/>
          <p:cNvSpPr>
            <a:spLocks noChangeArrowheads="1"/>
          </p:cNvSpPr>
          <p:nvPr/>
        </p:nvSpPr>
        <p:spPr bwMode="auto">
          <a:xfrm>
            <a:off x="3281363" y="4248150"/>
            <a:ext cx="309562" cy="29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32" name="Oval 10"/>
          <p:cNvSpPr>
            <a:spLocks noChangeArrowheads="1"/>
          </p:cNvSpPr>
          <p:nvPr/>
        </p:nvSpPr>
        <p:spPr bwMode="auto">
          <a:xfrm>
            <a:off x="4052888" y="3867150"/>
            <a:ext cx="309562" cy="29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33" name="Oval 11"/>
          <p:cNvSpPr>
            <a:spLocks noChangeArrowheads="1"/>
          </p:cNvSpPr>
          <p:nvPr/>
        </p:nvSpPr>
        <p:spPr bwMode="auto">
          <a:xfrm>
            <a:off x="3671888" y="5048250"/>
            <a:ext cx="309562" cy="29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34" name="Oval 12"/>
          <p:cNvSpPr>
            <a:spLocks noChangeArrowheads="1"/>
          </p:cNvSpPr>
          <p:nvPr/>
        </p:nvSpPr>
        <p:spPr bwMode="auto">
          <a:xfrm>
            <a:off x="4414838" y="5448300"/>
            <a:ext cx="309562" cy="29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35" name="Oval 13"/>
          <p:cNvSpPr>
            <a:spLocks noChangeArrowheads="1"/>
          </p:cNvSpPr>
          <p:nvPr/>
        </p:nvSpPr>
        <p:spPr bwMode="auto">
          <a:xfrm>
            <a:off x="4824413" y="4657725"/>
            <a:ext cx="309562" cy="2905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06C06D-54AA-4CE4-85F5-1A028E28936D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52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E0D9DB-2578-4337-8630-7C47237299A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5058"/>
            <a:ext cx="7772400" cy="925286"/>
          </a:xfrm>
        </p:spPr>
        <p:txBody>
          <a:bodyPr/>
          <a:lstStyle/>
          <a:p>
            <a:pPr eaLnBrk="1" hangingPunct="1"/>
            <a:r>
              <a:rPr lang="en-US" altLang="zh-TW" b="1" smtClean="0"/>
              <a:t>Assignment Problem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86544"/>
            <a:ext cx="7858125" cy="2518682"/>
          </a:xfrm>
        </p:spPr>
        <p:txBody>
          <a:bodyPr/>
          <a:lstStyle/>
          <a:p>
            <a:pPr eaLnBrk="1" hangingPunct="1"/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signment problem is the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matrix formulation of the </a:t>
            </a:r>
            <a:r>
              <a:rPr lang="en-US" altLang="zh-TW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maximum weighted matching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problem, where nonnegative weight</a:t>
            </a:r>
            <a:r>
              <a:rPr lang="en-US" altLang="zh-TW" sz="2200" dirty="0" smtClean="0"/>
              <a:t> </a:t>
            </a:r>
            <a:r>
              <a:rPr lang="en-US" altLang="zh-TW" sz="2200" i="1" dirty="0" err="1" smtClean="0"/>
              <a:t>w</a:t>
            </a:r>
            <a:r>
              <a:rPr lang="en-US" altLang="zh-TW" sz="2200" i="1" baseline="-25000" dirty="0" err="1" smtClean="0"/>
              <a:t>i,j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assigned to edge</a:t>
            </a:r>
            <a:r>
              <a:rPr lang="en-US" altLang="zh-TW" sz="2200" dirty="0" smtClean="0"/>
              <a:t> </a:t>
            </a:r>
            <a:r>
              <a:rPr lang="en-US" altLang="zh-TW" sz="2200" i="1" dirty="0" err="1" smtClean="0"/>
              <a:t>x</a:t>
            </a:r>
            <a:r>
              <a:rPr lang="en-US" altLang="zh-TW" sz="2200" i="1" baseline="-25000" dirty="0" err="1" smtClean="0"/>
              <a:t>i</a:t>
            </a:r>
            <a:r>
              <a:rPr lang="en-US" altLang="zh-TW" sz="2200" i="1" dirty="0" err="1" smtClean="0"/>
              <a:t>y</a:t>
            </a:r>
            <a:r>
              <a:rPr lang="en-US" altLang="zh-TW" sz="2200" i="1" baseline="-25000" dirty="0" err="1" smtClean="0"/>
              <a:t>j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</a:t>
            </a:r>
            <a:r>
              <a:rPr lang="en-US" altLang="zh-TW" sz="2200" dirty="0" smtClean="0"/>
              <a:t> </a:t>
            </a:r>
            <a:r>
              <a:rPr lang="en-US" altLang="zh-TW" sz="2200" i="1" dirty="0" err="1" smtClean="0"/>
              <a:t>K</a:t>
            </a:r>
            <a:r>
              <a:rPr lang="en-US" altLang="zh-TW" sz="2200" i="1" baseline="-25000" dirty="0" err="1" smtClean="0"/>
              <a:t>n,n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</a:t>
            </a:r>
          </a:p>
          <a:p>
            <a:pPr eaLnBrk="1" hangingPunct="1"/>
            <a:r>
              <a:rPr lang="en-US" altLang="zh-TW" sz="2200" dirty="0" smtClean="0"/>
              <a:t> 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seek a perfect matching</a:t>
            </a:r>
            <a:r>
              <a:rPr lang="en-US" altLang="zh-TW" sz="2200" dirty="0" smtClean="0"/>
              <a:t> </a:t>
            </a:r>
            <a:r>
              <a:rPr lang="en-US" altLang="zh-TW" sz="2200" i="1" dirty="0" smtClean="0"/>
              <a:t>M</a:t>
            </a:r>
            <a:r>
              <a:rPr lang="en-US" altLang="zh-TW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to maximize the total weight </a:t>
            </a:r>
            <a:r>
              <a:rPr lang="en-US" altLang="zh-TW" sz="2200" i="1" dirty="0" smtClean="0"/>
              <a:t>w</a:t>
            </a:r>
            <a:r>
              <a:rPr lang="en-US" altLang="zh-TW" sz="2200" dirty="0" smtClean="0"/>
              <a:t>(</a:t>
            </a:r>
            <a:r>
              <a:rPr lang="en-US" altLang="zh-TW" sz="2200" i="1" dirty="0" smtClean="0"/>
              <a:t>M</a:t>
            </a:r>
            <a:r>
              <a:rPr lang="en-US" altLang="zh-TW" sz="2200" dirty="0" smtClean="0"/>
              <a:t>).</a:t>
            </a:r>
          </a:p>
          <a:p>
            <a:pPr eaLnBrk="1" hangingPunct="1"/>
            <a:r>
              <a:rPr lang="en-US" altLang="zh-TW" sz="2200" dirty="0" smtClean="0"/>
              <a:t>Both the graph-theoretic and the matrix approaches give provide an insight into the problem and help us to find a solution.  </a:t>
            </a:r>
            <a:endParaRPr lang="en-US" altLang="zh-TW" sz="2200" dirty="0" smtClean="0"/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162550" y="3960813"/>
          <a:ext cx="18097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方程式" r:id="rId3" imgW="1866900" imgH="1854200" progId="Equation.3">
                  <p:embed/>
                </p:oleObj>
              </mc:Choice>
              <mc:Fallback>
                <p:oleObj name="方程式" r:id="rId3" imgW="1866900" imgH="18542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3960813"/>
                        <a:ext cx="1809750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Oval 7"/>
          <p:cNvSpPr>
            <a:spLocks noChangeArrowheads="1"/>
          </p:cNvSpPr>
          <p:nvPr/>
        </p:nvSpPr>
        <p:spPr bwMode="auto">
          <a:xfrm>
            <a:off x="5205413" y="4335463"/>
            <a:ext cx="309562" cy="307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grpSp>
        <p:nvGrpSpPr>
          <p:cNvPr id="2056" name="Group 18"/>
          <p:cNvGrpSpPr>
            <a:grpSpLocks/>
          </p:cNvGrpSpPr>
          <p:nvPr/>
        </p:nvGrpSpPr>
        <p:grpSpPr bwMode="auto">
          <a:xfrm>
            <a:off x="1400175" y="5267325"/>
            <a:ext cx="2124075" cy="180975"/>
            <a:chOff x="468" y="2538"/>
            <a:chExt cx="1338" cy="114"/>
          </a:xfrm>
        </p:grpSpPr>
        <p:sp>
          <p:nvSpPr>
            <p:cNvPr id="2097" name="Oval 19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8" name="Oval 20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9" name="Oval 21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100" name="Oval 22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101" name="Oval 23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2057" name="Line 24"/>
          <p:cNvSpPr>
            <a:spLocks noChangeShapeType="1"/>
          </p:cNvSpPr>
          <p:nvPr/>
        </p:nvSpPr>
        <p:spPr bwMode="auto">
          <a:xfrm>
            <a:off x="1476375" y="4333875"/>
            <a:ext cx="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" name="Line 25"/>
          <p:cNvSpPr>
            <a:spLocks noChangeShapeType="1"/>
          </p:cNvSpPr>
          <p:nvPr/>
        </p:nvSpPr>
        <p:spPr bwMode="auto">
          <a:xfrm>
            <a:off x="1511300" y="4321175"/>
            <a:ext cx="412750" cy="96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Line 26"/>
          <p:cNvSpPr>
            <a:spLocks noChangeShapeType="1"/>
          </p:cNvSpPr>
          <p:nvPr/>
        </p:nvSpPr>
        <p:spPr bwMode="auto">
          <a:xfrm>
            <a:off x="1543050" y="4308475"/>
            <a:ext cx="847725" cy="977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" name="Line 27"/>
          <p:cNvSpPr>
            <a:spLocks noChangeShapeType="1"/>
          </p:cNvSpPr>
          <p:nvPr/>
        </p:nvSpPr>
        <p:spPr bwMode="auto">
          <a:xfrm>
            <a:off x="1555750" y="4286250"/>
            <a:ext cx="1320800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" name="Line 28"/>
          <p:cNvSpPr>
            <a:spLocks noChangeShapeType="1"/>
          </p:cNvSpPr>
          <p:nvPr/>
        </p:nvSpPr>
        <p:spPr bwMode="auto">
          <a:xfrm>
            <a:off x="1562100" y="4267200"/>
            <a:ext cx="179070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62" name="Group 17"/>
          <p:cNvGrpSpPr>
            <a:grpSpLocks/>
          </p:cNvGrpSpPr>
          <p:nvPr/>
        </p:nvGrpSpPr>
        <p:grpSpPr bwMode="auto">
          <a:xfrm>
            <a:off x="1400175" y="4152900"/>
            <a:ext cx="2124075" cy="180975"/>
            <a:chOff x="468" y="2538"/>
            <a:chExt cx="1338" cy="114"/>
          </a:xfrm>
        </p:grpSpPr>
        <p:sp>
          <p:nvSpPr>
            <p:cNvPr id="2092" name="Oval 12"/>
            <p:cNvSpPr>
              <a:spLocks noChangeArrowheads="1"/>
            </p:cNvSpPr>
            <p:nvPr/>
          </p:nvSpPr>
          <p:spPr bwMode="auto">
            <a:xfrm>
              <a:off x="46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3" name="Oval 13"/>
            <p:cNvSpPr>
              <a:spLocks noChangeArrowheads="1"/>
            </p:cNvSpPr>
            <p:nvPr/>
          </p:nvSpPr>
          <p:spPr bwMode="auto">
            <a:xfrm>
              <a:off x="775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4" name="Oval 14"/>
            <p:cNvSpPr>
              <a:spLocks noChangeArrowheads="1"/>
            </p:cNvSpPr>
            <p:nvPr/>
          </p:nvSpPr>
          <p:spPr bwMode="auto">
            <a:xfrm>
              <a:off x="1083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5" name="Oval 15"/>
            <p:cNvSpPr>
              <a:spLocks noChangeArrowheads="1"/>
            </p:cNvSpPr>
            <p:nvPr/>
          </p:nvSpPr>
          <p:spPr bwMode="auto">
            <a:xfrm>
              <a:off x="1390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  <p:sp>
          <p:nvSpPr>
            <p:cNvPr id="2096" name="Oval 16"/>
            <p:cNvSpPr>
              <a:spLocks noChangeArrowheads="1"/>
            </p:cNvSpPr>
            <p:nvPr/>
          </p:nvSpPr>
          <p:spPr bwMode="auto">
            <a:xfrm>
              <a:off x="1698" y="2538"/>
              <a:ext cx="108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>
                <a:latin typeface="Times New Roman" pitchFamily="18" charset="0"/>
              </a:endParaRPr>
            </a:p>
          </p:txBody>
        </p:sp>
      </p:grpSp>
      <p:sp>
        <p:nvSpPr>
          <p:cNvPr id="2063" name="Text Box 29"/>
          <p:cNvSpPr txBox="1">
            <a:spLocks noChangeArrowheads="1"/>
          </p:cNvSpPr>
          <p:nvPr/>
        </p:nvSpPr>
        <p:spPr bwMode="auto">
          <a:xfrm>
            <a:off x="1190625" y="460057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4</a:t>
            </a:r>
          </a:p>
        </p:txBody>
      </p:sp>
      <p:sp>
        <p:nvSpPr>
          <p:cNvPr id="2064" name="Text Box 30"/>
          <p:cNvSpPr txBox="1">
            <a:spLocks noChangeArrowheads="1"/>
          </p:cNvSpPr>
          <p:nvPr/>
        </p:nvSpPr>
        <p:spPr bwMode="auto">
          <a:xfrm>
            <a:off x="1485900" y="475297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1</a:t>
            </a:r>
          </a:p>
        </p:txBody>
      </p:sp>
      <p:sp>
        <p:nvSpPr>
          <p:cNvPr id="2065" name="Text Box 31"/>
          <p:cNvSpPr txBox="1">
            <a:spLocks noChangeArrowheads="1"/>
          </p:cNvSpPr>
          <p:nvPr/>
        </p:nvSpPr>
        <p:spPr bwMode="auto">
          <a:xfrm>
            <a:off x="1809750" y="47339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6</a:t>
            </a:r>
          </a:p>
        </p:txBody>
      </p:sp>
      <p:sp>
        <p:nvSpPr>
          <p:cNvPr id="2066" name="Text Box 32"/>
          <p:cNvSpPr txBox="1">
            <a:spLocks noChangeArrowheads="1"/>
          </p:cNvSpPr>
          <p:nvPr/>
        </p:nvSpPr>
        <p:spPr bwMode="auto">
          <a:xfrm>
            <a:off x="2638425" y="45720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3</a:t>
            </a:r>
          </a:p>
        </p:txBody>
      </p:sp>
      <p:sp>
        <p:nvSpPr>
          <p:cNvPr id="2067" name="Text Box 33"/>
          <p:cNvSpPr txBox="1">
            <a:spLocks noChangeArrowheads="1"/>
          </p:cNvSpPr>
          <p:nvPr/>
        </p:nvSpPr>
        <p:spPr bwMode="auto">
          <a:xfrm>
            <a:off x="2247900" y="482917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2</a:t>
            </a:r>
          </a:p>
        </p:txBody>
      </p:sp>
      <p:sp>
        <p:nvSpPr>
          <p:cNvPr id="2068" name="Oval 34"/>
          <p:cNvSpPr>
            <a:spLocks noChangeArrowheads="1"/>
          </p:cNvSpPr>
          <p:nvPr/>
        </p:nvSpPr>
        <p:spPr bwMode="auto">
          <a:xfrm>
            <a:off x="5576888" y="5049838"/>
            <a:ext cx="309562" cy="307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69" name="Oval 35"/>
          <p:cNvSpPr>
            <a:spLocks noChangeArrowheads="1"/>
          </p:cNvSpPr>
          <p:nvPr/>
        </p:nvSpPr>
        <p:spPr bwMode="auto">
          <a:xfrm>
            <a:off x="5910263" y="3963988"/>
            <a:ext cx="309562" cy="307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70" name="Oval 36"/>
          <p:cNvSpPr>
            <a:spLocks noChangeArrowheads="1"/>
          </p:cNvSpPr>
          <p:nvPr/>
        </p:nvSpPr>
        <p:spPr bwMode="auto">
          <a:xfrm>
            <a:off x="6272213" y="5411788"/>
            <a:ext cx="309562" cy="307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71" name="Oval 37"/>
          <p:cNvSpPr>
            <a:spLocks noChangeArrowheads="1"/>
          </p:cNvSpPr>
          <p:nvPr/>
        </p:nvSpPr>
        <p:spPr bwMode="auto">
          <a:xfrm>
            <a:off x="6615113" y="4697413"/>
            <a:ext cx="309562" cy="3079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72" name="Line 38"/>
          <p:cNvSpPr>
            <a:spLocks noChangeShapeType="1"/>
          </p:cNvSpPr>
          <p:nvPr/>
        </p:nvSpPr>
        <p:spPr bwMode="auto">
          <a:xfrm>
            <a:off x="3438525" y="4338638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Line 39"/>
          <p:cNvSpPr>
            <a:spLocks noChangeShapeType="1"/>
          </p:cNvSpPr>
          <p:nvPr/>
        </p:nvSpPr>
        <p:spPr bwMode="auto">
          <a:xfrm flipH="1">
            <a:off x="3324225" y="4324350"/>
            <a:ext cx="80963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4" name="Line 40"/>
          <p:cNvSpPr>
            <a:spLocks noChangeShapeType="1"/>
          </p:cNvSpPr>
          <p:nvPr/>
        </p:nvSpPr>
        <p:spPr bwMode="auto">
          <a:xfrm flipH="1">
            <a:off x="3262313" y="4314825"/>
            <a:ext cx="128587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Line 41"/>
          <p:cNvSpPr>
            <a:spLocks noChangeShapeType="1"/>
          </p:cNvSpPr>
          <p:nvPr/>
        </p:nvSpPr>
        <p:spPr bwMode="auto">
          <a:xfrm flipH="1">
            <a:off x="3186113" y="4300538"/>
            <a:ext cx="1809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" name="Line 42"/>
          <p:cNvSpPr>
            <a:spLocks noChangeShapeType="1"/>
          </p:cNvSpPr>
          <p:nvPr/>
        </p:nvSpPr>
        <p:spPr bwMode="auto">
          <a:xfrm>
            <a:off x="2957513" y="4333875"/>
            <a:ext cx="80962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Line 43"/>
          <p:cNvSpPr>
            <a:spLocks noChangeShapeType="1"/>
          </p:cNvSpPr>
          <p:nvPr/>
        </p:nvSpPr>
        <p:spPr bwMode="auto">
          <a:xfrm flipH="1">
            <a:off x="2862263" y="4333875"/>
            <a:ext cx="61912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 flipH="1">
            <a:off x="2781300" y="4324350"/>
            <a:ext cx="128588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 flipH="1">
            <a:off x="2705100" y="4310063"/>
            <a:ext cx="1809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2495550" y="4319588"/>
            <a:ext cx="52388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2466975" y="4338638"/>
            <a:ext cx="4763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2" name="Line 48"/>
          <p:cNvSpPr>
            <a:spLocks noChangeShapeType="1"/>
          </p:cNvSpPr>
          <p:nvPr/>
        </p:nvSpPr>
        <p:spPr bwMode="auto">
          <a:xfrm flipH="1">
            <a:off x="2333625" y="4333875"/>
            <a:ext cx="90488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3" name="Line 49"/>
          <p:cNvSpPr>
            <a:spLocks noChangeShapeType="1"/>
          </p:cNvSpPr>
          <p:nvPr/>
        </p:nvSpPr>
        <p:spPr bwMode="auto">
          <a:xfrm flipH="1">
            <a:off x="2247900" y="4314825"/>
            <a:ext cx="15240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4" name="Line 50"/>
          <p:cNvSpPr>
            <a:spLocks noChangeShapeType="1"/>
          </p:cNvSpPr>
          <p:nvPr/>
        </p:nvSpPr>
        <p:spPr bwMode="auto">
          <a:xfrm>
            <a:off x="2028825" y="4310063"/>
            <a:ext cx="11430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5" name="Line 51"/>
          <p:cNvSpPr>
            <a:spLocks noChangeShapeType="1"/>
          </p:cNvSpPr>
          <p:nvPr/>
        </p:nvSpPr>
        <p:spPr bwMode="auto">
          <a:xfrm>
            <a:off x="1976438" y="4338638"/>
            <a:ext cx="23812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6" name="Line 52"/>
          <p:cNvSpPr>
            <a:spLocks noChangeShapeType="1"/>
          </p:cNvSpPr>
          <p:nvPr/>
        </p:nvSpPr>
        <p:spPr bwMode="auto">
          <a:xfrm flipH="1">
            <a:off x="1881188" y="4329113"/>
            <a:ext cx="5715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7" name="Line 53"/>
          <p:cNvSpPr>
            <a:spLocks noChangeShapeType="1"/>
          </p:cNvSpPr>
          <p:nvPr/>
        </p:nvSpPr>
        <p:spPr bwMode="auto">
          <a:xfrm flipH="1">
            <a:off x="1766888" y="4300538"/>
            <a:ext cx="13335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8" name="Line 54"/>
          <p:cNvSpPr>
            <a:spLocks noChangeShapeType="1"/>
          </p:cNvSpPr>
          <p:nvPr/>
        </p:nvSpPr>
        <p:spPr bwMode="auto">
          <a:xfrm flipH="1">
            <a:off x="2943225" y="4338638"/>
            <a:ext cx="4763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9" name="Line 55"/>
          <p:cNvSpPr>
            <a:spLocks noChangeShapeType="1"/>
          </p:cNvSpPr>
          <p:nvPr/>
        </p:nvSpPr>
        <p:spPr bwMode="auto">
          <a:xfrm flipH="1">
            <a:off x="3386138" y="4333875"/>
            <a:ext cx="2857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0" name="Line 56"/>
          <p:cNvSpPr>
            <a:spLocks noChangeShapeType="1"/>
          </p:cNvSpPr>
          <p:nvPr/>
        </p:nvSpPr>
        <p:spPr bwMode="auto">
          <a:xfrm>
            <a:off x="2524125" y="4314825"/>
            <a:ext cx="85725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1" name="Line 57"/>
          <p:cNvSpPr>
            <a:spLocks noChangeShapeType="1"/>
          </p:cNvSpPr>
          <p:nvPr/>
        </p:nvSpPr>
        <p:spPr bwMode="auto">
          <a:xfrm>
            <a:off x="2009775" y="4324350"/>
            <a:ext cx="85725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3EE762-133A-4C85-8ED2-6A9A584A8C77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E0C90E-E07E-42BE-B43A-44EB7817688A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923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Examples of </a:t>
            </a:r>
            <a:br>
              <a:rPr lang="en-US" altLang="zh-TW" sz="2800" smtClean="0"/>
            </a:br>
            <a:r>
              <a:rPr lang="en-US" altLang="zh-TW" sz="2800" smtClean="0"/>
              <a:t>Weighted bipartite matching and its dual</a:t>
            </a:r>
            <a:r>
              <a:rPr lang="en-US" altLang="zh-TW" sz="3200" smtClean="0"/>
              <a:t> </a:t>
            </a:r>
            <a:r>
              <a:rPr lang="en-US" altLang="zh-TW" sz="1600" smtClean="0"/>
              <a:t>3.2.5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43050"/>
            <a:ext cx="7772400" cy="4676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farming company owns </a:t>
            </a:r>
            <a:r>
              <a:rPr lang="en-US" altLang="zh-TW" sz="2400" i="1" smtClean="0"/>
              <a:t>n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farms and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 processing plants.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Each farm can produce corn to the capacity of one plant.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profit that results from sending the output of farm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i</a:t>
            </a:r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plant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j</a:t>
            </a:r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w</a:t>
            </a:r>
            <a:r>
              <a:rPr lang="en-US" altLang="zh-TW" sz="2200" i="1" baseline="-25000" smtClean="0"/>
              <a:t>i,j</a:t>
            </a:r>
            <a:r>
              <a:rPr lang="en-US" altLang="zh-TW" sz="2200" smtClean="0"/>
              <a:t>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Placing weight </a:t>
            </a:r>
            <a:r>
              <a:rPr lang="en-US" altLang="zh-TW" sz="2200" i="1" smtClean="0"/>
              <a:t>w</a:t>
            </a:r>
            <a:r>
              <a:rPr lang="en-US" altLang="zh-TW" sz="2200" i="1" baseline="-25000" smtClean="0"/>
              <a:t>i,j</a:t>
            </a:r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 edge </a:t>
            </a:r>
            <a:r>
              <a:rPr lang="en-US" altLang="zh-TW" sz="2200" i="1" smtClean="0"/>
              <a:t>x</a:t>
            </a:r>
            <a:r>
              <a:rPr lang="en-US" altLang="zh-TW" sz="2200" i="1" baseline="-25000" smtClean="0"/>
              <a:t>i</a:t>
            </a:r>
            <a:r>
              <a:rPr lang="en-US" altLang="zh-TW" sz="2200" i="1" smtClean="0"/>
              <a:t>y</a:t>
            </a:r>
            <a:r>
              <a:rPr lang="en-US" altLang="zh-TW" sz="2200" i="1" baseline="-25000" smtClean="0"/>
              <a:t>j</a:t>
            </a:r>
            <a:r>
              <a:rPr lang="en-US" altLang="zh-TW" sz="2200" smtClean="0"/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gives us a weighted bipartite graph with partite sets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X</a:t>
            </a:r>
            <a:r>
              <a:rPr lang="en-US" altLang="zh-TW" sz="2200" smtClean="0"/>
              <a:t>={</a:t>
            </a:r>
            <a:r>
              <a:rPr lang="en-US" altLang="zh-TW" sz="2200" i="1" smtClean="0"/>
              <a:t>x</a:t>
            </a:r>
            <a:r>
              <a:rPr lang="en-US" altLang="zh-TW" sz="2200" i="1" baseline="-25000" smtClean="0"/>
              <a:t>1</a:t>
            </a:r>
            <a:r>
              <a:rPr lang="en-US" altLang="zh-TW" sz="2200" i="1" smtClean="0"/>
              <a:t>,…,x</a:t>
            </a:r>
            <a:r>
              <a:rPr lang="en-US" altLang="zh-TW" sz="2200" i="1" baseline="-25000" smtClean="0"/>
              <a:t>n</a:t>
            </a:r>
            <a:r>
              <a:rPr lang="en-US" altLang="zh-TW" sz="2200" smtClean="0"/>
              <a:t>}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sz="2200" smtClean="0"/>
              <a:t> </a:t>
            </a:r>
            <a:r>
              <a:rPr lang="en-US" altLang="zh-TW" sz="2200" i="1" smtClean="0"/>
              <a:t>Y</a:t>
            </a:r>
            <a:r>
              <a:rPr lang="en-US" altLang="zh-TW" sz="2200" smtClean="0"/>
              <a:t>={</a:t>
            </a:r>
            <a:r>
              <a:rPr lang="en-US" altLang="zh-TW" sz="2200" i="1" smtClean="0"/>
              <a:t>y</a:t>
            </a:r>
            <a:r>
              <a:rPr lang="en-US" altLang="zh-TW" sz="2200" i="1" baseline="-25000" smtClean="0"/>
              <a:t>1</a:t>
            </a:r>
            <a:r>
              <a:rPr lang="en-US" altLang="zh-TW" sz="2200" i="1" smtClean="0"/>
              <a:t>,…,y</a:t>
            </a:r>
            <a:r>
              <a:rPr lang="en-US" altLang="zh-TW" sz="2200" i="1" baseline="-25000" smtClean="0"/>
              <a:t>n</a:t>
            </a:r>
            <a:r>
              <a:rPr lang="en-US" altLang="zh-TW" sz="2200" smtClean="0"/>
              <a:t>}.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company wants to select edges forming a matching to maximize total profit.</a:t>
            </a:r>
            <a:endParaRPr lang="en-US" altLang="zh-TW" sz="2200" baseline="-250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9B46DC-2C06-4AE5-AE4C-46862EBEA2D6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31D1A4-21C9-471E-9E4F-12F80DC31100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20675"/>
            <a:ext cx="7772400" cy="97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000" smtClean="0"/>
              <a:t>Examples of </a:t>
            </a:r>
            <a:br>
              <a:rPr lang="en-US" altLang="zh-TW" sz="3000" smtClean="0"/>
            </a:br>
            <a:r>
              <a:rPr lang="en-US" altLang="zh-TW" sz="3000" smtClean="0"/>
              <a:t>Weighted bipartite matching and its dual</a:t>
            </a:r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0592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government claims that too much corn is being produced, so it will pay the company not to process corn. </a:t>
            </a:r>
          </a:p>
          <a:p>
            <a:pPr lvl="1"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much to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pay? </a:t>
            </a:r>
          </a:p>
          <a:p>
            <a:pPr lvl="1"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Pay minimum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amount !</a:t>
            </a:r>
            <a:endParaRPr lang="en-US" altLang="zh-TW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CE61CC-8684-4559-BF85-8701C932166C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67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7BFE1E-C5A3-48AF-A035-74E4B4B9F96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67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20675"/>
            <a:ext cx="7772400" cy="97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200" smtClean="0"/>
              <a:t>Examples of </a:t>
            </a:r>
            <a:br>
              <a:rPr lang="en-US" altLang="zh-TW" sz="3200" smtClean="0"/>
            </a:br>
            <a:r>
              <a:rPr lang="en-US" altLang="zh-TW" sz="3200" smtClean="0"/>
              <a:t>Weighted bipartite matching and its dual</a:t>
            </a:r>
          </a:p>
        </p:txBody>
      </p:sp>
      <p:sp>
        <p:nvSpPr>
          <p:cNvPr id="286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42925" y="1306513"/>
            <a:ext cx="8048625" cy="4675187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Payment regulation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government will pay</a:t>
            </a:r>
            <a:r>
              <a:rPr lang="en-US" altLang="zh-TW" smtClean="0"/>
              <a:t> </a:t>
            </a:r>
            <a:r>
              <a:rPr lang="en-US" altLang="zh-TW" i="1" smtClean="0"/>
              <a:t>u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the company agrees not to use farm</a:t>
            </a:r>
            <a:r>
              <a:rPr lang="en-US" altLang="zh-TW" smtClean="0"/>
              <a:t> </a:t>
            </a:r>
            <a:r>
              <a:rPr lang="en-US" altLang="zh-TW" i="1" smtClean="0"/>
              <a:t>i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smtClean="0"/>
              <a:t> 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j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it agrees not to use plant </a:t>
            </a:r>
            <a:r>
              <a:rPr lang="en-US" altLang="zh-TW" i="1" smtClean="0"/>
              <a:t>j</a:t>
            </a:r>
            <a:endParaRPr lang="en-US" altLang="zh-TW" smtClean="0"/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</a:t>
            </a:r>
            <a:r>
              <a:rPr lang="en-US" altLang="zh-TW" i="1" smtClean="0"/>
              <a:t>u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+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j</a:t>
            </a:r>
            <a:r>
              <a:rPr lang="en-US" altLang="zh-TW" smtClean="0"/>
              <a:t>&lt;</a:t>
            </a:r>
            <a:r>
              <a:rPr lang="en-US" altLang="zh-TW" i="1" smtClean="0"/>
              <a:t>w</a:t>
            </a:r>
            <a:r>
              <a:rPr lang="en-US" altLang="zh-TW" i="1" baseline="-25000" smtClean="0"/>
              <a:t>i,j</a:t>
            </a:r>
            <a:r>
              <a:rPr lang="en-US" altLang="zh-TW" smtClean="0"/>
              <a:t>,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 the company makes more by using the edge</a:t>
            </a:r>
            <a:r>
              <a:rPr lang="en-US" altLang="zh-TW" smtClean="0"/>
              <a:t> </a:t>
            </a:r>
            <a:r>
              <a:rPr lang="en-US" altLang="zh-TW" i="1" smtClean="0"/>
              <a:t>x</a:t>
            </a:r>
            <a:r>
              <a:rPr lang="en-US" altLang="zh-TW" i="1" baseline="-25000" smtClean="0"/>
              <a:t>i</a:t>
            </a:r>
            <a:r>
              <a:rPr lang="en-US" altLang="zh-TW" i="1" smtClean="0"/>
              <a:t>y</a:t>
            </a:r>
            <a:r>
              <a:rPr lang="en-US" altLang="zh-TW" i="1" baseline="-25000" smtClean="0"/>
              <a:t>j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than by taking the government payments for those vertices.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order to stop all production, the government must offer amounts such that</a:t>
            </a:r>
            <a:r>
              <a:rPr lang="en-US" altLang="zh-TW" smtClean="0"/>
              <a:t> </a:t>
            </a:r>
            <a:r>
              <a:rPr lang="en-US" altLang="zh-TW" i="1" smtClean="0"/>
              <a:t>u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+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j</a:t>
            </a:r>
            <a:r>
              <a:rPr lang="en-US" altLang="zh-TW" smtClean="0">
                <a:sym typeface="Symbol" pitchFamily="18" charset="2"/>
              </a:rPr>
              <a:t></a:t>
            </a:r>
            <a:r>
              <a:rPr lang="en-US" altLang="zh-TW" i="1" smtClean="0">
                <a:sym typeface="Symbol" pitchFamily="18" charset="2"/>
              </a:rPr>
              <a:t>w</a:t>
            </a:r>
            <a:r>
              <a:rPr lang="en-US" altLang="zh-TW" i="1" baseline="-25000" smtClean="0">
                <a:sym typeface="Symbol" pitchFamily="18" charset="2"/>
              </a:rPr>
              <a:t>i,j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all </a:t>
            </a:r>
            <a:r>
              <a:rPr lang="en-US" altLang="zh-TW" i="1" smtClean="0">
                <a:sym typeface="Symbol" pitchFamily="18" charset="2"/>
              </a:rPr>
              <a:t>i, j</a:t>
            </a:r>
            <a:r>
              <a:rPr lang="en-US" altLang="zh-TW" smtClean="0">
                <a:sym typeface="Symbol" pitchFamily="18" charset="2"/>
              </a:rPr>
              <a:t>.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governments wants to find such values to minimize</a:t>
            </a:r>
            <a:r>
              <a:rPr lang="en-US" altLang="zh-TW" smtClean="0">
                <a:sym typeface="Symbol" pitchFamily="18" charset="2"/>
              </a:rPr>
              <a:t> </a:t>
            </a:r>
            <a:r>
              <a:rPr lang="en-US" altLang="zh-TW" i="1" smtClean="0">
                <a:sym typeface="Symbol" pitchFamily="18" charset="2"/>
              </a:rPr>
              <a:t>u</a:t>
            </a:r>
            <a:r>
              <a:rPr lang="en-US" altLang="zh-TW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+ </a:t>
            </a:r>
            <a:r>
              <a:rPr lang="en-US" altLang="zh-TW" i="1" smtClean="0">
                <a:sym typeface="Symbol" pitchFamily="18" charset="2"/>
              </a:rPr>
              <a:t>v</a:t>
            </a:r>
            <a:r>
              <a:rPr lang="en-US" altLang="zh-TW" i="1" baseline="-25000" smtClean="0">
                <a:sym typeface="Symbol" pitchFamily="18" charset="2"/>
              </a:rPr>
              <a:t>j</a:t>
            </a:r>
            <a:r>
              <a:rPr lang="en-US" altLang="zh-TW" smtClean="0">
                <a:sym typeface="Symbol" pitchFamily="18" charset="2"/>
              </a:rPr>
              <a:t>.</a:t>
            </a:r>
            <a:endParaRPr lang="en-US" altLang="zh-TW" i="1" baseline="-25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98CC24-032F-45B8-B657-2905FEB5F15C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D97931-EB18-41F1-BCD1-719705EF422A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Minimum </a:t>
            </a:r>
            <a:r>
              <a:rPr lang="en-US" altLang="zh-TW" dirty="0" smtClean="0"/>
              <a:t>Weighted </a:t>
            </a:r>
            <a:r>
              <a:rPr lang="en-US" altLang="zh-TW" dirty="0" smtClean="0"/>
              <a:t>Cover</a:t>
            </a:r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163638"/>
            <a:ext cx="7772400" cy="25320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With these weights, a (</a:t>
            </a:r>
            <a:r>
              <a:rPr lang="en-US" altLang="zh-TW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weighted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altLang="zh-TW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cover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a choice of (numerical) labels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ui</a:t>
            </a:r>
            <a:r>
              <a:rPr lang="en-US" altLang="zh-TW" i="1" dirty="0" smtClean="0"/>
              <a:t>,…,un 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vj</a:t>
            </a:r>
            <a:r>
              <a:rPr lang="en-US" altLang="zh-TW" i="1" dirty="0" smtClean="0"/>
              <a:t>,…,</a:t>
            </a:r>
            <a:r>
              <a:rPr lang="en-US" altLang="zh-TW" i="1" dirty="0" err="1" smtClean="0"/>
              <a:t>vn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such that </a:t>
            </a:r>
            <a:r>
              <a:rPr lang="en-US" altLang="zh-TW" i="1" dirty="0" err="1" smtClean="0"/>
              <a:t>ui</a:t>
            </a:r>
            <a:r>
              <a:rPr lang="en-US" altLang="zh-TW" dirty="0" err="1" smtClean="0"/>
              <a:t>+</a:t>
            </a:r>
            <a:r>
              <a:rPr lang="en-US" altLang="zh-TW" i="1" dirty="0" err="1" smtClean="0"/>
              <a:t>vj</a:t>
            </a:r>
            <a:r>
              <a:rPr lang="en-US" altLang="zh-TW" dirty="0" err="1" smtClean="0">
                <a:sym typeface="Symbol" pitchFamily="18" charset="2"/>
              </a:rPr>
              <a:t></a:t>
            </a:r>
            <a:r>
              <a:rPr lang="en-US" altLang="zh-TW" i="1" dirty="0" err="1" smtClean="0">
                <a:sym typeface="Symbol" pitchFamily="18" charset="2"/>
              </a:rPr>
              <a:t>wi,j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all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i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i="1" dirty="0" smtClean="0">
                <a:sym typeface="Symbol" pitchFamily="18" charset="2"/>
              </a:rPr>
              <a:t>j</a:t>
            </a:r>
            <a:r>
              <a:rPr lang="en-US" altLang="zh-TW" dirty="0" smtClean="0">
                <a:sym typeface="Symbol" pitchFamily="18" charset="2"/>
              </a:rPr>
              <a:t>.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</a:t>
            </a:r>
            <a:r>
              <a:rPr lang="en-US" altLang="zh-TW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cost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u, v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a cover 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u, v</a:t>
            </a:r>
            <a:r>
              <a:rPr lang="en-US" altLang="zh-TW" dirty="0" smtClean="0">
                <a:sym typeface="Symbol" pitchFamily="18" charset="2"/>
              </a:rPr>
              <a:t>) is </a:t>
            </a:r>
            <a:r>
              <a:rPr lang="en-US" altLang="zh-TW" i="1" dirty="0" err="1" smtClean="0">
                <a:sym typeface="Symbol" pitchFamily="18" charset="2"/>
              </a:rPr>
              <a:t>ui</a:t>
            </a:r>
            <a:r>
              <a:rPr lang="en-US" altLang="zh-TW" dirty="0" smtClean="0">
                <a:sym typeface="Symbol" pitchFamily="18" charset="2"/>
              </a:rPr>
              <a:t>+</a:t>
            </a:r>
            <a:r>
              <a:rPr lang="en-US" altLang="zh-TW" i="1" dirty="0" err="1" smtClean="0">
                <a:sym typeface="Symbol" pitchFamily="18" charset="2"/>
              </a:rPr>
              <a:t>vj</a:t>
            </a:r>
            <a:r>
              <a:rPr lang="en-US" altLang="zh-TW" dirty="0" smtClean="0">
                <a:sym typeface="Symbol" pitchFamily="18" charset="2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</a:t>
            </a:r>
            <a:r>
              <a:rPr lang="en-US" altLang="zh-TW" b="1" i="1" dirty="0" smtClean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minimum weighted cover 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problem is that of finding a cover of minimum cost</a:t>
            </a:r>
            <a:r>
              <a:rPr lang="en-US" altLang="zh-TW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3910013" y="4476750"/>
          <a:ext cx="1885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方程式" r:id="rId3" imgW="1143000" imgH="1143000" progId="Equation.3">
                  <p:embed/>
                </p:oleObj>
              </mc:Choice>
              <mc:Fallback>
                <p:oleObj name="方程式" r:id="rId3" imgW="114300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4476750"/>
                        <a:ext cx="188595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18"/>
          <p:cNvSpPr txBox="1">
            <a:spLocks noChangeArrowheads="1"/>
          </p:cNvSpPr>
          <p:nvPr/>
        </p:nvSpPr>
        <p:spPr bwMode="auto">
          <a:xfrm>
            <a:off x="3467100" y="4448175"/>
            <a:ext cx="457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>
              <a:spcBef>
                <a:spcPct val="20000"/>
              </a:spcBef>
            </a:pP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080" name="Text Box 19"/>
          <p:cNvSpPr txBox="1">
            <a:spLocks noChangeArrowheads="1"/>
          </p:cNvSpPr>
          <p:nvPr/>
        </p:nvSpPr>
        <p:spPr bwMode="auto">
          <a:xfrm>
            <a:off x="3905250" y="4038600"/>
            <a:ext cx="2152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>
                <a:latin typeface="Times New Roman" pitchFamily="18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</a:rPr>
              <a:t>0   0   0   0   0</a:t>
            </a:r>
          </a:p>
        </p:txBody>
      </p:sp>
      <p:sp>
        <p:nvSpPr>
          <p:cNvPr id="3081" name="Line 21"/>
          <p:cNvSpPr>
            <a:spLocks noChangeShapeType="1"/>
          </p:cNvSpPr>
          <p:nvPr/>
        </p:nvSpPr>
        <p:spPr bwMode="auto">
          <a:xfrm>
            <a:off x="4752975" y="47625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22"/>
          <p:cNvSpPr>
            <a:spLocks noChangeShapeType="1"/>
          </p:cNvSpPr>
          <p:nvPr/>
        </p:nvSpPr>
        <p:spPr bwMode="auto">
          <a:xfrm>
            <a:off x="5086350" y="51339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" name="Line 23"/>
          <p:cNvSpPr>
            <a:spLocks noChangeShapeType="1"/>
          </p:cNvSpPr>
          <p:nvPr/>
        </p:nvSpPr>
        <p:spPr bwMode="auto">
          <a:xfrm>
            <a:off x="5476875" y="552450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Line 24"/>
          <p:cNvSpPr>
            <a:spLocks noChangeShapeType="1"/>
          </p:cNvSpPr>
          <p:nvPr/>
        </p:nvSpPr>
        <p:spPr bwMode="auto">
          <a:xfrm>
            <a:off x="4752975" y="5886450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Line 25"/>
          <p:cNvSpPr>
            <a:spLocks noChangeShapeType="1"/>
          </p:cNvSpPr>
          <p:nvPr/>
        </p:nvSpPr>
        <p:spPr bwMode="auto">
          <a:xfrm>
            <a:off x="5095875" y="625792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文字方塊 14"/>
          <p:cNvSpPr txBox="1">
            <a:spLocks noChangeArrowheads="1"/>
          </p:cNvSpPr>
          <p:nvPr/>
        </p:nvSpPr>
        <p:spPr bwMode="auto">
          <a:xfrm>
            <a:off x="942975" y="4600575"/>
            <a:ext cx="23907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A cover, </a:t>
            </a:r>
          </a:p>
          <a:p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but not minimum</a:t>
            </a:r>
            <a:endParaRPr lang="zh-TW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DC48FE-A57B-41E0-84F3-86F9A625A3FF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0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A0AD67-8557-4E17-B891-622A2C08FBA4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90550"/>
            <a:ext cx="8020050" cy="1828800"/>
          </a:xfrm>
        </p:spPr>
        <p:txBody>
          <a:bodyPr/>
          <a:lstStyle/>
          <a:p>
            <a:pPr marL="476250" indent="-476250" eaLnBrk="1" hangingPunct="1"/>
            <a:r>
              <a:rPr lang="en-US" altLang="zh-TW" sz="2600" dirty="0" smtClean="0"/>
              <a:t>Lemma 31.1 : </a:t>
            </a:r>
            <a:r>
              <a:rPr lang="en-US" altLang="zh-TW" sz="2800" dirty="0" smtClean="0"/>
              <a:t>For a perfect matching 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cover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) in a weighted bipartite graph </a:t>
            </a:r>
            <a:r>
              <a:rPr lang="en-US" altLang="zh-TW" sz="2800" i="1" dirty="0" smtClean="0"/>
              <a:t>G</a:t>
            </a:r>
            <a:r>
              <a:rPr lang="en-US" altLang="zh-TW" sz="2800" dirty="0" smtClean="0"/>
              <a:t>, c(</a:t>
            </a:r>
            <a:r>
              <a:rPr lang="en-US" altLang="zh-TW" sz="2800" dirty="0" err="1" smtClean="0"/>
              <a:t>u,v</a:t>
            </a:r>
            <a:r>
              <a:rPr lang="en-US" altLang="zh-TW" sz="2800" dirty="0" smtClean="0"/>
              <a:t>) </a:t>
            </a:r>
            <a:r>
              <a:rPr lang="en-US" altLang="zh-TW" sz="2800" dirty="0" smtClean="0">
                <a:sym typeface="Symbol"/>
              </a:rPr>
              <a:t> w(M). A</a:t>
            </a:r>
            <a:r>
              <a:rPr lang="en-US" altLang="zh-TW" sz="2800" dirty="0" smtClean="0"/>
              <a:t>lso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) =</a:t>
            </a:r>
            <a:r>
              <a:rPr lang="en-US" altLang="zh-TW" sz="2800" i="1" dirty="0" smtClean="0"/>
              <a:t>w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) if and only if 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 consists of edges </a:t>
            </a:r>
            <a:r>
              <a:rPr lang="en-US" altLang="zh-TW" sz="2800" i="1" dirty="0" err="1" smtClean="0"/>
              <a:t>x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i="1" dirty="0" err="1" smtClean="0"/>
              <a:t>y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dirty="0" smtClean="0"/>
              <a:t> such that </a:t>
            </a:r>
            <a:r>
              <a:rPr lang="en-US" altLang="zh-TW" sz="2800" i="1" dirty="0" err="1" smtClean="0"/>
              <a:t>u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dirty="0" err="1" smtClean="0"/>
              <a:t>+</a:t>
            </a:r>
            <a:r>
              <a:rPr lang="en-US" altLang="zh-TW" sz="2800" i="1" dirty="0" err="1" smtClean="0"/>
              <a:t>v</a:t>
            </a:r>
            <a:r>
              <a:rPr lang="en-US" altLang="zh-TW" sz="2800" i="1" baseline="-25000" dirty="0" err="1" smtClean="0"/>
              <a:t>j</a:t>
            </a:r>
            <a:r>
              <a:rPr lang="en-US" altLang="zh-TW" sz="2800" dirty="0" smtClean="0"/>
              <a:t> = </a:t>
            </a:r>
            <a:r>
              <a:rPr lang="en-US" altLang="zh-TW" sz="2800" i="1" dirty="0" err="1" smtClean="0"/>
              <a:t>w</a:t>
            </a:r>
            <a:r>
              <a:rPr lang="en-US" altLang="zh-TW" sz="2800" i="1" baseline="-16000" dirty="0" err="1" smtClean="0"/>
              <a:t>i,j</a:t>
            </a:r>
            <a:r>
              <a:rPr lang="en-US" altLang="zh-TW" sz="2800" dirty="0" smtClean="0"/>
              <a:t>. In this case, 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 and (</a:t>
            </a:r>
            <a:r>
              <a:rPr lang="en-US" altLang="zh-TW" sz="2800" i="1" dirty="0" err="1" smtClean="0"/>
              <a:t>u</a:t>
            </a:r>
            <a:r>
              <a:rPr lang="en-US" altLang="zh-TW" sz="2800" dirty="0" err="1" smtClean="0"/>
              <a:t>,</a:t>
            </a:r>
            <a:r>
              <a:rPr lang="en-US" altLang="zh-TW" sz="2800" i="1" dirty="0" err="1" smtClean="0"/>
              <a:t>v</a:t>
            </a:r>
            <a:r>
              <a:rPr lang="en-US" altLang="zh-TW" sz="2800" dirty="0" smtClean="0"/>
              <a:t>) are optimal. </a:t>
            </a:r>
            <a:endParaRPr lang="en-US" altLang="zh-TW" sz="1600" dirty="0" smtClean="0"/>
          </a:p>
        </p:txBody>
      </p:sp>
      <p:graphicFrame>
        <p:nvGraphicFramePr>
          <p:cNvPr id="4098" name="Object 16"/>
          <p:cNvGraphicFramePr>
            <a:graphicFrameLocks noChangeAspect="1"/>
          </p:cNvGraphicFramePr>
          <p:nvPr/>
        </p:nvGraphicFramePr>
        <p:xfrm>
          <a:off x="2816225" y="3433763"/>
          <a:ext cx="2346325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1714500" imgH="1498600" progId="">
                  <p:embed/>
                </p:oleObj>
              </mc:Choice>
              <mc:Fallback>
                <p:oleObj name="Equation" r:id="rId3" imgW="1714500" imgH="14986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3433763"/>
                        <a:ext cx="2346325" cy="204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7"/>
          <p:cNvGraphicFramePr>
            <a:graphicFrameLocks noChangeAspect="1"/>
          </p:cNvGraphicFramePr>
          <p:nvPr/>
        </p:nvGraphicFramePr>
        <p:xfrm>
          <a:off x="3155950" y="3114675"/>
          <a:ext cx="17748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1269449" imgH="266584" progId="">
                  <p:embed/>
                </p:oleObj>
              </mc:Choice>
              <mc:Fallback>
                <p:oleObj name="Equation" r:id="rId5" imgW="1269449" imgH="266584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3114675"/>
                        <a:ext cx="17748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文字方塊 7"/>
          <p:cNvSpPr txBox="1">
            <a:spLocks noChangeArrowheads="1"/>
          </p:cNvSpPr>
          <p:nvPr/>
        </p:nvSpPr>
        <p:spPr bwMode="auto">
          <a:xfrm>
            <a:off x="962025" y="3133725"/>
            <a:ext cx="1266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Cover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4" name="手繪多邊形 8"/>
          <p:cNvSpPr>
            <a:spLocks noChangeArrowheads="1"/>
          </p:cNvSpPr>
          <p:nvPr/>
        </p:nvSpPr>
        <p:spPr bwMode="auto">
          <a:xfrm>
            <a:off x="1952625" y="3125788"/>
            <a:ext cx="914400" cy="274637"/>
          </a:xfrm>
          <a:custGeom>
            <a:avLst/>
            <a:gdLst>
              <a:gd name="T0" fmla="*/ 0 w 914400"/>
              <a:gd name="T1" fmla="*/ 274637 h 274637"/>
              <a:gd name="T2" fmla="*/ 342900 w 914400"/>
              <a:gd name="T3" fmla="*/ 7937 h 274637"/>
              <a:gd name="T4" fmla="*/ 352425 w 914400"/>
              <a:gd name="T5" fmla="*/ 227012 h 274637"/>
              <a:gd name="T6" fmla="*/ 914400 w 914400"/>
              <a:gd name="T7" fmla="*/ 141287 h 274637"/>
              <a:gd name="T8" fmla="*/ 0 60000 65536"/>
              <a:gd name="T9" fmla="*/ 0 60000 65536"/>
              <a:gd name="T10" fmla="*/ 0 60000 65536"/>
              <a:gd name="T11" fmla="*/ 0 60000 65536"/>
              <a:gd name="T12" fmla="*/ 0 w 914400"/>
              <a:gd name="T13" fmla="*/ 0 h 274637"/>
              <a:gd name="T14" fmla="*/ 914400 w 914400"/>
              <a:gd name="T15" fmla="*/ 274637 h 274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" h="274637">
                <a:moveTo>
                  <a:pt x="0" y="274637"/>
                </a:moveTo>
                <a:cubicBezTo>
                  <a:pt x="142081" y="145256"/>
                  <a:pt x="284163" y="15875"/>
                  <a:pt x="342900" y="7937"/>
                </a:cubicBezTo>
                <a:cubicBezTo>
                  <a:pt x="401638" y="0"/>
                  <a:pt x="257175" y="204787"/>
                  <a:pt x="352425" y="227012"/>
                </a:cubicBezTo>
                <a:cubicBezTo>
                  <a:pt x="447675" y="249237"/>
                  <a:pt x="681037" y="195262"/>
                  <a:pt x="914400" y="14128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5" name="手繪多邊形 9"/>
          <p:cNvSpPr>
            <a:spLocks noChangeArrowheads="1"/>
          </p:cNvSpPr>
          <p:nvPr/>
        </p:nvSpPr>
        <p:spPr bwMode="auto">
          <a:xfrm>
            <a:off x="1943100" y="3409950"/>
            <a:ext cx="676275" cy="531813"/>
          </a:xfrm>
          <a:custGeom>
            <a:avLst/>
            <a:gdLst>
              <a:gd name="T0" fmla="*/ 0 w 896937"/>
              <a:gd name="T1" fmla="*/ 0 h 531812"/>
              <a:gd name="T2" fmla="*/ 48748 w 896937"/>
              <a:gd name="T3" fmla="*/ 133350 h 531812"/>
              <a:gd name="T4" fmla="*/ 23876 w 896937"/>
              <a:gd name="T5" fmla="*/ 180975 h 531812"/>
              <a:gd name="T6" fmla="*/ 82572 w 896937"/>
              <a:gd name="T7" fmla="*/ 476257 h 531812"/>
              <a:gd name="T8" fmla="*/ 90531 w 896937"/>
              <a:gd name="T9" fmla="*/ 514357 h 5318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6937"/>
              <a:gd name="T16" fmla="*/ 0 h 531812"/>
              <a:gd name="T17" fmla="*/ 896937 w 896937"/>
              <a:gd name="T18" fmla="*/ 531812 h 5318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6937" h="531812">
                <a:moveTo>
                  <a:pt x="0" y="0"/>
                </a:moveTo>
                <a:cubicBezTo>
                  <a:pt x="214312" y="51594"/>
                  <a:pt x="428625" y="103188"/>
                  <a:pt x="466725" y="133350"/>
                </a:cubicBezTo>
                <a:cubicBezTo>
                  <a:pt x="504825" y="163512"/>
                  <a:pt x="174625" y="123825"/>
                  <a:pt x="228600" y="180975"/>
                </a:cubicBezTo>
                <a:cubicBezTo>
                  <a:pt x="282575" y="238125"/>
                  <a:pt x="684213" y="420688"/>
                  <a:pt x="790575" y="476250"/>
                </a:cubicBezTo>
                <a:cubicBezTo>
                  <a:pt x="896937" y="531812"/>
                  <a:pt x="881856" y="523081"/>
                  <a:pt x="866775" y="51435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0A8D31-D267-458E-A492-1D668FCB72DE}" type="datetime1"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3/1/2017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969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556C74-6873-42E5-A2C2-EC63DBB35E8D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590550"/>
            <a:ext cx="8020050" cy="1400175"/>
          </a:xfrm>
        </p:spPr>
        <p:txBody>
          <a:bodyPr/>
          <a:lstStyle/>
          <a:p>
            <a:pPr marL="476250" indent="-476250" eaLnBrk="1" hangingPunct="1"/>
            <a:r>
              <a:rPr lang="en-US" altLang="zh-TW" sz="2600" dirty="0" smtClean="0"/>
              <a:t>Lemma 31.1 </a:t>
            </a:r>
            <a:r>
              <a:rPr lang="en-US" altLang="zh-TW" sz="2000" dirty="0" smtClean="0"/>
              <a:t>: For a perfect matching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/>
              <a:t>cover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u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) in a weighted bipartite graph </a:t>
            </a:r>
            <a:r>
              <a:rPr lang="en-US" altLang="zh-TW" sz="2000" i="1" dirty="0" smtClean="0"/>
              <a:t>G</a:t>
            </a:r>
            <a:r>
              <a:rPr lang="en-US" altLang="zh-TW" sz="2000" dirty="0" smtClean="0"/>
              <a:t>, c(</a:t>
            </a:r>
            <a:r>
              <a:rPr lang="en-US" altLang="zh-TW" sz="2000" dirty="0" err="1" smtClean="0"/>
              <a:t>u,v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sym typeface="Symbol"/>
              </a:rPr>
              <a:t> w(M). A</a:t>
            </a:r>
            <a:r>
              <a:rPr lang="en-US" altLang="zh-TW" sz="2000" dirty="0" smtClean="0"/>
              <a:t>lso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u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) =</a:t>
            </a:r>
            <a:r>
              <a:rPr lang="en-US" altLang="zh-TW" sz="2000" i="1" dirty="0" smtClean="0"/>
              <a:t>w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) if and only if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consists of edges </a:t>
            </a:r>
            <a:r>
              <a:rPr lang="en-US" altLang="zh-TW" sz="2000" i="1" dirty="0" err="1" smtClean="0"/>
              <a:t>x</a:t>
            </a:r>
            <a:r>
              <a:rPr lang="en-US" altLang="zh-TW" sz="2000" i="1" baseline="-25000" dirty="0" err="1" smtClean="0"/>
              <a:t>i</a:t>
            </a:r>
            <a:r>
              <a:rPr lang="en-US" altLang="zh-TW" sz="2000" i="1" dirty="0" err="1" smtClean="0"/>
              <a:t>y</a:t>
            </a:r>
            <a:r>
              <a:rPr lang="en-US" altLang="zh-TW" sz="2000" i="1" baseline="-25000" dirty="0" err="1" smtClean="0"/>
              <a:t>i</a:t>
            </a:r>
            <a:r>
              <a:rPr lang="en-US" altLang="zh-TW" sz="2000" dirty="0" smtClean="0"/>
              <a:t> such that </a:t>
            </a:r>
            <a:r>
              <a:rPr lang="en-US" altLang="zh-TW" sz="2000" i="1" dirty="0" err="1" smtClean="0"/>
              <a:t>u</a:t>
            </a:r>
            <a:r>
              <a:rPr lang="en-US" altLang="zh-TW" sz="2000" i="1" baseline="-25000" dirty="0" err="1" smtClean="0"/>
              <a:t>i</a:t>
            </a:r>
            <a:r>
              <a:rPr lang="en-US" altLang="zh-TW" sz="2000" dirty="0" err="1" smtClean="0"/>
              <a:t>+</a:t>
            </a:r>
            <a:r>
              <a:rPr lang="en-US" altLang="zh-TW" sz="2000" i="1" dirty="0" err="1" smtClean="0"/>
              <a:t>v</a:t>
            </a:r>
            <a:r>
              <a:rPr lang="en-US" altLang="zh-TW" sz="2000" i="1" baseline="-25000" dirty="0" err="1" smtClean="0"/>
              <a:t>j</a:t>
            </a:r>
            <a:r>
              <a:rPr lang="en-US" altLang="zh-TW" sz="2000" dirty="0" smtClean="0"/>
              <a:t> = </a:t>
            </a:r>
            <a:r>
              <a:rPr lang="en-US" altLang="zh-TW" sz="2000" i="1" dirty="0" err="1" smtClean="0"/>
              <a:t>w</a:t>
            </a:r>
            <a:r>
              <a:rPr lang="en-US" altLang="zh-TW" sz="2000" i="1" baseline="-16000" dirty="0" err="1" smtClean="0"/>
              <a:t>i,j</a:t>
            </a:r>
            <a:r>
              <a:rPr lang="en-US" altLang="zh-TW" sz="2000" dirty="0" smtClean="0"/>
              <a:t>. In this case,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and (</a:t>
            </a:r>
            <a:r>
              <a:rPr lang="en-US" altLang="zh-TW" sz="2000" i="1" dirty="0" err="1" smtClean="0"/>
              <a:t>u</a:t>
            </a:r>
            <a:r>
              <a:rPr lang="en-US" altLang="zh-TW" sz="2000" dirty="0" err="1" smtClean="0"/>
              <a:t>,</a:t>
            </a:r>
            <a:r>
              <a:rPr lang="en-US" altLang="zh-TW" sz="2000" i="1" dirty="0" err="1" smtClean="0"/>
              <a:t>v</a:t>
            </a:r>
            <a:r>
              <a:rPr lang="en-US" altLang="zh-TW" sz="2000" dirty="0" smtClean="0"/>
              <a:t>) are optimal. </a:t>
            </a:r>
            <a:endParaRPr lang="en-US" altLang="zh-TW" sz="1600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76450"/>
            <a:ext cx="7772400" cy="42132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/>
              <a:t>Proof: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/>
              <a:t>M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saturates each vertex, summing the constraints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u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dirty="0" err="1" smtClean="0"/>
              <a:t>+</a:t>
            </a:r>
            <a:r>
              <a:rPr lang="en-US" altLang="zh-TW" sz="2400" i="1" dirty="0" err="1" smtClean="0"/>
              <a:t>v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dirty="0" err="1" smtClean="0">
                <a:sym typeface="Symbol" pitchFamily="18" charset="2"/>
              </a:rPr>
              <a:t></a:t>
            </a:r>
            <a:r>
              <a:rPr lang="en-US" altLang="zh-TW" sz="2400" i="1" dirty="0" err="1" smtClean="0">
                <a:sym typeface="Symbol" pitchFamily="18" charset="2"/>
              </a:rPr>
              <a:t>w</a:t>
            </a:r>
            <a:r>
              <a:rPr lang="en-US" altLang="zh-TW" sz="2400" i="1" baseline="-25000" dirty="0" err="1" smtClean="0">
                <a:sym typeface="Symbol" pitchFamily="18" charset="2"/>
              </a:rPr>
              <a:t>i,j</a:t>
            </a:r>
            <a:r>
              <a:rPr lang="en-US" altLang="zh-TW" sz="2400" i="1" baseline="-250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that arise from its edges yields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u, v</a:t>
            </a:r>
            <a:r>
              <a:rPr lang="en-US" altLang="zh-TW" sz="2400" dirty="0" smtClean="0">
                <a:sym typeface="Symbol" pitchFamily="18" charset="2"/>
              </a:rPr>
              <a:t>)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/>
              </a:rPr>
              <a:t> </a:t>
            </a:r>
            <a:r>
              <a:rPr lang="en-US" altLang="zh-TW" sz="2400" i="1" dirty="0" smtClean="0">
                <a:sym typeface="Symbol" pitchFamily="18" charset="2"/>
              </a:rPr>
              <a:t>w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M</a:t>
            </a:r>
            <a:r>
              <a:rPr lang="en-US" altLang="zh-TW" sz="2400" dirty="0" smtClean="0">
                <a:sym typeface="Symbol" pitchFamily="18" charset="2"/>
              </a:rPr>
              <a:t>). Furthermore, if c(</a:t>
            </a:r>
            <a:r>
              <a:rPr lang="en-US" altLang="zh-TW" sz="2400" dirty="0" err="1" smtClean="0">
                <a:sym typeface="Symbol" pitchFamily="18" charset="2"/>
              </a:rPr>
              <a:t>u,v</a:t>
            </a:r>
            <a:r>
              <a:rPr lang="en-US" altLang="zh-TW" sz="2400" dirty="0" smtClean="0">
                <a:sym typeface="Symbol" pitchFamily="18" charset="2"/>
              </a:rPr>
              <a:t>) = w(m),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then equality must hold in each of the </a:t>
            </a:r>
            <a:r>
              <a:rPr lang="en-US" altLang="zh-TW" sz="2400" b="1" i="1" dirty="0" smtClean="0"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inequalities summed, proving the second statement. </a:t>
            </a:r>
          </a:p>
          <a:p>
            <a:pPr eaLnBrk="1" hangingPunct="1"/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Finally, since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u, v</a:t>
            </a:r>
            <a:r>
              <a:rPr lang="en-US" altLang="zh-TW" sz="2400" dirty="0" smtClean="0">
                <a:sym typeface="Symbol" pitchFamily="18" charset="2"/>
              </a:rPr>
              <a:t>)</a:t>
            </a:r>
            <a:r>
              <a:rPr lang="en-US" altLang="zh-TW" sz="2400" i="1" dirty="0" smtClean="0">
                <a:sym typeface="Symbol" pitchFamily="18" charset="2"/>
              </a:rPr>
              <a:t>w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M</a:t>
            </a:r>
            <a:r>
              <a:rPr lang="en-US" altLang="zh-TW" sz="2400" dirty="0" smtClean="0">
                <a:sym typeface="Symbol" pitchFamily="18" charset="2"/>
              </a:rPr>
              <a:t>)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every matching and every cover</a:t>
            </a:r>
            <a:r>
              <a:rPr lang="en-US" altLang="zh-TW" sz="2400" dirty="0" smtClean="0">
                <a:sym typeface="Symbol" pitchFamily="18" charset="2"/>
              </a:rPr>
              <a:t>,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u, v</a:t>
            </a:r>
            <a:r>
              <a:rPr lang="en-US" altLang="zh-TW" sz="2400" dirty="0" smtClean="0">
                <a:sym typeface="Symbol" pitchFamily="18" charset="2"/>
              </a:rPr>
              <a:t>)=</a:t>
            </a:r>
            <a:r>
              <a:rPr lang="en-US" altLang="zh-TW" sz="2400" i="1" dirty="0" smtClean="0">
                <a:sym typeface="Symbol" pitchFamily="18" charset="2"/>
              </a:rPr>
              <a:t>w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M</a:t>
            </a:r>
            <a:r>
              <a:rPr lang="en-US" altLang="zh-TW" sz="2400" dirty="0" smtClean="0">
                <a:sym typeface="Symbol" pitchFamily="18" charset="2"/>
              </a:rPr>
              <a:t>)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implies that there is no matching with weight greater than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u, v</a:t>
            </a:r>
            <a:r>
              <a:rPr lang="en-US" altLang="zh-TW" sz="2400" dirty="0" smtClean="0">
                <a:sym typeface="Symbol" pitchFamily="18" charset="2"/>
              </a:rPr>
              <a:t>) </a:t>
            </a:r>
            <a:r>
              <a:rPr lang="en-US" altLang="zh-TW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no cover with cost less than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i="1" dirty="0" smtClean="0">
                <a:sym typeface="Symbol" pitchFamily="18" charset="2"/>
              </a:rPr>
              <a:t>w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M</a:t>
            </a:r>
            <a:r>
              <a:rPr lang="en-US" altLang="zh-TW" sz="2400" dirty="0" smtClean="0">
                <a:sym typeface="Symbol" pitchFamily="18" charset="2"/>
              </a:rPr>
              <a:t>).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18513</TotalTime>
  <Words>1251</Words>
  <Application>Microsoft Office PowerPoint</Application>
  <PresentationFormat>On-screen Show (4:3)</PresentationFormat>
  <Paragraphs>220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方程式</vt:lpstr>
      <vt:lpstr>Equation</vt:lpstr>
      <vt:lpstr>Weighted Bipartite Matching</vt:lpstr>
      <vt:lpstr>Transversal of an n-by-n matrix</vt:lpstr>
      <vt:lpstr>Assignment Problem</vt:lpstr>
      <vt:lpstr>Examples of  Weighted bipartite matching and its dual 3.2.5</vt:lpstr>
      <vt:lpstr>Examples of  Weighted bipartite matching and its dual</vt:lpstr>
      <vt:lpstr>Examples of  Weighted bipartite matching and its dual</vt:lpstr>
      <vt:lpstr>Minimum Weighted Cover</vt:lpstr>
      <vt:lpstr>Lemma 31.1 : For a perfect matching M and cover(u, v) in a weighted bipartite graph G, c(u,v)  w(M). Also c(u, v) =w(M) if and only if M consists of edges xiyi such that ui+vj = wi,j. In this case, M and (u,v) are optimal. </vt:lpstr>
      <vt:lpstr>Lemma 31.1 : For a perfect matching M and cover(u, v) in a weighted bipartite graph G, c(u,v)  w(M). Also c(u, v) =w(M) if and only if M consists of edges xiyi such that ui+vj = wi,j. In this case, M and (u,v) are optimal. </vt:lpstr>
      <vt:lpstr>Equality Subgraph</vt:lpstr>
      <vt:lpstr>Equality Subgraph</vt:lpstr>
      <vt:lpstr>Equality Subgraph Continue</vt:lpstr>
      <vt:lpstr>Equality Subgraph Continue</vt:lpstr>
      <vt:lpstr>Equality Subgraph Continue</vt:lpstr>
      <vt:lpstr>Equality Subgraph Continue</vt:lpstr>
      <vt:lpstr>Equality Subgraph Continue</vt:lpstr>
      <vt:lpstr>Equality Subgraph Continue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164</cp:revision>
  <cp:lastPrinted>2017-02-28T05:50:44Z</cp:lastPrinted>
  <dcterms:created xsi:type="dcterms:W3CDTF">2013-08-04T06:42:48Z</dcterms:created>
  <dcterms:modified xsi:type="dcterms:W3CDTF">2017-03-01T03:29:26Z</dcterms:modified>
</cp:coreProperties>
</file>