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603" r:id="rId2"/>
    <p:sldId id="602" r:id="rId3"/>
    <p:sldId id="595" r:id="rId4"/>
    <p:sldId id="596" r:id="rId5"/>
    <p:sldId id="597" r:id="rId6"/>
    <p:sldId id="598" r:id="rId7"/>
    <p:sldId id="599" r:id="rId8"/>
    <p:sldId id="601" r:id="rId9"/>
    <p:sldId id="600" r:id="rId10"/>
    <p:sldId id="575" r:id="rId11"/>
    <p:sldId id="568" r:id="rId12"/>
    <p:sldId id="569" r:id="rId13"/>
    <p:sldId id="576" r:id="rId14"/>
    <p:sldId id="577" r:id="rId15"/>
    <p:sldId id="578" r:id="rId16"/>
    <p:sldId id="579" r:id="rId17"/>
    <p:sldId id="583" r:id="rId18"/>
    <p:sldId id="580" r:id="rId19"/>
    <p:sldId id="581" r:id="rId20"/>
    <p:sldId id="582" r:id="rId21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676" autoAdjust="0"/>
  </p:normalViewPr>
  <p:slideViewPr>
    <p:cSldViewPr snapToGrid="0">
      <p:cViewPr varScale="1">
        <p:scale>
          <a:sx n="87" d="100"/>
          <a:sy n="87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 smtClean="0"/>
            </a:lvl1pPr>
          </a:lstStyle>
          <a:p>
            <a:pPr>
              <a:defRPr/>
            </a:pPr>
            <a:fld id="{49096489-B483-4408-8DDB-25125A2FFD4A}" type="datetimeFigureOut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468BCDE-5F7F-4A41-9788-5BF85B49E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0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437AAF-F053-4B88-B74D-E0D1E450DDFF}" type="datetimeFigureOut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D128B2-C991-4616-959C-4FD3D9979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5718175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6B178-E91D-4BEA-8473-E0DFA0EB4B46}" type="datetime1">
              <a:rPr lang="en-US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ABF3D-1AF2-4D95-9855-DD257AD3A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F9F4F-D29D-44B4-9456-0A12751576E3}" type="datetime1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6F98-DBB8-45E7-A0EB-80297B17E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2FC30-5D8B-4BE6-B3BE-E8D72DC1678B}" type="datetime1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323F5-E6EE-43F4-8AE6-F594A8C9B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221F6-5AE4-45C0-A7D6-5A5F26E11EC9}" type="datetime1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7E1F4-C800-4BB0-86E4-334284CE3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C3EFA-E246-4F92-986C-8767482F03F4}" type="datetime1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81A57-B7E0-4366-A7AF-5CF113B66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26746-9555-4271-9553-1EEAC100A1DB}" type="datetime1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3515-2C75-43A0-9084-D90F711A4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6FF96-345D-4FD2-B4C6-65383290D1AD}" type="datetime1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AB201-A831-431F-B9A7-43A37946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4BCE8-9248-4DD3-A7D6-8DD121119C85}" type="datetime1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F38EC-D6C6-4EC2-8560-CAEE15F52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BADCC-56C9-4716-B046-2603ADD090FC}" type="datetime1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733AE-0CF6-4F64-868F-6610A1399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A086B-53C3-4995-A413-B18D1E4471F1}" type="datetime1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FFB6-1A83-46A5-AC07-44BE9CF39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4037F-5915-457E-A39A-8E655ADBDF79}" type="datetime1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39E39-FE7A-426D-A9FB-151A2A829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43973E-F51B-42F7-9DB0-F6E2865CBF01}" type="datetime1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14F816-415F-4B27-879A-CCA9C9E2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smtClean="0"/>
              <a:t>Condition for Optimality of Matching and Cover</a:t>
            </a:r>
            <a:r>
              <a:rPr lang="en-US" altLang="zh-TW" sz="2800" dirty="0">
                <a:latin typeface="+mn-lt"/>
              </a:rPr>
              <a:t/>
            </a:r>
            <a:br>
              <a:rPr lang="en-US" altLang="zh-TW" sz="2800" dirty="0">
                <a:latin typeface="+mn-lt"/>
              </a:rPr>
            </a:br>
            <a:endParaRPr lang="en-US" altLang="zh-TW" sz="2800" dirty="0" smtClean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047009"/>
            <a:ext cx="7886700" cy="4129954"/>
          </a:xfrm>
        </p:spPr>
        <p:txBody>
          <a:bodyPr/>
          <a:lstStyle/>
          <a:p>
            <a:r>
              <a:rPr lang="en-US" altLang="zh-TW" sz="2600" dirty="0"/>
              <a:t>Lemma 31.1 : </a:t>
            </a:r>
            <a:r>
              <a:rPr lang="en-US" altLang="zh-TW" dirty="0"/>
              <a:t>For a perfect matching </a:t>
            </a:r>
            <a:r>
              <a:rPr lang="en-US" altLang="zh-TW" i="1" dirty="0"/>
              <a:t>M</a:t>
            </a:r>
            <a:r>
              <a:rPr lang="en-US" altLang="zh-TW" dirty="0"/>
              <a:t> and </a:t>
            </a:r>
            <a:r>
              <a:rPr lang="en-US" altLang="zh-TW" i="1" dirty="0"/>
              <a:t>cover</a:t>
            </a:r>
            <a:r>
              <a:rPr lang="en-US" altLang="zh-TW" dirty="0"/>
              <a:t>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in a weighted bipartite graph </a:t>
            </a:r>
            <a:r>
              <a:rPr lang="en-US" altLang="zh-TW" i="1" dirty="0"/>
              <a:t>G</a:t>
            </a:r>
            <a:r>
              <a:rPr lang="en-US" altLang="zh-TW" dirty="0"/>
              <a:t>, c(</a:t>
            </a:r>
            <a:r>
              <a:rPr lang="en-US" altLang="zh-TW" dirty="0" err="1"/>
              <a:t>u,v</a:t>
            </a:r>
            <a:r>
              <a:rPr lang="en-US" altLang="zh-TW" dirty="0"/>
              <a:t>) </a:t>
            </a:r>
            <a:r>
              <a:rPr lang="en-US" altLang="zh-TW" dirty="0">
                <a:sym typeface="Symbol"/>
              </a:rPr>
              <a:t> w(M). A</a:t>
            </a:r>
            <a:r>
              <a:rPr lang="en-US" altLang="zh-TW" dirty="0"/>
              <a:t>lso </a:t>
            </a:r>
            <a:r>
              <a:rPr lang="en-US" altLang="zh-TW" i="1" dirty="0"/>
              <a:t>c</a:t>
            </a:r>
            <a:r>
              <a:rPr lang="en-US" altLang="zh-TW" dirty="0"/>
              <a:t>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=</a:t>
            </a:r>
            <a:r>
              <a:rPr lang="en-US" altLang="zh-TW" i="1" dirty="0"/>
              <a:t>w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dirty="0"/>
              <a:t>) if and only if </a:t>
            </a:r>
            <a:r>
              <a:rPr lang="en-US" altLang="zh-TW" i="1" dirty="0"/>
              <a:t>M</a:t>
            </a:r>
            <a:r>
              <a:rPr lang="en-US" altLang="zh-TW" dirty="0"/>
              <a:t> consists of edges 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i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i</a:t>
            </a:r>
            <a:r>
              <a:rPr lang="en-US" altLang="zh-TW" dirty="0"/>
              <a:t> such that </a:t>
            </a:r>
            <a:r>
              <a:rPr lang="en-US" altLang="zh-TW" i="1" dirty="0" err="1"/>
              <a:t>u</a:t>
            </a:r>
            <a:r>
              <a:rPr lang="en-US" altLang="zh-TW" i="1" baseline="-25000" dirty="0" err="1"/>
              <a:t>i</a:t>
            </a:r>
            <a:r>
              <a:rPr lang="en-US" altLang="zh-TW" dirty="0" err="1"/>
              <a:t>+</a:t>
            </a:r>
            <a:r>
              <a:rPr lang="en-US" altLang="zh-TW" i="1" dirty="0" err="1"/>
              <a:t>v</a:t>
            </a:r>
            <a:r>
              <a:rPr lang="en-US" altLang="zh-TW" i="1" baseline="-25000" dirty="0" err="1"/>
              <a:t>j</a:t>
            </a:r>
            <a:r>
              <a:rPr lang="en-US" altLang="zh-TW" dirty="0"/>
              <a:t> = </a:t>
            </a:r>
            <a:r>
              <a:rPr lang="en-US" altLang="zh-TW" i="1" dirty="0" err="1"/>
              <a:t>w</a:t>
            </a:r>
            <a:r>
              <a:rPr lang="en-US" altLang="zh-TW" i="1" baseline="-16000" dirty="0" err="1"/>
              <a:t>i,j</a:t>
            </a:r>
            <a:r>
              <a:rPr lang="en-US" altLang="zh-TW" dirty="0"/>
              <a:t>. In this case, </a:t>
            </a:r>
            <a:r>
              <a:rPr lang="en-US" altLang="zh-TW" i="1" dirty="0"/>
              <a:t>M</a:t>
            </a:r>
            <a:r>
              <a:rPr lang="en-US" altLang="zh-TW" dirty="0"/>
              <a:t> and (</a:t>
            </a:r>
            <a:r>
              <a:rPr lang="en-US" altLang="zh-TW" i="1" dirty="0" err="1"/>
              <a:t>u</a:t>
            </a:r>
            <a:r>
              <a:rPr lang="en-US" altLang="zh-TW" dirty="0" err="1"/>
              <a:t>,</a:t>
            </a:r>
            <a:r>
              <a:rPr lang="en-US" altLang="zh-TW" i="1" dirty="0" err="1"/>
              <a:t>v</a:t>
            </a:r>
            <a:r>
              <a:rPr lang="en-US" altLang="zh-TW" dirty="0"/>
              <a:t>) are optimal. </a:t>
            </a:r>
            <a:br>
              <a:rPr lang="en-US" altLang="zh-TW" dirty="0"/>
            </a:br>
            <a:r>
              <a:rPr lang="en-US" altLang="zh-TW" dirty="0" smtClean="0">
                <a:ea typeface="Arial Unicode MS" pitchFamily="34" charset="-128"/>
                <a:cs typeface="Arial Unicode MS" pitchFamily="34" charset="-128"/>
              </a:rPr>
              <a:t>In </a:t>
            </a:r>
            <a:r>
              <a:rPr lang="en-US" altLang="zh-TW" dirty="0">
                <a:ea typeface="Arial Unicode MS" pitchFamily="34" charset="-128"/>
                <a:cs typeface="Arial Unicode MS" pitchFamily="34" charset="-128"/>
              </a:rPr>
              <a:t>view of the above Lemma we focus our attention on the edges</a:t>
            </a:r>
            <a:r>
              <a:rPr lang="en-US" altLang="zh-TW" i="1" dirty="0"/>
              <a:t> 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i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j</a:t>
            </a:r>
            <a:r>
              <a:rPr lang="en-US" altLang="zh-TW" dirty="0"/>
              <a:t> </a:t>
            </a:r>
            <a:r>
              <a:rPr lang="en-US" altLang="zh-TW" dirty="0">
                <a:ea typeface="Arial Unicode MS" pitchFamily="34" charset="-128"/>
                <a:cs typeface="Arial Unicode MS" pitchFamily="34" charset="-128"/>
              </a:rPr>
              <a:t>such that</a:t>
            </a:r>
            <a:r>
              <a:rPr lang="en-US" altLang="zh-TW" dirty="0"/>
              <a:t> </a:t>
            </a:r>
            <a:r>
              <a:rPr lang="en-US" altLang="zh-TW" i="1" dirty="0" err="1"/>
              <a:t>u</a:t>
            </a:r>
            <a:r>
              <a:rPr lang="en-US" altLang="zh-TW" i="1" baseline="-25000" dirty="0" err="1"/>
              <a:t>i</a:t>
            </a:r>
            <a:r>
              <a:rPr lang="en-US" altLang="zh-TW" dirty="0" err="1"/>
              <a:t>+</a:t>
            </a:r>
            <a:r>
              <a:rPr lang="en-US" altLang="zh-TW" i="1" dirty="0" err="1"/>
              <a:t>v</a:t>
            </a:r>
            <a:r>
              <a:rPr lang="en-US" altLang="zh-TW" i="1" baseline="-25000" dirty="0" err="1"/>
              <a:t>j</a:t>
            </a:r>
            <a:r>
              <a:rPr lang="en-US" altLang="zh-TW" dirty="0"/>
              <a:t>=</a:t>
            </a:r>
            <a:r>
              <a:rPr lang="en-US" altLang="zh-TW" i="1" dirty="0" err="1"/>
              <a:t>w</a:t>
            </a:r>
            <a:r>
              <a:rPr lang="en-US" altLang="zh-TW" i="1" baseline="-25000" dirty="0" err="1"/>
              <a:t>i,j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,</a:t>
            </a:r>
            <a:r>
              <a:rPr lang="en-US" altLang="zh-TW" i="1" baseline="-25000" dirty="0"/>
              <a:t> </a:t>
            </a:r>
            <a:r>
              <a:rPr lang="en-US" altLang="zh-TW" dirty="0"/>
              <a:t>leading</a:t>
            </a:r>
            <a:r>
              <a:rPr lang="en-US" altLang="zh-TW" baseline="-25000" dirty="0"/>
              <a:t> </a:t>
            </a:r>
            <a:r>
              <a:rPr lang="en-US" altLang="zh-TW" dirty="0"/>
              <a:t>to the following definition. 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4100" name="日期版面配置區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DC48FE-A57B-41E0-84F3-86F9A625A3FF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0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A0AD67-8557-4E17-B891-622A2C08FBA4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A1B02B-E775-41F2-B83F-67D5F42896C7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22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24ADA8-E34B-4E9F-A871-B9C171263A6E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Solving the Assignment Problem</a:t>
            </a:r>
          </a:p>
        </p:txBody>
      </p:sp>
      <p:graphicFrame>
        <p:nvGraphicFramePr>
          <p:cNvPr id="9218" name="Object 44"/>
          <p:cNvGraphicFramePr>
            <a:graphicFrameLocks noChangeAspect="1"/>
          </p:cNvGraphicFramePr>
          <p:nvPr/>
        </p:nvGraphicFramePr>
        <p:xfrm>
          <a:off x="1114425" y="2073275"/>
          <a:ext cx="1549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3" imgW="1143000" imgH="1143000" progId="Equation.3">
                  <p:embed/>
                </p:oleObj>
              </mc:Choice>
              <mc:Fallback>
                <p:oleObj name="Equation" r:id="rId3" imgW="1143000" imgH="11430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073275"/>
                        <a:ext cx="15494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8" name="Group 41"/>
          <p:cNvGrpSpPr>
            <a:grpSpLocks/>
          </p:cNvGrpSpPr>
          <p:nvPr/>
        </p:nvGrpSpPr>
        <p:grpSpPr bwMode="auto">
          <a:xfrm>
            <a:off x="3336925" y="1825625"/>
            <a:ext cx="1841500" cy="2093913"/>
            <a:chOff x="2096" y="1276"/>
            <a:chExt cx="1160" cy="1319"/>
          </a:xfrm>
        </p:grpSpPr>
        <p:graphicFrame>
          <p:nvGraphicFramePr>
            <p:cNvPr id="9223" name="Object 45"/>
            <p:cNvGraphicFramePr>
              <a:graphicFrameLocks noChangeAspect="1"/>
            </p:cNvGraphicFramePr>
            <p:nvPr/>
          </p:nvGraphicFramePr>
          <p:xfrm>
            <a:off x="2096" y="1464"/>
            <a:ext cx="1160" cy="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8" name="Equation" r:id="rId5" imgW="1346200" imgH="1143000" progId="">
                    <p:embed/>
                  </p:oleObj>
                </mc:Choice>
                <mc:Fallback>
                  <p:oleObj name="Equation" r:id="rId5" imgW="1346200" imgH="1143000" progId="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1464"/>
                          <a:ext cx="1160" cy="9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46"/>
            <p:cNvGraphicFramePr>
              <a:graphicFrameLocks noChangeAspect="1"/>
            </p:cNvGraphicFramePr>
            <p:nvPr/>
          </p:nvGraphicFramePr>
          <p:xfrm>
            <a:off x="2240" y="1276"/>
            <a:ext cx="85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9" name="Equation" r:id="rId7" imgW="990170" imgH="215806" progId="Equation.3">
                    <p:embed/>
                  </p:oleObj>
                </mc:Choice>
                <mc:Fallback>
                  <p:oleObj name="Equation" r:id="rId7" imgW="990170" imgH="215806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0" y="1276"/>
                          <a:ext cx="85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87" name="Text Box 8"/>
            <p:cNvSpPr txBox="1">
              <a:spLocks noChangeArrowheads="1"/>
            </p:cNvSpPr>
            <p:nvPr/>
          </p:nvSpPr>
          <p:spPr bwMode="auto">
            <a:xfrm>
              <a:off x="2558" y="2345"/>
              <a:ext cx="4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latin typeface="Times New Roman" pitchFamily="18" charset="0"/>
                </a:rPr>
                <a:t>T   T</a:t>
              </a:r>
            </a:p>
          </p:txBody>
        </p:sp>
      </p:grpSp>
      <p:sp>
        <p:nvSpPr>
          <p:cNvPr id="9229" name="AutoShape 9"/>
          <p:cNvSpPr>
            <a:spLocks noChangeArrowheads="1"/>
          </p:cNvSpPr>
          <p:nvPr/>
        </p:nvSpPr>
        <p:spPr bwMode="auto">
          <a:xfrm>
            <a:off x="2803525" y="2619375"/>
            <a:ext cx="354013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grpSp>
        <p:nvGrpSpPr>
          <p:cNvPr id="9230" name="Group 40"/>
          <p:cNvGrpSpPr>
            <a:grpSpLocks/>
          </p:cNvGrpSpPr>
          <p:nvPr/>
        </p:nvGrpSpPr>
        <p:grpSpPr bwMode="auto">
          <a:xfrm>
            <a:off x="5518150" y="1771650"/>
            <a:ext cx="1971675" cy="1924050"/>
            <a:chOff x="3502" y="1338"/>
            <a:chExt cx="1386" cy="1385"/>
          </a:xfrm>
        </p:grpSpPr>
        <p:grpSp>
          <p:nvGrpSpPr>
            <p:cNvPr id="9262" name="Group 15"/>
            <p:cNvGrpSpPr>
              <a:grpSpLocks/>
            </p:cNvGrpSpPr>
            <p:nvPr/>
          </p:nvGrpSpPr>
          <p:grpSpPr bwMode="auto">
            <a:xfrm>
              <a:off x="3728" y="1592"/>
              <a:ext cx="96" cy="832"/>
              <a:chOff x="3728" y="1592"/>
              <a:chExt cx="96" cy="832"/>
            </a:xfrm>
          </p:grpSpPr>
          <p:sp>
            <p:nvSpPr>
              <p:cNvPr id="9285" name="Oval 12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86" name="Oval 13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63" name="Group 16"/>
            <p:cNvGrpSpPr>
              <a:grpSpLocks/>
            </p:cNvGrpSpPr>
            <p:nvPr/>
          </p:nvGrpSpPr>
          <p:grpSpPr bwMode="auto">
            <a:xfrm>
              <a:off x="4008" y="1592"/>
              <a:ext cx="96" cy="832"/>
              <a:chOff x="3728" y="1592"/>
              <a:chExt cx="96" cy="832"/>
            </a:xfrm>
          </p:grpSpPr>
          <p:sp>
            <p:nvSpPr>
              <p:cNvPr id="9283" name="Oval 17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84" name="Oval 18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64" name="Group 19"/>
            <p:cNvGrpSpPr>
              <a:grpSpLocks/>
            </p:cNvGrpSpPr>
            <p:nvPr/>
          </p:nvGrpSpPr>
          <p:grpSpPr bwMode="auto">
            <a:xfrm>
              <a:off x="4264" y="1592"/>
              <a:ext cx="96" cy="832"/>
              <a:chOff x="3728" y="1592"/>
              <a:chExt cx="96" cy="832"/>
            </a:xfrm>
          </p:grpSpPr>
          <p:sp>
            <p:nvSpPr>
              <p:cNvPr id="9281" name="Oval 20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82" name="Oval 21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65" name="Group 22"/>
            <p:cNvGrpSpPr>
              <a:grpSpLocks/>
            </p:cNvGrpSpPr>
            <p:nvPr/>
          </p:nvGrpSpPr>
          <p:grpSpPr bwMode="auto">
            <a:xfrm>
              <a:off x="4512" y="1592"/>
              <a:ext cx="96" cy="832"/>
              <a:chOff x="3728" y="1592"/>
              <a:chExt cx="96" cy="832"/>
            </a:xfrm>
          </p:grpSpPr>
          <p:sp>
            <p:nvSpPr>
              <p:cNvPr id="9279" name="Oval 23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80" name="Oval 24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66" name="Group 25"/>
            <p:cNvGrpSpPr>
              <a:grpSpLocks/>
            </p:cNvGrpSpPr>
            <p:nvPr/>
          </p:nvGrpSpPr>
          <p:grpSpPr bwMode="auto">
            <a:xfrm>
              <a:off x="4792" y="1592"/>
              <a:ext cx="96" cy="832"/>
              <a:chOff x="3728" y="1592"/>
              <a:chExt cx="96" cy="832"/>
            </a:xfrm>
          </p:grpSpPr>
          <p:sp>
            <p:nvSpPr>
              <p:cNvPr id="9277" name="Oval 26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78" name="Oval 27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9267" name="Line 30"/>
            <p:cNvSpPr>
              <a:spLocks noChangeShapeType="1"/>
            </p:cNvSpPr>
            <p:nvPr/>
          </p:nvSpPr>
          <p:spPr bwMode="auto">
            <a:xfrm>
              <a:off x="3776" y="1640"/>
              <a:ext cx="536" cy="7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31"/>
            <p:cNvSpPr>
              <a:spLocks noChangeShapeType="1"/>
            </p:cNvSpPr>
            <p:nvPr/>
          </p:nvSpPr>
          <p:spPr bwMode="auto">
            <a:xfrm>
              <a:off x="4056" y="1640"/>
              <a:ext cx="504" cy="7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Line 32"/>
            <p:cNvSpPr>
              <a:spLocks noChangeShapeType="1"/>
            </p:cNvSpPr>
            <p:nvPr/>
          </p:nvSpPr>
          <p:spPr bwMode="auto">
            <a:xfrm>
              <a:off x="4312" y="1640"/>
              <a:ext cx="528" cy="7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33"/>
            <p:cNvSpPr>
              <a:spLocks noChangeShapeType="1"/>
            </p:cNvSpPr>
            <p:nvPr/>
          </p:nvSpPr>
          <p:spPr bwMode="auto">
            <a:xfrm flipV="1">
              <a:off x="4312" y="1632"/>
              <a:ext cx="256" cy="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Line 34"/>
            <p:cNvSpPr>
              <a:spLocks noChangeShapeType="1"/>
            </p:cNvSpPr>
            <p:nvPr/>
          </p:nvSpPr>
          <p:spPr bwMode="auto">
            <a:xfrm flipV="1">
              <a:off x="4560" y="1632"/>
              <a:ext cx="288" cy="7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Text Box 35"/>
            <p:cNvSpPr txBox="1">
              <a:spLocks noChangeArrowheads="1"/>
            </p:cNvSpPr>
            <p:nvPr/>
          </p:nvSpPr>
          <p:spPr bwMode="auto">
            <a:xfrm>
              <a:off x="3502" y="1490"/>
              <a:ext cx="285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273" name="Text Box 36"/>
            <p:cNvSpPr txBox="1">
              <a:spLocks noChangeArrowheads="1"/>
            </p:cNvSpPr>
            <p:nvPr/>
          </p:nvSpPr>
          <p:spPr bwMode="auto">
            <a:xfrm>
              <a:off x="3502" y="2218"/>
              <a:ext cx="285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9274" name="Text Box 37"/>
            <p:cNvSpPr txBox="1">
              <a:spLocks noChangeArrowheads="1"/>
            </p:cNvSpPr>
            <p:nvPr/>
          </p:nvSpPr>
          <p:spPr bwMode="auto">
            <a:xfrm>
              <a:off x="4446" y="2394"/>
              <a:ext cx="260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9275" name="Text Box 38"/>
            <p:cNvSpPr txBox="1">
              <a:spLocks noChangeArrowheads="1"/>
            </p:cNvSpPr>
            <p:nvPr/>
          </p:nvSpPr>
          <p:spPr bwMode="auto">
            <a:xfrm>
              <a:off x="4214" y="2394"/>
              <a:ext cx="260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9276" name="Text Box 39"/>
            <p:cNvSpPr txBox="1">
              <a:spLocks noChangeArrowheads="1"/>
            </p:cNvSpPr>
            <p:nvPr/>
          </p:nvSpPr>
          <p:spPr bwMode="auto">
            <a:xfrm>
              <a:off x="4191" y="1338"/>
              <a:ext cx="272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R</a:t>
              </a:r>
            </a:p>
          </p:txBody>
        </p:sp>
      </p:grpSp>
      <p:grpSp>
        <p:nvGrpSpPr>
          <p:cNvPr id="9231" name="Group 45"/>
          <p:cNvGrpSpPr>
            <a:grpSpLocks/>
          </p:cNvGrpSpPr>
          <p:nvPr/>
        </p:nvGrpSpPr>
        <p:grpSpPr bwMode="auto">
          <a:xfrm>
            <a:off x="1042988" y="4070350"/>
            <a:ext cx="1685925" cy="2119313"/>
            <a:chOff x="657" y="2564"/>
            <a:chExt cx="1062" cy="1335"/>
          </a:xfrm>
        </p:grpSpPr>
        <p:graphicFrame>
          <p:nvGraphicFramePr>
            <p:cNvPr id="9221" name="Object 47"/>
            <p:cNvGraphicFramePr>
              <a:graphicFrameLocks noChangeAspect="1"/>
            </p:cNvGraphicFramePr>
            <p:nvPr/>
          </p:nvGraphicFramePr>
          <p:xfrm>
            <a:off x="657" y="2752"/>
            <a:ext cx="1062" cy="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0" name="Equation" r:id="rId9" imgW="1231900" imgH="1143000" progId="Equation.3">
                    <p:embed/>
                  </p:oleObj>
                </mc:Choice>
                <mc:Fallback>
                  <p:oleObj name="Equation" r:id="rId9" imgW="1231900" imgH="11430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752"/>
                          <a:ext cx="1062" cy="9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48"/>
            <p:cNvGraphicFramePr>
              <a:graphicFrameLocks noChangeAspect="1"/>
            </p:cNvGraphicFramePr>
            <p:nvPr/>
          </p:nvGraphicFramePr>
          <p:xfrm>
            <a:off x="797" y="2564"/>
            <a:ext cx="875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" name="Equation" r:id="rId11" imgW="939392" imgH="215806" progId="Equation.3">
                    <p:embed/>
                  </p:oleObj>
                </mc:Choice>
                <mc:Fallback>
                  <p:oleObj name="Equation" r:id="rId11" imgW="939392" imgH="215806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2564"/>
                          <a:ext cx="875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Text Box 44"/>
            <p:cNvSpPr txBox="1">
              <a:spLocks noChangeArrowheads="1"/>
            </p:cNvSpPr>
            <p:nvPr/>
          </p:nvSpPr>
          <p:spPr bwMode="auto">
            <a:xfrm>
              <a:off x="1094" y="3649"/>
              <a:ext cx="6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latin typeface="Times New Roman" pitchFamily="18" charset="0"/>
                </a:rPr>
                <a:t>T   T   T</a:t>
              </a:r>
            </a:p>
          </p:txBody>
        </p:sp>
      </p:grpSp>
      <p:grpSp>
        <p:nvGrpSpPr>
          <p:cNvPr id="9232" name="Group 82"/>
          <p:cNvGrpSpPr>
            <a:grpSpLocks/>
          </p:cNvGrpSpPr>
          <p:nvPr/>
        </p:nvGrpSpPr>
        <p:grpSpPr bwMode="auto">
          <a:xfrm>
            <a:off x="3032125" y="4397375"/>
            <a:ext cx="2022475" cy="1681163"/>
            <a:chOff x="1910" y="2770"/>
            <a:chExt cx="1488" cy="1242"/>
          </a:xfrm>
        </p:grpSpPr>
        <p:grpSp>
          <p:nvGrpSpPr>
            <p:cNvPr id="9235" name="Group 47"/>
            <p:cNvGrpSpPr>
              <a:grpSpLocks/>
            </p:cNvGrpSpPr>
            <p:nvPr/>
          </p:nvGrpSpPr>
          <p:grpSpPr bwMode="auto">
            <a:xfrm>
              <a:off x="2136" y="2872"/>
              <a:ext cx="96" cy="832"/>
              <a:chOff x="3728" y="1592"/>
              <a:chExt cx="96" cy="832"/>
            </a:xfrm>
          </p:grpSpPr>
          <p:sp>
            <p:nvSpPr>
              <p:cNvPr id="9259" name="Oval 48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60" name="Oval 49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36" name="Group 50"/>
            <p:cNvGrpSpPr>
              <a:grpSpLocks/>
            </p:cNvGrpSpPr>
            <p:nvPr/>
          </p:nvGrpSpPr>
          <p:grpSpPr bwMode="auto">
            <a:xfrm>
              <a:off x="2416" y="2872"/>
              <a:ext cx="96" cy="832"/>
              <a:chOff x="3728" y="1592"/>
              <a:chExt cx="96" cy="832"/>
            </a:xfrm>
          </p:grpSpPr>
          <p:sp>
            <p:nvSpPr>
              <p:cNvPr id="9257" name="Oval 51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58" name="Oval 52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37" name="Group 53"/>
            <p:cNvGrpSpPr>
              <a:grpSpLocks/>
            </p:cNvGrpSpPr>
            <p:nvPr/>
          </p:nvGrpSpPr>
          <p:grpSpPr bwMode="auto">
            <a:xfrm>
              <a:off x="2672" y="2872"/>
              <a:ext cx="96" cy="832"/>
              <a:chOff x="3728" y="1592"/>
              <a:chExt cx="96" cy="832"/>
            </a:xfrm>
          </p:grpSpPr>
          <p:sp>
            <p:nvSpPr>
              <p:cNvPr id="9255" name="Oval 54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56" name="Oval 55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38" name="Group 56"/>
            <p:cNvGrpSpPr>
              <a:grpSpLocks/>
            </p:cNvGrpSpPr>
            <p:nvPr/>
          </p:nvGrpSpPr>
          <p:grpSpPr bwMode="auto">
            <a:xfrm>
              <a:off x="2920" y="2872"/>
              <a:ext cx="96" cy="832"/>
              <a:chOff x="3728" y="1592"/>
              <a:chExt cx="96" cy="832"/>
            </a:xfrm>
          </p:grpSpPr>
          <p:sp>
            <p:nvSpPr>
              <p:cNvPr id="9253" name="Oval 57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54" name="Oval 58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39" name="Group 59"/>
            <p:cNvGrpSpPr>
              <a:grpSpLocks/>
            </p:cNvGrpSpPr>
            <p:nvPr/>
          </p:nvGrpSpPr>
          <p:grpSpPr bwMode="auto">
            <a:xfrm>
              <a:off x="3200" y="2872"/>
              <a:ext cx="96" cy="832"/>
              <a:chOff x="3728" y="1592"/>
              <a:chExt cx="96" cy="832"/>
            </a:xfrm>
          </p:grpSpPr>
          <p:sp>
            <p:nvSpPr>
              <p:cNvPr id="9251" name="Oval 60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52" name="Oval 61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9240" name="Line 62"/>
            <p:cNvSpPr>
              <a:spLocks noChangeShapeType="1"/>
            </p:cNvSpPr>
            <p:nvPr/>
          </p:nvSpPr>
          <p:spPr bwMode="auto">
            <a:xfrm>
              <a:off x="2184" y="2920"/>
              <a:ext cx="536" cy="7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63"/>
            <p:cNvSpPr>
              <a:spLocks noChangeShapeType="1"/>
            </p:cNvSpPr>
            <p:nvPr/>
          </p:nvSpPr>
          <p:spPr bwMode="auto">
            <a:xfrm>
              <a:off x="2464" y="2920"/>
              <a:ext cx="504" cy="7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64"/>
            <p:cNvSpPr>
              <a:spLocks noChangeShapeType="1"/>
            </p:cNvSpPr>
            <p:nvPr/>
          </p:nvSpPr>
          <p:spPr bwMode="auto">
            <a:xfrm>
              <a:off x="2720" y="2920"/>
              <a:ext cx="528" cy="7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Line 65"/>
            <p:cNvSpPr>
              <a:spLocks noChangeShapeType="1"/>
            </p:cNvSpPr>
            <p:nvPr/>
          </p:nvSpPr>
          <p:spPr bwMode="auto">
            <a:xfrm flipV="1">
              <a:off x="2720" y="2912"/>
              <a:ext cx="256" cy="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66"/>
            <p:cNvSpPr>
              <a:spLocks noChangeShapeType="1"/>
            </p:cNvSpPr>
            <p:nvPr/>
          </p:nvSpPr>
          <p:spPr bwMode="auto">
            <a:xfrm flipV="1">
              <a:off x="2968" y="2912"/>
              <a:ext cx="288" cy="7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Text Box 67"/>
            <p:cNvSpPr txBox="1">
              <a:spLocks noChangeArrowheads="1"/>
            </p:cNvSpPr>
            <p:nvPr/>
          </p:nvSpPr>
          <p:spPr bwMode="auto">
            <a:xfrm>
              <a:off x="1910" y="2770"/>
              <a:ext cx="29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246" name="Text Box 68"/>
            <p:cNvSpPr txBox="1">
              <a:spLocks noChangeArrowheads="1"/>
            </p:cNvSpPr>
            <p:nvPr/>
          </p:nvSpPr>
          <p:spPr bwMode="auto">
            <a:xfrm>
              <a:off x="1910" y="3498"/>
              <a:ext cx="29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9247" name="Text Box 69"/>
            <p:cNvSpPr txBox="1">
              <a:spLocks noChangeArrowheads="1"/>
            </p:cNvSpPr>
            <p:nvPr/>
          </p:nvSpPr>
          <p:spPr bwMode="auto">
            <a:xfrm>
              <a:off x="2878" y="3674"/>
              <a:ext cx="272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9248" name="Text Box 70"/>
            <p:cNvSpPr txBox="1">
              <a:spLocks noChangeArrowheads="1"/>
            </p:cNvSpPr>
            <p:nvPr/>
          </p:nvSpPr>
          <p:spPr bwMode="auto">
            <a:xfrm>
              <a:off x="2622" y="3674"/>
              <a:ext cx="27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9249" name="Text Box 72"/>
            <p:cNvSpPr txBox="1">
              <a:spLocks noChangeArrowheads="1"/>
            </p:cNvSpPr>
            <p:nvPr/>
          </p:nvSpPr>
          <p:spPr bwMode="auto">
            <a:xfrm>
              <a:off x="3125" y="3675"/>
              <a:ext cx="27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9250" name="Line 73"/>
            <p:cNvSpPr>
              <a:spLocks noChangeShapeType="1"/>
            </p:cNvSpPr>
            <p:nvPr/>
          </p:nvSpPr>
          <p:spPr bwMode="auto">
            <a:xfrm flipH="1" flipV="1">
              <a:off x="2464" y="2920"/>
              <a:ext cx="784" cy="7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49"/>
          <p:cNvGraphicFramePr>
            <a:graphicFrameLocks noChangeAspect="1"/>
          </p:cNvGraphicFramePr>
          <p:nvPr/>
        </p:nvGraphicFramePr>
        <p:xfrm>
          <a:off x="6440488" y="4419600"/>
          <a:ext cx="168592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13" imgW="1231900" imgH="1143000" progId="Equation.3">
                  <p:embed/>
                </p:oleObj>
              </mc:Choice>
              <mc:Fallback>
                <p:oleObj name="Equation" r:id="rId13" imgW="1231900" imgH="11430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4419600"/>
                        <a:ext cx="1685925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0"/>
          <p:cNvGraphicFramePr>
            <a:graphicFrameLocks noChangeAspect="1"/>
          </p:cNvGraphicFramePr>
          <p:nvPr/>
        </p:nvGraphicFramePr>
        <p:xfrm>
          <a:off x="6645275" y="4121150"/>
          <a:ext cx="13493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15" imgW="964781" imgH="215806" progId="Equation.3">
                  <p:embed/>
                </p:oleObj>
              </mc:Choice>
              <mc:Fallback>
                <p:oleObj name="Equation" r:id="rId15" imgW="964781" imgH="215806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4121150"/>
                        <a:ext cx="13493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AutoShape 78"/>
          <p:cNvSpPr>
            <a:spLocks noChangeArrowheads="1"/>
          </p:cNvSpPr>
          <p:nvPr/>
        </p:nvSpPr>
        <p:spPr bwMode="auto">
          <a:xfrm>
            <a:off x="7718425" y="2555875"/>
            <a:ext cx="354013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9234" name="AutoShape 81"/>
          <p:cNvSpPr>
            <a:spLocks noChangeArrowheads="1"/>
          </p:cNvSpPr>
          <p:nvPr/>
        </p:nvSpPr>
        <p:spPr bwMode="auto">
          <a:xfrm>
            <a:off x="5384800" y="4851400"/>
            <a:ext cx="354013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95458E-FB51-492B-8598-9A021DAF3540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1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831A74-697C-4F97-94CC-B93D2062F5B5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Hungarian Algorithm</a:t>
            </a:r>
            <a:endParaRPr lang="en-US" altLang="zh-TW" sz="1600" smtClean="0"/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6574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sz="2200" b="1" dirty="0" smtClean="0"/>
              <a:t>Input</a:t>
            </a:r>
            <a:r>
              <a:rPr lang="en-US" altLang="zh-TW" sz="2200" dirty="0" smtClean="0"/>
              <a:t>: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matrix of weights on the edges of </a:t>
            </a:r>
            <a:r>
              <a:rPr lang="en-US" altLang="zh-TW" sz="2200" i="1" dirty="0" err="1" smtClean="0"/>
              <a:t>K</a:t>
            </a:r>
            <a:r>
              <a:rPr lang="en-US" altLang="zh-TW" sz="2200" i="1" baseline="-25000" dirty="0" err="1" smtClean="0"/>
              <a:t>n,n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bipartition </a:t>
            </a:r>
            <a:r>
              <a:rPr lang="en-US" altLang="zh-TW" sz="2200" i="1" dirty="0" smtClean="0"/>
              <a:t>X</a:t>
            </a:r>
            <a:r>
              <a:rPr lang="en-US" altLang="zh-TW" sz="2200" dirty="0" smtClean="0"/>
              <a:t>,</a:t>
            </a:r>
            <a:r>
              <a:rPr lang="en-US" altLang="zh-TW" sz="2200" i="1" dirty="0" smtClean="0"/>
              <a:t>Y.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TW" sz="2200" b="1" dirty="0" smtClean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sz="2200" b="1" dirty="0" smtClean="0"/>
              <a:t>Idea</a:t>
            </a:r>
            <a:r>
              <a:rPr lang="en-US" altLang="zh-TW" sz="2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Iteratively adjusting the cover 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u, v</a:t>
            </a:r>
            <a:r>
              <a:rPr lang="en-US" altLang="zh-TW" sz="2200" dirty="0" smtClean="0"/>
              <a:t>)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until the equality </a:t>
            </a:r>
            <a:r>
              <a:rPr lang="en-US" altLang="zh-TW" sz="22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sz="2200" dirty="0" smtClean="0"/>
              <a:t> </a:t>
            </a:r>
            <a:r>
              <a:rPr lang="en-US" altLang="zh-TW" sz="2200" i="1" dirty="0" err="1" smtClean="0"/>
              <a:t>G</a:t>
            </a:r>
            <a:r>
              <a:rPr lang="en-US" altLang="zh-TW" sz="2200" i="1" baseline="-25000" dirty="0" err="1" smtClean="0"/>
              <a:t>u,v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 perfect matching</a:t>
            </a:r>
            <a:r>
              <a:rPr lang="en-US" altLang="zh-TW" sz="2200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TW" sz="2200" dirty="0" smtClean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sz="2200" b="1" dirty="0" smtClean="0"/>
              <a:t>Initialization: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200" dirty="0" smtClean="0"/>
              <a:t> (</a:t>
            </a:r>
            <a:r>
              <a:rPr lang="en-US" altLang="zh-TW" sz="2200" i="1" dirty="0" smtClean="0"/>
              <a:t>u, v</a:t>
            </a:r>
            <a:r>
              <a:rPr lang="en-US" altLang="zh-TW" sz="2200" dirty="0" smtClean="0"/>
              <a:t>)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cover, such as </a:t>
            </a:r>
            <a:r>
              <a:rPr lang="en-US" altLang="zh-TW" sz="2200" i="1" dirty="0" err="1" smtClean="0"/>
              <a:t>u</a:t>
            </a:r>
            <a:r>
              <a:rPr lang="en-US" altLang="zh-TW" sz="2200" i="1" baseline="-25000" dirty="0" err="1" smtClean="0"/>
              <a:t>i</a:t>
            </a:r>
            <a:r>
              <a:rPr lang="en-US" altLang="zh-TW" sz="2200" dirty="0" smtClean="0"/>
              <a:t>=</a:t>
            </a:r>
            <a:r>
              <a:rPr lang="en-US" altLang="zh-TW" sz="2200" dirty="0" err="1" smtClean="0"/>
              <a:t>max</a:t>
            </a:r>
            <a:r>
              <a:rPr lang="en-US" altLang="zh-TW" sz="2200" i="1" baseline="-25000" dirty="0" err="1" smtClean="0"/>
              <a:t>j</a:t>
            </a:r>
            <a:r>
              <a:rPr lang="en-US" altLang="zh-TW" sz="2200" i="1" dirty="0" smtClean="0"/>
              <a:t> </a:t>
            </a:r>
            <a:r>
              <a:rPr lang="en-US" altLang="zh-TW" sz="2200" i="1" dirty="0" err="1" smtClean="0"/>
              <a:t>w</a:t>
            </a:r>
            <a:r>
              <a:rPr lang="en-US" altLang="zh-TW" sz="2200" i="1" baseline="-25000" dirty="0" err="1" smtClean="0"/>
              <a:t>i,j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200" dirty="0" smtClean="0"/>
              <a:t> </a:t>
            </a:r>
            <a:r>
              <a:rPr lang="en-US" altLang="zh-TW" sz="2200" i="1" dirty="0" err="1" smtClean="0"/>
              <a:t>v</a:t>
            </a:r>
            <a:r>
              <a:rPr lang="en-US" altLang="zh-TW" sz="2200" i="1" baseline="-25000" dirty="0" err="1" smtClean="0"/>
              <a:t>j</a:t>
            </a:r>
            <a:r>
              <a:rPr lang="en-US" altLang="zh-TW" sz="2200" dirty="0" smtClean="0"/>
              <a:t>=0.</a:t>
            </a:r>
            <a:endParaRPr lang="en-US" altLang="zh-TW" sz="22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4B7E7F-4FF1-4F01-87FF-1B56D33A865F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584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E0D7E3-677A-4163-B60F-D625C68F3D3E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81050"/>
          </a:xfrm>
        </p:spPr>
        <p:txBody>
          <a:bodyPr/>
          <a:lstStyle/>
          <a:p>
            <a:pPr eaLnBrk="1" hangingPunct="1"/>
            <a:r>
              <a:rPr lang="en-US" altLang="zh-TW" smtClean="0"/>
              <a:t>Hungarian Algorithm</a:t>
            </a:r>
            <a:r>
              <a:rPr lang="en-US" altLang="zh-TW" baseline="-25000" smtClean="0"/>
              <a:t> </a:t>
            </a:r>
            <a:r>
              <a:rPr lang="en-US" altLang="zh-TW" sz="1600" smtClean="0"/>
              <a:t>Continue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28750"/>
            <a:ext cx="7772400" cy="4667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b="1" smtClean="0"/>
              <a:t>Iteration: 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a maximum matching </a:t>
            </a:r>
            <a:r>
              <a:rPr lang="en-US" altLang="zh-TW" i="1" smtClean="0"/>
              <a:t>M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</a:t>
            </a:r>
            <a:r>
              <a:rPr lang="en-US" altLang="zh-TW" i="1" smtClean="0"/>
              <a:t>G</a:t>
            </a:r>
            <a:r>
              <a:rPr lang="en-US" altLang="zh-TW" i="1" baseline="-25000" smtClean="0"/>
              <a:t>u,v</a:t>
            </a:r>
            <a:r>
              <a:rPr lang="en-US" altLang="zh-TW" smtClean="0"/>
              <a:t>.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en-US" altLang="zh-TW" smtClean="0"/>
              <a:t> </a:t>
            </a:r>
            <a:r>
              <a:rPr lang="en-US" altLang="zh-TW" i="1" smtClean="0"/>
              <a:t>M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a perfect matching, stop and report </a:t>
            </a:r>
            <a:r>
              <a:rPr lang="en-US" altLang="zh-TW" i="1" smtClean="0"/>
              <a:t>M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 a maximum weight matching.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Otherwise,</a:t>
            </a:r>
          </a:p>
          <a:p>
            <a:pPr lvl="2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Let </a:t>
            </a:r>
            <a:r>
              <a:rPr lang="en-US" altLang="zh-TW" i="1" smtClean="0"/>
              <a:t>Q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 a vertex cover of size </a:t>
            </a:r>
            <a:r>
              <a:rPr lang="en-US" altLang="zh-TW" smtClean="0"/>
              <a:t>|</a:t>
            </a:r>
            <a:r>
              <a:rPr lang="en-US" altLang="zh-TW" i="1" smtClean="0"/>
              <a:t>M</a:t>
            </a:r>
            <a:r>
              <a:rPr lang="en-US" altLang="zh-TW" smtClean="0"/>
              <a:t>|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</a:t>
            </a:r>
            <a:r>
              <a:rPr lang="en-US" altLang="zh-TW" i="1" smtClean="0"/>
              <a:t>G</a:t>
            </a:r>
            <a:r>
              <a:rPr lang="en-US" altLang="zh-TW" i="1" baseline="-25000" smtClean="0"/>
              <a:t>u,v</a:t>
            </a:r>
            <a:r>
              <a:rPr lang="en-US" altLang="zh-TW" smtClean="0"/>
              <a:t>. </a:t>
            </a:r>
          </a:p>
          <a:p>
            <a:pPr lvl="2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Let</a:t>
            </a:r>
            <a:r>
              <a:rPr lang="en-US" altLang="zh-TW" smtClean="0"/>
              <a:t> </a:t>
            </a:r>
            <a:r>
              <a:rPr lang="en-US" altLang="zh-TW" i="1" smtClean="0"/>
              <a:t>R</a:t>
            </a:r>
            <a:r>
              <a:rPr lang="en-US" altLang="zh-TW" smtClean="0"/>
              <a:t>=</a:t>
            </a:r>
            <a:r>
              <a:rPr lang="en-US" altLang="zh-TW" i="1" smtClean="0"/>
              <a:t>X</a:t>
            </a:r>
            <a:r>
              <a:rPr lang="en-US" altLang="zh-TW" smtClean="0">
                <a:sym typeface="Symbol" pitchFamily="18" charset="2"/>
              </a:rPr>
              <a:t></a:t>
            </a:r>
            <a:r>
              <a:rPr lang="en-US" altLang="zh-TW" i="1" smtClean="0">
                <a:sym typeface="Symbol" pitchFamily="18" charset="2"/>
              </a:rPr>
              <a:t>Q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T</a:t>
            </a:r>
            <a:r>
              <a:rPr lang="en-US" altLang="zh-TW" smtClean="0">
                <a:sym typeface="Symbol" pitchFamily="18" charset="2"/>
              </a:rPr>
              <a:t>=</a:t>
            </a:r>
            <a:r>
              <a:rPr lang="en-US" altLang="zh-TW" i="1" smtClean="0">
                <a:sym typeface="Symbol" pitchFamily="18" charset="2"/>
              </a:rPr>
              <a:t>Y</a:t>
            </a:r>
            <a:r>
              <a:rPr lang="en-US" altLang="zh-TW" smtClean="0">
                <a:sym typeface="Symbol" pitchFamily="18" charset="2"/>
              </a:rPr>
              <a:t> </a:t>
            </a:r>
            <a:r>
              <a:rPr lang="en-US" altLang="zh-TW" i="1" smtClean="0">
                <a:sym typeface="Symbol" pitchFamily="18" charset="2"/>
              </a:rPr>
              <a:t>Q</a:t>
            </a:r>
            <a:r>
              <a:rPr lang="en-US" altLang="zh-TW" smtClean="0">
                <a:sym typeface="Symbol" pitchFamily="18" charset="2"/>
              </a:rPr>
              <a:t>.  </a:t>
            </a:r>
          </a:p>
          <a:p>
            <a:pPr lvl="2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Let </a:t>
            </a:r>
            <a:r>
              <a:rPr lang="en-US" altLang="zh-TW" smtClean="0">
                <a:sym typeface="Symbol" pitchFamily="18" charset="2"/>
              </a:rPr>
              <a:t> =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min</a:t>
            </a:r>
            <a:r>
              <a:rPr lang="en-US" altLang="zh-TW" smtClean="0">
                <a:sym typeface="Symbol" pitchFamily="18" charset="2"/>
              </a:rPr>
              <a:t>{</a:t>
            </a:r>
            <a:r>
              <a:rPr lang="en-US" altLang="zh-TW" i="1" smtClean="0">
                <a:sym typeface="Symbol" pitchFamily="18" charset="2"/>
              </a:rPr>
              <a:t>u</a:t>
            </a:r>
            <a:r>
              <a:rPr lang="en-US" altLang="zh-TW" i="1" baseline="-25000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+</a:t>
            </a:r>
            <a:r>
              <a:rPr lang="en-US" altLang="zh-TW" i="1" smtClean="0">
                <a:sym typeface="Symbol" pitchFamily="18" charset="2"/>
              </a:rPr>
              <a:t>v</a:t>
            </a:r>
            <a:r>
              <a:rPr lang="en-US" altLang="zh-TW" i="1" baseline="-25000" smtClean="0">
                <a:sym typeface="Symbol" pitchFamily="18" charset="2"/>
              </a:rPr>
              <a:t>j</a:t>
            </a:r>
            <a:r>
              <a:rPr lang="en-US" altLang="zh-TW" smtClean="0">
                <a:sym typeface="Symbol" pitchFamily="18" charset="2"/>
              </a:rPr>
              <a:t>-</a:t>
            </a:r>
            <a:r>
              <a:rPr lang="en-US" altLang="zh-TW" i="1" smtClean="0">
                <a:sym typeface="Symbol" pitchFamily="18" charset="2"/>
              </a:rPr>
              <a:t>w</a:t>
            </a:r>
            <a:r>
              <a:rPr lang="en-US" altLang="zh-TW" i="1" baseline="-25000" smtClean="0">
                <a:sym typeface="Symbol" pitchFamily="18" charset="2"/>
              </a:rPr>
              <a:t>i,j</a:t>
            </a:r>
            <a:r>
              <a:rPr lang="en-US" altLang="zh-TW" smtClean="0">
                <a:sym typeface="Symbol" pitchFamily="18" charset="2"/>
              </a:rPr>
              <a:t>: </a:t>
            </a:r>
            <a:r>
              <a:rPr lang="en-US" altLang="zh-TW" i="1" smtClean="0">
                <a:sym typeface="Symbol" pitchFamily="18" charset="2"/>
              </a:rPr>
              <a:t>x</a:t>
            </a:r>
            <a:r>
              <a:rPr lang="en-US" altLang="zh-TW" i="1" baseline="-25000" smtClean="0">
                <a:sym typeface="Symbol" pitchFamily="18" charset="2"/>
              </a:rPr>
              <a:t>i </a:t>
            </a:r>
            <a:r>
              <a:rPr lang="en-US" altLang="zh-TW" smtClean="0">
                <a:sym typeface="Symbol" pitchFamily="18" charset="2"/>
              </a:rPr>
              <a:t></a:t>
            </a:r>
            <a:r>
              <a:rPr lang="en-US" altLang="zh-TW" i="1" smtClean="0">
                <a:sym typeface="Symbol" pitchFamily="18" charset="2"/>
              </a:rPr>
              <a:t>X-R</a:t>
            </a:r>
            <a:r>
              <a:rPr lang="en-US" altLang="zh-TW" smtClean="0">
                <a:sym typeface="Symbol" pitchFamily="18" charset="2"/>
              </a:rPr>
              <a:t>, </a:t>
            </a:r>
            <a:r>
              <a:rPr lang="en-US" altLang="zh-TW" i="1" smtClean="0">
                <a:sym typeface="Symbol" pitchFamily="18" charset="2"/>
              </a:rPr>
              <a:t>y</a:t>
            </a:r>
            <a:r>
              <a:rPr lang="en-US" altLang="zh-TW" i="1" baseline="-25000" smtClean="0">
                <a:sym typeface="Symbol" pitchFamily="18" charset="2"/>
              </a:rPr>
              <a:t>j </a:t>
            </a:r>
            <a:r>
              <a:rPr lang="en-US" altLang="zh-TW" smtClean="0">
                <a:sym typeface="Symbol" pitchFamily="18" charset="2"/>
              </a:rPr>
              <a:t></a:t>
            </a:r>
            <a:r>
              <a:rPr lang="en-US" altLang="zh-TW" i="1" smtClean="0">
                <a:sym typeface="Symbol" pitchFamily="18" charset="2"/>
              </a:rPr>
              <a:t>Y-T</a:t>
            </a:r>
            <a:r>
              <a:rPr lang="en-US" altLang="zh-TW" smtClean="0">
                <a:sym typeface="Symbol" pitchFamily="18" charset="2"/>
              </a:rPr>
              <a:t>}.   </a:t>
            </a:r>
          </a:p>
          <a:p>
            <a:pPr lvl="2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Decrease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u</a:t>
            </a:r>
            <a:r>
              <a:rPr lang="en-US" altLang="zh-TW" i="1" baseline="-25000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by</a:t>
            </a:r>
            <a:r>
              <a:rPr lang="en-US" altLang="zh-TW" smtClean="0">
                <a:sym typeface="Symbol" pitchFamily="18" charset="2"/>
              </a:rPr>
              <a:t> 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x</a:t>
            </a:r>
            <a:r>
              <a:rPr lang="en-US" altLang="zh-TW" i="1" baseline="-25000" smtClean="0">
                <a:sym typeface="Symbol" pitchFamily="18" charset="2"/>
              </a:rPr>
              <a:t>i </a:t>
            </a:r>
            <a:r>
              <a:rPr lang="en-US" altLang="zh-TW" smtClean="0">
                <a:sym typeface="Symbol" pitchFamily="18" charset="2"/>
              </a:rPr>
              <a:t></a:t>
            </a:r>
            <a:r>
              <a:rPr lang="en-US" altLang="zh-TW" i="1" smtClean="0">
                <a:sym typeface="Symbol" pitchFamily="18" charset="2"/>
              </a:rPr>
              <a:t>X-R,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</a:t>
            </a:r>
          </a:p>
          <a:p>
            <a:pPr lvl="2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increase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v</a:t>
            </a:r>
            <a:r>
              <a:rPr lang="en-US" altLang="zh-TW" i="1" baseline="-25000" smtClean="0">
                <a:sym typeface="Symbol" pitchFamily="18" charset="2"/>
              </a:rPr>
              <a:t>j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by</a:t>
            </a:r>
            <a:r>
              <a:rPr lang="en-US" altLang="zh-TW" smtClean="0">
                <a:sym typeface="Symbol" pitchFamily="18" charset="2"/>
              </a:rPr>
              <a:t> 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y</a:t>
            </a:r>
            <a:r>
              <a:rPr lang="en-US" altLang="zh-TW" i="1" baseline="-25000" smtClean="0">
                <a:sym typeface="Symbol" pitchFamily="18" charset="2"/>
              </a:rPr>
              <a:t>j </a:t>
            </a:r>
            <a:r>
              <a:rPr lang="en-US" altLang="zh-TW" smtClean="0">
                <a:sym typeface="Symbol" pitchFamily="18" charset="2"/>
              </a:rPr>
              <a:t></a:t>
            </a:r>
            <a:r>
              <a:rPr lang="en-US" altLang="zh-TW" i="1" smtClean="0">
                <a:sym typeface="Symbol" pitchFamily="18" charset="2"/>
              </a:rPr>
              <a:t>T.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Form the new equality subgraph and repeat</a:t>
            </a:r>
            <a:r>
              <a:rPr lang="en-US" altLang="zh-TW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DE5F9B-E1C8-4CB3-971A-AA7759099898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686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4D4101-D0AD-41B5-A338-D18440703D51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0038"/>
            <a:ext cx="8153400" cy="1411287"/>
          </a:xfrm>
        </p:spPr>
        <p:txBody>
          <a:bodyPr/>
          <a:lstStyle/>
          <a:p>
            <a:pPr marL="381000" indent="-381000" eaLnBrk="1" hangingPunct="1"/>
            <a:r>
              <a:rPr lang="en-US" altLang="zh-TW" sz="2800" dirty="0" smtClean="0"/>
              <a:t>Proposition 31: The Hungarian Algorithm finds a maximum weight matching and a minimum cost cover. </a:t>
            </a:r>
            <a:endParaRPr lang="en-US" altLang="zh-TW" sz="1600" dirty="0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algorithm </a:t>
            </a:r>
          </a:p>
          <a:p>
            <a:pPr lvl="1" eaLnBrk="1" hangingPunct="1"/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Begins with a cover (of </a:t>
            </a:r>
            <a:r>
              <a:rPr lang="en-US" altLang="zh-TW" sz="2000" i="1" dirty="0" err="1" smtClean="0"/>
              <a:t>K</a:t>
            </a:r>
            <a:r>
              <a:rPr lang="en-US" altLang="zh-TW" sz="2000" i="1" baseline="-25000" dirty="0" err="1" smtClean="0"/>
              <a:t>n,n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</a:p>
          <a:p>
            <a:pPr lvl="1" eaLnBrk="1" hangingPunct="1"/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Terminates only when the equality </a:t>
            </a:r>
            <a:r>
              <a:rPr lang="en-US" altLang="zh-TW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subgraph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has a perfect matching,  which guarantees equal value for the current matching and cover. </a:t>
            </a:r>
          </a:p>
          <a:p>
            <a:pPr eaLnBrk="1" hangingPunct="1"/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Suppose that</a:t>
            </a:r>
            <a:r>
              <a:rPr lang="en-US" altLang="zh-TW" sz="2200" dirty="0" smtClean="0"/>
              <a:t> (</a:t>
            </a:r>
            <a:r>
              <a:rPr lang="en-US" altLang="zh-TW" sz="2200" i="1" dirty="0" smtClean="0"/>
              <a:t>u</a:t>
            </a:r>
            <a:r>
              <a:rPr lang="en-US" altLang="zh-TW" sz="2200" dirty="0" smtClean="0"/>
              <a:t>, </a:t>
            </a:r>
            <a:r>
              <a:rPr lang="en-US" altLang="zh-TW" sz="2200" i="1" dirty="0" smtClean="0"/>
              <a:t>v</a:t>
            </a:r>
            <a:r>
              <a:rPr lang="en-US" altLang="zh-TW" sz="2200" dirty="0" smtClean="0"/>
              <a:t>) 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the current cover and that the equality </a:t>
            </a:r>
            <a:r>
              <a:rPr lang="en-US" altLang="zh-TW" sz="2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subgraph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has no perfect matching. </a:t>
            </a:r>
          </a:p>
          <a:p>
            <a:pPr eaLnBrk="1" hangingPunct="1"/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Let 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u</a:t>
            </a:r>
            <a:r>
              <a:rPr lang="en-US" altLang="zh-TW" sz="2200" dirty="0" smtClean="0"/>
              <a:t>’, </a:t>
            </a:r>
            <a:r>
              <a:rPr lang="en-US" altLang="zh-TW" sz="2200" i="1" dirty="0" smtClean="0"/>
              <a:t>v</a:t>
            </a:r>
            <a:r>
              <a:rPr lang="en-US" altLang="zh-TW" sz="2200" dirty="0" smtClean="0"/>
              <a:t>’) 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denote the new lists of numbers assigned to the vertices. Because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sym typeface="Symbol" pitchFamily="18" charset="2"/>
              </a:rPr>
              <a:t> 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the minimum of a nonempty finite set of positive numbers</a:t>
            </a:r>
            <a:r>
              <a:rPr lang="en-US" altLang="zh-TW" sz="2200" dirty="0" smtClean="0">
                <a:sym typeface="Symbol" pitchFamily="18" charset="2"/>
              </a:rPr>
              <a:t>, &gt;0.</a:t>
            </a:r>
            <a:endParaRPr lang="en-US" altLang="zh-TW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A8F04C-BD85-492E-9D16-B59938AB8B8B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789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81CCB2-321B-4DB8-B62B-CF5CFBBF13E2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78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50" y="222250"/>
            <a:ext cx="7886700" cy="769938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Proposition 31 continued</a:t>
            </a:r>
          </a:p>
        </p:txBody>
      </p:sp>
      <p:sp>
        <p:nvSpPr>
          <p:cNvPr id="3789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27138"/>
            <a:ext cx="7772400" cy="2870200"/>
          </a:xfrm>
        </p:spPr>
        <p:txBody>
          <a:bodyPr/>
          <a:lstStyle/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verify first that </a:t>
            </a:r>
            <a:r>
              <a:rPr lang="en-US" altLang="zh-TW" sz="2200" smtClean="0"/>
              <a:t>(</a:t>
            </a:r>
            <a:r>
              <a:rPr lang="en-US" altLang="zh-TW" sz="2200" i="1" smtClean="0"/>
              <a:t>u</a:t>
            </a:r>
            <a:r>
              <a:rPr lang="en-US" altLang="zh-TW" sz="2200" smtClean="0"/>
              <a:t>’, </a:t>
            </a:r>
            <a:r>
              <a:rPr lang="en-US" altLang="zh-TW" sz="2200" i="1" smtClean="0"/>
              <a:t>v</a:t>
            </a:r>
            <a:r>
              <a:rPr lang="en-US" altLang="zh-TW" sz="2200" smtClean="0"/>
              <a:t>’)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a cover. </a:t>
            </a: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change of labels on vertices of </a:t>
            </a:r>
            <a:r>
              <a:rPr lang="en-US" altLang="zh-TW" sz="2000" i="1" smtClean="0"/>
              <a:t>X-R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altLang="zh-TW" sz="2000" i="1" smtClean="0"/>
              <a:t>T</a:t>
            </a:r>
            <a:r>
              <a:rPr lang="en-US" altLang="zh-TW" sz="2000" smtClean="0"/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yields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u</a:t>
            </a:r>
            <a:r>
              <a:rPr lang="en-US" altLang="zh-TW" sz="2000" i="1" baseline="-25000" smtClean="0"/>
              <a:t>i</a:t>
            </a:r>
            <a:r>
              <a:rPr lang="en-US" altLang="zh-TW" sz="2000" i="1" smtClean="0"/>
              <a:t>’+v</a:t>
            </a:r>
            <a:r>
              <a:rPr lang="en-US" altLang="zh-TW" sz="2000" i="1" baseline="-25000" smtClean="0"/>
              <a:t>j</a:t>
            </a:r>
            <a:r>
              <a:rPr lang="en-US" altLang="zh-TW" sz="2000" i="1" smtClean="0"/>
              <a:t>’=u</a:t>
            </a:r>
            <a:r>
              <a:rPr lang="en-US" altLang="zh-TW" sz="2000" i="1" baseline="-25000" smtClean="0"/>
              <a:t>i</a:t>
            </a:r>
            <a:r>
              <a:rPr lang="en-US" altLang="zh-TW" sz="2000" i="1" smtClean="0"/>
              <a:t>+v</a:t>
            </a:r>
            <a:r>
              <a:rPr lang="en-US" altLang="zh-TW" sz="2000" i="1" baseline="-25000" smtClean="0"/>
              <a:t>j</a:t>
            </a:r>
            <a:r>
              <a:rPr lang="en-US" altLang="zh-TW" sz="2000" smtClean="0"/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edges </a:t>
            </a:r>
            <a:r>
              <a:rPr lang="en-US" altLang="zh-TW" sz="2000" i="1" smtClean="0"/>
              <a:t>x</a:t>
            </a:r>
            <a:r>
              <a:rPr lang="en-US" altLang="zh-TW" sz="2000" i="1" baseline="-25000" smtClean="0"/>
              <a:t>i</a:t>
            </a:r>
            <a:r>
              <a:rPr lang="en-US" altLang="zh-TW" sz="2000" i="1" smtClean="0"/>
              <a:t>y</a:t>
            </a:r>
            <a:r>
              <a:rPr lang="en-US" altLang="zh-TW" sz="2000" i="1" baseline="-25000" smtClean="0"/>
              <a:t>j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from </a:t>
            </a:r>
            <a:r>
              <a:rPr lang="en-US" altLang="zh-TW" sz="2000" i="1" smtClean="0"/>
              <a:t>X-R</a:t>
            </a:r>
            <a:r>
              <a:rPr lang="en-US" altLang="zh-TW" sz="2000" smtClean="0"/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T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 from </a:t>
            </a:r>
            <a:r>
              <a:rPr lang="en-US" altLang="zh-TW" sz="2000" i="1" smtClean="0"/>
              <a:t>R</a:t>
            </a:r>
            <a:r>
              <a:rPr lang="en-US" altLang="zh-TW" sz="2000" smtClean="0"/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Y-T</a:t>
            </a:r>
            <a:r>
              <a:rPr lang="en-US" altLang="zh-TW" sz="2000" smtClean="0"/>
              <a:t>. </a:t>
            </a: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x</a:t>
            </a:r>
            <a:r>
              <a:rPr lang="en-US" altLang="zh-TW" sz="2000" i="1" baseline="-25000" smtClean="0"/>
              <a:t>i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R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</a:t>
            </a:r>
            <a:r>
              <a:rPr lang="en-US" altLang="zh-TW" sz="2000" i="1" smtClean="0">
                <a:sym typeface="Symbol" pitchFamily="18" charset="2"/>
              </a:rPr>
              <a:t>y</a:t>
            </a:r>
            <a:r>
              <a:rPr lang="en-US" altLang="zh-TW" sz="2000" i="1" baseline="-25000" smtClean="0">
                <a:sym typeface="Symbol" pitchFamily="18" charset="2"/>
              </a:rPr>
              <a:t>i 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T</a:t>
            </a:r>
            <a:r>
              <a:rPr lang="en-US" altLang="zh-TW" sz="2000" smtClean="0">
                <a:sym typeface="Symbol" pitchFamily="18" charset="2"/>
              </a:rPr>
              <a:t>,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then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u</a:t>
            </a:r>
            <a:r>
              <a:rPr lang="en-US" altLang="zh-TW" sz="2000" i="1" baseline="-25000" smtClean="0">
                <a:sym typeface="Symbol" pitchFamily="18" charset="2"/>
              </a:rPr>
              <a:t>i</a:t>
            </a:r>
            <a:r>
              <a:rPr lang="en-US" altLang="zh-TW" sz="2000" i="1" smtClean="0">
                <a:sym typeface="Symbol" pitchFamily="18" charset="2"/>
              </a:rPr>
              <a:t>’+v</a:t>
            </a:r>
            <a:r>
              <a:rPr lang="en-US" altLang="zh-TW" sz="2000" i="1" baseline="-25000" smtClean="0">
                <a:sym typeface="Symbol" pitchFamily="18" charset="2"/>
              </a:rPr>
              <a:t>j</a:t>
            </a:r>
            <a:r>
              <a:rPr lang="en-US" altLang="zh-TW" sz="2000" i="1" smtClean="0">
                <a:sym typeface="Symbol" pitchFamily="18" charset="2"/>
              </a:rPr>
              <a:t>’=u</a:t>
            </a:r>
            <a:r>
              <a:rPr lang="en-US" altLang="zh-TW" sz="2000" i="1" baseline="-25000" smtClean="0">
                <a:sym typeface="Symbol" pitchFamily="18" charset="2"/>
              </a:rPr>
              <a:t>i</a:t>
            </a:r>
            <a:r>
              <a:rPr lang="en-US" altLang="zh-TW" sz="2000" i="1" smtClean="0">
                <a:sym typeface="Symbol" pitchFamily="18" charset="2"/>
              </a:rPr>
              <a:t>+v</a:t>
            </a:r>
            <a:r>
              <a:rPr lang="en-US" altLang="zh-TW" sz="2000" i="1" baseline="-25000" smtClean="0">
                <a:sym typeface="Symbol" pitchFamily="18" charset="2"/>
              </a:rPr>
              <a:t>j</a:t>
            </a:r>
            <a:r>
              <a:rPr lang="en-US" altLang="zh-TW" sz="2000" i="1" smtClean="0">
                <a:sym typeface="Symbol" pitchFamily="18" charset="2"/>
              </a:rPr>
              <a:t>+</a:t>
            </a:r>
            <a:r>
              <a:rPr lang="en-US" altLang="zh-TW" sz="2000" smtClean="0">
                <a:sym typeface="Symbol" pitchFamily="18" charset="2"/>
              </a:rPr>
              <a:t>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and the weight remains covered. </a:t>
            </a: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If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x</a:t>
            </a:r>
            <a:r>
              <a:rPr lang="en-US" altLang="zh-TW" sz="2000" i="1" baseline="-25000" smtClean="0">
                <a:sym typeface="Symbol" pitchFamily="18" charset="2"/>
              </a:rPr>
              <a:t>i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X-R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and </a:t>
            </a:r>
            <a:r>
              <a:rPr lang="en-US" altLang="zh-TW" sz="2000" i="1" smtClean="0">
                <a:sym typeface="Symbol" pitchFamily="18" charset="2"/>
              </a:rPr>
              <a:t>y</a:t>
            </a:r>
            <a:r>
              <a:rPr lang="en-US" altLang="zh-TW" sz="2000" i="1" baseline="-25000" smtClean="0">
                <a:sym typeface="Symbol" pitchFamily="18" charset="2"/>
              </a:rPr>
              <a:t>j 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Y-T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then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u</a:t>
            </a:r>
            <a:r>
              <a:rPr lang="en-US" altLang="zh-TW" sz="2000" i="1" baseline="-25000" smtClean="0">
                <a:sym typeface="Symbol" pitchFamily="18" charset="2"/>
              </a:rPr>
              <a:t>i</a:t>
            </a:r>
            <a:r>
              <a:rPr lang="en-US" altLang="zh-TW" sz="2000" i="1" smtClean="0">
                <a:sym typeface="Symbol" pitchFamily="18" charset="2"/>
              </a:rPr>
              <a:t>’+v</a:t>
            </a:r>
            <a:r>
              <a:rPr lang="en-US" altLang="zh-TW" sz="2000" i="1" baseline="-25000" smtClean="0">
                <a:sym typeface="Symbol" pitchFamily="18" charset="2"/>
              </a:rPr>
              <a:t>j</a:t>
            </a:r>
            <a:r>
              <a:rPr lang="en-US" altLang="zh-TW" sz="2000" i="1" smtClean="0">
                <a:sym typeface="Symbol" pitchFamily="18" charset="2"/>
              </a:rPr>
              <a:t>’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equals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u</a:t>
            </a:r>
            <a:r>
              <a:rPr lang="en-US" altLang="zh-TW" sz="2000" i="1" baseline="-25000" smtClean="0">
                <a:sym typeface="Symbol" pitchFamily="18" charset="2"/>
              </a:rPr>
              <a:t>i</a:t>
            </a:r>
            <a:r>
              <a:rPr lang="en-US" altLang="zh-TW" sz="2000" i="1" smtClean="0">
                <a:sym typeface="Symbol" pitchFamily="18" charset="2"/>
              </a:rPr>
              <a:t>+v</a:t>
            </a:r>
            <a:r>
              <a:rPr lang="en-US" altLang="zh-TW" sz="2000" i="1" baseline="-25000" smtClean="0">
                <a:sym typeface="Symbol" pitchFamily="18" charset="2"/>
              </a:rPr>
              <a:t>j</a:t>
            </a:r>
            <a:r>
              <a:rPr lang="en-US" altLang="zh-TW" sz="2000" i="1" smtClean="0">
                <a:sym typeface="Symbol" pitchFamily="18" charset="2"/>
              </a:rPr>
              <a:t>-</a:t>
            </a:r>
            <a:r>
              <a:rPr lang="en-US" altLang="zh-TW" sz="2000" smtClean="0">
                <a:sym typeface="Symbol" pitchFamily="18" charset="2"/>
              </a:rPr>
              <a:t>,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which by the choice of</a:t>
            </a:r>
            <a:r>
              <a:rPr lang="en-US" altLang="zh-TW" sz="2000" smtClean="0">
                <a:sym typeface="Symbol" pitchFamily="18" charset="2"/>
              </a:rPr>
              <a:t> 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at least </a:t>
            </a:r>
            <a:r>
              <a:rPr lang="en-US" altLang="zh-TW" sz="2000" i="1" smtClean="0">
                <a:sym typeface="Symbol" pitchFamily="18" charset="2"/>
              </a:rPr>
              <a:t>w</a:t>
            </a:r>
            <a:r>
              <a:rPr lang="en-US" altLang="zh-TW" sz="2000" i="1" baseline="-25000" smtClean="0">
                <a:sym typeface="Symbol" pitchFamily="18" charset="2"/>
              </a:rPr>
              <a:t>i,j</a:t>
            </a:r>
            <a:r>
              <a:rPr lang="en-US" altLang="zh-TW" sz="2000" smtClean="0">
                <a:sym typeface="Symbol" pitchFamily="18" charset="2"/>
              </a:rPr>
              <a:t>.</a:t>
            </a:r>
          </a:p>
        </p:txBody>
      </p:sp>
      <p:grpSp>
        <p:nvGrpSpPr>
          <p:cNvPr id="37894" name="Group 1028"/>
          <p:cNvGrpSpPr>
            <a:grpSpLocks/>
          </p:cNvGrpSpPr>
          <p:nvPr/>
        </p:nvGrpSpPr>
        <p:grpSpPr bwMode="auto">
          <a:xfrm>
            <a:off x="1276350" y="4381500"/>
            <a:ext cx="6464300" cy="2028825"/>
            <a:chOff x="888" y="2418"/>
            <a:chExt cx="4072" cy="1278"/>
          </a:xfrm>
        </p:grpSpPr>
        <p:sp>
          <p:nvSpPr>
            <p:cNvPr id="37898" name="Line 1029"/>
            <p:cNvSpPr>
              <a:spLocks noChangeShapeType="1"/>
            </p:cNvSpPr>
            <p:nvPr/>
          </p:nvSpPr>
          <p:spPr bwMode="auto">
            <a:xfrm>
              <a:off x="962" y="2546"/>
              <a:ext cx="1064" cy="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1030"/>
            <p:cNvSpPr>
              <a:spLocks noChangeShapeType="1"/>
            </p:cNvSpPr>
            <p:nvPr/>
          </p:nvSpPr>
          <p:spPr bwMode="auto">
            <a:xfrm>
              <a:off x="1338" y="2546"/>
              <a:ext cx="68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1031"/>
            <p:cNvSpPr>
              <a:spLocks noChangeShapeType="1"/>
            </p:cNvSpPr>
            <p:nvPr/>
          </p:nvSpPr>
          <p:spPr bwMode="auto">
            <a:xfrm>
              <a:off x="1690" y="2554"/>
              <a:ext cx="68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032"/>
            <p:cNvSpPr>
              <a:spLocks noChangeShapeType="1"/>
            </p:cNvSpPr>
            <p:nvPr/>
          </p:nvSpPr>
          <p:spPr bwMode="auto">
            <a:xfrm>
              <a:off x="3810" y="2546"/>
              <a:ext cx="1088" cy="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033"/>
            <p:cNvSpPr>
              <a:spLocks noChangeShapeType="1"/>
            </p:cNvSpPr>
            <p:nvPr/>
          </p:nvSpPr>
          <p:spPr bwMode="auto">
            <a:xfrm>
              <a:off x="3810" y="2546"/>
              <a:ext cx="712" cy="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034"/>
            <p:cNvSpPr>
              <a:spLocks noChangeShapeType="1"/>
            </p:cNvSpPr>
            <p:nvPr/>
          </p:nvSpPr>
          <p:spPr bwMode="auto">
            <a:xfrm>
              <a:off x="3490" y="2554"/>
              <a:ext cx="68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035"/>
            <p:cNvSpPr>
              <a:spLocks noChangeShapeType="1"/>
            </p:cNvSpPr>
            <p:nvPr/>
          </p:nvSpPr>
          <p:spPr bwMode="auto">
            <a:xfrm>
              <a:off x="3818" y="2546"/>
              <a:ext cx="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036"/>
            <p:cNvSpPr>
              <a:spLocks noChangeShapeType="1"/>
            </p:cNvSpPr>
            <p:nvPr/>
          </p:nvSpPr>
          <p:spPr bwMode="auto">
            <a:xfrm flipH="1">
              <a:off x="2410" y="2546"/>
              <a:ext cx="1384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037"/>
            <p:cNvSpPr>
              <a:spLocks noChangeShapeType="1"/>
            </p:cNvSpPr>
            <p:nvPr/>
          </p:nvSpPr>
          <p:spPr bwMode="auto">
            <a:xfrm flipH="1">
              <a:off x="2410" y="2546"/>
              <a:ext cx="1048" cy="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1038"/>
            <p:cNvSpPr>
              <a:spLocks noChangeShapeType="1"/>
            </p:cNvSpPr>
            <p:nvPr/>
          </p:nvSpPr>
          <p:spPr bwMode="auto">
            <a:xfrm flipH="1">
              <a:off x="2042" y="2554"/>
              <a:ext cx="336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1039"/>
            <p:cNvSpPr>
              <a:spLocks noChangeShapeType="1"/>
            </p:cNvSpPr>
            <p:nvPr/>
          </p:nvSpPr>
          <p:spPr bwMode="auto">
            <a:xfrm>
              <a:off x="2410" y="2554"/>
              <a:ext cx="32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1040"/>
            <p:cNvSpPr>
              <a:spLocks noChangeShapeType="1"/>
            </p:cNvSpPr>
            <p:nvPr/>
          </p:nvSpPr>
          <p:spPr bwMode="auto">
            <a:xfrm flipH="1">
              <a:off x="2754" y="2570"/>
              <a:ext cx="336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1041"/>
            <p:cNvSpPr>
              <a:spLocks noChangeShapeType="1"/>
            </p:cNvSpPr>
            <p:nvPr/>
          </p:nvSpPr>
          <p:spPr bwMode="auto">
            <a:xfrm>
              <a:off x="3106" y="2562"/>
              <a:ext cx="0" cy="8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1042"/>
            <p:cNvSpPr>
              <a:spLocks noChangeShapeType="1"/>
            </p:cNvSpPr>
            <p:nvPr/>
          </p:nvSpPr>
          <p:spPr bwMode="auto">
            <a:xfrm>
              <a:off x="2394" y="2578"/>
              <a:ext cx="0" cy="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1043"/>
            <p:cNvSpPr>
              <a:spLocks noChangeShapeType="1"/>
            </p:cNvSpPr>
            <p:nvPr/>
          </p:nvSpPr>
          <p:spPr bwMode="auto">
            <a:xfrm>
              <a:off x="2026" y="2562"/>
              <a:ext cx="8" cy="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Line 1044"/>
            <p:cNvSpPr>
              <a:spLocks noChangeShapeType="1"/>
            </p:cNvSpPr>
            <p:nvPr/>
          </p:nvSpPr>
          <p:spPr bwMode="auto">
            <a:xfrm flipH="1">
              <a:off x="2746" y="2570"/>
              <a:ext cx="8" cy="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1045"/>
            <p:cNvSpPr>
              <a:spLocks noChangeShapeType="1"/>
            </p:cNvSpPr>
            <p:nvPr/>
          </p:nvSpPr>
          <p:spPr bwMode="auto">
            <a:xfrm>
              <a:off x="3466" y="2570"/>
              <a:ext cx="0" cy="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Line 1046"/>
            <p:cNvSpPr>
              <a:spLocks noChangeShapeType="1"/>
            </p:cNvSpPr>
            <p:nvPr/>
          </p:nvSpPr>
          <p:spPr bwMode="auto">
            <a:xfrm flipH="1">
              <a:off x="2402" y="2562"/>
              <a:ext cx="328" cy="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Oval 1047"/>
            <p:cNvSpPr>
              <a:spLocks noChangeArrowheads="1"/>
            </p:cNvSpPr>
            <p:nvPr/>
          </p:nvSpPr>
          <p:spPr bwMode="auto">
            <a:xfrm>
              <a:off x="938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17" name="Oval 1048"/>
            <p:cNvSpPr>
              <a:spLocks noChangeArrowheads="1"/>
            </p:cNvSpPr>
            <p:nvPr/>
          </p:nvSpPr>
          <p:spPr bwMode="auto">
            <a:xfrm>
              <a:off x="1294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18" name="Oval 1049"/>
            <p:cNvSpPr>
              <a:spLocks noChangeArrowheads="1"/>
            </p:cNvSpPr>
            <p:nvPr/>
          </p:nvSpPr>
          <p:spPr bwMode="auto">
            <a:xfrm>
              <a:off x="1650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19" name="Oval 1050"/>
            <p:cNvSpPr>
              <a:spLocks noChangeArrowheads="1"/>
            </p:cNvSpPr>
            <p:nvPr/>
          </p:nvSpPr>
          <p:spPr bwMode="auto">
            <a:xfrm>
              <a:off x="2006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0" name="Oval 1051"/>
            <p:cNvSpPr>
              <a:spLocks noChangeArrowheads="1"/>
            </p:cNvSpPr>
            <p:nvPr/>
          </p:nvSpPr>
          <p:spPr bwMode="auto">
            <a:xfrm>
              <a:off x="2362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1" name="Oval 1052"/>
            <p:cNvSpPr>
              <a:spLocks noChangeArrowheads="1"/>
            </p:cNvSpPr>
            <p:nvPr/>
          </p:nvSpPr>
          <p:spPr bwMode="auto">
            <a:xfrm>
              <a:off x="2718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2" name="Oval 1053"/>
            <p:cNvSpPr>
              <a:spLocks noChangeArrowheads="1"/>
            </p:cNvSpPr>
            <p:nvPr/>
          </p:nvSpPr>
          <p:spPr bwMode="auto">
            <a:xfrm>
              <a:off x="3074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3" name="Oval 1054"/>
            <p:cNvSpPr>
              <a:spLocks noChangeArrowheads="1"/>
            </p:cNvSpPr>
            <p:nvPr/>
          </p:nvSpPr>
          <p:spPr bwMode="auto">
            <a:xfrm>
              <a:off x="3430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4" name="Oval 1055"/>
            <p:cNvSpPr>
              <a:spLocks noChangeArrowheads="1"/>
            </p:cNvSpPr>
            <p:nvPr/>
          </p:nvSpPr>
          <p:spPr bwMode="auto">
            <a:xfrm>
              <a:off x="3786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5" name="Oval 1056"/>
            <p:cNvSpPr>
              <a:spLocks noChangeArrowheads="1"/>
            </p:cNvSpPr>
            <p:nvPr/>
          </p:nvSpPr>
          <p:spPr bwMode="auto">
            <a:xfrm>
              <a:off x="2010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6" name="Oval 1057"/>
            <p:cNvSpPr>
              <a:spLocks noChangeArrowheads="1"/>
            </p:cNvSpPr>
            <p:nvPr/>
          </p:nvSpPr>
          <p:spPr bwMode="auto">
            <a:xfrm>
              <a:off x="2366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7" name="Oval 1058"/>
            <p:cNvSpPr>
              <a:spLocks noChangeArrowheads="1"/>
            </p:cNvSpPr>
            <p:nvPr/>
          </p:nvSpPr>
          <p:spPr bwMode="auto">
            <a:xfrm>
              <a:off x="2722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8" name="Oval 1059"/>
            <p:cNvSpPr>
              <a:spLocks noChangeArrowheads="1"/>
            </p:cNvSpPr>
            <p:nvPr/>
          </p:nvSpPr>
          <p:spPr bwMode="auto">
            <a:xfrm>
              <a:off x="3078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9" name="Oval 1060"/>
            <p:cNvSpPr>
              <a:spLocks noChangeArrowheads="1"/>
            </p:cNvSpPr>
            <p:nvPr/>
          </p:nvSpPr>
          <p:spPr bwMode="auto">
            <a:xfrm>
              <a:off x="3434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30" name="Oval 1061"/>
            <p:cNvSpPr>
              <a:spLocks noChangeArrowheads="1"/>
            </p:cNvSpPr>
            <p:nvPr/>
          </p:nvSpPr>
          <p:spPr bwMode="auto">
            <a:xfrm>
              <a:off x="3790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31" name="Oval 1062"/>
            <p:cNvSpPr>
              <a:spLocks noChangeArrowheads="1"/>
            </p:cNvSpPr>
            <p:nvPr/>
          </p:nvSpPr>
          <p:spPr bwMode="auto">
            <a:xfrm>
              <a:off x="4146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32" name="Oval 1063"/>
            <p:cNvSpPr>
              <a:spLocks noChangeArrowheads="1"/>
            </p:cNvSpPr>
            <p:nvPr/>
          </p:nvSpPr>
          <p:spPr bwMode="auto">
            <a:xfrm>
              <a:off x="4502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33" name="Oval 1064"/>
            <p:cNvSpPr>
              <a:spLocks noChangeArrowheads="1"/>
            </p:cNvSpPr>
            <p:nvPr/>
          </p:nvSpPr>
          <p:spPr bwMode="auto">
            <a:xfrm>
              <a:off x="4858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34" name="Line 1065"/>
            <p:cNvSpPr>
              <a:spLocks noChangeShapeType="1"/>
            </p:cNvSpPr>
            <p:nvPr/>
          </p:nvSpPr>
          <p:spPr bwMode="auto">
            <a:xfrm>
              <a:off x="1966" y="3458"/>
              <a:ext cx="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Line 1066"/>
            <p:cNvSpPr>
              <a:spLocks noChangeShapeType="1"/>
            </p:cNvSpPr>
            <p:nvPr/>
          </p:nvSpPr>
          <p:spPr bwMode="auto">
            <a:xfrm>
              <a:off x="3046" y="2418"/>
              <a:ext cx="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Text Box 1067"/>
            <p:cNvSpPr txBox="1">
              <a:spLocks noChangeArrowheads="1"/>
            </p:cNvSpPr>
            <p:nvPr/>
          </p:nvSpPr>
          <p:spPr bwMode="auto">
            <a:xfrm>
              <a:off x="2076" y="3466"/>
              <a:ext cx="798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i="1">
                  <a:latin typeface="Times New Roman" pitchFamily="18" charset="0"/>
                </a:rPr>
                <a:t>  T   +</a:t>
              </a:r>
              <a:r>
                <a:rPr lang="en-US" altLang="zh-TW" i="1"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TW" i="1">
                <a:latin typeface="Times New Roman" pitchFamily="18" charset="0"/>
              </a:endParaRPr>
            </a:p>
          </p:txBody>
        </p:sp>
        <p:sp>
          <p:nvSpPr>
            <p:cNvPr id="37937" name="Line 1068"/>
            <p:cNvSpPr>
              <a:spLocks noChangeShapeType="1"/>
            </p:cNvSpPr>
            <p:nvPr/>
          </p:nvSpPr>
          <p:spPr bwMode="auto">
            <a:xfrm>
              <a:off x="888" y="2418"/>
              <a:ext cx="188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Line 1069"/>
            <p:cNvSpPr>
              <a:spLocks noChangeShapeType="1"/>
            </p:cNvSpPr>
            <p:nvPr/>
          </p:nvSpPr>
          <p:spPr bwMode="auto">
            <a:xfrm>
              <a:off x="3096" y="3462"/>
              <a:ext cx="1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9" name="Text Box 1067"/>
            <p:cNvSpPr txBox="1">
              <a:spLocks noChangeArrowheads="1"/>
            </p:cNvSpPr>
            <p:nvPr/>
          </p:nvSpPr>
          <p:spPr bwMode="auto">
            <a:xfrm>
              <a:off x="4452" y="3498"/>
              <a:ext cx="44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i="1">
                  <a:latin typeface="Times New Roman" pitchFamily="18" charset="0"/>
                </a:rPr>
                <a:t>  Y-T</a:t>
              </a:r>
            </a:p>
          </p:txBody>
        </p:sp>
      </p:grpSp>
      <p:sp>
        <p:nvSpPr>
          <p:cNvPr id="37895" name="Text Box 1070"/>
          <p:cNvSpPr txBox="1">
            <a:spLocks noChangeArrowheads="1"/>
          </p:cNvSpPr>
          <p:nvPr/>
        </p:nvSpPr>
        <p:spPr bwMode="auto">
          <a:xfrm>
            <a:off x="5197475" y="40862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37896" name="Text Box 1071"/>
          <p:cNvSpPr txBox="1">
            <a:spLocks noChangeArrowheads="1"/>
          </p:cNvSpPr>
          <p:nvPr/>
        </p:nvSpPr>
        <p:spPr bwMode="auto">
          <a:xfrm>
            <a:off x="2803525" y="40798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  <a:sym typeface="Symbol" pitchFamily="18" charset="2"/>
              </a:rPr>
              <a:t>-</a:t>
            </a:r>
            <a:endParaRPr lang="en-US" altLang="zh-TW" i="1">
              <a:latin typeface="Times New Roman" pitchFamily="18" charset="0"/>
            </a:endParaRPr>
          </a:p>
        </p:txBody>
      </p:sp>
      <p:sp>
        <p:nvSpPr>
          <p:cNvPr id="37897" name="Text Box 1070"/>
          <p:cNvSpPr txBox="1">
            <a:spLocks noChangeArrowheads="1"/>
          </p:cNvSpPr>
          <p:nvPr/>
        </p:nvSpPr>
        <p:spPr bwMode="auto">
          <a:xfrm>
            <a:off x="1282700" y="40290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X-R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148639-EB45-468A-9E5D-BD118B4BB4BC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891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74E1F3-07CA-4D38-A1AD-BF9E8E7CB24B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771525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Proposition 31 continued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algorithm terminates only when the equality subgraph has a perfect matching, so it suffices to show that it does terminate. 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Suppose that the weights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w</a:t>
            </a:r>
            <a:r>
              <a:rPr lang="en-US" altLang="zh-TW" i="1" baseline="-25000" smtClean="0">
                <a:sym typeface="Symbol" pitchFamily="18" charset="2"/>
              </a:rPr>
              <a:t>i,j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are rational. Multiplying the weights by their least common denominator yields an equivalent problem with integer weights</a:t>
            </a:r>
            <a:r>
              <a:rPr lang="en-US" altLang="zh-TW" smtClean="0">
                <a:sym typeface="Symbol" pitchFamily="18" charset="2"/>
              </a:rPr>
              <a:t>.</a:t>
            </a:r>
            <a:endParaRPr lang="en-US" altLang="zh-TW" i="1" baseline="-25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0FCDEC-EB40-4B17-963D-FE7721A2D782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993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0B567B-75A6-4DCB-8B9F-EFC57ECD9E37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994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Proposition 31 continued</a:t>
            </a:r>
          </a:p>
        </p:txBody>
      </p:sp>
      <p:sp>
        <p:nvSpPr>
          <p:cNvPr id="3994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can now assume that the labels in the current cover also are integers. </a:t>
            </a: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Thus each excess is also an integer, and at each iteration we reduce the cost of the cover by an integer amount. </a:t>
            </a: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Since the cost starts at some value and is bounded below by the weight of a perfect matching, after finitely many iterations we have equality</a:t>
            </a:r>
            <a:r>
              <a:rPr lang="en-US" altLang="zh-TW" dirty="0" smtClean="0"/>
              <a:t>.</a:t>
            </a:r>
            <a:endParaRPr lang="en-US" altLang="zh-TW" i="1" baseline="-25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0FCDEC-EB40-4B17-963D-FE7721A2D782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993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0B567B-75A6-4DCB-8B9F-EFC57ECD9E37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994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Proposition 31 continued</a:t>
            </a:r>
          </a:p>
        </p:txBody>
      </p:sp>
      <p:sp>
        <p:nvSpPr>
          <p:cNvPr id="3994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Termination can also be established when the weights are real numbers; however, this requires a more complicated argument (see the textbook if you are interested). </a:t>
            </a:r>
            <a:endParaRPr lang="en-US" altLang="zh-TW" i="1" baseline="-25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Stable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Given </a:t>
            </a:r>
            <a:r>
              <a:rPr lang="en-US" i="1" dirty="0"/>
              <a:t>n </a:t>
            </a:r>
            <a:r>
              <a:rPr lang="en-US" dirty="0"/>
              <a:t>men and </a:t>
            </a:r>
            <a:r>
              <a:rPr lang="en-US" i="1" dirty="0"/>
              <a:t>n </a:t>
            </a:r>
            <a:r>
              <a:rPr lang="en-US" dirty="0"/>
              <a:t>women, we wish </a:t>
            </a:r>
            <a:r>
              <a:rPr lang="en-US" dirty="0" smtClean="0"/>
              <a:t>to establish </a:t>
            </a:r>
            <a:r>
              <a:rPr lang="en-US" i="1" dirty="0"/>
              <a:t>n </a:t>
            </a:r>
            <a:r>
              <a:rPr lang="en-US" dirty="0"/>
              <a:t>stable </a:t>
            </a:r>
            <a:r>
              <a:rPr lang="en-US" dirty="0" smtClean="0"/>
              <a:t>marriages.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x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and woman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prefer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each other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over their currently matched partners, then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they might leave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their current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partners and switch to each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other.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this case we say that the unmatched pair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x,a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 unstable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pair.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A </a:t>
            </a:r>
            <a:r>
              <a:rPr lang="en-US" dirty="0"/>
              <a:t>perfect matching is a </a:t>
            </a:r>
            <a:r>
              <a:rPr lang="en-US" i="1" dirty="0"/>
              <a:t>stable matching </a:t>
            </a:r>
            <a:r>
              <a:rPr lang="en-US" dirty="0"/>
              <a:t>if it </a:t>
            </a:r>
            <a:r>
              <a:rPr lang="en-US" dirty="0" smtClean="0"/>
              <a:t>yields no </a:t>
            </a:r>
            <a:r>
              <a:rPr lang="en-US" dirty="0"/>
              <a:t>unstable matched pair.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24DD21-0AC5-43FC-A4E1-8FDA1B3D8236}" type="datetime1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03520-E2B5-4CD0-B37D-0DC9C90F2B7D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Gale-Shapley Proposal Algorithm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Input: Preference rankings by each of </a:t>
            </a:r>
            <a:r>
              <a:rPr lang="en-US" i="1" dirty="0"/>
              <a:t>n </a:t>
            </a:r>
            <a:r>
              <a:rPr lang="en-US" dirty="0"/>
              <a:t>men and </a:t>
            </a:r>
            <a:r>
              <a:rPr lang="en-US" i="1" dirty="0"/>
              <a:t>n </a:t>
            </a:r>
            <a:r>
              <a:rPr lang="en-US" dirty="0"/>
              <a:t>women.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Iteration</a:t>
            </a:r>
            <a:r>
              <a:rPr lang="en-US" dirty="0" smtClean="0"/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Each </a:t>
            </a:r>
            <a:r>
              <a:rPr lang="en-US" dirty="0"/>
              <a:t>man proposes to the highest woman on his </a:t>
            </a:r>
            <a:r>
              <a:rPr lang="en-US" dirty="0" smtClean="0"/>
              <a:t>preference list </a:t>
            </a:r>
            <a:r>
              <a:rPr lang="en-US" dirty="0"/>
              <a:t>who has not previously rejected </a:t>
            </a:r>
            <a:r>
              <a:rPr lang="en-US" dirty="0" smtClean="0"/>
              <a:t>him.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If </a:t>
            </a:r>
            <a:r>
              <a:rPr lang="en-US" dirty="0"/>
              <a:t>each woman receives exactly one proposal, stop and </a:t>
            </a:r>
            <a:r>
              <a:rPr lang="en-US" dirty="0" smtClean="0"/>
              <a:t>use the </a:t>
            </a:r>
            <a:r>
              <a:rPr lang="en-US" dirty="0"/>
              <a:t>resulting </a:t>
            </a:r>
            <a:r>
              <a:rPr lang="en-US" dirty="0" smtClean="0"/>
              <a:t>matching.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Otherwise</a:t>
            </a:r>
            <a:r>
              <a:rPr lang="en-US" dirty="0"/>
              <a:t>, every woman receiving more than one </a:t>
            </a:r>
            <a:r>
              <a:rPr lang="en-US" dirty="0" smtClean="0"/>
              <a:t>proposal rejects </a:t>
            </a:r>
            <a:r>
              <a:rPr lang="en-US" dirty="0"/>
              <a:t>all of them except the one that is highest on </a:t>
            </a:r>
            <a:r>
              <a:rPr lang="en-US" dirty="0" smtClean="0"/>
              <a:t>her preference list.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Every </a:t>
            </a:r>
            <a:r>
              <a:rPr lang="en-US" dirty="0"/>
              <a:t>woman receiving a proposal says “</a:t>
            </a:r>
            <a:r>
              <a:rPr lang="en-US" i="1" dirty="0"/>
              <a:t>maybe</a:t>
            </a:r>
            <a:r>
              <a:rPr lang="en-US" dirty="0"/>
              <a:t>” to the </a:t>
            </a:r>
            <a:r>
              <a:rPr lang="en-US" dirty="0" smtClean="0"/>
              <a:t>most attractive </a:t>
            </a:r>
            <a:r>
              <a:rPr lang="en-US" dirty="0"/>
              <a:t>proposal received.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/>
              <a:t>The algorithm produces a stable matching.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CCD3DB-5A5D-4F81-A147-33436496C0A8}" type="datetime1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F269B-0C56-4AE7-9142-F3DB9C4B6D49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D0F9DB-C687-40E2-9EF9-FD829B8A820A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2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7819E4-07E4-4086-BD8C-A91808F6623E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1"/>
            <a:ext cx="7886700" cy="925285"/>
          </a:xfrm>
        </p:spPr>
        <p:txBody>
          <a:bodyPr/>
          <a:lstStyle/>
          <a:p>
            <a:pPr algn="ctr" eaLnBrk="1" hangingPunct="1"/>
            <a:r>
              <a:rPr lang="en-US" altLang="zh-TW" dirty="0" smtClean="0"/>
              <a:t>Equality </a:t>
            </a:r>
            <a:r>
              <a:rPr lang="en-US" altLang="zh-TW" dirty="0" err="1"/>
              <a:t>S</a:t>
            </a:r>
            <a:r>
              <a:rPr lang="en-US" altLang="zh-TW" dirty="0" err="1" smtClean="0"/>
              <a:t>ubgraph</a:t>
            </a:r>
            <a:endParaRPr lang="en-US" altLang="zh-TW" sz="1600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71" y="1088571"/>
            <a:ext cx="8882743" cy="508839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altLang="zh-TW" sz="24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equality </a:t>
            </a:r>
            <a:r>
              <a:rPr lang="en-US" altLang="zh-TW" sz="2400" i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subgraph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altLang="zh-TW" sz="2400" i="1" dirty="0" err="1" smtClean="0"/>
              <a:t>G</a:t>
            </a:r>
            <a:r>
              <a:rPr lang="en-US" altLang="zh-TW" sz="2400" i="1" baseline="-25000" dirty="0" err="1" smtClean="0"/>
              <a:t>u,v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a cover 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u, v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the spanning </a:t>
            </a:r>
            <a:r>
              <a:rPr lang="en-US" altLang="zh-TW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subgraph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of</a:t>
            </a:r>
            <a:r>
              <a:rPr lang="en-US" altLang="zh-TW" sz="2400" dirty="0" smtClean="0"/>
              <a:t> </a:t>
            </a:r>
            <a:r>
              <a:rPr lang="en-US" altLang="zh-TW" sz="2400" i="1" dirty="0" err="1" smtClean="0"/>
              <a:t>K</a:t>
            </a:r>
            <a:r>
              <a:rPr lang="en-US" altLang="zh-TW" sz="2400" i="1" baseline="-25000" dirty="0" err="1" smtClean="0"/>
              <a:t>n,n</a:t>
            </a:r>
            <a:r>
              <a:rPr lang="en-US" altLang="zh-TW" sz="2400" baseline="30000" dirty="0" smtClean="0"/>
              <a:t>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having the edges </a:t>
            </a:r>
            <a:r>
              <a:rPr lang="en-US" altLang="zh-TW" sz="2400" i="1" dirty="0" err="1" smtClean="0"/>
              <a:t>x</a:t>
            </a:r>
            <a:r>
              <a:rPr lang="en-US" altLang="zh-TW" sz="2400" i="1" baseline="-25000" dirty="0" err="1" smtClean="0"/>
              <a:t>i</a:t>
            </a:r>
            <a:r>
              <a:rPr lang="en-US" altLang="zh-TW" sz="2400" i="1" dirty="0" err="1" smtClean="0"/>
              <a:t>y</a:t>
            </a:r>
            <a:r>
              <a:rPr lang="en-US" altLang="zh-TW" sz="2400" i="1" baseline="-25000" dirty="0" err="1" smtClean="0"/>
              <a:t>j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such that</a:t>
            </a:r>
            <a:r>
              <a:rPr lang="en-US" altLang="zh-TW" sz="2400" dirty="0" smtClean="0"/>
              <a:t> </a:t>
            </a:r>
            <a:r>
              <a:rPr lang="en-US" altLang="zh-TW" sz="2400" i="1" dirty="0" err="1" smtClean="0"/>
              <a:t>u</a:t>
            </a:r>
            <a:r>
              <a:rPr lang="en-US" altLang="zh-TW" sz="2400" i="1" baseline="-25000" dirty="0" err="1" smtClean="0"/>
              <a:t>i</a:t>
            </a:r>
            <a:r>
              <a:rPr lang="en-US" altLang="zh-TW" sz="2400" dirty="0" err="1" smtClean="0"/>
              <a:t>+</a:t>
            </a:r>
            <a:r>
              <a:rPr lang="en-US" altLang="zh-TW" sz="2400" i="1" dirty="0" err="1" smtClean="0"/>
              <a:t>v</a:t>
            </a:r>
            <a:r>
              <a:rPr lang="en-US" altLang="zh-TW" sz="2400" i="1" baseline="-25000" dirty="0" err="1" smtClean="0"/>
              <a:t>j</a:t>
            </a:r>
            <a:r>
              <a:rPr lang="en-US" altLang="zh-TW" sz="2400" dirty="0" smtClean="0"/>
              <a:t>=</a:t>
            </a:r>
            <a:r>
              <a:rPr lang="en-US" altLang="zh-TW" sz="2400" i="1" dirty="0" err="1" smtClean="0"/>
              <a:t>w</a:t>
            </a:r>
            <a:r>
              <a:rPr lang="en-US" altLang="zh-TW" sz="2400" i="1" baseline="-25000" dirty="0" err="1" smtClean="0"/>
              <a:t>i,j</a:t>
            </a:r>
            <a:r>
              <a:rPr lang="en-US" altLang="zh-TW" sz="2400" dirty="0" smtClean="0"/>
              <a:t>.</a:t>
            </a:r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1462088" y="3971925"/>
          <a:ext cx="18859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方程式" r:id="rId3" imgW="1143000" imgH="1143000" progId="Equation.3">
                  <p:embed/>
                </p:oleObj>
              </mc:Choice>
              <mc:Fallback>
                <p:oleObj name="方程式" r:id="rId3" imgW="1143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971925"/>
                        <a:ext cx="188595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1019175" y="3943350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1457325" y="3533775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 dirty="0">
                <a:latin typeface="Times New Roman" pitchFamily="18" charset="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Times New Roman" pitchFamily="18" charset="0"/>
              </a:rPr>
              <a:t>0   0   0   0   0</a:t>
            </a:r>
          </a:p>
        </p:txBody>
      </p:sp>
      <p:sp>
        <p:nvSpPr>
          <p:cNvPr id="5129" name="Line 7"/>
          <p:cNvSpPr>
            <a:spLocks noChangeShapeType="1"/>
          </p:cNvSpPr>
          <p:nvPr/>
        </p:nvSpPr>
        <p:spPr bwMode="auto">
          <a:xfrm>
            <a:off x="2305050" y="42576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8"/>
          <p:cNvSpPr>
            <a:spLocks noChangeShapeType="1"/>
          </p:cNvSpPr>
          <p:nvPr/>
        </p:nvSpPr>
        <p:spPr bwMode="auto">
          <a:xfrm>
            <a:off x="2638425" y="46291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Line 9"/>
          <p:cNvSpPr>
            <a:spLocks noChangeShapeType="1"/>
          </p:cNvSpPr>
          <p:nvPr/>
        </p:nvSpPr>
        <p:spPr bwMode="auto">
          <a:xfrm>
            <a:off x="3028950" y="50196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Line 10"/>
          <p:cNvSpPr>
            <a:spLocks noChangeShapeType="1"/>
          </p:cNvSpPr>
          <p:nvPr/>
        </p:nvSpPr>
        <p:spPr bwMode="auto">
          <a:xfrm>
            <a:off x="2305050" y="53816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1"/>
          <p:cNvSpPr>
            <a:spLocks noChangeShapeType="1"/>
          </p:cNvSpPr>
          <p:nvPr/>
        </p:nvSpPr>
        <p:spPr bwMode="auto">
          <a:xfrm>
            <a:off x="2647950" y="57531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4" name="Group 12"/>
          <p:cNvGrpSpPr>
            <a:grpSpLocks/>
          </p:cNvGrpSpPr>
          <p:nvPr/>
        </p:nvGrpSpPr>
        <p:grpSpPr bwMode="auto">
          <a:xfrm>
            <a:off x="4597400" y="5254625"/>
            <a:ext cx="2124075" cy="180975"/>
            <a:chOff x="468" y="2538"/>
            <a:chExt cx="1338" cy="114"/>
          </a:xfrm>
        </p:grpSpPr>
        <p:sp>
          <p:nvSpPr>
            <p:cNvPr id="5150" name="Oval 13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51" name="Oval 14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52" name="Oval 15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53" name="Oval 16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54" name="Oval 17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5135" name="Line 19"/>
          <p:cNvSpPr>
            <a:spLocks noChangeShapeType="1"/>
          </p:cNvSpPr>
          <p:nvPr/>
        </p:nvSpPr>
        <p:spPr bwMode="auto">
          <a:xfrm>
            <a:off x="5222875" y="4298950"/>
            <a:ext cx="860425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6" name="Group 23"/>
          <p:cNvGrpSpPr>
            <a:grpSpLocks/>
          </p:cNvGrpSpPr>
          <p:nvPr/>
        </p:nvGrpSpPr>
        <p:grpSpPr bwMode="auto">
          <a:xfrm>
            <a:off x="4597400" y="4140200"/>
            <a:ext cx="2124075" cy="180975"/>
            <a:chOff x="468" y="2538"/>
            <a:chExt cx="1338" cy="114"/>
          </a:xfrm>
        </p:grpSpPr>
        <p:sp>
          <p:nvSpPr>
            <p:cNvPr id="5145" name="Oval 24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46" name="Oval 25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47" name="Oval 26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48" name="Oval 27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49" name="Oval 28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5137" name="Line 34"/>
          <p:cNvSpPr>
            <a:spLocks noChangeShapeType="1"/>
          </p:cNvSpPr>
          <p:nvPr/>
        </p:nvSpPr>
        <p:spPr bwMode="auto">
          <a:xfrm>
            <a:off x="4737100" y="4289425"/>
            <a:ext cx="889000" cy="974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Line 35"/>
          <p:cNvSpPr>
            <a:spLocks noChangeShapeType="1"/>
          </p:cNvSpPr>
          <p:nvPr/>
        </p:nvSpPr>
        <p:spPr bwMode="auto">
          <a:xfrm>
            <a:off x="5718175" y="4308475"/>
            <a:ext cx="860425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Line 36"/>
          <p:cNvSpPr>
            <a:spLocks noChangeShapeType="1"/>
          </p:cNvSpPr>
          <p:nvPr/>
        </p:nvSpPr>
        <p:spPr bwMode="auto">
          <a:xfrm flipH="1">
            <a:off x="5673725" y="4318000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Line 37"/>
          <p:cNvSpPr>
            <a:spLocks noChangeShapeType="1"/>
          </p:cNvSpPr>
          <p:nvPr/>
        </p:nvSpPr>
        <p:spPr bwMode="auto">
          <a:xfrm flipH="1">
            <a:off x="6159500" y="4308475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1" name="Text Box 33"/>
          <p:cNvSpPr txBox="1">
            <a:spLocks noChangeArrowheads="1"/>
          </p:cNvSpPr>
          <p:nvPr/>
        </p:nvSpPr>
        <p:spPr bwMode="auto">
          <a:xfrm>
            <a:off x="581025" y="4638675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X</a:t>
            </a:r>
          </a:p>
        </p:txBody>
      </p:sp>
      <p:sp>
        <p:nvSpPr>
          <p:cNvPr id="5142" name="Text Box 34"/>
          <p:cNvSpPr txBox="1">
            <a:spLocks noChangeArrowheads="1"/>
          </p:cNvSpPr>
          <p:nvPr/>
        </p:nvSpPr>
        <p:spPr bwMode="auto">
          <a:xfrm>
            <a:off x="2200275" y="3133725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Y</a:t>
            </a:r>
          </a:p>
        </p:txBody>
      </p:sp>
      <p:sp>
        <p:nvSpPr>
          <p:cNvPr id="5143" name="Text Box 35"/>
          <p:cNvSpPr txBox="1">
            <a:spLocks noChangeArrowheads="1"/>
          </p:cNvSpPr>
          <p:nvPr/>
        </p:nvSpPr>
        <p:spPr bwMode="auto">
          <a:xfrm>
            <a:off x="3990975" y="4029075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X</a:t>
            </a:r>
          </a:p>
        </p:txBody>
      </p:sp>
      <p:sp>
        <p:nvSpPr>
          <p:cNvPr id="5144" name="Text Box 36"/>
          <p:cNvSpPr txBox="1">
            <a:spLocks noChangeArrowheads="1"/>
          </p:cNvSpPr>
          <p:nvPr/>
        </p:nvSpPr>
        <p:spPr bwMode="auto">
          <a:xfrm>
            <a:off x="4057650" y="5086350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066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28650" y="169818"/>
            <a:ext cx="7886700" cy="1214846"/>
          </a:xfrm>
        </p:spPr>
        <p:txBody>
          <a:bodyPr/>
          <a:lstStyle/>
          <a:p>
            <a:pPr eaLnBrk="1" hangingPunct="1"/>
            <a:r>
              <a:rPr lang="en-US" b="1" dirty="0" smtClean="0"/>
              <a:t>Gale-Shapley Proposal Algorithm</a:t>
            </a:r>
            <a:endParaRPr 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0" y="1541416"/>
            <a:ext cx="9144000" cy="5107577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Proposition 32: The Gale-Shapley Proposal Algorithm produces a stable perfect matching. </a:t>
            </a:r>
          </a:p>
          <a:p>
            <a:pPr eaLnBrk="1" hangingPunct="1"/>
            <a:r>
              <a:rPr lang="en-US" dirty="0" smtClean="0"/>
              <a:t>Sketch of Proof:</a:t>
            </a:r>
          </a:p>
          <a:p>
            <a:pPr lvl="1" eaLnBrk="1" hangingPunct="1"/>
            <a:r>
              <a:rPr lang="en-US" dirty="0" smtClean="0"/>
              <a:t>Termination – The total list length of the lists of potential mates for the men reduces in each iteration; this can happen at most n</a:t>
            </a:r>
            <a:r>
              <a:rPr lang="en-US" baseline="30000" dirty="0" smtClean="0"/>
              <a:t>2</a:t>
            </a:r>
            <a:r>
              <a:rPr lang="en-US" dirty="0" smtClean="0"/>
              <a:t> times. </a:t>
            </a:r>
          </a:p>
          <a:p>
            <a:pPr lvl="1" eaLnBrk="1" hangingPunct="1"/>
            <a:r>
              <a:rPr lang="en-US" dirty="0" smtClean="0"/>
              <a:t>Correctness – i.e. is the matching produced stable ? Follows by contradiction. </a:t>
            </a:r>
          </a:p>
          <a:p>
            <a:pPr eaLnBrk="1" hangingPunct="1"/>
            <a:r>
              <a:rPr lang="en-US" dirty="0" smtClean="0"/>
              <a:t>Is this a fair algorithm?</a:t>
            </a:r>
          </a:p>
          <a:p>
            <a:pPr eaLnBrk="1" hangingPunct="1"/>
            <a:r>
              <a:rPr lang="en-US" dirty="0" smtClean="0"/>
              <a:t>No ! The algorithm is in </a:t>
            </a:r>
            <a:r>
              <a:rPr lang="en-US" dirty="0" err="1" smtClean="0"/>
              <a:t>favour</a:t>
            </a:r>
            <a:r>
              <a:rPr lang="en-US" dirty="0" smtClean="0"/>
              <a:t> of the proposers.</a:t>
            </a:r>
          </a:p>
          <a:p>
            <a:pPr eaLnBrk="1" hangingPunct="1"/>
            <a:r>
              <a:rPr lang="en-US" dirty="0" smtClean="0"/>
              <a:t>It has been used in other situations such as applying for jobs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73C0D9-08AA-49A9-96DA-6AEBD3EA1345}" type="datetime1">
              <a:rPr lang="en-US"/>
              <a:pPr>
                <a:defRPr/>
              </a:pPr>
              <a:t>3/3/2017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056B2-A10A-4EA8-9164-61301D1A7FA3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B68598-7B0A-448D-A6DB-E96B39984ACE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2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B5C61F-FC81-4966-B819-C96010074032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74171"/>
            <a:ext cx="7886700" cy="1045029"/>
          </a:xfrm>
        </p:spPr>
        <p:txBody>
          <a:bodyPr/>
          <a:lstStyle/>
          <a:p>
            <a:pPr algn="ctr" eaLnBrk="1" hangingPunct="1"/>
            <a:r>
              <a:rPr lang="en-US" altLang="zh-TW" dirty="0" smtClean="0"/>
              <a:t>Equality </a:t>
            </a:r>
            <a:r>
              <a:rPr lang="en-US" altLang="zh-TW" dirty="0" err="1" smtClean="0"/>
              <a:t>Subgraph</a:t>
            </a:r>
            <a:endParaRPr lang="zh-TW" altLang="en-US" sz="180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7171"/>
            <a:ext cx="7772400" cy="513805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G</a:t>
            </a:r>
            <a:r>
              <a:rPr lang="en-US" altLang="zh-TW" i="1" baseline="-25000" dirty="0" err="1" smtClean="0"/>
              <a:t>u,v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 a perfect matching of </a:t>
            </a:r>
            <a:r>
              <a:rPr lang="en-US" altLang="zh-TW" i="1" dirty="0" err="1" smtClean="0"/>
              <a:t>K</a:t>
            </a:r>
            <a:r>
              <a:rPr lang="en-US" altLang="zh-TW" i="1" baseline="-25000" dirty="0" err="1" smtClean="0"/>
              <a:t>n,n</a:t>
            </a:r>
            <a:r>
              <a:rPr lang="en-US" altLang="zh-TW" baseline="30000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then its weight is </a:t>
            </a:r>
            <a:r>
              <a:rPr lang="en-US" altLang="zh-TW" dirty="0" smtClean="0">
                <a:sym typeface="Symbol" pitchFamily="18" charset="2"/>
              </a:rPr>
              <a:t></a:t>
            </a:r>
            <a:r>
              <a:rPr lang="en-US" altLang="zh-TW" i="1" dirty="0" err="1" smtClean="0">
                <a:sym typeface="Symbol" pitchFamily="18" charset="2"/>
              </a:rPr>
              <a:t>u</a:t>
            </a:r>
            <a:r>
              <a:rPr lang="en-US" altLang="zh-TW" i="1" baseline="-25000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+ </a:t>
            </a:r>
            <a:r>
              <a:rPr lang="en-US" altLang="zh-TW" i="1" dirty="0" err="1" smtClean="0">
                <a:sym typeface="Symbol" pitchFamily="18" charset="2"/>
              </a:rPr>
              <a:t>v</a:t>
            </a:r>
            <a:r>
              <a:rPr lang="en-US" altLang="zh-TW" i="1" baseline="-25000" dirty="0" err="1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,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by earlier Lemma we have the optimal solution. </a:t>
            </a: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However, as we see in the example on  the previous page, initially the equality </a:t>
            </a:r>
            <a:r>
              <a:rPr lang="en-US" altLang="zh-TW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subgraph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is likely to have very few edges, and even isolated vertices, so does not have a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perfect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matching of </a:t>
            </a:r>
            <a:r>
              <a:rPr lang="en-US" altLang="zh-TW" i="1" dirty="0" err="1"/>
              <a:t>K</a:t>
            </a:r>
            <a:r>
              <a:rPr lang="en-US" altLang="zh-TW" i="1" baseline="-25000" dirty="0" err="1"/>
              <a:t>n,n</a:t>
            </a:r>
            <a:r>
              <a:rPr lang="en-US" altLang="zh-TW" baseline="30000" dirty="0"/>
              <a:t>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altLang="zh-TW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 this case, then we have to increase the number of edges in </a:t>
            </a:r>
            <a:r>
              <a:rPr lang="en-US" altLang="zh-TW" i="1" dirty="0" err="1" smtClean="0"/>
              <a:t>G</a:t>
            </a:r>
            <a:r>
              <a:rPr lang="en-US" altLang="zh-TW" i="1" baseline="-25000" dirty="0" err="1" smtClean="0"/>
              <a:t>u,v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until it does have a perfect matching. The way to proceed is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E4B581-DD1F-4918-B226-330A6D780899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6A9216-CA89-4F44-BF10-B0F5D96691E7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54292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Equality Subgraph </a:t>
            </a:r>
            <a:r>
              <a:rPr lang="en-US" altLang="zh-TW" sz="1600" smtClean="0"/>
              <a:t>Continue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524000"/>
            <a:ext cx="7772400" cy="2590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We first find a maximum matching </a:t>
            </a:r>
            <a:r>
              <a:rPr lang="en-US" altLang="zh-TW" i="1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a vertex cover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of the same size in </a:t>
            </a:r>
            <a:r>
              <a:rPr lang="en-US" altLang="zh-TW" i="1" dirty="0" err="1" smtClean="0"/>
              <a:t>G</a:t>
            </a:r>
            <a:r>
              <a:rPr lang="en-US" altLang="zh-TW" i="1" baseline="-25000" dirty="0" err="1" smtClean="0"/>
              <a:t>u,v</a:t>
            </a:r>
            <a:r>
              <a:rPr lang="en-US" altLang="zh-TW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using the Augmenting Path Algorithm)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Let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= </a:t>
            </a:r>
            <a:r>
              <a:rPr lang="en-US" altLang="zh-TW" i="1" dirty="0" smtClean="0"/>
              <a:t>Q</a:t>
            </a:r>
            <a:r>
              <a:rPr lang="en-US" altLang="zh-TW" dirty="0" smtClean="0">
                <a:sym typeface="Symbol" pitchFamily="18" charset="2"/>
              </a:rPr>
              <a:t></a:t>
            </a:r>
            <a:r>
              <a:rPr lang="en-US" altLang="zh-TW" i="1" dirty="0" smtClean="0"/>
              <a:t>X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altLang="zh-TW" i="1" dirty="0" smtClean="0"/>
              <a:t>T=Q</a:t>
            </a:r>
            <a:r>
              <a:rPr lang="en-US" altLang="zh-TW" dirty="0" smtClean="0">
                <a:sym typeface="Symbol" pitchFamily="18" charset="2"/>
              </a:rPr>
              <a:t>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.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matching of size </a:t>
            </a:r>
            <a:r>
              <a:rPr lang="en-US" altLang="zh-TW" dirty="0" smtClean="0"/>
              <a:t>|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|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consists of </a:t>
            </a:r>
            <a:r>
              <a:rPr lang="en-US" altLang="zh-TW" dirty="0" smtClean="0"/>
              <a:t>|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|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edges from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Y-T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 dirty="0" smtClean="0"/>
              <a:t> |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|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edges from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 to </a:t>
            </a:r>
            <a:r>
              <a:rPr lang="en-US" altLang="zh-TW" i="1" dirty="0" smtClean="0"/>
              <a:t>X-R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 shown below. </a:t>
            </a:r>
          </a:p>
        </p:txBody>
      </p:sp>
      <p:sp>
        <p:nvSpPr>
          <p:cNvPr id="31750" name="Line 4"/>
          <p:cNvSpPr>
            <a:spLocks noChangeShapeType="1"/>
          </p:cNvSpPr>
          <p:nvPr/>
        </p:nvSpPr>
        <p:spPr bwMode="auto">
          <a:xfrm>
            <a:off x="1651000" y="4641850"/>
            <a:ext cx="16891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>
            <a:off x="2247900" y="4641850"/>
            <a:ext cx="10795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2806700" y="4654550"/>
            <a:ext cx="10795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>
            <a:off x="6172200" y="4641850"/>
            <a:ext cx="17272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6172200" y="4641850"/>
            <a:ext cx="113030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5664200" y="4654550"/>
            <a:ext cx="10795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6184900" y="4641850"/>
            <a:ext cx="127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 flipH="1">
            <a:off x="3949700" y="4641850"/>
            <a:ext cx="21971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12"/>
          <p:cNvSpPr>
            <a:spLocks noChangeShapeType="1"/>
          </p:cNvSpPr>
          <p:nvPr/>
        </p:nvSpPr>
        <p:spPr bwMode="auto">
          <a:xfrm flipH="1">
            <a:off x="3949700" y="4641850"/>
            <a:ext cx="16637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 flipH="1">
            <a:off x="3365500" y="4654550"/>
            <a:ext cx="5334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>
            <a:off x="3949700" y="4654550"/>
            <a:ext cx="5080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Line 15"/>
          <p:cNvSpPr>
            <a:spLocks noChangeShapeType="1"/>
          </p:cNvSpPr>
          <p:nvPr/>
        </p:nvSpPr>
        <p:spPr bwMode="auto">
          <a:xfrm flipH="1">
            <a:off x="4495800" y="4679950"/>
            <a:ext cx="5334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6"/>
          <p:cNvSpPr>
            <a:spLocks noChangeShapeType="1"/>
          </p:cNvSpPr>
          <p:nvPr/>
        </p:nvSpPr>
        <p:spPr bwMode="auto">
          <a:xfrm>
            <a:off x="5054600" y="4667250"/>
            <a:ext cx="0" cy="128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7"/>
          <p:cNvSpPr>
            <a:spLocks noChangeShapeType="1"/>
          </p:cNvSpPr>
          <p:nvPr/>
        </p:nvSpPr>
        <p:spPr bwMode="auto">
          <a:xfrm>
            <a:off x="3924300" y="4692650"/>
            <a:ext cx="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Line 18"/>
          <p:cNvSpPr>
            <a:spLocks noChangeShapeType="1"/>
          </p:cNvSpPr>
          <p:nvPr/>
        </p:nvSpPr>
        <p:spPr bwMode="auto">
          <a:xfrm>
            <a:off x="3340100" y="4667250"/>
            <a:ext cx="12700" cy="124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Line 19"/>
          <p:cNvSpPr>
            <a:spLocks noChangeShapeType="1"/>
          </p:cNvSpPr>
          <p:nvPr/>
        </p:nvSpPr>
        <p:spPr bwMode="auto">
          <a:xfrm flipH="1">
            <a:off x="4483100" y="4679950"/>
            <a:ext cx="1270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Line 20"/>
          <p:cNvSpPr>
            <a:spLocks noChangeShapeType="1"/>
          </p:cNvSpPr>
          <p:nvPr/>
        </p:nvSpPr>
        <p:spPr bwMode="auto">
          <a:xfrm>
            <a:off x="5626100" y="4679950"/>
            <a:ext cx="0" cy="124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Line 21"/>
          <p:cNvSpPr>
            <a:spLocks noChangeShapeType="1"/>
          </p:cNvSpPr>
          <p:nvPr/>
        </p:nvSpPr>
        <p:spPr bwMode="auto">
          <a:xfrm flipH="1">
            <a:off x="3937000" y="4667250"/>
            <a:ext cx="52070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Oval 22"/>
          <p:cNvSpPr>
            <a:spLocks noChangeArrowheads="1"/>
          </p:cNvSpPr>
          <p:nvPr/>
        </p:nvSpPr>
        <p:spPr bwMode="auto">
          <a:xfrm>
            <a:off x="161290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69" name="Oval 23"/>
          <p:cNvSpPr>
            <a:spLocks noChangeArrowheads="1"/>
          </p:cNvSpPr>
          <p:nvPr/>
        </p:nvSpPr>
        <p:spPr bwMode="auto">
          <a:xfrm>
            <a:off x="217805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0" name="Oval 24"/>
          <p:cNvSpPr>
            <a:spLocks noChangeArrowheads="1"/>
          </p:cNvSpPr>
          <p:nvPr/>
        </p:nvSpPr>
        <p:spPr bwMode="auto">
          <a:xfrm>
            <a:off x="274320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1" name="Oval 25"/>
          <p:cNvSpPr>
            <a:spLocks noChangeArrowheads="1"/>
          </p:cNvSpPr>
          <p:nvPr/>
        </p:nvSpPr>
        <p:spPr bwMode="auto">
          <a:xfrm>
            <a:off x="330835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2" name="Oval 26"/>
          <p:cNvSpPr>
            <a:spLocks noChangeArrowheads="1"/>
          </p:cNvSpPr>
          <p:nvPr/>
        </p:nvSpPr>
        <p:spPr bwMode="auto">
          <a:xfrm>
            <a:off x="387350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3" name="Oval 27"/>
          <p:cNvSpPr>
            <a:spLocks noChangeArrowheads="1"/>
          </p:cNvSpPr>
          <p:nvPr/>
        </p:nvSpPr>
        <p:spPr bwMode="auto">
          <a:xfrm>
            <a:off x="443865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4" name="Oval 28"/>
          <p:cNvSpPr>
            <a:spLocks noChangeArrowheads="1"/>
          </p:cNvSpPr>
          <p:nvPr/>
        </p:nvSpPr>
        <p:spPr bwMode="auto">
          <a:xfrm>
            <a:off x="5003800" y="45910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5" name="Oval 29"/>
          <p:cNvSpPr>
            <a:spLocks noChangeArrowheads="1"/>
          </p:cNvSpPr>
          <p:nvPr/>
        </p:nvSpPr>
        <p:spPr bwMode="auto">
          <a:xfrm>
            <a:off x="5568950" y="45910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6" name="Oval 30"/>
          <p:cNvSpPr>
            <a:spLocks noChangeArrowheads="1"/>
          </p:cNvSpPr>
          <p:nvPr/>
        </p:nvSpPr>
        <p:spPr bwMode="auto">
          <a:xfrm>
            <a:off x="6134100" y="45910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7" name="Oval 31"/>
          <p:cNvSpPr>
            <a:spLocks noChangeArrowheads="1"/>
          </p:cNvSpPr>
          <p:nvPr/>
        </p:nvSpPr>
        <p:spPr bwMode="auto">
          <a:xfrm>
            <a:off x="3314700" y="59118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8" name="Oval 32"/>
          <p:cNvSpPr>
            <a:spLocks noChangeArrowheads="1"/>
          </p:cNvSpPr>
          <p:nvPr/>
        </p:nvSpPr>
        <p:spPr bwMode="auto">
          <a:xfrm>
            <a:off x="3879850" y="59118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9" name="Oval 33"/>
          <p:cNvSpPr>
            <a:spLocks noChangeArrowheads="1"/>
          </p:cNvSpPr>
          <p:nvPr/>
        </p:nvSpPr>
        <p:spPr bwMode="auto">
          <a:xfrm>
            <a:off x="4445000" y="59118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0" name="Oval 34"/>
          <p:cNvSpPr>
            <a:spLocks noChangeArrowheads="1"/>
          </p:cNvSpPr>
          <p:nvPr/>
        </p:nvSpPr>
        <p:spPr bwMode="auto">
          <a:xfrm>
            <a:off x="501015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1" name="Oval 35"/>
          <p:cNvSpPr>
            <a:spLocks noChangeArrowheads="1"/>
          </p:cNvSpPr>
          <p:nvPr/>
        </p:nvSpPr>
        <p:spPr bwMode="auto">
          <a:xfrm>
            <a:off x="557530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2" name="Oval 36"/>
          <p:cNvSpPr>
            <a:spLocks noChangeArrowheads="1"/>
          </p:cNvSpPr>
          <p:nvPr/>
        </p:nvSpPr>
        <p:spPr bwMode="auto">
          <a:xfrm>
            <a:off x="614045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3" name="Oval 37"/>
          <p:cNvSpPr>
            <a:spLocks noChangeArrowheads="1"/>
          </p:cNvSpPr>
          <p:nvPr/>
        </p:nvSpPr>
        <p:spPr bwMode="auto">
          <a:xfrm>
            <a:off x="670560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4" name="Oval 38"/>
          <p:cNvSpPr>
            <a:spLocks noChangeArrowheads="1"/>
          </p:cNvSpPr>
          <p:nvPr/>
        </p:nvSpPr>
        <p:spPr bwMode="auto">
          <a:xfrm>
            <a:off x="727075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5" name="Oval 39"/>
          <p:cNvSpPr>
            <a:spLocks noChangeArrowheads="1"/>
          </p:cNvSpPr>
          <p:nvPr/>
        </p:nvSpPr>
        <p:spPr bwMode="auto">
          <a:xfrm>
            <a:off x="783590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6" name="Line 40"/>
          <p:cNvSpPr>
            <a:spLocks noChangeShapeType="1"/>
          </p:cNvSpPr>
          <p:nvPr/>
        </p:nvSpPr>
        <p:spPr bwMode="auto">
          <a:xfrm>
            <a:off x="3244850" y="6089650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Line 41"/>
          <p:cNvSpPr>
            <a:spLocks noChangeShapeType="1"/>
          </p:cNvSpPr>
          <p:nvPr/>
        </p:nvSpPr>
        <p:spPr bwMode="auto">
          <a:xfrm>
            <a:off x="4959350" y="4438650"/>
            <a:ext cx="125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Text Box 42"/>
          <p:cNvSpPr txBox="1">
            <a:spLocks noChangeArrowheads="1"/>
          </p:cNvSpPr>
          <p:nvPr/>
        </p:nvSpPr>
        <p:spPr bwMode="auto">
          <a:xfrm>
            <a:off x="3663950" y="6073775"/>
            <a:ext cx="7461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i="1">
                <a:latin typeface="Times New Roman" pitchFamily="18" charset="0"/>
              </a:rPr>
              <a:t>  T</a:t>
            </a:r>
          </a:p>
        </p:txBody>
      </p:sp>
      <p:sp>
        <p:nvSpPr>
          <p:cNvPr id="31789" name="Text Box 43"/>
          <p:cNvSpPr txBox="1">
            <a:spLocks noChangeArrowheads="1"/>
          </p:cNvSpPr>
          <p:nvPr/>
        </p:nvSpPr>
        <p:spPr bwMode="auto">
          <a:xfrm>
            <a:off x="5321300" y="40576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31790" name="Line 44"/>
          <p:cNvSpPr>
            <a:spLocks noChangeShapeType="1"/>
          </p:cNvSpPr>
          <p:nvPr/>
        </p:nvSpPr>
        <p:spPr bwMode="auto">
          <a:xfrm>
            <a:off x="1657350" y="4438650"/>
            <a:ext cx="286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Text Box 46"/>
          <p:cNvSpPr txBox="1">
            <a:spLocks noChangeArrowheads="1"/>
          </p:cNvSpPr>
          <p:nvPr/>
        </p:nvSpPr>
        <p:spPr bwMode="auto">
          <a:xfrm>
            <a:off x="2930525" y="40290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X-R</a:t>
            </a:r>
          </a:p>
        </p:txBody>
      </p:sp>
      <p:sp>
        <p:nvSpPr>
          <p:cNvPr id="31792" name="Text Box 47"/>
          <p:cNvSpPr txBox="1">
            <a:spLocks noChangeArrowheads="1"/>
          </p:cNvSpPr>
          <p:nvPr/>
        </p:nvSpPr>
        <p:spPr bwMode="auto">
          <a:xfrm>
            <a:off x="5949950" y="61436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Y-T</a:t>
            </a:r>
          </a:p>
        </p:txBody>
      </p:sp>
      <p:sp>
        <p:nvSpPr>
          <p:cNvPr id="31793" name="Line 48"/>
          <p:cNvSpPr>
            <a:spLocks noChangeShapeType="1"/>
          </p:cNvSpPr>
          <p:nvPr/>
        </p:nvSpPr>
        <p:spPr bwMode="auto">
          <a:xfrm flipV="1">
            <a:off x="4968875" y="6089650"/>
            <a:ext cx="29432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C12F6A-16F1-4549-B7D9-E91A936E73DF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7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F4A1D7-CCD9-464C-B78D-030B18760DDF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Equality Subgraph </a:t>
            </a:r>
            <a:r>
              <a:rPr lang="en-US" altLang="zh-TW" sz="1600" smtClean="0"/>
              <a:t>Continue</a:t>
            </a:r>
            <a:endParaRPr lang="zh-TW" altLang="en-US" sz="1600" smtClean="0"/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632700" cy="16192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Enlarge the equality subgraph so that there is a larger matching in the new equality subgraph</a:t>
            </a:r>
            <a:r>
              <a:rPr lang="en-US" altLang="zh-TW" smtClean="0"/>
              <a:t>,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change </a:t>
            </a:r>
            <a:r>
              <a:rPr lang="en-US" altLang="zh-TW" smtClean="0"/>
              <a:t>(</a:t>
            </a:r>
            <a:r>
              <a:rPr lang="en-US" altLang="zh-TW" i="1" smtClean="0"/>
              <a:t>u</a:t>
            </a:r>
            <a:r>
              <a:rPr lang="en-US" altLang="zh-TW" smtClean="0"/>
              <a:t>, </a:t>
            </a:r>
            <a:r>
              <a:rPr lang="en-US" altLang="zh-TW" i="1" smtClean="0"/>
              <a:t>v</a:t>
            </a:r>
            <a:r>
              <a:rPr lang="en-US" altLang="zh-TW" smtClean="0"/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introduce an edge from </a:t>
            </a:r>
            <a:r>
              <a:rPr lang="en-US" altLang="zh-TW" i="1" smtClean="0"/>
              <a:t>X-R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mtClean="0"/>
              <a:t> </a:t>
            </a:r>
            <a:r>
              <a:rPr lang="en-US" altLang="zh-TW" i="1" smtClean="0"/>
              <a:t>Y-T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while maintaining equality on all edges of </a:t>
            </a:r>
            <a:r>
              <a:rPr lang="en-US" altLang="zh-TW" i="1" smtClean="0"/>
              <a:t>M</a:t>
            </a:r>
            <a:r>
              <a:rPr lang="en-US" altLang="zh-TW" smtClean="0"/>
              <a:t>.</a:t>
            </a:r>
            <a:endParaRPr lang="zh-TW" altLang="en-US" smtClean="0"/>
          </a:p>
        </p:txBody>
      </p:sp>
      <p:sp>
        <p:nvSpPr>
          <p:cNvPr id="32774" name="Text Box 44"/>
          <p:cNvSpPr txBox="1">
            <a:spLocks noChangeArrowheads="1"/>
          </p:cNvSpPr>
          <p:nvPr/>
        </p:nvSpPr>
        <p:spPr bwMode="auto">
          <a:xfrm>
            <a:off x="5197475" y="34575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32775" name="Text Box 46"/>
          <p:cNvSpPr txBox="1">
            <a:spLocks noChangeArrowheads="1"/>
          </p:cNvSpPr>
          <p:nvPr/>
        </p:nvSpPr>
        <p:spPr bwMode="auto">
          <a:xfrm>
            <a:off x="2870200" y="34321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-</a:t>
            </a:r>
            <a:endParaRPr lang="en-US" altLang="zh-TW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776" name="Line 23"/>
          <p:cNvSpPr>
            <a:spLocks noChangeShapeType="1"/>
          </p:cNvSpPr>
          <p:nvPr/>
        </p:nvSpPr>
        <p:spPr bwMode="auto">
          <a:xfrm>
            <a:off x="1527175" y="4041775"/>
            <a:ext cx="16891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Line 24"/>
          <p:cNvSpPr>
            <a:spLocks noChangeShapeType="1"/>
          </p:cNvSpPr>
          <p:nvPr/>
        </p:nvSpPr>
        <p:spPr bwMode="auto">
          <a:xfrm>
            <a:off x="2124075" y="4041775"/>
            <a:ext cx="10795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25"/>
          <p:cNvSpPr>
            <a:spLocks noChangeShapeType="1"/>
          </p:cNvSpPr>
          <p:nvPr/>
        </p:nvSpPr>
        <p:spPr bwMode="auto">
          <a:xfrm>
            <a:off x="2682875" y="4054475"/>
            <a:ext cx="10795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Line 26"/>
          <p:cNvSpPr>
            <a:spLocks noChangeShapeType="1"/>
          </p:cNvSpPr>
          <p:nvPr/>
        </p:nvSpPr>
        <p:spPr bwMode="auto">
          <a:xfrm>
            <a:off x="6048375" y="4041775"/>
            <a:ext cx="17272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Line 27"/>
          <p:cNvSpPr>
            <a:spLocks noChangeShapeType="1"/>
          </p:cNvSpPr>
          <p:nvPr/>
        </p:nvSpPr>
        <p:spPr bwMode="auto">
          <a:xfrm>
            <a:off x="6048375" y="4041775"/>
            <a:ext cx="113030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Line 28"/>
          <p:cNvSpPr>
            <a:spLocks noChangeShapeType="1"/>
          </p:cNvSpPr>
          <p:nvPr/>
        </p:nvSpPr>
        <p:spPr bwMode="auto">
          <a:xfrm>
            <a:off x="5540375" y="4054475"/>
            <a:ext cx="10795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2" name="Line 29"/>
          <p:cNvSpPr>
            <a:spLocks noChangeShapeType="1"/>
          </p:cNvSpPr>
          <p:nvPr/>
        </p:nvSpPr>
        <p:spPr bwMode="auto">
          <a:xfrm>
            <a:off x="6061075" y="4041775"/>
            <a:ext cx="127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Line 30"/>
          <p:cNvSpPr>
            <a:spLocks noChangeShapeType="1"/>
          </p:cNvSpPr>
          <p:nvPr/>
        </p:nvSpPr>
        <p:spPr bwMode="auto">
          <a:xfrm flipH="1">
            <a:off x="3825875" y="4041775"/>
            <a:ext cx="21971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4" name="Line 31"/>
          <p:cNvSpPr>
            <a:spLocks noChangeShapeType="1"/>
          </p:cNvSpPr>
          <p:nvPr/>
        </p:nvSpPr>
        <p:spPr bwMode="auto">
          <a:xfrm flipH="1">
            <a:off x="3825875" y="4041775"/>
            <a:ext cx="16637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5" name="Line 32"/>
          <p:cNvSpPr>
            <a:spLocks noChangeShapeType="1"/>
          </p:cNvSpPr>
          <p:nvPr/>
        </p:nvSpPr>
        <p:spPr bwMode="auto">
          <a:xfrm flipH="1">
            <a:off x="3241675" y="4054475"/>
            <a:ext cx="5334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6" name="Line 33"/>
          <p:cNvSpPr>
            <a:spLocks noChangeShapeType="1"/>
          </p:cNvSpPr>
          <p:nvPr/>
        </p:nvSpPr>
        <p:spPr bwMode="auto">
          <a:xfrm>
            <a:off x="3825875" y="4054475"/>
            <a:ext cx="5080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Line 34"/>
          <p:cNvSpPr>
            <a:spLocks noChangeShapeType="1"/>
          </p:cNvSpPr>
          <p:nvPr/>
        </p:nvSpPr>
        <p:spPr bwMode="auto">
          <a:xfrm flipH="1">
            <a:off x="4371975" y="4079875"/>
            <a:ext cx="5334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Line 35"/>
          <p:cNvSpPr>
            <a:spLocks noChangeShapeType="1"/>
          </p:cNvSpPr>
          <p:nvPr/>
        </p:nvSpPr>
        <p:spPr bwMode="auto">
          <a:xfrm>
            <a:off x="4930775" y="4067175"/>
            <a:ext cx="0" cy="128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9" name="Line 36"/>
          <p:cNvSpPr>
            <a:spLocks noChangeShapeType="1"/>
          </p:cNvSpPr>
          <p:nvPr/>
        </p:nvSpPr>
        <p:spPr bwMode="auto">
          <a:xfrm>
            <a:off x="3800475" y="4092575"/>
            <a:ext cx="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0" name="Line 37"/>
          <p:cNvSpPr>
            <a:spLocks noChangeShapeType="1"/>
          </p:cNvSpPr>
          <p:nvPr/>
        </p:nvSpPr>
        <p:spPr bwMode="auto">
          <a:xfrm>
            <a:off x="3216275" y="4067175"/>
            <a:ext cx="12700" cy="124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Line 38"/>
          <p:cNvSpPr>
            <a:spLocks noChangeShapeType="1"/>
          </p:cNvSpPr>
          <p:nvPr/>
        </p:nvSpPr>
        <p:spPr bwMode="auto">
          <a:xfrm flipH="1">
            <a:off x="4359275" y="4079875"/>
            <a:ext cx="1270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2" name="Line 39"/>
          <p:cNvSpPr>
            <a:spLocks noChangeShapeType="1"/>
          </p:cNvSpPr>
          <p:nvPr/>
        </p:nvSpPr>
        <p:spPr bwMode="auto">
          <a:xfrm>
            <a:off x="5502275" y="4079875"/>
            <a:ext cx="0" cy="124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3" name="Line 40"/>
          <p:cNvSpPr>
            <a:spLocks noChangeShapeType="1"/>
          </p:cNvSpPr>
          <p:nvPr/>
        </p:nvSpPr>
        <p:spPr bwMode="auto">
          <a:xfrm flipH="1">
            <a:off x="3813175" y="4067175"/>
            <a:ext cx="52070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Oval 4"/>
          <p:cNvSpPr>
            <a:spLocks noChangeArrowheads="1"/>
          </p:cNvSpPr>
          <p:nvPr/>
        </p:nvSpPr>
        <p:spPr bwMode="auto">
          <a:xfrm>
            <a:off x="14890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5" name="Oval 5"/>
          <p:cNvSpPr>
            <a:spLocks noChangeArrowheads="1"/>
          </p:cNvSpPr>
          <p:nvPr/>
        </p:nvSpPr>
        <p:spPr bwMode="auto">
          <a:xfrm>
            <a:off x="205422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6" name="Oval 6"/>
          <p:cNvSpPr>
            <a:spLocks noChangeArrowheads="1"/>
          </p:cNvSpPr>
          <p:nvPr/>
        </p:nvSpPr>
        <p:spPr bwMode="auto">
          <a:xfrm>
            <a:off x="26193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7" name="Oval 7"/>
          <p:cNvSpPr>
            <a:spLocks noChangeArrowheads="1"/>
          </p:cNvSpPr>
          <p:nvPr/>
        </p:nvSpPr>
        <p:spPr bwMode="auto">
          <a:xfrm>
            <a:off x="318452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8" name="Oval 8"/>
          <p:cNvSpPr>
            <a:spLocks noChangeArrowheads="1"/>
          </p:cNvSpPr>
          <p:nvPr/>
        </p:nvSpPr>
        <p:spPr bwMode="auto">
          <a:xfrm>
            <a:off x="37496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9" name="Oval 9"/>
          <p:cNvSpPr>
            <a:spLocks noChangeArrowheads="1"/>
          </p:cNvSpPr>
          <p:nvPr/>
        </p:nvSpPr>
        <p:spPr bwMode="auto">
          <a:xfrm>
            <a:off x="431482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0" name="Oval 10"/>
          <p:cNvSpPr>
            <a:spLocks noChangeArrowheads="1"/>
          </p:cNvSpPr>
          <p:nvPr/>
        </p:nvSpPr>
        <p:spPr bwMode="auto">
          <a:xfrm>
            <a:off x="48799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1" name="Oval 11"/>
          <p:cNvSpPr>
            <a:spLocks noChangeArrowheads="1"/>
          </p:cNvSpPr>
          <p:nvPr/>
        </p:nvSpPr>
        <p:spPr bwMode="auto">
          <a:xfrm>
            <a:off x="544512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2" name="Oval 12"/>
          <p:cNvSpPr>
            <a:spLocks noChangeArrowheads="1"/>
          </p:cNvSpPr>
          <p:nvPr/>
        </p:nvSpPr>
        <p:spPr bwMode="auto">
          <a:xfrm>
            <a:off x="60102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3" name="Oval 14"/>
          <p:cNvSpPr>
            <a:spLocks noChangeArrowheads="1"/>
          </p:cNvSpPr>
          <p:nvPr/>
        </p:nvSpPr>
        <p:spPr bwMode="auto">
          <a:xfrm>
            <a:off x="31908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4" name="Oval 15"/>
          <p:cNvSpPr>
            <a:spLocks noChangeArrowheads="1"/>
          </p:cNvSpPr>
          <p:nvPr/>
        </p:nvSpPr>
        <p:spPr bwMode="auto">
          <a:xfrm>
            <a:off x="375602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5" name="Oval 16"/>
          <p:cNvSpPr>
            <a:spLocks noChangeArrowheads="1"/>
          </p:cNvSpPr>
          <p:nvPr/>
        </p:nvSpPr>
        <p:spPr bwMode="auto">
          <a:xfrm>
            <a:off x="43211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6" name="Oval 17"/>
          <p:cNvSpPr>
            <a:spLocks noChangeArrowheads="1"/>
          </p:cNvSpPr>
          <p:nvPr/>
        </p:nvSpPr>
        <p:spPr bwMode="auto">
          <a:xfrm>
            <a:off x="488632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7" name="Oval 18"/>
          <p:cNvSpPr>
            <a:spLocks noChangeArrowheads="1"/>
          </p:cNvSpPr>
          <p:nvPr/>
        </p:nvSpPr>
        <p:spPr bwMode="auto">
          <a:xfrm>
            <a:off x="54514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8" name="Oval 19"/>
          <p:cNvSpPr>
            <a:spLocks noChangeArrowheads="1"/>
          </p:cNvSpPr>
          <p:nvPr/>
        </p:nvSpPr>
        <p:spPr bwMode="auto">
          <a:xfrm>
            <a:off x="601662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9" name="Oval 20"/>
          <p:cNvSpPr>
            <a:spLocks noChangeArrowheads="1"/>
          </p:cNvSpPr>
          <p:nvPr/>
        </p:nvSpPr>
        <p:spPr bwMode="auto">
          <a:xfrm>
            <a:off x="65817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10" name="Oval 21"/>
          <p:cNvSpPr>
            <a:spLocks noChangeArrowheads="1"/>
          </p:cNvSpPr>
          <p:nvPr/>
        </p:nvSpPr>
        <p:spPr bwMode="auto">
          <a:xfrm>
            <a:off x="714692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11" name="Oval 22"/>
          <p:cNvSpPr>
            <a:spLocks noChangeArrowheads="1"/>
          </p:cNvSpPr>
          <p:nvPr/>
        </p:nvSpPr>
        <p:spPr bwMode="auto">
          <a:xfrm>
            <a:off x="77120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12" name="Line 41"/>
          <p:cNvSpPr>
            <a:spLocks noChangeShapeType="1"/>
          </p:cNvSpPr>
          <p:nvPr/>
        </p:nvSpPr>
        <p:spPr bwMode="auto">
          <a:xfrm>
            <a:off x="3121025" y="5489575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3" name="Line 42"/>
          <p:cNvSpPr>
            <a:spLocks noChangeShapeType="1"/>
          </p:cNvSpPr>
          <p:nvPr/>
        </p:nvSpPr>
        <p:spPr bwMode="auto">
          <a:xfrm>
            <a:off x="4835525" y="3838575"/>
            <a:ext cx="125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4" name="Text Box 43"/>
          <p:cNvSpPr txBox="1">
            <a:spLocks noChangeArrowheads="1"/>
          </p:cNvSpPr>
          <p:nvPr/>
        </p:nvSpPr>
        <p:spPr bwMode="auto">
          <a:xfrm>
            <a:off x="3206750" y="5588000"/>
            <a:ext cx="5842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i="1">
                <a:latin typeface="Times New Roman" pitchFamily="18" charset="0"/>
              </a:rPr>
              <a:t>  T</a:t>
            </a:r>
          </a:p>
        </p:txBody>
      </p:sp>
      <p:sp>
        <p:nvSpPr>
          <p:cNvPr id="32815" name="Line 45"/>
          <p:cNvSpPr>
            <a:spLocks noChangeShapeType="1"/>
          </p:cNvSpPr>
          <p:nvPr/>
        </p:nvSpPr>
        <p:spPr bwMode="auto">
          <a:xfrm>
            <a:off x="1409700" y="3838575"/>
            <a:ext cx="29876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6" name="Line 47"/>
          <p:cNvSpPr>
            <a:spLocks noChangeShapeType="1"/>
          </p:cNvSpPr>
          <p:nvPr/>
        </p:nvSpPr>
        <p:spPr bwMode="auto">
          <a:xfrm>
            <a:off x="4914900" y="5495925"/>
            <a:ext cx="29591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7" name="Text Box 46"/>
          <p:cNvSpPr txBox="1">
            <a:spLocks noChangeArrowheads="1"/>
          </p:cNvSpPr>
          <p:nvPr/>
        </p:nvSpPr>
        <p:spPr bwMode="auto">
          <a:xfrm>
            <a:off x="1835150" y="34194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X-R</a:t>
            </a:r>
          </a:p>
        </p:txBody>
      </p:sp>
      <p:sp>
        <p:nvSpPr>
          <p:cNvPr id="32818" name="Text Box 47"/>
          <p:cNvSpPr txBox="1">
            <a:spLocks noChangeArrowheads="1"/>
          </p:cNvSpPr>
          <p:nvPr/>
        </p:nvSpPr>
        <p:spPr bwMode="auto">
          <a:xfrm>
            <a:off x="5883275" y="56388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Y-T</a:t>
            </a:r>
          </a:p>
        </p:txBody>
      </p:sp>
      <p:sp>
        <p:nvSpPr>
          <p:cNvPr id="32819" name="Text Box 43"/>
          <p:cNvSpPr txBox="1">
            <a:spLocks noChangeArrowheads="1"/>
          </p:cNvSpPr>
          <p:nvPr/>
        </p:nvSpPr>
        <p:spPr bwMode="auto">
          <a:xfrm>
            <a:off x="3987800" y="5521325"/>
            <a:ext cx="5842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</a:t>
            </a:r>
            <a:endParaRPr lang="en-US" altLang="zh-TW" i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0D9513-DB28-4AEA-B942-FA16D3E0556D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D62D03-4C87-4F07-A0C1-F41D8784786F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885825"/>
          </a:xfrm>
        </p:spPr>
        <p:txBody>
          <a:bodyPr/>
          <a:lstStyle/>
          <a:p>
            <a:pPr eaLnBrk="1" hangingPunct="1"/>
            <a:r>
              <a:rPr lang="en-US" altLang="zh-TW" smtClean="0"/>
              <a:t>Equality Subgraph</a:t>
            </a:r>
            <a:r>
              <a:rPr lang="en-US" altLang="zh-TW" sz="3200" smtClean="0"/>
              <a:t> </a:t>
            </a:r>
            <a:r>
              <a:rPr lang="en-US" altLang="zh-TW" sz="1600" smtClean="0"/>
              <a:t>Continue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2100"/>
            <a:ext cx="7772400" cy="203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cover requires</a:t>
            </a:r>
            <a:r>
              <a:rPr lang="en-US" altLang="zh-TW" smtClean="0"/>
              <a:t> </a:t>
            </a:r>
            <a:r>
              <a:rPr lang="en-US" altLang="zh-TW" i="1" smtClean="0"/>
              <a:t>u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+</a:t>
            </a:r>
            <a:r>
              <a:rPr lang="en-US" altLang="zh-TW" i="1" smtClean="0"/>
              <a:t>v</a:t>
            </a:r>
            <a:r>
              <a:rPr lang="en-US" altLang="zh-TW" i="1" baseline="-25000" smtClean="0"/>
              <a:t>j</a:t>
            </a:r>
            <a:r>
              <a:rPr lang="en-US" altLang="zh-TW" smtClean="0">
                <a:sym typeface="Symbol" pitchFamily="18" charset="2"/>
              </a:rPr>
              <a:t></a:t>
            </a:r>
            <a:r>
              <a:rPr lang="en-US" altLang="zh-TW" i="1" smtClean="0">
                <a:sym typeface="Symbol" pitchFamily="18" charset="2"/>
              </a:rPr>
              <a:t>w</a:t>
            </a:r>
            <a:r>
              <a:rPr lang="en-US" altLang="zh-TW" i="1" baseline="-25000" smtClean="0">
                <a:sym typeface="Symbol" pitchFamily="18" charset="2"/>
              </a:rPr>
              <a:t>i,j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all </a:t>
            </a:r>
            <a:r>
              <a:rPr lang="en-US" altLang="zh-TW" i="1" smtClean="0">
                <a:sym typeface="Symbol" pitchFamily="18" charset="2"/>
              </a:rPr>
              <a:t>i, j</a:t>
            </a:r>
            <a:r>
              <a:rPr lang="en-US" altLang="zh-TW" smtClean="0">
                <a:sym typeface="Symbol" pitchFamily="18" charset="2"/>
              </a:rPr>
              <a:t>;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difference </a:t>
            </a:r>
            <a:r>
              <a:rPr lang="en-US" altLang="zh-TW" i="1" smtClean="0">
                <a:sym typeface="Symbol" pitchFamily="18" charset="2"/>
              </a:rPr>
              <a:t>u</a:t>
            </a:r>
            <a:r>
              <a:rPr lang="en-US" altLang="zh-TW" i="1" baseline="-25000" smtClean="0">
                <a:sym typeface="Symbol" pitchFamily="18" charset="2"/>
              </a:rPr>
              <a:t>i</a:t>
            </a:r>
            <a:r>
              <a:rPr lang="en-US" altLang="zh-TW" i="1" smtClean="0">
                <a:sym typeface="Symbol" pitchFamily="18" charset="2"/>
              </a:rPr>
              <a:t>+v</a:t>
            </a:r>
            <a:r>
              <a:rPr lang="en-US" altLang="zh-TW" i="1" baseline="-25000" smtClean="0">
                <a:sym typeface="Symbol" pitchFamily="18" charset="2"/>
              </a:rPr>
              <a:t>j</a:t>
            </a:r>
            <a:r>
              <a:rPr lang="en-US" altLang="zh-TW" i="1" smtClean="0">
                <a:sym typeface="Symbol" pitchFamily="18" charset="2"/>
              </a:rPr>
              <a:t>-w</a:t>
            </a:r>
            <a:r>
              <a:rPr lang="en-US" altLang="zh-TW" i="1" baseline="-25000" smtClean="0">
                <a:sym typeface="Symbol" pitchFamily="18" charset="2"/>
              </a:rPr>
              <a:t>i,j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is the </a:t>
            </a:r>
            <a:r>
              <a:rPr lang="en-US" altLang="zh-TW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excess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for </a:t>
            </a:r>
            <a:r>
              <a:rPr lang="en-US" altLang="zh-TW" i="1" smtClean="0">
                <a:sym typeface="Symbol" pitchFamily="18" charset="2"/>
              </a:rPr>
              <a:t>i, j</a:t>
            </a:r>
            <a:r>
              <a:rPr lang="en-US" altLang="zh-TW" smtClean="0">
                <a:sym typeface="Symbol" pitchFamily="18" charset="2"/>
              </a:rPr>
              <a:t>. 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Edges joining </a:t>
            </a:r>
            <a:r>
              <a:rPr lang="en-US" altLang="zh-TW" i="1" smtClean="0">
                <a:sym typeface="Symbol" pitchFamily="18" charset="2"/>
              </a:rPr>
              <a:t>X-R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Y-T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are not in </a:t>
            </a:r>
            <a:r>
              <a:rPr lang="en-US" altLang="zh-TW" i="1" smtClean="0">
                <a:sym typeface="Symbol" pitchFamily="18" charset="2"/>
              </a:rPr>
              <a:t>G</a:t>
            </a:r>
            <a:r>
              <a:rPr lang="en-US" altLang="zh-TW" i="1" baseline="-25000" smtClean="0">
                <a:sym typeface="Symbol" pitchFamily="18" charset="2"/>
              </a:rPr>
              <a:t>u,v</a:t>
            </a:r>
            <a:r>
              <a:rPr lang="en-US" altLang="zh-TW" baseline="30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have positive</a:t>
            </a:r>
            <a:r>
              <a:rPr lang="en-US" altLang="zh-TW" baseline="30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excess. </a:t>
            </a: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1471613" y="3962400"/>
          <a:ext cx="18859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方程式" r:id="rId3" imgW="1143000" imgH="1143000" progId="Equation.3">
                  <p:embed/>
                </p:oleObj>
              </mc:Choice>
              <mc:Fallback>
                <p:oleObj name="方程式" r:id="rId3" imgW="1143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3962400"/>
                        <a:ext cx="188595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1028700" y="3933825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1466850" y="3524250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0   0   0   0   0</a:t>
            </a:r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>
            <a:off x="2314575" y="42481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>
            <a:off x="2647950" y="46196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9"/>
          <p:cNvSpPr>
            <a:spLocks noChangeShapeType="1"/>
          </p:cNvSpPr>
          <p:nvPr/>
        </p:nvSpPr>
        <p:spPr bwMode="auto">
          <a:xfrm>
            <a:off x="3038475" y="50101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0"/>
          <p:cNvSpPr>
            <a:spLocks noChangeShapeType="1"/>
          </p:cNvSpPr>
          <p:nvPr/>
        </p:nvSpPr>
        <p:spPr bwMode="auto">
          <a:xfrm>
            <a:off x="2314575" y="53721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1"/>
          <p:cNvSpPr>
            <a:spLocks noChangeShapeType="1"/>
          </p:cNvSpPr>
          <p:nvPr/>
        </p:nvSpPr>
        <p:spPr bwMode="auto">
          <a:xfrm>
            <a:off x="2657475" y="57435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Oval 13"/>
          <p:cNvSpPr>
            <a:spLocks noChangeArrowheads="1"/>
          </p:cNvSpPr>
          <p:nvPr/>
        </p:nvSpPr>
        <p:spPr bwMode="auto">
          <a:xfrm>
            <a:off x="4121150" y="5226050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59" name="Oval 14"/>
          <p:cNvSpPr>
            <a:spLocks noChangeArrowheads="1"/>
          </p:cNvSpPr>
          <p:nvPr/>
        </p:nvSpPr>
        <p:spPr bwMode="auto">
          <a:xfrm>
            <a:off x="4608513" y="5226050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0" name="Oval 15"/>
          <p:cNvSpPr>
            <a:spLocks noChangeArrowheads="1"/>
          </p:cNvSpPr>
          <p:nvPr/>
        </p:nvSpPr>
        <p:spPr bwMode="auto">
          <a:xfrm>
            <a:off x="5097463" y="5226050"/>
            <a:ext cx="171450" cy="1809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1" name="Oval 16"/>
          <p:cNvSpPr>
            <a:spLocks noChangeArrowheads="1"/>
          </p:cNvSpPr>
          <p:nvPr/>
        </p:nvSpPr>
        <p:spPr bwMode="auto">
          <a:xfrm>
            <a:off x="5584825" y="5226050"/>
            <a:ext cx="171450" cy="1809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2" name="Oval 17"/>
          <p:cNvSpPr>
            <a:spLocks noChangeArrowheads="1"/>
          </p:cNvSpPr>
          <p:nvPr/>
        </p:nvSpPr>
        <p:spPr bwMode="auto">
          <a:xfrm>
            <a:off x="6073775" y="5226050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3" name="Line 18"/>
          <p:cNvSpPr>
            <a:spLocks noChangeShapeType="1"/>
          </p:cNvSpPr>
          <p:nvPr/>
        </p:nvSpPr>
        <p:spPr bwMode="auto">
          <a:xfrm>
            <a:off x="4746625" y="4270375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Oval 20"/>
          <p:cNvSpPr>
            <a:spLocks noChangeArrowheads="1"/>
          </p:cNvSpPr>
          <p:nvPr/>
        </p:nvSpPr>
        <p:spPr bwMode="auto">
          <a:xfrm>
            <a:off x="4121150" y="4111625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5" name="Oval 21"/>
          <p:cNvSpPr>
            <a:spLocks noChangeArrowheads="1"/>
          </p:cNvSpPr>
          <p:nvPr/>
        </p:nvSpPr>
        <p:spPr bwMode="auto">
          <a:xfrm>
            <a:off x="4608513" y="4111625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6" name="Oval 22"/>
          <p:cNvSpPr>
            <a:spLocks noChangeArrowheads="1"/>
          </p:cNvSpPr>
          <p:nvPr/>
        </p:nvSpPr>
        <p:spPr bwMode="auto">
          <a:xfrm>
            <a:off x="5097463" y="4111625"/>
            <a:ext cx="171450" cy="1809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5584825" y="4111625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6073775" y="4111625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4260850" y="4260850"/>
            <a:ext cx="889000" cy="974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5241925" y="4279900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H="1">
            <a:off x="5197475" y="4289425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H="1">
            <a:off x="5683250" y="4279900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3" name="Text Box 30"/>
          <p:cNvSpPr txBox="1">
            <a:spLocks noChangeArrowheads="1"/>
          </p:cNvSpPr>
          <p:nvPr/>
        </p:nvSpPr>
        <p:spPr bwMode="auto">
          <a:xfrm>
            <a:off x="5054600" y="34480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6174" name="Text Box 31"/>
          <p:cNvSpPr txBox="1">
            <a:spLocks noChangeArrowheads="1"/>
          </p:cNvSpPr>
          <p:nvPr/>
        </p:nvSpPr>
        <p:spPr bwMode="auto">
          <a:xfrm>
            <a:off x="5026025" y="55911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6175" name="Text Box 32"/>
          <p:cNvSpPr txBox="1">
            <a:spLocks noChangeArrowheads="1"/>
          </p:cNvSpPr>
          <p:nvPr/>
        </p:nvSpPr>
        <p:spPr bwMode="auto">
          <a:xfrm>
            <a:off x="5473700" y="56102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6176" name="Text Box 33"/>
          <p:cNvSpPr txBox="1">
            <a:spLocks noChangeArrowheads="1"/>
          </p:cNvSpPr>
          <p:nvPr/>
        </p:nvSpPr>
        <p:spPr bwMode="auto">
          <a:xfrm>
            <a:off x="4054475" y="37719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6</a:t>
            </a:r>
          </a:p>
        </p:txBody>
      </p:sp>
      <p:sp>
        <p:nvSpPr>
          <p:cNvPr id="6177" name="Text Box 34"/>
          <p:cNvSpPr txBox="1">
            <a:spLocks noChangeArrowheads="1"/>
          </p:cNvSpPr>
          <p:nvPr/>
        </p:nvSpPr>
        <p:spPr bwMode="auto">
          <a:xfrm>
            <a:off x="4483100" y="37719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7</a:t>
            </a:r>
          </a:p>
        </p:txBody>
      </p:sp>
      <p:sp>
        <p:nvSpPr>
          <p:cNvPr id="6178" name="Text Box 35"/>
          <p:cNvSpPr txBox="1">
            <a:spLocks noChangeArrowheads="1"/>
          </p:cNvSpPr>
          <p:nvPr/>
        </p:nvSpPr>
        <p:spPr bwMode="auto">
          <a:xfrm>
            <a:off x="5016500" y="37623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8</a:t>
            </a:r>
          </a:p>
        </p:txBody>
      </p:sp>
      <p:sp>
        <p:nvSpPr>
          <p:cNvPr id="6179" name="Text Box 36"/>
          <p:cNvSpPr txBox="1">
            <a:spLocks noChangeArrowheads="1"/>
          </p:cNvSpPr>
          <p:nvPr/>
        </p:nvSpPr>
        <p:spPr bwMode="auto">
          <a:xfrm>
            <a:off x="5464175" y="37242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6</a:t>
            </a:r>
          </a:p>
        </p:txBody>
      </p:sp>
      <p:sp>
        <p:nvSpPr>
          <p:cNvPr id="6180" name="Text Box 37"/>
          <p:cNvSpPr txBox="1">
            <a:spLocks noChangeArrowheads="1"/>
          </p:cNvSpPr>
          <p:nvPr/>
        </p:nvSpPr>
        <p:spPr bwMode="auto">
          <a:xfrm>
            <a:off x="5940425" y="37433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8</a:t>
            </a:r>
          </a:p>
        </p:txBody>
      </p:sp>
      <p:sp>
        <p:nvSpPr>
          <p:cNvPr id="6181" name="Text Box 38"/>
          <p:cNvSpPr txBox="1">
            <a:spLocks noChangeArrowheads="1"/>
          </p:cNvSpPr>
          <p:nvPr/>
        </p:nvSpPr>
        <p:spPr bwMode="auto">
          <a:xfrm>
            <a:off x="4054475" y="53340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2" name="Text Box 39"/>
          <p:cNvSpPr txBox="1">
            <a:spLocks noChangeArrowheads="1"/>
          </p:cNvSpPr>
          <p:nvPr/>
        </p:nvSpPr>
        <p:spPr bwMode="auto">
          <a:xfrm>
            <a:off x="4483100" y="5334000"/>
            <a:ext cx="384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3" name="Text Box 40"/>
          <p:cNvSpPr txBox="1">
            <a:spLocks noChangeArrowheads="1"/>
          </p:cNvSpPr>
          <p:nvPr/>
        </p:nvSpPr>
        <p:spPr bwMode="auto">
          <a:xfrm>
            <a:off x="5016500" y="53721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4" name="Text Box 41"/>
          <p:cNvSpPr txBox="1">
            <a:spLocks noChangeArrowheads="1"/>
          </p:cNvSpPr>
          <p:nvPr/>
        </p:nvSpPr>
        <p:spPr bwMode="auto">
          <a:xfrm>
            <a:off x="5492750" y="5334000"/>
            <a:ext cx="327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5" name="Text Box 42"/>
          <p:cNvSpPr txBox="1">
            <a:spLocks noChangeArrowheads="1"/>
          </p:cNvSpPr>
          <p:nvPr/>
        </p:nvSpPr>
        <p:spPr bwMode="auto">
          <a:xfrm>
            <a:off x="5969000" y="53625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6" name="Text Box 43"/>
          <p:cNvSpPr txBox="1">
            <a:spLocks noChangeArrowheads="1"/>
          </p:cNvSpPr>
          <p:nvPr/>
        </p:nvSpPr>
        <p:spPr bwMode="auto">
          <a:xfrm>
            <a:off x="720725" y="46767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6187" name="Text Box 44"/>
          <p:cNvSpPr txBox="1">
            <a:spLocks noChangeArrowheads="1"/>
          </p:cNvSpPr>
          <p:nvPr/>
        </p:nvSpPr>
        <p:spPr bwMode="auto">
          <a:xfrm>
            <a:off x="2216150" y="33242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6188" name="Text Box 45"/>
          <p:cNvSpPr txBox="1">
            <a:spLocks noChangeArrowheads="1"/>
          </p:cNvSpPr>
          <p:nvPr/>
        </p:nvSpPr>
        <p:spPr bwMode="auto">
          <a:xfrm>
            <a:off x="2597150" y="33242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6189" name="Text Box 46"/>
          <p:cNvSpPr txBox="1">
            <a:spLocks noChangeArrowheads="1"/>
          </p:cNvSpPr>
          <p:nvPr/>
        </p:nvSpPr>
        <p:spPr bwMode="auto">
          <a:xfrm>
            <a:off x="6296025" y="3352800"/>
            <a:ext cx="222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R∪T: Vertex Cover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D7E873-A899-4D71-9D19-218631B1EF33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17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4D2372-E1AF-438D-91F5-9686620922B5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400050"/>
            <a:ext cx="7772400" cy="885825"/>
          </a:xfrm>
        </p:spPr>
        <p:txBody>
          <a:bodyPr/>
          <a:lstStyle/>
          <a:p>
            <a:pPr eaLnBrk="1" hangingPunct="1"/>
            <a:r>
              <a:rPr lang="en-US" altLang="zh-TW" smtClean="0"/>
              <a:t>Equality Subgraph</a:t>
            </a:r>
            <a:r>
              <a:rPr lang="en-US" altLang="zh-TW" sz="3200" smtClean="0"/>
              <a:t> </a:t>
            </a:r>
            <a:r>
              <a:rPr lang="en-US" altLang="zh-TW" sz="1600" smtClean="0"/>
              <a:t>Continue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209675"/>
            <a:ext cx="7772400" cy="2498725"/>
          </a:xfrm>
        </p:spPr>
        <p:txBody>
          <a:bodyPr/>
          <a:lstStyle/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Let</a:t>
            </a:r>
            <a:r>
              <a:rPr lang="en-US" altLang="zh-TW" sz="2200" smtClean="0">
                <a:sym typeface="Symbol" pitchFamily="18" charset="2"/>
              </a:rPr>
              <a:t> 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be the minimum excess on the edges from </a:t>
            </a:r>
            <a:r>
              <a:rPr lang="en-US" altLang="zh-TW" sz="2200" i="1" smtClean="0">
                <a:sym typeface="Symbol" pitchFamily="18" charset="2"/>
              </a:rPr>
              <a:t>X</a:t>
            </a:r>
            <a:r>
              <a:rPr lang="en-US" altLang="zh-TW" sz="2200" smtClean="0">
                <a:sym typeface="Symbol" pitchFamily="18" charset="2"/>
              </a:rPr>
              <a:t>-</a:t>
            </a:r>
            <a:r>
              <a:rPr lang="en-US" altLang="zh-TW" sz="2200" i="1" smtClean="0">
                <a:sym typeface="Symbol" pitchFamily="18" charset="2"/>
              </a:rPr>
              <a:t>R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i="1" smtClean="0">
                <a:sym typeface="Symbol" pitchFamily="18" charset="2"/>
              </a:rPr>
              <a:t>Y-T</a:t>
            </a:r>
            <a:r>
              <a:rPr lang="en-US" altLang="zh-TW" sz="2200" smtClean="0">
                <a:sym typeface="Symbol" pitchFamily="18" charset="2"/>
              </a:rPr>
              <a:t>.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Reduce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i="1" smtClean="0">
                <a:sym typeface="Symbol" pitchFamily="18" charset="2"/>
              </a:rPr>
              <a:t>u</a:t>
            </a:r>
            <a:r>
              <a:rPr lang="en-US" altLang="zh-TW" sz="2200" i="1" baseline="-25000" smtClean="0">
                <a:sym typeface="Symbol" pitchFamily="18" charset="2"/>
              </a:rPr>
              <a:t>i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by</a:t>
            </a:r>
            <a:r>
              <a:rPr lang="en-US" altLang="zh-TW" sz="2200" smtClean="0">
                <a:sym typeface="Symbol" pitchFamily="18" charset="2"/>
              </a:rPr>
              <a:t> 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all </a:t>
            </a:r>
            <a:r>
              <a:rPr lang="en-US" altLang="zh-TW" sz="2200" i="1" smtClean="0">
                <a:sym typeface="Symbol" pitchFamily="18" charset="2"/>
              </a:rPr>
              <a:t>x</a:t>
            </a:r>
            <a:r>
              <a:rPr lang="en-US" altLang="zh-TW" sz="2200" i="1" baseline="-25000" smtClean="0">
                <a:sym typeface="Symbol" pitchFamily="18" charset="2"/>
              </a:rPr>
              <a:t>i</a:t>
            </a:r>
            <a:r>
              <a:rPr lang="en-US" altLang="zh-TW" sz="2200" smtClean="0">
                <a:sym typeface="Symbol" pitchFamily="18" charset="2"/>
              </a:rPr>
              <a:t></a:t>
            </a:r>
            <a:r>
              <a:rPr lang="en-US" altLang="zh-TW" sz="2200" i="1" smtClean="0">
                <a:sym typeface="Symbol" pitchFamily="18" charset="2"/>
              </a:rPr>
              <a:t>X-R</a:t>
            </a:r>
            <a:r>
              <a:rPr lang="en-US" altLang="zh-TW" sz="2200" smtClean="0">
                <a:sym typeface="Symbol" pitchFamily="18" charset="2"/>
              </a:rPr>
              <a:t> </a:t>
            </a:r>
          </a:p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 maintain the cover condition for these edges while bringing at least one into the equality subgraph </a:t>
            </a: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Increase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v</a:t>
            </a:r>
            <a:r>
              <a:rPr lang="en-US" altLang="zh-TW" sz="2000" i="1" baseline="-25000" smtClean="0">
                <a:sym typeface="Symbol" pitchFamily="18" charset="2"/>
              </a:rPr>
              <a:t>j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by </a:t>
            </a:r>
            <a:r>
              <a:rPr lang="en-US" altLang="zh-TW" sz="2000" smtClean="0">
                <a:sym typeface="Symbol" pitchFamily="18" charset="2"/>
              </a:rPr>
              <a:t>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y</a:t>
            </a:r>
            <a:r>
              <a:rPr lang="en-US" altLang="zh-TW" sz="2000" i="1" baseline="-25000" smtClean="0">
                <a:sym typeface="Symbol" pitchFamily="18" charset="2"/>
              </a:rPr>
              <a:t>j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T</a:t>
            </a:r>
            <a:endParaRPr lang="en-US" altLang="zh-TW" sz="2000" smtClean="0">
              <a:sym typeface="Symbol" pitchFamily="18" charset="2"/>
            </a:endParaRP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 maintain the cover condition for the edges from </a:t>
            </a:r>
            <a:r>
              <a:rPr lang="en-US" altLang="zh-TW" sz="2000" i="1" smtClean="0">
                <a:sym typeface="Symbol" pitchFamily="18" charset="2"/>
              </a:rPr>
              <a:t>X-R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T</a:t>
            </a:r>
            <a:endParaRPr lang="en-US" altLang="zh-TW" sz="2000" smtClean="0">
              <a:sym typeface="Symbol" pitchFamily="18" charset="2"/>
            </a:endParaRP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1547813" y="4295775"/>
          <a:ext cx="18859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方程式" r:id="rId3" imgW="1143000" imgH="1143000" progId="Equation.3">
                  <p:embed/>
                </p:oleObj>
              </mc:Choice>
              <mc:Fallback>
                <p:oleObj name="方程式" r:id="rId3" imgW="1143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95775"/>
                        <a:ext cx="188595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1247775" y="4267200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543050" y="3857625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0   0   0   0   0</a:t>
            </a:r>
          </a:p>
        </p:txBody>
      </p:sp>
      <p:sp>
        <p:nvSpPr>
          <p:cNvPr id="7177" name="Line 7"/>
          <p:cNvSpPr>
            <a:spLocks noChangeShapeType="1"/>
          </p:cNvSpPr>
          <p:nvPr/>
        </p:nvSpPr>
        <p:spPr bwMode="auto">
          <a:xfrm>
            <a:off x="2390775" y="45815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8"/>
          <p:cNvSpPr>
            <a:spLocks noChangeShapeType="1"/>
          </p:cNvSpPr>
          <p:nvPr/>
        </p:nvSpPr>
        <p:spPr bwMode="auto">
          <a:xfrm>
            <a:off x="2724150" y="49530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9"/>
          <p:cNvSpPr>
            <a:spLocks noChangeShapeType="1"/>
          </p:cNvSpPr>
          <p:nvPr/>
        </p:nvSpPr>
        <p:spPr bwMode="auto">
          <a:xfrm>
            <a:off x="3114675" y="53435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0"/>
          <p:cNvSpPr>
            <a:spLocks noChangeShapeType="1"/>
          </p:cNvSpPr>
          <p:nvPr/>
        </p:nvSpPr>
        <p:spPr bwMode="auto">
          <a:xfrm>
            <a:off x="2390775" y="57054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1"/>
          <p:cNvSpPr>
            <a:spLocks noChangeShapeType="1"/>
          </p:cNvSpPr>
          <p:nvPr/>
        </p:nvSpPr>
        <p:spPr bwMode="auto">
          <a:xfrm>
            <a:off x="2733675" y="60769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Text Box 12"/>
          <p:cNvSpPr txBox="1">
            <a:spLocks noChangeArrowheads="1"/>
          </p:cNvSpPr>
          <p:nvPr/>
        </p:nvSpPr>
        <p:spPr bwMode="auto">
          <a:xfrm>
            <a:off x="796925" y="50101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7183" name="Text Box 13"/>
          <p:cNvSpPr txBox="1">
            <a:spLocks noChangeArrowheads="1"/>
          </p:cNvSpPr>
          <p:nvPr/>
        </p:nvSpPr>
        <p:spPr bwMode="auto">
          <a:xfrm>
            <a:off x="2292350" y="36576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7184" name="Text Box 14"/>
          <p:cNvSpPr txBox="1">
            <a:spLocks noChangeArrowheads="1"/>
          </p:cNvSpPr>
          <p:nvPr/>
        </p:nvSpPr>
        <p:spPr bwMode="auto">
          <a:xfrm>
            <a:off x="2644775" y="36671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7185" name="Text Box 15"/>
          <p:cNvSpPr txBox="1">
            <a:spLocks noChangeArrowheads="1"/>
          </p:cNvSpPr>
          <p:nvPr/>
        </p:nvSpPr>
        <p:spPr bwMode="auto">
          <a:xfrm>
            <a:off x="5391150" y="3656013"/>
            <a:ext cx="657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1">
                <a:latin typeface="Times New Roman" pitchFamily="18" charset="0"/>
              </a:rPr>
              <a:t>T   T</a:t>
            </a:r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5489575" y="4594225"/>
            <a:ext cx="10477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5846763" y="4960938"/>
            <a:ext cx="1047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6203950" y="5327650"/>
            <a:ext cx="10477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9" name="Rectangle 20"/>
          <p:cNvSpPr>
            <a:spLocks noChangeArrowheads="1"/>
          </p:cNvSpPr>
          <p:nvPr/>
        </p:nvSpPr>
        <p:spPr bwMode="auto">
          <a:xfrm>
            <a:off x="4192588" y="5062538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0" name="Rectangle 21"/>
          <p:cNvSpPr>
            <a:spLocks noChangeArrowheads="1"/>
          </p:cNvSpPr>
          <p:nvPr/>
        </p:nvSpPr>
        <p:spPr bwMode="auto">
          <a:xfrm>
            <a:off x="6197600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1" name="Rectangle 22"/>
          <p:cNvSpPr>
            <a:spLocks noChangeArrowheads="1"/>
          </p:cNvSpPr>
          <p:nvPr/>
        </p:nvSpPr>
        <p:spPr bwMode="auto">
          <a:xfrm>
            <a:off x="5838825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 u="sng">
              <a:latin typeface="Times New Roman" pitchFamily="18" charset="0"/>
            </a:endParaRPr>
          </a:p>
        </p:txBody>
      </p:sp>
      <p:sp>
        <p:nvSpPr>
          <p:cNvPr id="7192" name="Rectangle 23"/>
          <p:cNvSpPr>
            <a:spLocks noChangeArrowheads="1"/>
          </p:cNvSpPr>
          <p:nvPr/>
        </p:nvSpPr>
        <p:spPr bwMode="auto">
          <a:xfrm>
            <a:off x="5484813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3" name="Rectangle 24"/>
          <p:cNvSpPr>
            <a:spLocks noChangeArrowheads="1"/>
          </p:cNvSpPr>
          <p:nvPr/>
        </p:nvSpPr>
        <p:spPr bwMode="auto">
          <a:xfrm>
            <a:off x="5127625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4" name="Rectangle 25"/>
          <p:cNvSpPr>
            <a:spLocks noChangeArrowheads="1"/>
          </p:cNvSpPr>
          <p:nvPr/>
        </p:nvSpPr>
        <p:spPr bwMode="auto">
          <a:xfrm>
            <a:off x="4770438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5" name="Rectangle 26"/>
          <p:cNvSpPr>
            <a:spLocks noChangeArrowheads="1"/>
          </p:cNvSpPr>
          <p:nvPr/>
        </p:nvSpPr>
        <p:spPr bwMode="auto">
          <a:xfrm>
            <a:off x="6197600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6" name="Rectangle 27"/>
          <p:cNvSpPr>
            <a:spLocks noChangeArrowheads="1"/>
          </p:cNvSpPr>
          <p:nvPr/>
        </p:nvSpPr>
        <p:spPr bwMode="auto">
          <a:xfrm>
            <a:off x="5840413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7" name="Rectangle 28"/>
          <p:cNvSpPr>
            <a:spLocks noChangeArrowheads="1"/>
          </p:cNvSpPr>
          <p:nvPr/>
        </p:nvSpPr>
        <p:spPr bwMode="auto">
          <a:xfrm>
            <a:off x="5481638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 u="sng">
              <a:latin typeface="Times New Roman" pitchFamily="18" charset="0"/>
            </a:endParaRPr>
          </a:p>
        </p:txBody>
      </p:sp>
      <p:sp>
        <p:nvSpPr>
          <p:cNvPr id="7198" name="Rectangle 29"/>
          <p:cNvSpPr>
            <a:spLocks noChangeArrowheads="1"/>
          </p:cNvSpPr>
          <p:nvPr/>
        </p:nvSpPr>
        <p:spPr bwMode="auto">
          <a:xfrm>
            <a:off x="5127625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9" name="Rectangle 30"/>
          <p:cNvSpPr>
            <a:spLocks noChangeArrowheads="1"/>
          </p:cNvSpPr>
          <p:nvPr/>
        </p:nvSpPr>
        <p:spPr bwMode="auto">
          <a:xfrm>
            <a:off x="4770438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0" name="Rectangle 31"/>
          <p:cNvSpPr>
            <a:spLocks noChangeArrowheads="1"/>
          </p:cNvSpPr>
          <p:nvPr/>
        </p:nvSpPr>
        <p:spPr bwMode="auto">
          <a:xfrm>
            <a:off x="6196013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1" name="Rectangle 32"/>
          <p:cNvSpPr>
            <a:spLocks noChangeArrowheads="1"/>
          </p:cNvSpPr>
          <p:nvPr/>
        </p:nvSpPr>
        <p:spPr bwMode="auto">
          <a:xfrm>
            <a:off x="5840413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2" name="Rectangle 33"/>
          <p:cNvSpPr>
            <a:spLocks noChangeArrowheads="1"/>
          </p:cNvSpPr>
          <p:nvPr/>
        </p:nvSpPr>
        <p:spPr bwMode="auto">
          <a:xfrm>
            <a:off x="5484813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3" name="Rectangle 34"/>
          <p:cNvSpPr>
            <a:spLocks noChangeArrowheads="1"/>
          </p:cNvSpPr>
          <p:nvPr/>
        </p:nvSpPr>
        <p:spPr bwMode="auto">
          <a:xfrm>
            <a:off x="5124450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4" name="Rectangle 35"/>
          <p:cNvSpPr>
            <a:spLocks noChangeArrowheads="1"/>
          </p:cNvSpPr>
          <p:nvPr/>
        </p:nvSpPr>
        <p:spPr bwMode="auto">
          <a:xfrm>
            <a:off x="4768850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5" name="Rectangle 36"/>
          <p:cNvSpPr>
            <a:spLocks noChangeArrowheads="1"/>
          </p:cNvSpPr>
          <p:nvPr/>
        </p:nvSpPr>
        <p:spPr bwMode="auto">
          <a:xfrm>
            <a:off x="6194425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altLang="zh-TW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206" name="Rectangle 37"/>
          <p:cNvSpPr>
            <a:spLocks noChangeArrowheads="1"/>
          </p:cNvSpPr>
          <p:nvPr/>
        </p:nvSpPr>
        <p:spPr bwMode="auto">
          <a:xfrm>
            <a:off x="5838825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7" name="Rectangle 38"/>
          <p:cNvSpPr>
            <a:spLocks noChangeArrowheads="1"/>
          </p:cNvSpPr>
          <p:nvPr/>
        </p:nvSpPr>
        <p:spPr bwMode="auto">
          <a:xfrm>
            <a:off x="5484813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8" name="Rectangle 39"/>
          <p:cNvSpPr>
            <a:spLocks noChangeArrowheads="1"/>
          </p:cNvSpPr>
          <p:nvPr/>
        </p:nvSpPr>
        <p:spPr bwMode="auto">
          <a:xfrm>
            <a:off x="5122863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7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9" name="Rectangle 40"/>
          <p:cNvSpPr>
            <a:spLocks noChangeArrowheads="1"/>
          </p:cNvSpPr>
          <p:nvPr/>
        </p:nvSpPr>
        <p:spPr bwMode="auto">
          <a:xfrm>
            <a:off x="4770438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0" name="Rectangle 41"/>
          <p:cNvSpPr>
            <a:spLocks noChangeArrowheads="1"/>
          </p:cNvSpPr>
          <p:nvPr/>
        </p:nvSpPr>
        <p:spPr bwMode="auto">
          <a:xfrm>
            <a:off x="6197600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1" name="Rectangle 42"/>
          <p:cNvSpPr>
            <a:spLocks noChangeArrowheads="1"/>
          </p:cNvSpPr>
          <p:nvPr/>
        </p:nvSpPr>
        <p:spPr bwMode="auto">
          <a:xfrm>
            <a:off x="5840413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2" name="Rectangle 43"/>
          <p:cNvSpPr>
            <a:spLocks noChangeArrowheads="1"/>
          </p:cNvSpPr>
          <p:nvPr/>
        </p:nvSpPr>
        <p:spPr bwMode="auto">
          <a:xfrm>
            <a:off x="5481638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3" name="Rectangle 44"/>
          <p:cNvSpPr>
            <a:spLocks noChangeArrowheads="1"/>
          </p:cNvSpPr>
          <p:nvPr/>
        </p:nvSpPr>
        <p:spPr bwMode="auto">
          <a:xfrm>
            <a:off x="5124450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4" name="Rectangle 45"/>
          <p:cNvSpPr>
            <a:spLocks noChangeArrowheads="1"/>
          </p:cNvSpPr>
          <p:nvPr/>
        </p:nvSpPr>
        <p:spPr bwMode="auto">
          <a:xfrm>
            <a:off x="4770438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 dirty="0">
              <a:latin typeface="Times New Roman" pitchFamily="18" charset="0"/>
            </a:endParaRPr>
          </a:p>
        </p:txBody>
      </p:sp>
      <p:sp>
        <p:nvSpPr>
          <p:cNvPr id="7215" name="Rectangle 46"/>
          <p:cNvSpPr>
            <a:spLocks noChangeArrowheads="1"/>
          </p:cNvSpPr>
          <p:nvPr/>
        </p:nvSpPr>
        <p:spPr bwMode="auto">
          <a:xfrm>
            <a:off x="4430713" y="57927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16" name="Rectangle 47"/>
          <p:cNvSpPr>
            <a:spLocks noChangeArrowheads="1"/>
          </p:cNvSpPr>
          <p:nvPr/>
        </p:nvSpPr>
        <p:spPr bwMode="auto">
          <a:xfrm>
            <a:off x="4432300" y="542607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FF0000"/>
                </a:solidFill>
                <a:latin typeface="Times New Roman" pitchFamily="18" charset="0"/>
              </a:rPr>
              <a:t>6</a:t>
            </a:r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17" name="Rectangle 48"/>
          <p:cNvSpPr>
            <a:spLocks noChangeArrowheads="1"/>
          </p:cNvSpPr>
          <p:nvPr/>
        </p:nvSpPr>
        <p:spPr bwMode="auto">
          <a:xfrm>
            <a:off x="4430713" y="505936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18" name="Rectangle 49"/>
          <p:cNvSpPr>
            <a:spLocks noChangeArrowheads="1"/>
          </p:cNvSpPr>
          <p:nvPr/>
        </p:nvSpPr>
        <p:spPr bwMode="auto">
          <a:xfrm>
            <a:off x="4430713" y="469265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FF0000"/>
                </a:solidFill>
                <a:latin typeface="Times New Roman" pitchFamily="18" charset="0"/>
              </a:rPr>
              <a:t>7</a:t>
            </a:r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19" name="Rectangle 50"/>
          <p:cNvSpPr>
            <a:spLocks noChangeArrowheads="1"/>
          </p:cNvSpPr>
          <p:nvPr/>
        </p:nvSpPr>
        <p:spPr bwMode="auto">
          <a:xfrm>
            <a:off x="4432300" y="43259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  <a:endParaRPr lang="en-US" altLang="zh-TW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20" name="Rectangle 51"/>
          <p:cNvSpPr>
            <a:spLocks noChangeArrowheads="1"/>
          </p:cNvSpPr>
          <p:nvPr/>
        </p:nvSpPr>
        <p:spPr bwMode="auto">
          <a:xfrm>
            <a:off x="4705350" y="4352925"/>
            <a:ext cx="62865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1" name="Rectangle 52"/>
          <p:cNvSpPr>
            <a:spLocks noChangeArrowheads="1"/>
          </p:cNvSpPr>
          <p:nvPr/>
        </p:nvSpPr>
        <p:spPr bwMode="auto">
          <a:xfrm>
            <a:off x="4705350" y="5448300"/>
            <a:ext cx="62865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2" name="Rectangle 53"/>
          <p:cNvSpPr>
            <a:spLocks noChangeArrowheads="1"/>
          </p:cNvSpPr>
          <p:nvPr/>
        </p:nvSpPr>
        <p:spPr bwMode="auto">
          <a:xfrm>
            <a:off x="6051550" y="5476875"/>
            <a:ext cx="371475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3" name="Rectangle 54"/>
          <p:cNvSpPr>
            <a:spLocks noChangeArrowheads="1"/>
          </p:cNvSpPr>
          <p:nvPr/>
        </p:nvSpPr>
        <p:spPr bwMode="auto">
          <a:xfrm>
            <a:off x="6070600" y="4362450"/>
            <a:ext cx="371475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4" name="AutoShape 55"/>
          <p:cNvSpPr>
            <a:spLocks/>
          </p:cNvSpPr>
          <p:nvPr/>
        </p:nvSpPr>
        <p:spPr bwMode="auto">
          <a:xfrm>
            <a:off x="6407150" y="4318000"/>
            <a:ext cx="111125" cy="1809750"/>
          </a:xfrm>
          <a:prstGeom prst="rightBracket">
            <a:avLst>
              <a:gd name="adj" fmla="val 1357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5" name="AutoShape 56"/>
          <p:cNvSpPr>
            <a:spLocks/>
          </p:cNvSpPr>
          <p:nvPr/>
        </p:nvSpPr>
        <p:spPr bwMode="auto">
          <a:xfrm>
            <a:off x="4622800" y="4295775"/>
            <a:ext cx="73025" cy="1835150"/>
          </a:xfrm>
          <a:prstGeom prst="leftBracket">
            <a:avLst>
              <a:gd name="adj" fmla="val 20942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grpSp>
        <p:nvGrpSpPr>
          <p:cNvPr id="7226" name="Group 57"/>
          <p:cNvGrpSpPr>
            <a:grpSpLocks noChangeAspect="1"/>
          </p:cNvGrpSpPr>
          <p:nvPr/>
        </p:nvGrpSpPr>
        <p:grpSpPr bwMode="auto">
          <a:xfrm>
            <a:off x="4733925" y="3949700"/>
            <a:ext cx="1614488" cy="346075"/>
            <a:chOff x="2814" y="2596"/>
            <a:chExt cx="1017" cy="218"/>
          </a:xfrm>
        </p:grpSpPr>
        <p:sp>
          <p:nvSpPr>
            <p:cNvPr id="7230" name="AutoShape 58"/>
            <p:cNvSpPr>
              <a:spLocks noChangeAspect="1" noChangeArrowheads="1" noTextEdit="1"/>
            </p:cNvSpPr>
            <p:nvPr/>
          </p:nvSpPr>
          <p:spPr bwMode="auto">
            <a:xfrm>
              <a:off x="2814" y="2596"/>
              <a:ext cx="101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Rectangle 59"/>
            <p:cNvSpPr>
              <a:spLocks noChangeArrowheads="1"/>
            </p:cNvSpPr>
            <p:nvPr/>
          </p:nvSpPr>
          <p:spPr bwMode="auto">
            <a:xfrm>
              <a:off x="3725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232" name="Rectangle 60"/>
            <p:cNvSpPr>
              <a:spLocks noChangeArrowheads="1"/>
            </p:cNvSpPr>
            <p:nvPr/>
          </p:nvSpPr>
          <p:spPr bwMode="auto">
            <a:xfrm>
              <a:off x="3503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233" name="Rectangle 61"/>
            <p:cNvSpPr>
              <a:spLocks noChangeArrowheads="1"/>
            </p:cNvSpPr>
            <p:nvPr/>
          </p:nvSpPr>
          <p:spPr bwMode="auto">
            <a:xfrm>
              <a:off x="3280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234" name="Rectangle 62"/>
            <p:cNvSpPr>
              <a:spLocks noChangeArrowheads="1"/>
            </p:cNvSpPr>
            <p:nvPr/>
          </p:nvSpPr>
          <p:spPr bwMode="auto">
            <a:xfrm>
              <a:off x="3058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235" name="Rectangle 63"/>
            <p:cNvSpPr>
              <a:spLocks noChangeArrowheads="1"/>
            </p:cNvSpPr>
            <p:nvPr/>
          </p:nvSpPr>
          <p:spPr bwMode="auto">
            <a:xfrm>
              <a:off x="2835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227" name="Text Box 68"/>
          <p:cNvSpPr txBox="1">
            <a:spLocks noChangeArrowheads="1"/>
          </p:cNvSpPr>
          <p:nvPr/>
        </p:nvSpPr>
        <p:spPr bwMode="auto">
          <a:xfrm>
            <a:off x="7124700" y="4286250"/>
            <a:ext cx="1457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Matrix </a:t>
            </a:r>
          </a:p>
          <a:p>
            <a:r>
              <a:rPr lang="en-US" altLang="zh-TW" sz="2400">
                <a:latin typeface="Times New Roman" pitchFamily="18" charset="0"/>
              </a:rPr>
              <a:t>of excess</a:t>
            </a:r>
          </a:p>
        </p:txBody>
      </p:sp>
      <p:sp>
        <p:nvSpPr>
          <p:cNvPr id="7228" name="Line 69"/>
          <p:cNvSpPr>
            <a:spLocks noChangeShapeType="1"/>
          </p:cNvSpPr>
          <p:nvPr/>
        </p:nvSpPr>
        <p:spPr bwMode="auto">
          <a:xfrm flipH="1">
            <a:off x="6638925" y="4638675"/>
            <a:ext cx="4762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229" name="文字方塊 67"/>
          <p:cNvSpPr txBox="1">
            <a:spLocks noChangeArrowheads="1"/>
          </p:cNvSpPr>
          <p:nvPr/>
        </p:nvSpPr>
        <p:spPr bwMode="auto">
          <a:xfrm>
            <a:off x="6810375" y="5381625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Min excess </a:t>
            </a:r>
            <a:r>
              <a:rPr lang="el-GR" altLang="zh-TW">
                <a:solidFill>
                  <a:srgbClr val="FF0000"/>
                </a:solidFill>
                <a:latin typeface="Times New Roman" pitchFamily="18" charset="0"/>
              </a:rPr>
              <a:t>ε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= 1</a:t>
            </a:r>
            <a:endParaRPr lang="zh-TW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CF2DFDE-ACB8-458F-872F-25B948CFC790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79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67A71E-204A-4812-AA87-2085B515ADE4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885825"/>
          </a:xfrm>
        </p:spPr>
        <p:txBody>
          <a:bodyPr/>
          <a:lstStyle/>
          <a:p>
            <a:pPr eaLnBrk="1" hangingPunct="1"/>
            <a:r>
              <a:rPr lang="en-US" altLang="zh-TW" smtClean="0"/>
              <a:t>Equality Subgraph</a:t>
            </a:r>
            <a:r>
              <a:rPr lang="en-US" altLang="zh-TW" sz="3200" smtClean="0"/>
              <a:t> </a:t>
            </a:r>
            <a:r>
              <a:rPr lang="en-US" altLang="zh-TW" sz="1600" smtClean="0"/>
              <a:t>Continue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2100"/>
            <a:ext cx="7772400" cy="14224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Repeat the procedure with the new equality subgraph; eventually we obtain a cover whose equality subgraph has a perfect matching.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EB109C-1DE8-4461-849E-8243CEF7F13E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3/3/2017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19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0D6BD1-F43E-4A42-99CB-2A60D876CD7C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48195"/>
            <a:ext cx="7772400" cy="87521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Equality </a:t>
            </a:r>
            <a:r>
              <a:rPr lang="en-US" altLang="zh-TW" dirty="0" err="1" smtClean="0"/>
              <a:t>Subgraph</a:t>
            </a:r>
            <a:r>
              <a:rPr lang="en-US" altLang="zh-TW" sz="3200" dirty="0" smtClean="0"/>
              <a:t> </a:t>
            </a:r>
            <a:r>
              <a:rPr lang="en-US" altLang="zh-TW" sz="1600" dirty="0" smtClean="0"/>
              <a:t>Continue</a:t>
            </a:r>
          </a:p>
        </p:txBody>
      </p:sp>
      <p:graphicFrame>
        <p:nvGraphicFramePr>
          <p:cNvPr id="8194" name="Object 14"/>
          <p:cNvGraphicFramePr>
            <a:graphicFrameLocks noChangeAspect="1"/>
          </p:cNvGraphicFramePr>
          <p:nvPr/>
        </p:nvGraphicFramePr>
        <p:xfrm>
          <a:off x="1176338" y="2028825"/>
          <a:ext cx="18859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方程式" r:id="rId3" imgW="1143000" imgH="1143000" progId="Equation.3">
                  <p:embed/>
                </p:oleObj>
              </mc:Choice>
              <mc:Fallback>
                <p:oleObj name="方程式" r:id="rId3" imgW="1143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028825"/>
                        <a:ext cx="188595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876300" y="2000250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1171575" y="1590675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0   0   0   0   0</a:t>
            </a:r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>
            <a:off x="2019300" y="23145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8"/>
          <p:cNvSpPr>
            <a:spLocks noChangeShapeType="1"/>
          </p:cNvSpPr>
          <p:nvPr/>
        </p:nvSpPr>
        <p:spPr bwMode="auto">
          <a:xfrm>
            <a:off x="2352675" y="26860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"/>
          <p:cNvSpPr>
            <a:spLocks noChangeShapeType="1"/>
          </p:cNvSpPr>
          <p:nvPr/>
        </p:nvSpPr>
        <p:spPr bwMode="auto">
          <a:xfrm>
            <a:off x="2743200" y="30765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"/>
          <p:cNvSpPr>
            <a:spLocks noChangeShapeType="1"/>
          </p:cNvSpPr>
          <p:nvPr/>
        </p:nvSpPr>
        <p:spPr bwMode="auto">
          <a:xfrm>
            <a:off x="2019300" y="34385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1"/>
          <p:cNvSpPr>
            <a:spLocks noChangeShapeType="1"/>
          </p:cNvSpPr>
          <p:nvPr/>
        </p:nvSpPr>
        <p:spPr bwMode="auto">
          <a:xfrm>
            <a:off x="2362200" y="38100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40"/>
          <p:cNvSpPr txBox="1">
            <a:spLocks noChangeArrowheads="1"/>
          </p:cNvSpPr>
          <p:nvPr/>
        </p:nvSpPr>
        <p:spPr bwMode="auto">
          <a:xfrm>
            <a:off x="425450" y="27432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8207" name="Text Box 41"/>
          <p:cNvSpPr txBox="1">
            <a:spLocks noChangeArrowheads="1"/>
          </p:cNvSpPr>
          <p:nvPr/>
        </p:nvSpPr>
        <p:spPr bwMode="auto">
          <a:xfrm>
            <a:off x="1920875" y="13906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8208" name="Text Box 42"/>
          <p:cNvSpPr txBox="1">
            <a:spLocks noChangeArrowheads="1"/>
          </p:cNvSpPr>
          <p:nvPr/>
        </p:nvSpPr>
        <p:spPr bwMode="auto">
          <a:xfrm>
            <a:off x="2301875" y="13906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graphicFrame>
        <p:nvGraphicFramePr>
          <p:cNvPr id="8195" name="Object 15"/>
          <p:cNvGraphicFramePr>
            <a:graphicFrameLocks noChangeAspect="1"/>
          </p:cNvGraphicFramePr>
          <p:nvPr/>
        </p:nvGraphicFramePr>
        <p:xfrm>
          <a:off x="5376863" y="1981200"/>
          <a:ext cx="18859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方程式" r:id="rId5" imgW="1143000" imgH="1143000" progId="Equation.3">
                  <p:embed/>
                </p:oleObj>
              </mc:Choice>
              <mc:Fallback>
                <p:oleObj name="方程式" r:id="rId5" imgW="1143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1981200"/>
                        <a:ext cx="188595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62"/>
          <p:cNvSpPr txBox="1">
            <a:spLocks noChangeArrowheads="1"/>
          </p:cNvSpPr>
          <p:nvPr/>
        </p:nvSpPr>
        <p:spPr bwMode="auto">
          <a:xfrm>
            <a:off x="5067300" y="1952625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210" name="Line 163"/>
          <p:cNvSpPr>
            <a:spLocks noChangeShapeType="1"/>
          </p:cNvSpPr>
          <p:nvPr/>
        </p:nvSpPr>
        <p:spPr bwMode="auto">
          <a:xfrm>
            <a:off x="6219825" y="22669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164"/>
          <p:cNvSpPr>
            <a:spLocks noChangeShapeType="1"/>
          </p:cNvSpPr>
          <p:nvPr/>
        </p:nvSpPr>
        <p:spPr bwMode="auto">
          <a:xfrm>
            <a:off x="6553200" y="26384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165"/>
          <p:cNvSpPr>
            <a:spLocks noChangeShapeType="1"/>
          </p:cNvSpPr>
          <p:nvPr/>
        </p:nvSpPr>
        <p:spPr bwMode="auto">
          <a:xfrm>
            <a:off x="6943725" y="30289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166"/>
          <p:cNvSpPr>
            <a:spLocks noChangeShapeType="1"/>
          </p:cNvSpPr>
          <p:nvPr/>
        </p:nvSpPr>
        <p:spPr bwMode="auto">
          <a:xfrm>
            <a:off x="6219825" y="33909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167"/>
          <p:cNvSpPr>
            <a:spLocks noChangeShapeType="1"/>
          </p:cNvSpPr>
          <p:nvPr/>
        </p:nvSpPr>
        <p:spPr bwMode="auto">
          <a:xfrm>
            <a:off x="6562725" y="37623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5" name="Text Box 168"/>
          <p:cNvSpPr txBox="1">
            <a:spLocks noChangeArrowheads="1"/>
          </p:cNvSpPr>
          <p:nvPr/>
        </p:nvSpPr>
        <p:spPr bwMode="auto">
          <a:xfrm>
            <a:off x="4654550" y="26955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8216" name="Text Box 169"/>
          <p:cNvSpPr txBox="1">
            <a:spLocks noChangeArrowheads="1"/>
          </p:cNvSpPr>
          <p:nvPr/>
        </p:nvSpPr>
        <p:spPr bwMode="auto">
          <a:xfrm>
            <a:off x="6121400" y="13430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8217" name="Text Box 170"/>
          <p:cNvSpPr txBox="1">
            <a:spLocks noChangeArrowheads="1"/>
          </p:cNvSpPr>
          <p:nvPr/>
        </p:nvSpPr>
        <p:spPr bwMode="auto">
          <a:xfrm>
            <a:off x="6502400" y="13430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8218" name="Text Box 171"/>
          <p:cNvSpPr txBox="1">
            <a:spLocks noChangeArrowheads="1"/>
          </p:cNvSpPr>
          <p:nvPr/>
        </p:nvSpPr>
        <p:spPr bwMode="auto">
          <a:xfrm>
            <a:off x="5353050" y="1609725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0   0   1   1   0</a:t>
            </a:r>
          </a:p>
        </p:txBody>
      </p:sp>
      <p:sp>
        <p:nvSpPr>
          <p:cNvPr id="8219" name="Line 172"/>
          <p:cNvSpPr>
            <a:spLocks noChangeShapeType="1"/>
          </p:cNvSpPr>
          <p:nvPr/>
        </p:nvSpPr>
        <p:spPr bwMode="auto">
          <a:xfrm>
            <a:off x="6943725" y="2638425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20" name="Group 174"/>
          <p:cNvGrpSpPr>
            <a:grpSpLocks/>
          </p:cNvGrpSpPr>
          <p:nvPr/>
        </p:nvGrpSpPr>
        <p:grpSpPr bwMode="auto">
          <a:xfrm>
            <a:off x="1060450" y="5365750"/>
            <a:ext cx="2124075" cy="180975"/>
            <a:chOff x="468" y="2538"/>
            <a:chExt cx="1338" cy="114"/>
          </a:xfrm>
        </p:grpSpPr>
        <p:sp>
          <p:nvSpPr>
            <p:cNvPr id="8254" name="Oval 175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5" name="Oval 176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6" name="Oval 177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7" name="Oval 178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8" name="Oval 179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8221" name="Line 180"/>
          <p:cNvSpPr>
            <a:spLocks noChangeShapeType="1"/>
          </p:cNvSpPr>
          <p:nvPr/>
        </p:nvSpPr>
        <p:spPr bwMode="auto">
          <a:xfrm>
            <a:off x="1685925" y="4410075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22" name="Group 181"/>
          <p:cNvGrpSpPr>
            <a:grpSpLocks/>
          </p:cNvGrpSpPr>
          <p:nvPr/>
        </p:nvGrpSpPr>
        <p:grpSpPr bwMode="auto">
          <a:xfrm>
            <a:off x="1060450" y="4251325"/>
            <a:ext cx="2124075" cy="180975"/>
            <a:chOff x="468" y="2538"/>
            <a:chExt cx="1338" cy="114"/>
          </a:xfrm>
        </p:grpSpPr>
        <p:sp>
          <p:nvSpPr>
            <p:cNvPr id="8249" name="Oval 182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0" name="Oval 183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1" name="Oval 184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2" name="Oval 185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3" name="Oval 186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8223" name="Line 187"/>
          <p:cNvSpPr>
            <a:spLocks noChangeShapeType="1"/>
          </p:cNvSpPr>
          <p:nvPr/>
        </p:nvSpPr>
        <p:spPr bwMode="auto">
          <a:xfrm>
            <a:off x="1200150" y="4400550"/>
            <a:ext cx="889000" cy="974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4" name="Line 188"/>
          <p:cNvSpPr>
            <a:spLocks noChangeShapeType="1"/>
          </p:cNvSpPr>
          <p:nvPr/>
        </p:nvSpPr>
        <p:spPr bwMode="auto">
          <a:xfrm>
            <a:off x="2181225" y="4419600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5" name="Line 189"/>
          <p:cNvSpPr>
            <a:spLocks noChangeShapeType="1"/>
          </p:cNvSpPr>
          <p:nvPr/>
        </p:nvSpPr>
        <p:spPr bwMode="auto">
          <a:xfrm flipH="1">
            <a:off x="2136775" y="4429125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6" name="Line 190"/>
          <p:cNvSpPr>
            <a:spLocks noChangeShapeType="1"/>
          </p:cNvSpPr>
          <p:nvPr/>
        </p:nvSpPr>
        <p:spPr bwMode="auto">
          <a:xfrm flipH="1">
            <a:off x="2622550" y="4419600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27" name="Group 191"/>
          <p:cNvGrpSpPr>
            <a:grpSpLocks/>
          </p:cNvGrpSpPr>
          <p:nvPr/>
        </p:nvGrpSpPr>
        <p:grpSpPr bwMode="auto">
          <a:xfrm>
            <a:off x="5156200" y="5365750"/>
            <a:ext cx="2124075" cy="180975"/>
            <a:chOff x="468" y="2538"/>
            <a:chExt cx="1338" cy="114"/>
          </a:xfrm>
        </p:grpSpPr>
        <p:sp>
          <p:nvSpPr>
            <p:cNvPr id="8244" name="Oval 192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5" name="Oval 193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6" name="Oval 194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7" name="Oval 195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8" name="Oval 196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8228" name="Line 197"/>
          <p:cNvSpPr>
            <a:spLocks noChangeShapeType="1"/>
          </p:cNvSpPr>
          <p:nvPr/>
        </p:nvSpPr>
        <p:spPr bwMode="auto">
          <a:xfrm>
            <a:off x="5781675" y="4410075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29" name="Group 198"/>
          <p:cNvGrpSpPr>
            <a:grpSpLocks/>
          </p:cNvGrpSpPr>
          <p:nvPr/>
        </p:nvGrpSpPr>
        <p:grpSpPr bwMode="auto">
          <a:xfrm>
            <a:off x="5156200" y="4251325"/>
            <a:ext cx="2124075" cy="180975"/>
            <a:chOff x="468" y="2538"/>
            <a:chExt cx="1338" cy="114"/>
          </a:xfrm>
        </p:grpSpPr>
        <p:sp>
          <p:nvSpPr>
            <p:cNvPr id="8239" name="Oval 199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0" name="Oval 200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1" name="Oval 201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2" name="Oval 202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3" name="Oval 203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8230" name="Line 204"/>
          <p:cNvSpPr>
            <a:spLocks noChangeShapeType="1"/>
          </p:cNvSpPr>
          <p:nvPr/>
        </p:nvSpPr>
        <p:spPr bwMode="auto">
          <a:xfrm>
            <a:off x="5295900" y="4400550"/>
            <a:ext cx="889000" cy="974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1" name="Line 205"/>
          <p:cNvSpPr>
            <a:spLocks noChangeShapeType="1"/>
          </p:cNvSpPr>
          <p:nvPr/>
        </p:nvSpPr>
        <p:spPr bwMode="auto">
          <a:xfrm>
            <a:off x="6276975" y="4419600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2" name="Line 206"/>
          <p:cNvSpPr>
            <a:spLocks noChangeShapeType="1"/>
          </p:cNvSpPr>
          <p:nvPr/>
        </p:nvSpPr>
        <p:spPr bwMode="auto">
          <a:xfrm flipH="1">
            <a:off x="6232525" y="4429125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3" name="Line 207"/>
          <p:cNvSpPr>
            <a:spLocks noChangeShapeType="1"/>
          </p:cNvSpPr>
          <p:nvPr/>
        </p:nvSpPr>
        <p:spPr bwMode="auto">
          <a:xfrm flipH="1">
            <a:off x="6718300" y="4419600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4" name="Line 208"/>
          <p:cNvSpPr>
            <a:spLocks noChangeShapeType="1"/>
          </p:cNvSpPr>
          <p:nvPr/>
        </p:nvSpPr>
        <p:spPr bwMode="auto">
          <a:xfrm>
            <a:off x="5781675" y="4410075"/>
            <a:ext cx="1355725" cy="1003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5" name="Text Box 209"/>
          <p:cNvSpPr txBox="1">
            <a:spLocks noChangeArrowheads="1"/>
          </p:cNvSpPr>
          <p:nvPr/>
        </p:nvSpPr>
        <p:spPr bwMode="auto">
          <a:xfrm>
            <a:off x="4838700" y="5686425"/>
            <a:ext cx="287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Equality subgraph is expanded</a:t>
            </a:r>
          </a:p>
        </p:txBody>
      </p:sp>
      <p:sp>
        <p:nvSpPr>
          <p:cNvPr id="8236" name="Rectangle 67"/>
          <p:cNvSpPr>
            <a:spLocks noChangeArrowheads="1"/>
          </p:cNvSpPr>
          <p:nvPr/>
        </p:nvSpPr>
        <p:spPr bwMode="auto">
          <a:xfrm>
            <a:off x="6143625" y="1704975"/>
            <a:ext cx="609600" cy="2667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8237" name="Rectangle 68"/>
          <p:cNvSpPr>
            <a:spLocks noChangeArrowheads="1"/>
          </p:cNvSpPr>
          <p:nvPr/>
        </p:nvSpPr>
        <p:spPr bwMode="auto">
          <a:xfrm>
            <a:off x="5086350" y="1981200"/>
            <a:ext cx="266700" cy="7143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8238" name="Rectangle 69"/>
          <p:cNvSpPr>
            <a:spLocks noChangeArrowheads="1"/>
          </p:cNvSpPr>
          <p:nvPr/>
        </p:nvSpPr>
        <p:spPr bwMode="auto">
          <a:xfrm>
            <a:off x="5086350" y="3048000"/>
            <a:ext cx="266700" cy="7143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18526</TotalTime>
  <Words>1431</Words>
  <Application>Microsoft Office PowerPoint</Application>
  <PresentationFormat>On-screen Show (4:3)</PresentationFormat>
  <Paragraphs>251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方程式</vt:lpstr>
      <vt:lpstr>Equation</vt:lpstr>
      <vt:lpstr> Condition for Optimality of Matching and Cover </vt:lpstr>
      <vt:lpstr>Equality Subgraph</vt:lpstr>
      <vt:lpstr>Equality Subgraph</vt:lpstr>
      <vt:lpstr>Equality Subgraph Continue</vt:lpstr>
      <vt:lpstr>Equality Subgraph Continue</vt:lpstr>
      <vt:lpstr>Equality Subgraph Continue</vt:lpstr>
      <vt:lpstr>Equality Subgraph Continue</vt:lpstr>
      <vt:lpstr>Equality Subgraph Continue</vt:lpstr>
      <vt:lpstr>Equality Subgraph Continue</vt:lpstr>
      <vt:lpstr>Solving the Assignment Problem</vt:lpstr>
      <vt:lpstr>Hungarian Algorithm</vt:lpstr>
      <vt:lpstr>Hungarian Algorithm Continue</vt:lpstr>
      <vt:lpstr>Proposition 31: The Hungarian Algorithm finds a maximum weight matching and a minimum cost cover. </vt:lpstr>
      <vt:lpstr>Proposition 31 continued</vt:lpstr>
      <vt:lpstr>Proposition 31 continued</vt:lpstr>
      <vt:lpstr>Proposition 31 continued</vt:lpstr>
      <vt:lpstr>Proposition 31 continued</vt:lpstr>
      <vt:lpstr>Stable Matching</vt:lpstr>
      <vt:lpstr>Gale-Shapley Proposal Algorithm</vt:lpstr>
      <vt:lpstr>Gale-Shapley Proposal Algorithm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167</cp:revision>
  <cp:lastPrinted>2017-02-28T05:50:44Z</cp:lastPrinted>
  <dcterms:created xsi:type="dcterms:W3CDTF">2013-08-04T06:42:48Z</dcterms:created>
  <dcterms:modified xsi:type="dcterms:W3CDTF">2017-03-03T12:00:00Z</dcterms:modified>
</cp:coreProperties>
</file>