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76" autoAdjust="0"/>
  </p:normalViewPr>
  <p:slideViewPr>
    <p:cSldViewPr snapToGrid="0"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2317-D6A1-4D1C-A841-AE0F20978F00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D6F8-8569-4A96-A9E5-AC052A51AA13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326-95DE-44CB-9F75-D2317AFE8B81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68AD-C7CA-4F7D-A2D8-C77D9D59816D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AC45-869D-45B6-8451-DD06C6BC53A5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2EC-255F-4FD8-AB5C-BF8CADD5BC0F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F87-1560-48D7-9E0E-D7932A7DD76E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76BB-56AD-4453-B77A-EB16DFC530E3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7730-E4DE-4FFF-9B42-F9AE2A3A3F5D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718E-41EB-487B-9FE6-0A6BB6F7BC94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9FBE-BBE8-4CFC-924D-80F99CACE1C0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7B6D-6C0F-4B94-8271-50FD4F55581C}" type="datetime1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D6D465-E4B1-43AE-A0CE-FEC92AD00631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CBFA36-2894-4B4A-A4E8-686A22E2216A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Connectivity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separating set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or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cut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set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S</a:t>
            </a:r>
            <a:r>
              <a:rPr lang="en-US" altLang="zh-TW" b="1" dirty="0" smtClean="0">
                <a:latin typeface="Dotum" panose="020B0600000101010101" pitchFamily="34" charset="-127"/>
                <a:ea typeface="Dotum" panose="020B0600000101010101" pitchFamily="34" charset="-127"/>
              </a:rPr>
              <a:t>⊆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b="1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  <a:sym typeface="Math1" pitchFamily="2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such that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has more than one component</a:t>
            </a:r>
            <a:endParaRPr lang="en-US" altLang="zh-TW" dirty="0" smtClean="0">
              <a:ea typeface="新細明體" panose="02020500000000000000" pitchFamily="18" charset="-120"/>
              <a:sym typeface="Math1" pitchFamily="2" charset="2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connectivity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of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written </a:t>
            </a:r>
            <a:r>
              <a:rPr lang="el-GR" altLang="zh-TW" b="1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  <a:sym typeface="Math1" pitchFamily="2" charset="2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  <a:sym typeface="Math1" pitchFamily="2" charset="2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the minimum size of a vertex set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such that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-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disconnected or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has only one vertex</a:t>
            </a:r>
            <a:endParaRPr lang="en-US" altLang="zh-TW" dirty="0" smtClean="0">
              <a:ea typeface="新細明體" panose="02020500000000000000" pitchFamily="18" charset="-120"/>
              <a:sym typeface="Math1" pitchFamily="2" charset="2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 graph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-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connected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if its connectivity is at least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  <a:sym typeface="Math1" pitchFamily="2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. </a:t>
            </a:r>
            <a:endParaRPr lang="el-GR" altLang="en-US" dirty="0" smtClean="0">
              <a:ea typeface="新細明體" panose="02020500000000000000" pitchFamily="18" charset="-120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85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6338FF-B297-40B5-A93A-87FA34E87E2B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D8FA9E-4CCC-4F84-9147-4FB2B66AB41F}" type="slidenum">
              <a:rPr lang="zh-TW" altLang="en-US" sz="1400" i="0"/>
              <a:pPr eaLnBrk="1" hangingPunct="1"/>
              <a:t>10</a:t>
            </a:fld>
            <a:endParaRPr lang="en-US" altLang="zh-TW" sz="1400" i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315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anose="02020500000000000000" pitchFamily="18" charset="-120"/>
              </a:rPr>
              <a:t>Proposition 33: </a:t>
            </a:r>
            <a:r>
              <a:rPr lang="en-US" altLang="zh-TW" sz="24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vertex-cut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edge-cut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degree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4583"/>
            <a:ext cx="9143999" cy="433686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  <a:r>
              <a:rPr lang="en-US" altLang="zh-TW" sz="2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3" panose="05040102010807070707" pitchFamily="18" charset="2"/>
              </a:rPr>
              <a:t> </a:t>
            </a:r>
            <a:endParaRPr lang="en-US" altLang="zh-TW" sz="24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Otherwise, we choose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sz="2400" i="1" dirty="0" smtClean="0">
                <a:ea typeface="Dotum" panose="020B0600000101010101" pitchFamily="34" charset="-127"/>
                <a:sym typeface="Symbol" panose="05050102010706020507" pitchFamily="18" charset="2"/>
              </a:rPr>
              <a:t>y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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</a:t>
            </a:r>
            <a:r>
              <a:rPr lang="en-US" altLang="zh-TW" sz="2400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not adjacent to y in G</a:t>
            </a:r>
            <a:endParaRPr lang="en-US" altLang="zh-TW" sz="26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17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consist of all neighbors of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all vertices of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- {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 neighbors in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Every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-path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passes through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so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separating set.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Also, picking the edges from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400" dirty="0" smtClean="0">
                <a:latin typeface="Symbol" panose="05050102010706020507" pitchFamily="18" charset="2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and one edge from each vertex of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400" dirty="0" smtClean="0">
                <a:latin typeface="Symbol" panose="05050102010706020507" pitchFamily="18" charset="2"/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(shown bold below) yields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distinct edges of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|[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]|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≥ |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≥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</p:txBody>
      </p:sp>
      <p:grpSp>
        <p:nvGrpSpPr>
          <p:cNvPr id="12295" name="Group 30"/>
          <p:cNvGrpSpPr>
            <a:grpSpLocks/>
          </p:cNvGrpSpPr>
          <p:nvPr/>
        </p:nvGrpSpPr>
        <p:grpSpPr bwMode="auto">
          <a:xfrm>
            <a:off x="5078413" y="5089525"/>
            <a:ext cx="3570287" cy="1536700"/>
            <a:chOff x="1911" y="3246"/>
            <a:chExt cx="2249" cy="968"/>
          </a:xfrm>
        </p:grpSpPr>
        <p:sp>
          <p:nvSpPr>
            <p:cNvPr id="12307" name="Oval 7"/>
            <p:cNvSpPr>
              <a:spLocks noChangeArrowheads="1"/>
            </p:cNvSpPr>
            <p:nvPr/>
          </p:nvSpPr>
          <p:spPr bwMode="auto">
            <a:xfrm>
              <a:off x="2191" y="3284"/>
              <a:ext cx="411" cy="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08" name="Oval 8"/>
            <p:cNvSpPr>
              <a:spLocks noChangeArrowheads="1"/>
            </p:cNvSpPr>
            <p:nvPr/>
          </p:nvSpPr>
          <p:spPr bwMode="auto">
            <a:xfrm>
              <a:off x="3191" y="3246"/>
              <a:ext cx="531" cy="8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09" name="Text Box 10"/>
            <p:cNvSpPr txBox="1">
              <a:spLocks noChangeArrowheads="1"/>
            </p:cNvSpPr>
            <p:nvPr/>
          </p:nvSpPr>
          <p:spPr bwMode="auto">
            <a:xfrm>
              <a:off x="1911" y="3552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2310" name="Text Box 11"/>
            <p:cNvSpPr txBox="1">
              <a:spLocks noChangeArrowheads="1"/>
            </p:cNvSpPr>
            <p:nvPr/>
          </p:nvSpPr>
          <p:spPr bwMode="auto">
            <a:xfrm>
              <a:off x="3685" y="3574"/>
              <a:ext cx="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b="1">
                  <a:ea typeface="新細明體" panose="02020500000000000000" pitchFamily="18" charset="-120"/>
                  <a:sym typeface="Symbol" panose="05050102010706020507" pitchFamily="18" charset="2"/>
                </a:rPr>
                <a:t></a:t>
              </a:r>
              <a:r>
                <a:rPr lang="en-US" altLang="zh-TW" b="1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2311" name="Oval 12"/>
            <p:cNvSpPr>
              <a:spLocks noChangeArrowheads="1"/>
            </p:cNvSpPr>
            <p:nvPr/>
          </p:nvSpPr>
          <p:spPr bwMode="auto">
            <a:xfrm>
              <a:off x="3392" y="334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2" name="Oval 13"/>
            <p:cNvSpPr>
              <a:spLocks noChangeArrowheads="1"/>
            </p:cNvSpPr>
            <p:nvPr/>
          </p:nvSpPr>
          <p:spPr bwMode="auto">
            <a:xfrm>
              <a:off x="3380" y="3550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3" name="Oval 14"/>
            <p:cNvSpPr>
              <a:spLocks noChangeArrowheads="1"/>
            </p:cNvSpPr>
            <p:nvPr/>
          </p:nvSpPr>
          <p:spPr bwMode="auto">
            <a:xfrm>
              <a:off x="3376" y="372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4" name="Oval 15"/>
            <p:cNvSpPr>
              <a:spLocks noChangeArrowheads="1"/>
            </p:cNvSpPr>
            <p:nvPr/>
          </p:nvSpPr>
          <p:spPr bwMode="auto">
            <a:xfrm>
              <a:off x="3376" y="3930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5" name="Oval 16"/>
            <p:cNvSpPr>
              <a:spLocks noChangeArrowheads="1"/>
            </p:cNvSpPr>
            <p:nvPr/>
          </p:nvSpPr>
          <p:spPr bwMode="auto">
            <a:xfrm>
              <a:off x="2384" y="4002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6" name="Oval 17"/>
            <p:cNvSpPr>
              <a:spLocks noChangeArrowheads="1"/>
            </p:cNvSpPr>
            <p:nvPr/>
          </p:nvSpPr>
          <p:spPr bwMode="auto">
            <a:xfrm>
              <a:off x="2392" y="386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7" name="Oval 18"/>
            <p:cNvSpPr>
              <a:spLocks noChangeArrowheads="1"/>
            </p:cNvSpPr>
            <p:nvPr/>
          </p:nvSpPr>
          <p:spPr bwMode="auto">
            <a:xfrm>
              <a:off x="2392" y="3726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8" name="Oval 19"/>
            <p:cNvSpPr>
              <a:spLocks noChangeArrowheads="1"/>
            </p:cNvSpPr>
            <p:nvPr/>
          </p:nvSpPr>
          <p:spPr bwMode="auto">
            <a:xfrm>
              <a:off x="2392" y="3558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19" name="Oval 20"/>
            <p:cNvSpPr>
              <a:spLocks noChangeArrowheads="1"/>
            </p:cNvSpPr>
            <p:nvPr/>
          </p:nvSpPr>
          <p:spPr bwMode="auto">
            <a:xfrm>
              <a:off x="2396" y="3370"/>
              <a:ext cx="56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 flipV="1">
              <a:off x="2440" y="3384"/>
              <a:ext cx="956" cy="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448" y="3408"/>
              <a:ext cx="936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23"/>
            <p:cNvSpPr>
              <a:spLocks noChangeShapeType="1"/>
            </p:cNvSpPr>
            <p:nvPr/>
          </p:nvSpPr>
          <p:spPr bwMode="auto">
            <a:xfrm flipV="1">
              <a:off x="2440" y="3580"/>
              <a:ext cx="94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24"/>
            <p:cNvSpPr>
              <a:spLocks noChangeShapeType="1"/>
            </p:cNvSpPr>
            <p:nvPr/>
          </p:nvSpPr>
          <p:spPr bwMode="auto">
            <a:xfrm flipV="1">
              <a:off x="2432" y="3384"/>
              <a:ext cx="968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25"/>
            <p:cNvSpPr>
              <a:spLocks noChangeShapeType="1"/>
            </p:cNvSpPr>
            <p:nvPr/>
          </p:nvSpPr>
          <p:spPr bwMode="auto">
            <a:xfrm flipV="1">
              <a:off x="2448" y="3764"/>
              <a:ext cx="92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26"/>
            <p:cNvSpPr>
              <a:spLocks noChangeShapeType="1"/>
            </p:cNvSpPr>
            <p:nvPr/>
          </p:nvSpPr>
          <p:spPr bwMode="auto">
            <a:xfrm flipV="1">
              <a:off x="2440" y="3772"/>
              <a:ext cx="936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27"/>
            <p:cNvSpPr>
              <a:spLocks noChangeShapeType="1"/>
            </p:cNvSpPr>
            <p:nvPr/>
          </p:nvSpPr>
          <p:spPr bwMode="auto">
            <a:xfrm flipV="1">
              <a:off x="2440" y="3964"/>
              <a:ext cx="944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28"/>
            <p:cNvSpPr>
              <a:spLocks noChangeShapeType="1"/>
            </p:cNvSpPr>
            <p:nvPr/>
          </p:nvSpPr>
          <p:spPr bwMode="auto">
            <a:xfrm>
              <a:off x="2452" y="3916"/>
              <a:ext cx="92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29"/>
            <p:cNvSpPr>
              <a:spLocks noChangeShapeType="1"/>
            </p:cNvSpPr>
            <p:nvPr/>
          </p:nvSpPr>
          <p:spPr bwMode="auto">
            <a:xfrm>
              <a:off x="2444" y="3776"/>
              <a:ext cx="94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7" name="文字方塊 30"/>
          <p:cNvSpPr txBox="1">
            <a:spLocks noChangeArrowheads="1"/>
          </p:cNvSpPr>
          <p:nvPr/>
        </p:nvSpPr>
        <p:spPr bwMode="auto">
          <a:xfrm>
            <a:off x="5610225" y="514350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x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298" name="文字方塊 31"/>
          <p:cNvSpPr txBox="1">
            <a:spLocks noChangeArrowheads="1"/>
          </p:cNvSpPr>
          <p:nvPr/>
        </p:nvSpPr>
        <p:spPr bwMode="auto">
          <a:xfrm>
            <a:off x="5591175" y="539115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299" name="文字方塊 32"/>
          <p:cNvSpPr txBox="1">
            <a:spLocks noChangeArrowheads="1"/>
          </p:cNvSpPr>
          <p:nvPr/>
        </p:nvSpPr>
        <p:spPr bwMode="auto">
          <a:xfrm>
            <a:off x="5572125" y="563880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b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0" name="文字方塊 33"/>
          <p:cNvSpPr txBox="1">
            <a:spLocks noChangeArrowheads="1"/>
          </p:cNvSpPr>
          <p:nvPr/>
        </p:nvSpPr>
        <p:spPr bwMode="auto">
          <a:xfrm>
            <a:off x="5562600" y="587692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1" name="文字方塊 34"/>
          <p:cNvSpPr txBox="1">
            <a:spLocks noChangeArrowheads="1"/>
          </p:cNvSpPr>
          <p:nvPr/>
        </p:nvSpPr>
        <p:spPr bwMode="auto">
          <a:xfrm>
            <a:off x="5553075" y="610552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2" name="文字方塊 35"/>
          <p:cNvSpPr txBox="1">
            <a:spLocks noChangeArrowheads="1"/>
          </p:cNvSpPr>
          <p:nvPr/>
        </p:nvSpPr>
        <p:spPr bwMode="auto">
          <a:xfrm>
            <a:off x="7534275" y="5124450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3" name="文字方塊 36"/>
          <p:cNvSpPr txBox="1">
            <a:spLocks noChangeArrowheads="1"/>
          </p:cNvSpPr>
          <p:nvPr/>
        </p:nvSpPr>
        <p:spPr bwMode="auto">
          <a:xfrm>
            <a:off x="7553325" y="543877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4" name="文字方塊 37"/>
          <p:cNvSpPr txBox="1">
            <a:spLocks noChangeArrowheads="1"/>
          </p:cNvSpPr>
          <p:nvPr/>
        </p:nvSpPr>
        <p:spPr bwMode="auto">
          <a:xfrm>
            <a:off x="7524750" y="570547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5" name="文字方塊 38"/>
          <p:cNvSpPr txBox="1">
            <a:spLocks noChangeArrowheads="1"/>
          </p:cNvSpPr>
          <p:nvPr/>
        </p:nvSpPr>
        <p:spPr bwMode="auto">
          <a:xfrm>
            <a:off x="7524750" y="6010275"/>
            <a:ext cx="35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2306" name="文字方塊 39"/>
          <p:cNvSpPr txBox="1">
            <a:spLocks noChangeArrowheads="1"/>
          </p:cNvSpPr>
          <p:nvPr/>
        </p:nvSpPr>
        <p:spPr bwMode="auto">
          <a:xfrm>
            <a:off x="1304925" y="5514975"/>
            <a:ext cx="3267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neighbors of 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i="0">
                <a:ea typeface="新細明體" panose="02020500000000000000" pitchFamily="18" charset="-120"/>
                <a:sym typeface="Symbol" panose="05050102010706020507" pitchFamily="18" charset="2"/>
              </a:rPr>
              <a:t>: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1, 2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i="0">
                <a:ea typeface="新細明體" panose="02020500000000000000" pitchFamily="18" charset="-120"/>
                <a:sym typeface="Symbol" panose="05050102010706020507" pitchFamily="18" charset="2"/>
              </a:rPr>
              <a:t>:{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1,2,b,c,d</a:t>
            </a:r>
            <a:r>
              <a:rPr lang="en-US" altLang="zh-TW" i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endParaRPr lang="zh-TW" altLang="en-US" i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6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16EE97-5574-4B8A-ACDF-DDE575AE9CC3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33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9EB0E9-F287-4868-9127-53FF9771308C}" type="slidenum">
              <a:rPr lang="zh-TW" altLang="en-US" sz="1400" i="0"/>
              <a:pPr eaLnBrk="1" hangingPunct="1"/>
              <a:t>11</a:t>
            </a:fld>
            <a:endParaRPr lang="en-US" altLang="zh-TW" sz="1400" i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Bond</a:t>
            </a:r>
            <a:endParaRPr lang="en-US" altLang="zh-TW" sz="1600" dirty="0" smtClean="0">
              <a:ea typeface="新細明體" panose="02020500000000000000" pitchFamily="18" charset="-12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bond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minimal nonempty edge cut.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Here “minimal” means that no proper nonempty subset is also an edge cut. 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characterize bonds in connected graphs.</a:t>
            </a:r>
            <a:r>
              <a:rPr lang="en-US" altLang="zh-TW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 </a:t>
            </a:r>
            <a:endParaRPr lang="en-US" altLang="zh-TW" dirty="0" smtClean="0">
              <a:solidFill>
                <a:prstClr val="black"/>
              </a:solidFill>
              <a:latin typeface="Calibri Light"/>
              <a:ea typeface="新細明體" panose="02020500000000000000" pitchFamily="18" charset="-120"/>
              <a:cs typeface="+mj-cs"/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prstClr val="black"/>
              </a:solidFill>
              <a:latin typeface="Calibri Light"/>
              <a:ea typeface="新細明體" panose="02020500000000000000" pitchFamily="18" charset="-120"/>
              <a:cs typeface="+mj-cs"/>
            </a:endParaRPr>
          </a:p>
          <a:p>
            <a:pPr lvl="1"/>
            <a:r>
              <a:rPr lang="en-US" altLang="zh-TW" dirty="0" smtClean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Proposition </a:t>
            </a:r>
            <a:r>
              <a:rPr lang="en-US" altLang="zh-TW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34: If </a:t>
            </a:r>
            <a:r>
              <a:rPr lang="en-US" altLang="zh-TW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G</a:t>
            </a:r>
            <a:r>
              <a:rPr lang="en-US" altLang="zh-TW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 is a connected graph, then an edge cut </a:t>
            </a:r>
            <a:r>
              <a:rPr lang="en-US" altLang="zh-TW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F </a:t>
            </a:r>
            <a:r>
              <a:rPr lang="en-US" altLang="zh-TW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is a bond if and only if </a:t>
            </a:r>
            <a:r>
              <a:rPr lang="en-US" altLang="zh-TW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G</a:t>
            </a:r>
            <a:r>
              <a:rPr lang="en-US" altLang="zh-TW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/>
              </a:rPr>
              <a:t></a:t>
            </a:r>
            <a:r>
              <a:rPr lang="en-US" altLang="zh-TW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F</a:t>
            </a:r>
            <a:r>
              <a:rPr lang="en-US" altLang="zh-TW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 has exactly two components</a:t>
            </a:r>
            <a:r>
              <a:rPr lang="en-US" altLang="zh-TW" sz="2800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</a:rPr>
              <a:t>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1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38AFFB-F574-4E83-BE39-1AEF1AFC5CC4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BBC5E7-8F0A-4ACC-85C3-C875243AA585}" type="slidenum">
              <a:rPr lang="zh-TW" altLang="en-US" sz="1400" i="0"/>
              <a:pPr eaLnBrk="1" hangingPunct="1"/>
              <a:t>12</a:t>
            </a:fld>
            <a:endParaRPr lang="en-US" altLang="zh-TW" sz="1400" i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31800"/>
            <a:ext cx="7962900" cy="1181100"/>
          </a:xfrm>
        </p:spPr>
        <p:txBody>
          <a:bodyPr/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34: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connected graph, then an edge cut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a bond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exactly two components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3486"/>
            <a:ext cx="7772400" cy="458651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</a:p>
          <a:p>
            <a:pPr marL="0" indent="0"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= [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edge cut. </a:t>
            </a:r>
          </a:p>
          <a:p>
            <a:pPr marL="0" indent="0" eaLnBrk="1" hangingPunct="1">
              <a:buNone/>
            </a:pP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Sufficiency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]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: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exactly two components, and 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 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the two components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 at least one edge between them, making it connected.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minimal disconnecting set and is a bond.</a:t>
            </a:r>
            <a:endParaRPr lang="en-US" altLang="zh-TW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r" eaLnBrk="1" hangingPunct="1"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</a:t>
            </a:r>
            <a:endParaRPr lang="en-US" altLang="zh-TW" dirty="0" smtClean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6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7C8074-2911-4F19-9878-52277182DC94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53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1F24D4-09F4-4A0B-B9A7-ACED94738342}" type="slidenum">
              <a:rPr lang="zh-TW" altLang="en-US" sz="1400" i="0"/>
              <a:pPr eaLnBrk="1" hangingPunct="1"/>
              <a:t>13</a:t>
            </a:fld>
            <a:endParaRPr lang="en-US" altLang="zh-TW" sz="1400" i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31800"/>
            <a:ext cx="7988300" cy="1016000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Proposition 34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connected graph, then an edge cut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a bond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exactly two components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504950"/>
            <a:ext cx="8334375" cy="32194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22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 [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] :</a:t>
            </a:r>
          </a:p>
          <a:p>
            <a:pPr marL="0" indent="0" eaLnBrk="1" hangingPunct="1"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suppose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BWOC that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more than two components.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disjoint union of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G[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]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G[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]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one of these has at least two components, say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].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where no edges join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B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Now the edge cuts 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,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and 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,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proper subsets of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so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 bond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7" name="Oval 4"/>
          <p:cNvSpPr>
            <a:spLocks noChangeArrowheads="1"/>
          </p:cNvSpPr>
          <p:nvPr/>
        </p:nvSpPr>
        <p:spPr bwMode="auto">
          <a:xfrm>
            <a:off x="3886200" y="5457825"/>
            <a:ext cx="7239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8" name="Oval 5"/>
          <p:cNvSpPr>
            <a:spLocks noChangeArrowheads="1"/>
          </p:cNvSpPr>
          <p:nvPr/>
        </p:nvSpPr>
        <p:spPr bwMode="auto">
          <a:xfrm>
            <a:off x="3797300" y="4540250"/>
            <a:ext cx="723900" cy="688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9" name="Oval 6"/>
          <p:cNvSpPr>
            <a:spLocks noChangeArrowheads="1"/>
          </p:cNvSpPr>
          <p:nvPr/>
        </p:nvSpPr>
        <p:spPr bwMode="auto">
          <a:xfrm>
            <a:off x="5422900" y="4562475"/>
            <a:ext cx="901700" cy="1352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692775" y="496887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  <a:sym typeface="Symbol" panose="05050102010706020507" pitchFamily="18" charset="2"/>
              </a:rPr>
              <a:t> </a:t>
            </a:r>
            <a:r>
              <a:rPr lang="en-US" altLang="zh-TW" b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3251200" y="512762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3978275" y="4667250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5373" name="Text Box 10"/>
          <p:cNvSpPr txBox="1">
            <a:spLocks noChangeArrowheads="1"/>
          </p:cNvSpPr>
          <p:nvPr/>
        </p:nvSpPr>
        <p:spPr bwMode="auto">
          <a:xfrm>
            <a:off x="4067175" y="556577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 flipV="1">
            <a:off x="4457700" y="5667375"/>
            <a:ext cx="1171575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 flipV="1">
            <a:off x="4410075" y="5438775"/>
            <a:ext cx="11144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>
            <a:off x="4400550" y="5072063"/>
            <a:ext cx="1143000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 flipV="1">
            <a:off x="4400550" y="4826000"/>
            <a:ext cx="12446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115817-D9A4-4301-B4D0-22F4C51153D2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7E196A-6379-45E4-83CF-7487CFD8E6E8}" type="slidenum">
              <a:rPr lang="zh-TW" altLang="en-US" sz="1400" i="0"/>
              <a:pPr eaLnBrk="1" hangingPunct="1"/>
              <a:t>14</a:t>
            </a:fld>
            <a:endParaRPr lang="en-US" altLang="zh-TW" sz="1400" i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4825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Blocks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514475"/>
            <a:ext cx="7772400" cy="19145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maximal connected subgraph of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has no cut-vertex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 is connected and has no cut-vertex, then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block.</a:t>
            </a:r>
          </a:p>
        </p:txBody>
      </p:sp>
    </p:spTree>
    <p:extLst>
      <p:ext uri="{BB962C8B-B14F-4D97-AF65-F5344CB8AC3E}">
        <p14:creationId xmlns:p14="http://schemas.microsoft.com/office/powerpoint/2010/main" val="22579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BAD206-512A-471D-B5C0-47AD335A5482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Blocks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528888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block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a graph has no cut-vertex, but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contain vertices that are cut-vertices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example, the graph drawn below has five blocks; three copies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13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1300" dirty="0" smtClean="0">
                <a:ea typeface="新細明體" panose="02020500000000000000" pitchFamily="18" charset="-120"/>
              </a:rPr>
              <a:t>3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one </a:t>
            </a:r>
            <a:r>
              <a:rPr lang="en-US" altLang="zh-TW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is neither a cycle nor a complete graph.</a:t>
            </a:r>
          </a:p>
        </p:txBody>
      </p:sp>
      <p:grpSp>
        <p:nvGrpSpPr>
          <p:cNvPr id="17414" name="Group 33"/>
          <p:cNvGrpSpPr>
            <a:grpSpLocks/>
          </p:cNvGrpSpPr>
          <p:nvPr/>
        </p:nvGrpSpPr>
        <p:grpSpPr bwMode="auto">
          <a:xfrm>
            <a:off x="4257675" y="4352925"/>
            <a:ext cx="3032125" cy="1949450"/>
            <a:chOff x="2682" y="2742"/>
            <a:chExt cx="1910" cy="1228"/>
          </a:xfrm>
        </p:grpSpPr>
        <p:sp>
          <p:nvSpPr>
            <p:cNvPr id="17415" name="Oval 20"/>
            <p:cNvSpPr>
              <a:spLocks noChangeArrowheads="1"/>
            </p:cNvSpPr>
            <p:nvPr/>
          </p:nvSpPr>
          <p:spPr bwMode="auto">
            <a:xfrm>
              <a:off x="3180" y="3186"/>
              <a:ext cx="694" cy="33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6" name="Oval 4"/>
            <p:cNvSpPr>
              <a:spLocks noChangeArrowheads="1"/>
            </p:cNvSpPr>
            <p:nvPr/>
          </p:nvSpPr>
          <p:spPr bwMode="auto">
            <a:xfrm>
              <a:off x="2904" y="300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7" name="Oval 5"/>
            <p:cNvSpPr>
              <a:spLocks noChangeArrowheads="1"/>
            </p:cNvSpPr>
            <p:nvPr/>
          </p:nvSpPr>
          <p:spPr bwMode="auto">
            <a:xfrm>
              <a:off x="3214" y="331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8" name="Oval 6"/>
            <p:cNvSpPr>
              <a:spLocks noChangeArrowheads="1"/>
            </p:cNvSpPr>
            <p:nvPr/>
          </p:nvSpPr>
          <p:spPr bwMode="auto">
            <a:xfrm>
              <a:off x="2934" y="356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19" name="Oval 7"/>
            <p:cNvSpPr>
              <a:spLocks noChangeArrowheads="1"/>
            </p:cNvSpPr>
            <p:nvPr/>
          </p:nvSpPr>
          <p:spPr bwMode="auto">
            <a:xfrm>
              <a:off x="3754" y="331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0" name="Oval 8"/>
            <p:cNvSpPr>
              <a:spLocks noChangeArrowheads="1"/>
            </p:cNvSpPr>
            <p:nvPr/>
          </p:nvSpPr>
          <p:spPr bwMode="auto">
            <a:xfrm>
              <a:off x="4106" y="301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1" name="Oval 9"/>
            <p:cNvSpPr>
              <a:spLocks noChangeArrowheads="1"/>
            </p:cNvSpPr>
            <p:nvPr/>
          </p:nvSpPr>
          <p:spPr bwMode="auto">
            <a:xfrm>
              <a:off x="4142" y="355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2" name="Oval 10"/>
            <p:cNvSpPr>
              <a:spLocks noChangeArrowheads="1"/>
            </p:cNvSpPr>
            <p:nvPr/>
          </p:nvSpPr>
          <p:spPr bwMode="auto">
            <a:xfrm>
              <a:off x="4452" y="3344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2968" y="3058"/>
              <a:ext cx="260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2"/>
            <p:cNvSpPr>
              <a:spLocks noChangeShapeType="1"/>
            </p:cNvSpPr>
            <p:nvPr/>
          </p:nvSpPr>
          <p:spPr bwMode="auto">
            <a:xfrm flipV="1">
              <a:off x="2994" y="3372"/>
              <a:ext cx="23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3"/>
            <p:cNvSpPr>
              <a:spLocks noChangeShapeType="1"/>
            </p:cNvSpPr>
            <p:nvPr/>
          </p:nvSpPr>
          <p:spPr bwMode="auto">
            <a:xfrm>
              <a:off x="2936" y="3076"/>
              <a:ext cx="24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>
              <a:off x="3284" y="3346"/>
              <a:ext cx="4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>
              <a:off x="3812" y="3390"/>
              <a:ext cx="33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6"/>
            <p:cNvSpPr>
              <a:spLocks noChangeShapeType="1"/>
            </p:cNvSpPr>
            <p:nvPr/>
          </p:nvSpPr>
          <p:spPr bwMode="auto">
            <a:xfrm flipV="1">
              <a:off x="3816" y="3076"/>
              <a:ext cx="29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17"/>
            <p:cNvSpPr>
              <a:spLocks noChangeShapeType="1"/>
            </p:cNvSpPr>
            <p:nvPr/>
          </p:nvSpPr>
          <p:spPr bwMode="auto">
            <a:xfrm>
              <a:off x="4178" y="3070"/>
              <a:ext cx="28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 flipH="1">
              <a:off x="4214" y="3410"/>
              <a:ext cx="25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>
              <a:off x="4144" y="3088"/>
              <a:ext cx="3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Oval 21"/>
            <p:cNvSpPr>
              <a:spLocks noChangeArrowheads="1"/>
            </p:cNvSpPr>
            <p:nvPr/>
          </p:nvSpPr>
          <p:spPr bwMode="auto">
            <a:xfrm>
              <a:off x="3698" y="2984"/>
              <a:ext cx="894" cy="734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3" name="Oval 22"/>
            <p:cNvSpPr>
              <a:spLocks noChangeArrowheads="1"/>
            </p:cNvSpPr>
            <p:nvPr/>
          </p:nvSpPr>
          <p:spPr bwMode="auto">
            <a:xfrm>
              <a:off x="2682" y="2926"/>
              <a:ext cx="656" cy="76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4" name="Oval 23"/>
            <p:cNvSpPr>
              <a:spLocks noChangeArrowheads="1"/>
            </p:cNvSpPr>
            <p:nvPr/>
          </p:nvSpPr>
          <p:spPr bwMode="auto">
            <a:xfrm>
              <a:off x="3220" y="2742"/>
              <a:ext cx="694" cy="33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5" name="Oval 24"/>
            <p:cNvSpPr>
              <a:spLocks noChangeArrowheads="1"/>
            </p:cNvSpPr>
            <p:nvPr/>
          </p:nvSpPr>
          <p:spPr bwMode="auto">
            <a:xfrm>
              <a:off x="3254" y="286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6" name="Oval 25"/>
            <p:cNvSpPr>
              <a:spLocks noChangeArrowheads="1"/>
            </p:cNvSpPr>
            <p:nvPr/>
          </p:nvSpPr>
          <p:spPr bwMode="auto">
            <a:xfrm>
              <a:off x="3794" y="2874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7" name="Line 26"/>
            <p:cNvSpPr>
              <a:spLocks noChangeShapeType="1"/>
            </p:cNvSpPr>
            <p:nvPr/>
          </p:nvSpPr>
          <p:spPr bwMode="auto">
            <a:xfrm>
              <a:off x="3324" y="2902"/>
              <a:ext cx="4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Oval 29"/>
            <p:cNvSpPr>
              <a:spLocks noChangeArrowheads="1"/>
            </p:cNvSpPr>
            <p:nvPr/>
          </p:nvSpPr>
          <p:spPr bwMode="auto">
            <a:xfrm>
              <a:off x="3202" y="3638"/>
              <a:ext cx="694" cy="332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39" name="Oval 30"/>
            <p:cNvSpPr>
              <a:spLocks noChangeArrowheads="1"/>
            </p:cNvSpPr>
            <p:nvPr/>
          </p:nvSpPr>
          <p:spPr bwMode="auto">
            <a:xfrm>
              <a:off x="3236" y="376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40" name="Oval 31"/>
            <p:cNvSpPr>
              <a:spLocks noChangeArrowheads="1"/>
            </p:cNvSpPr>
            <p:nvPr/>
          </p:nvSpPr>
          <p:spPr bwMode="auto">
            <a:xfrm>
              <a:off x="3776" y="377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>
              <a:off x="3306" y="3798"/>
              <a:ext cx="4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B43E1C-F0EA-4358-A883-DBE69A906995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E2040B-9FA6-462C-ABE4-5DD26ADEB389}" type="slidenum">
              <a:rPr lang="zh-TW" altLang="en-US" sz="1400" i="0"/>
              <a:pPr eaLnBrk="1" hangingPunct="1"/>
              <a:t>16</a:t>
            </a:fld>
            <a:endParaRPr lang="en-US" altLang="zh-TW" sz="1400" i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0850"/>
            <a:ext cx="7772400" cy="1073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Proposition 35: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Two blocks in a graph share at most one vertex.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7963"/>
            <a:ext cx="7772400" cy="3789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contradiction.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blocks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have at least two common vertices, say v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v</a:t>
            </a:r>
            <a:r>
              <a:rPr lang="en-US" altLang="zh-TW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show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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connected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no cut-vertex, which contradicts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maximality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.                                                                  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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6090A9-21BF-4307-8AD1-B6C1FB86F9FA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AD4EF2-91C0-43F9-8812-3FC24748624F}" type="slidenum">
              <a:rPr lang="zh-TW" altLang="en-US" sz="1400" i="0"/>
              <a:pPr eaLnBrk="1" hangingPunct="1"/>
              <a:t>17</a:t>
            </a:fld>
            <a:endParaRPr lang="en-US" altLang="zh-TW" sz="1400" i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0850"/>
            <a:ext cx="7772400" cy="1073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smtClean="0">
                <a:ea typeface="新細明體" panose="02020500000000000000" pitchFamily="18" charset="-120"/>
              </a:rPr>
              <a:t>Proposition 35 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Two blocks in a graph share at most one vertex.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4113"/>
            <a:ext cx="7943850" cy="4349933"/>
          </a:xfrm>
        </p:spPr>
        <p:txBody>
          <a:bodyPr>
            <a:normAutofit fontScale="92500"/>
          </a:bodyPr>
          <a:lstStyle/>
          <a:p>
            <a:pPr marL="471488" lvl="1" indent="-471488"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</a:p>
          <a:p>
            <a:pPr marL="471488" lvl="1" indent="-471488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we delete one vertex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 {v} i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 connected.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1: v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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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Then there is a path from any u in B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any vertex w in B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including v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(and v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and hence a path to any z in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TW" sz="2400" baseline="-25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(B</a:t>
            </a:r>
            <a:r>
              <a:rPr lang="en-US" altLang="zh-TW" sz="24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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B</a:t>
            </a:r>
            <a:r>
              <a:rPr lang="en-US" altLang="zh-TW" sz="2400" baseline="-25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j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).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2: v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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the blocks have at least two common vertices, deleting a single vertex leaves a vertex in the intersection. Paths from all vertices to that vertex are retained, and hence to any other vertex in 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∪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.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So, in </a:t>
            </a:r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either case, </a:t>
            </a:r>
            <a:r>
              <a:rPr lang="en-US" altLang="zh-TW" sz="2400" i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∪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sz="2400" baseline="-250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cannot be disconnected by deleting one vertex.</a:t>
            </a:r>
          </a:p>
        </p:txBody>
      </p:sp>
    </p:spTree>
    <p:extLst>
      <p:ext uri="{BB962C8B-B14F-4D97-AF65-F5344CB8AC3E}">
        <p14:creationId xmlns:p14="http://schemas.microsoft.com/office/powerpoint/2010/main" val="30857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D9A309-0D1C-49DB-9C8E-291009E3C25F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703D45-B78A-455F-9421-88E9420FEF9D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Connectivity </a:t>
            </a:r>
            <a:r>
              <a:rPr lang="en-US" altLang="zh-TW" sz="3700" dirty="0" smtClean="0">
                <a:ea typeface="新細明體" panose="02020500000000000000" pitchFamily="18" charset="-120"/>
              </a:rPr>
              <a:t>of </a:t>
            </a:r>
            <a:r>
              <a:rPr lang="en-US" altLang="zh-TW" sz="37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700" i="1" baseline="-25000" dirty="0" err="1" smtClean="0">
                <a:ea typeface="新細明體" panose="02020500000000000000" pitchFamily="18" charset="-120"/>
              </a:rPr>
              <a:t>n</a:t>
            </a:r>
            <a:endParaRPr lang="en-US" altLang="zh-TW" sz="1400" baseline="-25000" dirty="0" smtClean="0">
              <a:ea typeface="新細明體" panose="02020500000000000000" pitchFamily="18" charset="-12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9610"/>
            <a:ext cx="7772400" cy="4323807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a clique has no separating set, we need to adopt a convention for its connectivity. </a:t>
            </a: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explains the phrase “or has only one vertex” in the definition of connectivity</a:t>
            </a:r>
          </a:p>
          <a:p>
            <a:pPr lvl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obtain </a:t>
            </a:r>
            <a:r>
              <a:rPr lang="el-GR" altLang="zh-TW" sz="2400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1600" i="1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=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while </a:t>
            </a:r>
            <a:r>
              <a:rPr lang="el-GR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)≤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G)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 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2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 complete graph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this convention, most general results about connectivity remain valid on complete graphs.</a:t>
            </a: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disconnected graph has connectivity 0.</a:t>
            </a:r>
          </a:p>
          <a:p>
            <a:pPr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to maintain consistency with the above convention for complete graphs, the connected graph K</a:t>
            </a:r>
            <a:r>
              <a:rPr lang="en-US" altLang="zh-TW" sz="22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also has connectivity 0 </a:t>
            </a:r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65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6A3C31-80F0-4A7A-9A52-D1727B924C60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99435C-C194-48CC-B9A7-612C6E68D8CC}" type="slidenum">
              <a:rPr lang="zh-TW" altLang="en-US" sz="1400" i="0"/>
              <a:pPr eaLnBrk="1" hangingPunct="1"/>
              <a:t>3</a:t>
            </a:fld>
            <a:endParaRPr lang="en-US" altLang="zh-TW" sz="1400" i="0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Connectivity </a:t>
            </a:r>
            <a:r>
              <a:rPr lang="en-US" altLang="zh-TW" sz="3700" dirty="0" smtClean="0">
                <a:ea typeface="新細明體" panose="02020500000000000000" pitchFamily="18" charset="-120"/>
              </a:rPr>
              <a:t>of </a:t>
            </a:r>
            <a:r>
              <a:rPr lang="en-US" altLang="zh-TW" sz="37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700" i="1" baseline="-25000" dirty="0" err="1" smtClean="0">
                <a:ea typeface="新細明體" panose="02020500000000000000" pitchFamily="18" charset="-120"/>
              </a:rPr>
              <a:t>n</a:t>
            </a:r>
            <a:endParaRPr lang="en-US" altLang="zh-TW" sz="1400" baseline="-25000" dirty="0" smtClean="0">
              <a:ea typeface="新細明體" panose="02020500000000000000" pitchFamily="18" charset="-120"/>
            </a:endParaRPr>
          </a:p>
        </p:txBody>
      </p:sp>
      <p:grpSp>
        <p:nvGrpSpPr>
          <p:cNvPr id="6150" name="Group 1094"/>
          <p:cNvGrpSpPr>
            <a:grpSpLocks/>
          </p:cNvGrpSpPr>
          <p:nvPr/>
        </p:nvGrpSpPr>
        <p:grpSpPr bwMode="auto">
          <a:xfrm>
            <a:off x="2457450" y="2152650"/>
            <a:ext cx="1136650" cy="1136650"/>
            <a:chOff x="644" y="1212"/>
            <a:chExt cx="716" cy="716"/>
          </a:xfrm>
        </p:grpSpPr>
        <p:sp>
          <p:nvSpPr>
            <p:cNvPr id="6202" name="Oval 1028"/>
            <p:cNvSpPr>
              <a:spLocks noChangeArrowheads="1"/>
            </p:cNvSpPr>
            <p:nvPr/>
          </p:nvSpPr>
          <p:spPr bwMode="auto">
            <a:xfrm>
              <a:off x="644" y="1448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3" name="Oval 1029"/>
            <p:cNvSpPr>
              <a:spLocks noChangeArrowheads="1"/>
            </p:cNvSpPr>
            <p:nvPr/>
          </p:nvSpPr>
          <p:spPr bwMode="auto">
            <a:xfrm>
              <a:off x="952" y="121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4" name="Oval 1030"/>
            <p:cNvSpPr>
              <a:spLocks noChangeArrowheads="1"/>
            </p:cNvSpPr>
            <p:nvPr/>
          </p:nvSpPr>
          <p:spPr bwMode="auto">
            <a:xfrm>
              <a:off x="1264" y="145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5" name="Oval 1031"/>
            <p:cNvSpPr>
              <a:spLocks noChangeArrowheads="1"/>
            </p:cNvSpPr>
            <p:nvPr/>
          </p:nvSpPr>
          <p:spPr bwMode="auto">
            <a:xfrm>
              <a:off x="1120" y="1840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6" name="Oval 1032"/>
            <p:cNvSpPr>
              <a:spLocks noChangeArrowheads="1"/>
            </p:cNvSpPr>
            <p:nvPr/>
          </p:nvSpPr>
          <p:spPr bwMode="auto">
            <a:xfrm>
              <a:off x="776" y="183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207" name="Line 1033"/>
            <p:cNvSpPr>
              <a:spLocks noChangeShapeType="1"/>
            </p:cNvSpPr>
            <p:nvPr/>
          </p:nvSpPr>
          <p:spPr bwMode="auto">
            <a:xfrm flipH="1">
              <a:off x="736" y="1288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1034"/>
            <p:cNvSpPr>
              <a:spLocks noChangeShapeType="1"/>
            </p:cNvSpPr>
            <p:nvPr/>
          </p:nvSpPr>
          <p:spPr bwMode="auto">
            <a:xfrm>
              <a:off x="716" y="1540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1035"/>
            <p:cNvSpPr>
              <a:spLocks noChangeShapeType="1"/>
            </p:cNvSpPr>
            <p:nvPr/>
          </p:nvSpPr>
          <p:spPr bwMode="auto">
            <a:xfrm>
              <a:off x="872" y="1880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1036"/>
            <p:cNvSpPr>
              <a:spLocks noChangeShapeType="1"/>
            </p:cNvSpPr>
            <p:nvPr/>
          </p:nvSpPr>
          <p:spPr bwMode="auto">
            <a:xfrm flipH="1">
              <a:off x="1188" y="1536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1037"/>
            <p:cNvSpPr>
              <a:spLocks noChangeShapeType="1"/>
            </p:cNvSpPr>
            <p:nvPr/>
          </p:nvSpPr>
          <p:spPr bwMode="auto">
            <a:xfrm>
              <a:off x="1040" y="1280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1038"/>
            <p:cNvSpPr>
              <a:spLocks noChangeShapeType="1"/>
            </p:cNvSpPr>
            <p:nvPr/>
          </p:nvSpPr>
          <p:spPr bwMode="auto">
            <a:xfrm flipH="1">
              <a:off x="856" y="1520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1039"/>
            <p:cNvSpPr>
              <a:spLocks noChangeShapeType="1"/>
            </p:cNvSpPr>
            <p:nvPr/>
          </p:nvSpPr>
          <p:spPr bwMode="auto">
            <a:xfrm>
              <a:off x="732" y="1520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1040"/>
            <p:cNvSpPr>
              <a:spLocks noChangeShapeType="1"/>
            </p:cNvSpPr>
            <p:nvPr/>
          </p:nvSpPr>
          <p:spPr bwMode="auto">
            <a:xfrm flipH="1" flipV="1">
              <a:off x="736" y="1496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1041"/>
            <p:cNvSpPr>
              <a:spLocks noChangeShapeType="1"/>
            </p:cNvSpPr>
            <p:nvPr/>
          </p:nvSpPr>
          <p:spPr bwMode="auto">
            <a:xfrm>
              <a:off x="1012" y="1304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1042"/>
            <p:cNvSpPr>
              <a:spLocks noChangeShapeType="1"/>
            </p:cNvSpPr>
            <p:nvPr/>
          </p:nvSpPr>
          <p:spPr bwMode="auto">
            <a:xfrm flipH="1">
              <a:off x="832" y="1304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1093"/>
          <p:cNvGrpSpPr>
            <a:grpSpLocks/>
          </p:cNvGrpSpPr>
          <p:nvPr/>
        </p:nvGrpSpPr>
        <p:grpSpPr bwMode="auto">
          <a:xfrm>
            <a:off x="5321300" y="2076450"/>
            <a:ext cx="1136650" cy="1136650"/>
            <a:chOff x="1856" y="1244"/>
            <a:chExt cx="716" cy="716"/>
          </a:xfrm>
        </p:grpSpPr>
        <p:sp>
          <p:nvSpPr>
            <p:cNvPr id="6187" name="Oval 1043"/>
            <p:cNvSpPr>
              <a:spLocks noChangeArrowheads="1"/>
            </p:cNvSpPr>
            <p:nvPr/>
          </p:nvSpPr>
          <p:spPr bwMode="auto">
            <a:xfrm>
              <a:off x="1856" y="1480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88" name="Oval 1044"/>
            <p:cNvSpPr>
              <a:spLocks noChangeArrowheads="1"/>
            </p:cNvSpPr>
            <p:nvPr/>
          </p:nvSpPr>
          <p:spPr bwMode="auto">
            <a:xfrm>
              <a:off x="2164" y="124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89" name="Oval 1045"/>
            <p:cNvSpPr>
              <a:spLocks noChangeArrowheads="1"/>
            </p:cNvSpPr>
            <p:nvPr/>
          </p:nvSpPr>
          <p:spPr bwMode="auto">
            <a:xfrm>
              <a:off x="2476" y="1484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90" name="Oval 1046"/>
            <p:cNvSpPr>
              <a:spLocks noChangeArrowheads="1"/>
            </p:cNvSpPr>
            <p:nvPr/>
          </p:nvSpPr>
          <p:spPr bwMode="auto">
            <a:xfrm>
              <a:off x="2332" y="187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91" name="Oval 1047"/>
            <p:cNvSpPr>
              <a:spLocks noChangeArrowheads="1"/>
            </p:cNvSpPr>
            <p:nvPr/>
          </p:nvSpPr>
          <p:spPr bwMode="auto">
            <a:xfrm>
              <a:off x="1988" y="186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92" name="Line 1048"/>
            <p:cNvSpPr>
              <a:spLocks noChangeShapeType="1"/>
            </p:cNvSpPr>
            <p:nvPr/>
          </p:nvSpPr>
          <p:spPr bwMode="auto">
            <a:xfrm flipH="1">
              <a:off x="1948" y="1320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049"/>
            <p:cNvSpPr>
              <a:spLocks noChangeShapeType="1"/>
            </p:cNvSpPr>
            <p:nvPr/>
          </p:nvSpPr>
          <p:spPr bwMode="auto">
            <a:xfrm>
              <a:off x="1928" y="1572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050"/>
            <p:cNvSpPr>
              <a:spLocks noChangeShapeType="1"/>
            </p:cNvSpPr>
            <p:nvPr/>
          </p:nvSpPr>
          <p:spPr bwMode="auto">
            <a:xfrm>
              <a:off x="2084" y="1912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051"/>
            <p:cNvSpPr>
              <a:spLocks noChangeShapeType="1"/>
            </p:cNvSpPr>
            <p:nvPr/>
          </p:nvSpPr>
          <p:spPr bwMode="auto">
            <a:xfrm flipH="1">
              <a:off x="2400" y="1568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1052"/>
            <p:cNvSpPr>
              <a:spLocks noChangeShapeType="1"/>
            </p:cNvSpPr>
            <p:nvPr/>
          </p:nvSpPr>
          <p:spPr bwMode="auto">
            <a:xfrm>
              <a:off x="2252" y="1312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1053"/>
            <p:cNvSpPr>
              <a:spLocks noChangeShapeType="1"/>
            </p:cNvSpPr>
            <p:nvPr/>
          </p:nvSpPr>
          <p:spPr bwMode="auto">
            <a:xfrm flipH="1">
              <a:off x="2068" y="1552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1054"/>
            <p:cNvSpPr>
              <a:spLocks noChangeShapeType="1"/>
            </p:cNvSpPr>
            <p:nvPr/>
          </p:nvSpPr>
          <p:spPr bwMode="auto">
            <a:xfrm>
              <a:off x="1944" y="1552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1055"/>
            <p:cNvSpPr>
              <a:spLocks noChangeShapeType="1"/>
            </p:cNvSpPr>
            <p:nvPr/>
          </p:nvSpPr>
          <p:spPr bwMode="auto">
            <a:xfrm flipH="1" flipV="1">
              <a:off x="1948" y="1528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1056"/>
            <p:cNvSpPr>
              <a:spLocks noChangeShapeType="1"/>
            </p:cNvSpPr>
            <p:nvPr/>
          </p:nvSpPr>
          <p:spPr bwMode="auto">
            <a:xfrm>
              <a:off x="2224" y="1336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57"/>
            <p:cNvSpPr>
              <a:spLocks noChangeShapeType="1"/>
            </p:cNvSpPr>
            <p:nvPr/>
          </p:nvSpPr>
          <p:spPr bwMode="auto">
            <a:xfrm flipH="1">
              <a:off x="2044" y="1336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073"/>
          <p:cNvGrpSpPr>
            <a:grpSpLocks/>
          </p:cNvGrpSpPr>
          <p:nvPr/>
        </p:nvGrpSpPr>
        <p:grpSpPr bwMode="auto">
          <a:xfrm>
            <a:off x="5562600" y="4298950"/>
            <a:ext cx="1136650" cy="1136650"/>
            <a:chOff x="2912" y="1260"/>
            <a:chExt cx="716" cy="716"/>
          </a:xfrm>
        </p:grpSpPr>
        <p:sp>
          <p:nvSpPr>
            <p:cNvPr id="6172" name="Oval 1058"/>
            <p:cNvSpPr>
              <a:spLocks noChangeArrowheads="1"/>
            </p:cNvSpPr>
            <p:nvPr/>
          </p:nvSpPr>
          <p:spPr bwMode="auto">
            <a:xfrm>
              <a:off x="2912" y="1496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3" name="Oval 1059"/>
            <p:cNvSpPr>
              <a:spLocks noChangeArrowheads="1"/>
            </p:cNvSpPr>
            <p:nvPr/>
          </p:nvSpPr>
          <p:spPr bwMode="auto">
            <a:xfrm>
              <a:off x="3220" y="1260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4" name="Oval 1060"/>
            <p:cNvSpPr>
              <a:spLocks noChangeArrowheads="1"/>
            </p:cNvSpPr>
            <p:nvPr/>
          </p:nvSpPr>
          <p:spPr bwMode="auto">
            <a:xfrm>
              <a:off x="3532" y="1500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5" name="Oval 1061"/>
            <p:cNvSpPr>
              <a:spLocks noChangeArrowheads="1"/>
            </p:cNvSpPr>
            <p:nvPr/>
          </p:nvSpPr>
          <p:spPr bwMode="auto">
            <a:xfrm>
              <a:off x="3388" y="1888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6" name="Oval 1062"/>
            <p:cNvSpPr>
              <a:spLocks noChangeArrowheads="1"/>
            </p:cNvSpPr>
            <p:nvPr/>
          </p:nvSpPr>
          <p:spPr bwMode="auto">
            <a:xfrm>
              <a:off x="3044" y="1880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77" name="Line 1063"/>
            <p:cNvSpPr>
              <a:spLocks noChangeShapeType="1"/>
            </p:cNvSpPr>
            <p:nvPr/>
          </p:nvSpPr>
          <p:spPr bwMode="auto">
            <a:xfrm flipH="1">
              <a:off x="3004" y="1336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064"/>
            <p:cNvSpPr>
              <a:spLocks noChangeShapeType="1"/>
            </p:cNvSpPr>
            <p:nvPr/>
          </p:nvSpPr>
          <p:spPr bwMode="auto">
            <a:xfrm>
              <a:off x="2984" y="1588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1065"/>
            <p:cNvSpPr>
              <a:spLocks noChangeShapeType="1"/>
            </p:cNvSpPr>
            <p:nvPr/>
          </p:nvSpPr>
          <p:spPr bwMode="auto">
            <a:xfrm>
              <a:off x="3140" y="1928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66"/>
            <p:cNvSpPr>
              <a:spLocks noChangeShapeType="1"/>
            </p:cNvSpPr>
            <p:nvPr/>
          </p:nvSpPr>
          <p:spPr bwMode="auto">
            <a:xfrm flipH="1">
              <a:off x="3456" y="1584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067"/>
            <p:cNvSpPr>
              <a:spLocks noChangeShapeType="1"/>
            </p:cNvSpPr>
            <p:nvPr/>
          </p:nvSpPr>
          <p:spPr bwMode="auto">
            <a:xfrm>
              <a:off x="3308" y="1328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068"/>
            <p:cNvSpPr>
              <a:spLocks noChangeShapeType="1"/>
            </p:cNvSpPr>
            <p:nvPr/>
          </p:nvSpPr>
          <p:spPr bwMode="auto">
            <a:xfrm flipH="1">
              <a:off x="3124" y="1568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069"/>
            <p:cNvSpPr>
              <a:spLocks noChangeShapeType="1"/>
            </p:cNvSpPr>
            <p:nvPr/>
          </p:nvSpPr>
          <p:spPr bwMode="auto">
            <a:xfrm>
              <a:off x="3000" y="1568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070"/>
            <p:cNvSpPr>
              <a:spLocks noChangeShapeType="1"/>
            </p:cNvSpPr>
            <p:nvPr/>
          </p:nvSpPr>
          <p:spPr bwMode="auto">
            <a:xfrm flipH="1" flipV="1">
              <a:off x="3004" y="1544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071"/>
            <p:cNvSpPr>
              <a:spLocks noChangeShapeType="1"/>
            </p:cNvSpPr>
            <p:nvPr/>
          </p:nvSpPr>
          <p:spPr bwMode="auto">
            <a:xfrm>
              <a:off x="3280" y="1352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072"/>
            <p:cNvSpPr>
              <a:spLocks noChangeShapeType="1"/>
            </p:cNvSpPr>
            <p:nvPr/>
          </p:nvSpPr>
          <p:spPr bwMode="auto">
            <a:xfrm flipH="1">
              <a:off x="3100" y="1352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3" name="Group 1092"/>
          <p:cNvGrpSpPr>
            <a:grpSpLocks/>
          </p:cNvGrpSpPr>
          <p:nvPr/>
        </p:nvGrpSpPr>
        <p:grpSpPr bwMode="auto">
          <a:xfrm>
            <a:off x="2590800" y="4438650"/>
            <a:ext cx="1136650" cy="1136650"/>
            <a:chOff x="3120" y="1244"/>
            <a:chExt cx="716" cy="716"/>
          </a:xfrm>
        </p:grpSpPr>
        <p:sp>
          <p:nvSpPr>
            <p:cNvPr id="6157" name="Oval 1074"/>
            <p:cNvSpPr>
              <a:spLocks noChangeArrowheads="1"/>
            </p:cNvSpPr>
            <p:nvPr/>
          </p:nvSpPr>
          <p:spPr bwMode="auto">
            <a:xfrm>
              <a:off x="3120" y="1480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8" name="Oval 1075"/>
            <p:cNvSpPr>
              <a:spLocks noChangeArrowheads="1"/>
            </p:cNvSpPr>
            <p:nvPr/>
          </p:nvSpPr>
          <p:spPr bwMode="auto">
            <a:xfrm>
              <a:off x="3428" y="124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59" name="Oval 1076"/>
            <p:cNvSpPr>
              <a:spLocks noChangeArrowheads="1"/>
            </p:cNvSpPr>
            <p:nvPr/>
          </p:nvSpPr>
          <p:spPr bwMode="auto">
            <a:xfrm>
              <a:off x="3740" y="1484"/>
              <a:ext cx="96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60" name="Oval 1077"/>
            <p:cNvSpPr>
              <a:spLocks noChangeArrowheads="1"/>
            </p:cNvSpPr>
            <p:nvPr/>
          </p:nvSpPr>
          <p:spPr bwMode="auto">
            <a:xfrm>
              <a:off x="3596" y="1872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61" name="Oval 1078"/>
            <p:cNvSpPr>
              <a:spLocks noChangeArrowheads="1"/>
            </p:cNvSpPr>
            <p:nvPr/>
          </p:nvSpPr>
          <p:spPr bwMode="auto">
            <a:xfrm>
              <a:off x="3252" y="1864"/>
              <a:ext cx="9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6162" name="Line 1079"/>
            <p:cNvSpPr>
              <a:spLocks noChangeShapeType="1"/>
            </p:cNvSpPr>
            <p:nvPr/>
          </p:nvSpPr>
          <p:spPr bwMode="auto">
            <a:xfrm flipH="1">
              <a:off x="3212" y="1320"/>
              <a:ext cx="224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080"/>
            <p:cNvSpPr>
              <a:spLocks noChangeShapeType="1"/>
            </p:cNvSpPr>
            <p:nvPr/>
          </p:nvSpPr>
          <p:spPr bwMode="auto">
            <a:xfrm>
              <a:off x="3192" y="1572"/>
              <a:ext cx="92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081"/>
            <p:cNvSpPr>
              <a:spLocks noChangeShapeType="1"/>
            </p:cNvSpPr>
            <p:nvPr/>
          </p:nvSpPr>
          <p:spPr bwMode="auto">
            <a:xfrm>
              <a:off x="3348" y="1912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082"/>
            <p:cNvSpPr>
              <a:spLocks noChangeShapeType="1"/>
            </p:cNvSpPr>
            <p:nvPr/>
          </p:nvSpPr>
          <p:spPr bwMode="auto">
            <a:xfrm flipH="1">
              <a:off x="3664" y="1568"/>
              <a:ext cx="112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083"/>
            <p:cNvSpPr>
              <a:spLocks noChangeShapeType="1"/>
            </p:cNvSpPr>
            <p:nvPr/>
          </p:nvSpPr>
          <p:spPr bwMode="auto">
            <a:xfrm>
              <a:off x="3516" y="1312"/>
              <a:ext cx="232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084"/>
            <p:cNvSpPr>
              <a:spLocks noChangeShapeType="1"/>
            </p:cNvSpPr>
            <p:nvPr/>
          </p:nvSpPr>
          <p:spPr bwMode="auto">
            <a:xfrm flipH="1">
              <a:off x="3332" y="1552"/>
              <a:ext cx="416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1085"/>
            <p:cNvSpPr>
              <a:spLocks noChangeShapeType="1"/>
            </p:cNvSpPr>
            <p:nvPr/>
          </p:nvSpPr>
          <p:spPr bwMode="auto">
            <a:xfrm>
              <a:off x="3208" y="1552"/>
              <a:ext cx="41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086"/>
            <p:cNvSpPr>
              <a:spLocks noChangeShapeType="1"/>
            </p:cNvSpPr>
            <p:nvPr/>
          </p:nvSpPr>
          <p:spPr bwMode="auto">
            <a:xfrm flipH="1" flipV="1">
              <a:off x="3212" y="1528"/>
              <a:ext cx="52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087"/>
            <p:cNvSpPr>
              <a:spLocks noChangeShapeType="1"/>
            </p:cNvSpPr>
            <p:nvPr/>
          </p:nvSpPr>
          <p:spPr bwMode="auto">
            <a:xfrm>
              <a:off x="3488" y="1336"/>
              <a:ext cx="14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1088"/>
            <p:cNvSpPr>
              <a:spLocks noChangeShapeType="1"/>
            </p:cNvSpPr>
            <p:nvPr/>
          </p:nvSpPr>
          <p:spPr bwMode="auto">
            <a:xfrm flipH="1">
              <a:off x="3308" y="1336"/>
              <a:ext cx="148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4" name="Text Box 1089"/>
          <p:cNvSpPr txBox="1">
            <a:spLocks noChangeArrowheads="1"/>
          </p:cNvSpPr>
          <p:nvPr/>
        </p:nvSpPr>
        <p:spPr bwMode="auto">
          <a:xfrm>
            <a:off x="5461000" y="5657850"/>
            <a:ext cx="213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Delete four vertices</a:t>
            </a:r>
          </a:p>
        </p:txBody>
      </p:sp>
      <p:sp>
        <p:nvSpPr>
          <p:cNvPr id="6155" name="Text Box 1090"/>
          <p:cNvSpPr txBox="1">
            <a:spLocks noChangeArrowheads="1"/>
          </p:cNvSpPr>
          <p:nvPr/>
        </p:nvSpPr>
        <p:spPr bwMode="auto">
          <a:xfrm>
            <a:off x="4997450" y="3352800"/>
            <a:ext cx="174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Delete one vertex</a:t>
            </a:r>
          </a:p>
        </p:txBody>
      </p:sp>
      <p:sp>
        <p:nvSpPr>
          <p:cNvPr id="6156" name="Text Box 1091"/>
          <p:cNvSpPr txBox="1">
            <a:spLocks noChangeArrowheads="1"/>
          </p:cNvSpPr>
          <p:nvPr/>
        </p:nvSpPr>
        <p:spPr bwMode="auto">
          <a:xfrm>
            <a:off x="2273300" y="5683250"/>
            <a:ext cx="174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Delete two vertices</a:t>
            </a:r>
          </a:p>
        </p:txBody>
      </p:sp>
    </p:spTree>
    <p:extLst>
      <p:ext uri="{BB962C8B-B14F-4D97-AF65-F5344CB8AC3E}">
        <p14:creationId xmlns:p14="http://schemas.microsoft.com/office/powerpoint/2010/main" val="14199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1106AC-9D34-4DFB-B26D-C27AF75231CA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FE40E1-983A-4841-AD86-AD8C284F107D}" type="slidenum">
              <a:rPr lang="zh-TW" altLang="en-US" sz="1400" i="0"/>
              <a:pPr eaLnBrk="1" hangingPunct="1"/>
              <a:t>4</a:t>
            </a:fld>
            <a:endParaRPr lang="en-US" altLang="zh-TW" sz="1400" i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Connectivity of </a:t>
            </a:r>
            <a:r>
              <a:rPr lang="en-US" altLang="zh-TW" sz="37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m,n</a:t>
            </a:r>
            <a:endParaRPr lang="zh-TW" altLang="en-US" sz="1400" dirty="0" smtClean="0">
              <a:ea typeface="新細明體" panose="02020500000000000000" pitchFamily="18" charset="-120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493125" cy="45196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 a bipartition </a:t>
            </a:r>
            <a:r>
              <a:rPr lang="en-US" altLang="zh-TW" sz="2800" i="1" smtClean="0">
                <a:ea typeface="新細明體" panose="02020500000000000000" pitchFamily="18" charset="-120"/>
              </a:rPr>
              <a:t>X</a:t>
            </a:r>
            <a:r>
              <a:rPr lang="en-US" altLang="zh-TW" sz="2800" smtClean="0">
                <a:ea typeface="新細明體" panose="02020500000000000000" pitchFamily="18" charset="-120"/>
              </a:rPr>
              <a:t>,</a:t>
            </a:r>
            <a:r>
              <a:rPr lang="en-US" altLang="zh-TW" sz="2800" i="1" smtClean="0">
                <a:ea typeface="新細明體" panose="02020500000000000000" pitchFamily="18" charset="-120"/>
              </a:rPr>
              <a:t>Y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smtClean="0">
                <a:ea typeface="新細明體" panose="02020500000000000000" pitchFamily="18" charset="-120"/>
              </a:rPr>
              <a:t>K</a:t>
            </a:r>
            <a:r>
              <a:rPr lang="en-US" altLang="zh-TW" sz="1800" i="1" smtClean="0">
                <a:ea typeface="新細明體" panose="02020500000000000000" pitchFamily="18" charset="-120"/>
              </a:rPr>
              <a:t>m,n. </a:t>
            </a:r>
            <a:endParaRPr lang="en-US" altLang="zh-TW" sz="2000" i="1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induced subgraph that has at least one vertex from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X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from </a:t>
            </a:r>
            <a:r>
              <a:rPr lang="en-US" altLang="zh-TW" sz="2600" i="1" smtClean="0">
                <a:ea typeface="新細明體" panose="02020500000000000000" pitchFamily="18" charset="-120"/>
              </a:rPr>
              <a:t>Y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</a:t>
            </a:r>
            <a:r>
              <a:rPr lang="en-US" altLang="zh-TW" sz="260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separating set of </a:t>
            </a:r>
            <a:r>
              <a:rPr lang="en-US" altLang="zh-TW" sz="2600" i="1" smtClean="0">
                <a:ea typeface="新細明體" panose="02020500000000000000" pitchFamily="18" charset="-120"/>
              </a:rPr>
              <a:t>K</a:t>
            </a:r>
            <a:r>
              <a:rPr lang="en-US" altLang="zh-TW" sz="1700" i="1" smtClean="0">
                <a:ea typeface="新細明體" panose="02020500000000000000" pitchFamily="18" charset="-120"/>
              </a:rPr>
              <a:t>m,n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</a:t>
            </a:r>
            <a:r>
              <a:rPr lang="en-US" altLang="zh-TW" sz="2600" i="1" smtClean="0">
                <a:ea typeface="新細明體" panose="02020500000000000000" pitchFamily="18" charset="-120"/>
              </a:rPr>
              <a:t>X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Y</a:t>
            </a:r>
            <a:r>
              <a:rPr lang="en-US" altLang="zh-TW" sz="260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X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i="1" smtClean="0">
                <a:ea typeface="新細明體" panose="02020500000000000000" pitchFamily="18" charset="-120"/>
              </a:rPr>
              <a:t>Y</a:t>
            </a:r>
            <a:r>
              <a:rPr lang="en-US" altLang="zh-TW" sz="26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themselves are separating sets (or leave only one vertex), we have </a:t>
            </a:r>
            <a:r>
              <a:rPr lang="el-GR" altLang="zh-TW" sz="2600" i="1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600" smtClean="0">
                <a:ea typeface="新細明體" panose="02020500000000000000" pitchFamily="18" charset="-120"/>
              </a:rPr>
              <a:t>(</a:t>
            </a:r>
            <a:r>
              <a:rPr lang="en-US" altLang="zh-TW" sz="2600" i="1" smtClean="0">
                <a:ea typeface="新細明體" panose="02020500000000000000" pitchFamily="18" charset="-120"/>
              </a:rPr>
              <a:t>K</a:t>
            </a:r>
            <a:r>
              <a:rPr lang="en-US" altLang="zh-TW" sz="1700" i="1" smtClean="0">
                <a:ea typeface="新細明體" panose="02020500000000000000" pitchFamily="18" charset="-120"/>
              </a:rPr>
              <a:t>m,n</a:t>
            </a:r>
            <a:r>
              <a:rPr lang="en-US" altLang="zh-TW" sz="2600" smtClean="0">
                <a:ea typeface="新細明體" panose="02020500000000000000" pitchFamily="18" charset="-120"/>
              </a:rPr>
              <a:t>) = </a:t>
            </a:r>
            <a:r>
              <a:rPr lang="en-US" altLang="zh-TW" sz="2600" i="1" smtClean="0">
                <a:ea typeface="新細明體" panose="02020500000000000000" pitchFamily="18" charset="-120"/>
              </a:rPr>
              <a:t>min</a:t>
            </a:r>
            <a:r>
              <a:rPr lang="en-US" altLang="zh-TW" sz="2600" smtClean="0">
                <a:ea typeface="新細明體" panose="02020500000000000000" pitchFamily="18" charset="-120"/>
              </a:rPr>
              <a:t>{</a:t>
            </a:r>
            <a:r>
              <a:rPr lang="en-US" altLang="zh-TW" sz="2600" i="1" smtClean="0">
                <a:ea typeface="新細明體" panose="02020500000000000000" pitchFamily="18" charset="-120"/>
              </a:rPr>
              <a:t>m,n</a:t>
            </a:r>
            <a:r>
              <a:rPr lang="en-US" altLang="zh-TW" sz="2600" smtClean="0">
                <a:ea typeface="新細明體" panose="02020500000000000000" pitchFamily="18" charset="-120"/>
              </a:rPr>
              <a:t>}. </a:t>
            </a:r>
            <a:endParaRPr lang="en-US" altLang="zh-TW" sz="3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connectivity of </a:t>
            </a:r>
            <a:r>
              <a:rPr lang="en-US" altLang="zh-TW" sz="2800" i="1" smtClean="0">
                <a:ea typeface="新細明體" panose="02020500000000000000" pitchFamily="18" charset="-120"/>
              </a:rPr>
              <a:t>K</a:t>
            </a:r>
            <a:r>
              <a:rPr lang="en-US" altLang="zh-TW" sz="1800" i="1" smtClean="0">
                <a:ea typeface="新細明體" panose="02020500000000000000" pitchFamily="18" charset="-120"/>
              </a:rPr>
              <a:t>3,3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3; the graph is 1-connected, 2-connected, and 3-connected, but not 4-connected.</a:t>
            </a:r>
            <a:endParaRPr lang="zh-TW" altLang="en-US" sz="30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BF79E2-8255-4ED0-9978-DD9D116863E2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700C5F-6449-4172-A1DF-1955D8B71E97}" type="slidenum">
              <a:rPr lang="zh-TW" altLang="en-US" sz="1400" i="0"/>
              <a:pPr eaLnBrk="1" hangingPunct="1"/>
              <a:t>5</a:t>
            </a:fld>
            <a:endParaRPr lang="en-US" altLang="zh-TW" sz="1400" i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Edge-Connectivity</a:t>
            </a:r>
            <a:endParaRPr lang="en-US" altLang="zh-TW" sz="1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62425"/>
          </a:xfrm>
        </p:spPr>
        <p:txBody>
          <a:bodyPr/>
          <a:lstStyle/>
          <a:p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disconnecting set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edges is a set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800" dirty="0" smtClean="0">
                <a:latin typeface="Dotum" panose="020B0600000101010101" pitchFamily="34" charset="-127"/>
                <a:ea typeface="Dotum" panose="020B0600000101010101" pitchFamily="34" charset="-127"/>
                <a:sym typeface="Math1" pitchFamily="2" charset="2"/>
              </a:rPr>
              <a:t>⊆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more than one component. (also called a </a:t>
            </a:r>
            <a:r>
              <a:rPr lang="en-US" altLang="zh-TW" sz="28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 – </a:t>
            </a:r>
            <a:r>
              <a:rPr lang="en-US" altLang="zh-TW" sz="24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we will avoid this terminology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  <a:endParaRPr lang="en-US" altLang="zh-TW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k-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every disconnecting set has at least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edges. </a:t>
            </a:r>
            <a:endParaRPr lang="en-US" altLang="zh-TW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connectivity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is the minimum size of a disconnecting set.</a:t>
            </a:r>
            <a:endParaRPr lang="zh-TW" alt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93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14F2A8-E84F-44DD-92EC-030D8A01D865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5F1B64-C8BB-4228-942E-59F89BA1EA37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103910"/>
            <a:ext cx="7886700" cy="779317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Edge-Connectivity</a:t>
            </a:r>
            <a:endParaRPr lang="en-US" altLang="zh-TW" sz="1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" y="987137"/>
            <a:ext cx="8801100" cy="532014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sym typeface="Math1" pitchFamily="2" charset="2"/>
              </a:rPr>
              <a:t>⊆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we write 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S,T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for the set of edges having one end-point in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and the other in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An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edge cut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 is an edge set of the form </a:t>
            </a:r>
            <a:r>
              <a:rPr lang="en-US" altLang="zh-TW" dirty="0">
                <a:solidFill>
                  <a:prstClr val="black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solidFill>
                  <a:prstClr val="black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dirty="0">
                <a:solidFill>
                  <a:prstClr val="black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>
                <a:solidFill>
                  <a:prstClr val="black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新細明體" panose="02020500000000000000" pitchFamily="18" charset="-120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where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is a nonempty proper subset of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and </a:t>
            </a:r>
            <a:r>
              <a:rPr lang="en-US" altLang="zh-TW" dirty="0" smtClean="0">
                <a:solidFill>
                  <a:prstClr val="black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solidFill>
                  <a:prstClr val="black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denotes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Math1" pitchFamily="2" charset="2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 </a:t>
            </a:r>
            <a:r>
              <a:rPr lang="en-US" altLang="zh-TW" i="1" dirty="0" smtClean="0">
                <a:ea typeface="新細明體" panose="02020500000000000000" pitchFamily="18" charset="-120"/>
                <a:sym typeface="Math1" pitchFamily="2" charset="2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 (also called a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cut-set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Clearly, an edge cut is a disconnecting set of edges. However, the converse is not true, since a disconnecting set may contain additional edges. </a:t>
            </a:r>
          </a:p>
          <a:p>
            <a:pPr>
              <a:lnSpc>
                <a:spcPct val="13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Math1" pitchFamily="2" charset="2"/>
              </a:rPr>
              <a:t>Nevertheless, every minimal disconnecting set is an edge-cut. If F is a disconnecting set, then for some component H of 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 F, all edges with exactly one end-point in H have been deleted. Hence, F contains the edge cut [V(H), </a:t>
            </a:r>
            <a:r>
              <a:rPr lang="en-US" altLang="zh-TW" dirty="0" smtClean="0">
                <a:solidFill>
                  <a:prstClr val="black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</a:t>
            </a:r>
            <a:r>
              <a:rPr lang="en-US" altLang="zh-TW" i="1" dirty="0" smtClean="0">
                <a:solidFill>
                  <a:prstClr val="black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i="1" dirty="0" smtClean="0">
                <a:solidFill>
                  <a:prstClr val="black"/>
                </a:solidFill>
                <a:ea typeface="新細明體" panose="02020500000000000000" pitchFamily="18" charset="-120"/>
                <a:sym typeface="Symbol"/>
              </a:rPr>
              <a:t>(H)</a:t>
            </a:r>
            <a:r>
              <a:rPr lang="en-US" altLang="zh-TW" dirty="0" smtClean="0">
                <a:solidFill>
                  <a:prstClr val="black"/>
                </a:solidFill>
                <a:ea typeface="新細明體" panose="02020500000000000000" pitchFamily="18" charset="-120"/>
                <a:sym typeface="Symbol"/>
              </a:rPr>
              <a:t>].</a:t>
            </a:r>
            <a:r>
              <a:rPr lang="en-US" altLang="zh-TW" i="1" dirty="0" smtClean="0">
                <a:solidFill>
                  <a:prstClr val="black"/>
                </a:solidFill>
                <a:ea typeface="新細明體" panose="02020500000000000000" pitchFamily="18" charset="-120"/>
                <a:sym typeface="Symbol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新細明體" panose="02020500000000000000" pitchFamily="18" charset="-120"/>
                <a:sym typeface="Symbol"/>
              </a:rPr>
              <a:t>We will use this fact while discussing edge-connectivity. </a:t>
            </a:r>
            <a:endParaRPr lang="zh-TW" alt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207F43-B094-4E8F-9B9C-F92B5FA56546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18A4B5-C49C-445C-82C1-BC70B92FE386}" type="slidenum">
              <a:rPr lang="zh-TW" altLang="en-US" sz="1400" i="0"/>
              <a:pPr eaLnBrk="1" hangingPunct="1"/>
              <a:t>7</a:t>
            </a:fld>
            <a:endParaRPr lang="en-US" altLang="zh-TW" sz="1400" i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Edge-Connectivity</a:t>
            </a:r>
            <a:endParaRPr lang="zh-TW" altLang="en-US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031" name="Oval 36"/>
          <p:cNvSpPr>
            <a:spLocks noChangeArrowheads="1"/>
          </p:cNvSpPr>
          <p:nvPr/>
        </p:nvSpPr>
        <p:spPr bwMode="auto">
          <a:xfrm>
            <a:off x="2028825" y="28098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2" name="Oval 37"/>
          <p:cNvSpPr>
            <a:spLocks noChangeArrowheads="1"/>
          </p:cNvSpPr>
          <p:nvPr/>
        </p:nvSpPr>
        <p:spPr bwMode="auto">
          <a:xfrm>
            <a:off x="1320800" y="32543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3" name="Oval 38"/>
          <p:cNvSpPr>
            <a:spLocks noChangeArrowheads="1"/>
          </p:cNvSpPr>
          <p:nvPr/>
        </p:nvSpPr>
        <p:spPr bwMode="auto">
          <a:xfrm>
            <a:off x="1308100" y="428942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4" name="Oval 39"/>
          <p:cNvSpPr>
            <a:spLocks noChangeArrowheads="1"/>
          </p:cNvSpPr>
          <p:nvPr/>
        </p:nvSpPr>
        <p:spPr bwMode="auto">
          <a:xfrm>
            <a:off x="762000" y="38385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5" name="Oval 40"/>
          <p:cNvSpPr>
            <a:spLocks noChangeArrowheads="1"/>
          </p:cNvSpPr>
          <p:nvPr/>
        </p:nvSpPr>
        <p:spPr bwMode="auto">
          <a:xfrm>
            <a:off x="1997075" y="48545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6" name="Oval 41"/>
          <p:cNvSpPr>
            <a:spLocks noChangeArrowheads="1"/>
          </p:cNvSpPr>
          <p:nvPr/>
        </p:nvSpPr>
        <p:spPr bwMode="auto">
          <a:xfrm>
            <a:off x="3022600" y="280352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7" name="Oval 42"/>
          <p:cNvSpPr>
            <a:spLocks noChangeArrowheads="1"/>
          </p:cNvSpPr>
          <p:nvPr/>
        </p:nvSpPr>
        <p:spPr bwMode="auto">
          <a:xfrm>
            <a:off x="2552700" y="31527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8" name="Oval 43"/>
          <p:cNvSpPr>
            <a:spLocks noChangeArrowheads="1"/>
          </p:cNvSpPr>
          <p:nvPr/>
        </p:nvSpPr>
        <p:spPr bwMode="auto">
          <a:xfrm>
            <a:off x="2568575" y="42926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39" name="Oval 44"/>
          <p:cNvSpPr>
            <a:spLocks noChangeArrowheads="1"/>
          </p:cNvSpPr>
          <p:nvPr/>
        </p:nvSpPr>
        <p:spPr bwMode="auto">
          <a:xfrm>
            <a:off x="3003550" y="48514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 flipV="1">
            <a:off x="876300" y="3390900"/>
            <a:ext cx="4572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933450" y="3943350"/>
            <a:ext cx="438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 flipV="1">
            <a:off x="1466850" y="2895600"/>
            <a:ext cx="600075" cy="428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1447800" y="4371975"/>
            <a:ext cx="638175" cy="5524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Line 54"/>
          <p:cNvSpPr>
            <a:spLocks noChangeShapeType="1"/>
          </p:cNvSpPr>
          <p:nvPr/>
        </p:nvSpPr>
        <p:spPr bwMode="auto">
          <a:xfrm flipV="1">
            <a:off x="1400175" y="2924175"/>
            <a:ext cx="714375" cy="1390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Line 55"/>
          <p:cNvSpPr>
            <a:spLocks noChangeShapeType="1"/>
          </p:cNvSpPr>
          <p:nvPr/>
        </p:nvSpPr>
        <p:spPr bwMode="auto">
          <a:xfrm flipV="1">
            <a:off x="1381125" y="3362325"/>
            <a:ext cx="1905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56"/>
          <p:cNvSpPr>
            <a:spLocks noChangeShapeType="1"/>
          </p:cNvSpPr>
          <p:nvPr/>
        </p:nvSpPr>
        <p:spPr bwMode="auto">
          <a:xfrm flipV="1">
            <a:off x="2190750" y="2886075"/>
            <a:ext cx="847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7" name="Line 57"/>
          <p:cNvSpPr>
            <a:spLocks noChangeShapeType="1"/>
          </p:cNvSpPr>
          <p:nvPr/>
        </p:nvSpPr>
        <p:spPr bwMode="auto">
          <a:xfrm>
            <a:off x="2133600" y="2933700"/>
            <a:ext cx="47625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Line 58"/>
          <p:cNvSpPr>
            <a:spLocks noChangeShapeType="1"/>
          </p:cNvSpPr>
          <p:nvPr/>
        </p:nvSpPr>
        <p:spPr bwMode="auto">
          <a:xfrm flipV="1">
            <a:off x="2667000" y="2924175"/>
            <a:ext cx="41910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Line 60"/>
          <p:cNvSpPr>
            <a:spLocks noChangeShapeType="1"/>
          </p:cNvSpPr>
          <p:nvPr/>
        </p:nvSpPr>
        <p:spPr bwMode="auto">
          <a:xfrm flipV="1">
            <a:off x="2647950" y="3228975"/>
            <a:ext cx="0" cy="1133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Line 61"/>
          <p:cNvSpPr>
            <a:spLocks noChangeShapeType="1"/>
          </p:cNvSpPr>
          <p:nvPr/>
        </p:nvSpPr>
        <p:spPr bwMode="auto">
          <a:xfrm flipV="1">
            <a:off x="2076450" y="4391025"/>
            <a:ext cx="571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Line 62"/>
          <p:cNvSpPr>
            <a:spLocks noChangeShapeType="1"/>
          </p:cNvSpPr>
          <p:nvPr/>
        </p:nvSpPr>
        <p:spPr bwMode="auto">
          <a:xfrm>
            <a:off x="2667000" y="4381500"/>
            <a:ext cx="45720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Line 63"/>
          <p:cNvSpPr>
            <a:spLocks noChangeShapeType="1"/>
          </p:cNvSpPr>
          <p:nvPr/>
        </p:nvSpPr>
        <p:spPr bwMode="auto">
          <a:xfrm>
            <a:off x="2124075" y="4962525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Line 64"/>
          <p:cNvSpPr>
            <a:spLocks noChangeShapeType="1"/>
          </p:cNvSpPr>
          <p:nvPr/>
        </p:nvSpPr>
        <p:spPr bwMode="auto">
          <a:xfrm flipV="1">
            <a:off x="2647950" y="2886075"/>
            <a:ext cx="466725" cy="1476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Oval 65"/>
          <p:cNvSpPr>
            <a:spLocks noChangeArrowheads="1"/>
          </p:cNvSpPr>
          <p:nvPr/>
        </p:nvSpPr>
        <p:spPr bwMode="auto">
          <a:xfrm>
            <a:off x="6007100" y="27876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5" name="Oval 66"/>
          <p:cNvSpPr>
            <a:spLocks noChangeArrowheads="1"/>
          </p:cNvSpPr>
          <p:nvPr/>
        </p:nvSpPr>
        <p:spPr bwMode="auto">
          <a:xfrm>
            <a:off x="5299075" y="32321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6" name="Oval 67"/>
          <p:cNvSpPr>
            <a:spLocks noChangeArrowheads="1"/>
          </p:cNvSpPr>
          <p:nvPr/>
        </p:nvSpPr>
        <p:spPr bwMode="auto">
          <a:xfrm>
            <a:off x="5286375" y="42672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7" name="Oval 68"/>
          <p:cNvSpPr>
            <a:spLocks noChangeArrowheads="1"/>
          </p:cNvSpPr>
          <p:nvPr/>
        </p:nvSpPr>
        <p:spPr bwMode="auto">
          <a:xfrm>
            <a:off x="4740275" y="38163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8" name="Oval 69"/>
          <p:cNvSpPr>
            <a:spLocks noChangeArrowheads="1"/>
          </p:cNvSpPr>
          <p:nvPr/>
        </p:nvSpPr>
        <p:spPr bwMode="auto">
          <a:xfrm>
            <a:off x="5975350" y="48323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59" name="Oval 70"/>
          <p:cNvSpPr>
            <a:spLocks noChangeArrowheads="1"/>
          </p:cNvSpPr>
          <p:nvPr/>
        </p:nvSpPr>
        <p:spPr bwMode="auto">
          <a:xfrm>
            <a:off x="7000875" y="278130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0" name="Oval 71"/>
          <p:cNvSpPr>
            <a:spLocks noChangeArrowheads="1"/>
          </p:cNvSpPr>
          <p:nvPr/>
        </p:nvSpPr>
        <p:spPr bwMode="auto">
          <a:xfrm>
            <a:off x="6530975" y="3130550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1" name="Oval 72"/>
          <p:cNvSpPr>
            <a:spLocks noChangeArrowheads="1"/>
          </p:cNvSpPr>
          <p:nvPr/>
        </p:nvSpPr>
        <p:spPr bwMode="auto">
          <a:xfrm>
            <a:off x="6546850" y="42703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2" name="Oval 73"/>
          <p:cNvSpPr>
            <a:spLocks noChangeArrowheads="1"/>
          </p:cNvSpPr>
          <p:nvPr/>
        </p:nvSpPr>
        <p:spPr bwMode="auto">
          <a:xfrm>
            <a:off x="6981825" y="4829175"/>
            <a:ext cx="171450" cy="1619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63" name="Line 74"/>
          <p:cNvSpPr>
            <a:spLocks noChangeShapeType="1"/>
          </p:cNvSpPr>
          <p:nvPr/>
        </p:nvSpPr>
        <p:spPr bwMode="auto">
          <a:xfrm flipV="1">
            <a:off x="4854575" y="3368675"/>
            <a:ext cx="4572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" name="Line 75"/>
          <p:cNvSpPr>
            <a:spLocks noChangeShapeType="1"/>
          </p:cNvSpPr>
          <p:nvPr/>
        </p:nvSpPr>
        <p:spPr bwMode="auto">
          <a:xfrm>
            <a:off x="4911725" y="3921125"/>
            <a:ext cx="438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" name="Line 76"/>
          <p:cNvSpPr>
            <a:spLocks noChangeShapeType="1"/>
          </p:cNvSpPr>
          <p:nvPr/>
        </p:nvSpPr>
        <p:spPr bwMode="auto">
          <a:xfrm flipV="1">
            <a:off x="5445125" y="2873375"/>
            <a:ext cx="600075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6" name="Line 77"/>
          <p:cNvSpPr>
            <a:spLocks noChangeShapeType="1"/>
          </p:cNvSpPr>
          <p:nvPr/>
        </p:nvSpPr>
        <p:spPr bwMode="auto">
          <a:xfrm>
            <a:off x="5426075" y="4349750"/>
            <a:ext cx="638175" cy="552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Line 78"/>
          <p:cNvSpPr>
            <a:spLocks noChangeShapeType="1"/>
          </p:cNvSpPr>
          <p:nvPr/>
        </p:nvSpPr>
        <p:spPr bwMode="auto">
          <a:xfrm flipV="1">
            <a:off x="5378450" y="2901950"/>
            <a:ext cx="714375" cy="139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" name="Line 79"/>
          <p:cNvSpPr>
            <a:spLocks noChangeShapeType="1"/>
          </p:cNvSpPr>
          <p:nvPr/>
        </p:nvSpPr>
        <p:spPr bwMode="auto">
          <a:xfrm flipV="1">
            <a:off x="5359400" y="3340100"/>
            <a:ext cx="1905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" name="Line 80"/>
          <p:cNvSpPr>
            <a:spLocks noChangeShapeType="1"/>
          </p:cNvSpPr>
          <p:nvPr/>
        </p:nvSpPr>
        <p:spPr bwMode="auto">
          <a:xfrm flipV="1">
            <a:off x="6169025" y="2863850"/>
            <a:ext cx="847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0" name="Line 81"/>
          <p:cNvSpPr>
            <a:spLocks noChangeShapeType="1"/>
          </p:cNvSpPr>
          <p:nvPr/>
        </p:nvSpPr>
        <p:spPr bwMode="auto">
          <a:xfrm>
            <a:off x="6111875" y="2911475"/>
            <a:ext cx="47625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1" name="Line 82"/>
          <p:cNvSpPr>
            <a:spLocks noChangeShapeType="1"/>
          </p:cNvSpPr>
          <p:nvPr/>
        </p:nvSpPr>
        <p:spPr bwMode="auto">
          <a:xfrm flipV="1">
            <a:off x="6645275" y="2901950"/>
            <a:ext cx="41910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2" name="Line 83"/>
          <p:cNvSpPr>
            <a:spLocks noChangeShapeType="1"/>
          </p:cNvSpPr>
          <p:nvPr/>
        </p:nvSpPr>
        <p:spPr bwMode="auto">
          <a:xfrm flipV="1">
            <a:off x="6626225" y="3206750"/>
            <a:ext cx="0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3" name="Line 84"/>
          <p:cNvSpPr>
            <a:spLocks noChangeShapeType="1"/>
          </p:cNvSpPr>
          <p:nvPr/>
        </p:nvSpPr>
        <p:spPr bwMode="auto">
          <a:xfrm flipV="1">
            <a:off x="6054725" y="4368800"/>
            <a:ext cx="571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4" name="Line 85"/>
          <p:cNvSpPr>
            <a:spLocks noChangeShapeType="1"/>
          </p:cNvSpPr>
          <p:nvPr/>
        </p:nvSpPr>
        <p:spPr bwMode="auto">
          <a:xfrm>
            <a:off x="6645275" y="4359275"/>
            <a:ext cx="45720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" name="Line 86"/>
          <p:cNvSpPr>
            <a:spLocks noChangeShapeType="1"/>
          </p:cNvSpPr>
          <p:nvPr/>
        </p:nvSpPr>
        <p:spPr bwMode="auto">
          <a:xfrm>
            <a:off x="6102350" y="4940300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" name="Line 87"/>
          <p:cNvSpPr>
            <a:spLocks noChangeShapeType="1"/>
          </p:cNvSpPr>
          <p:nvPr/>
        </p:nvSpPr>
        <p:spPr bwMode="auto">
          <a:xfrm flipV="1">
            <a:off x="6626225" y="2863850"/>
            <a:ext cx="466725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" name="Text Box 88"/>
          <p:cNvSpPr txBox="1">
            <a:spLocks noChangeArrowheads="1"/>
          </p:cNvSpPr>
          <p:nvPr/>
        </p:nvSpPr>
        <p:spPr bwMode="auto">
          <a:xfrm>
            <a:off x="1112838" y="5434013"/>
            <a:ext cx="252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i="0">
                <a:ea typeface="新細明體" panose="02020500000000000000" pitchFamily="18" charset="-120"/>
              </a:rPr>
              <a:t>Disconnecting set</a:t>
            </a:r>
          </a:p>
        </p:txBody>
      </p:sp>
      <p:sp>
        <p:nvSpPr>
          <p:cNvPr id="1078" name="Text Box 89"/>
          <p:cNvSpPr txBox="1">
            <a:spLocks noChangeArrowheads="1"/>
          </p:cNvSpPr>
          <p:nvPr/>
        </p:nvSpPr>
        <p:spPr bwMode="auto">
          <a:xfrm>
            <a:off x="5048250" y="5514975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400" i="0">
              <a:ea typeface="新細明體" panose="02020500000000000000" pitchFamily="18" charset="-120"/>
            </a:endParaRPr>
          </a:p>
        </p:txBody>
      </p:sp>
      <p:sp>
        <p:nvSpPr>
          <p:cNvPr id="1079" name="Text Box 90"/>
          <p:cNvSpPr txBox="1">
            <a:spLocks noChangeArrowheads="1"/>
          </p:cNvSpPr>
          <p:nvPr/>
        </p:nvSpPr>
        <p:spPr bwMode="auto">
          <a:xfrm>
            <a:off x="5410200" y="546735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i="0">
                <a:ea typeface="新細明體" panose="02020500000000000000" pitchFamily="18" charset="-120"/>
              </a:rPr>
              <a:t>Edge cut</a:t>
            </a:r>
          </a:p>
        </p:txBody>
      </p:sp>
      <p:sp>
        <p:nvSpPr>
          <p:cNvPr id="1080" name="Rectangle 91"/>
          <p:cNvSpPr>
            <a:spLocks noChangeArrowheads="1"/>
          </p:cNvSpPr>
          <p:nvPr/>
        </p:nvSpPr>
        <p:spPr bwMode="auto">
          <a:xfrm>
            <a:off x="4552950" y="2990850"/>
            <a:ext cx="1104900" cy="176212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81" name="Rectangle 92"/>
          <p:cNvSpPr>
            <a:spLocks noChangeArrowheads="1"/>
          </p:cNvSpPr>
          <p:nvPr/>
        </p:nvSpPr>
        <p:spPr bwMode="auto">
          <a:xfrm>
            <a:off x="5848350" y="2466975"/>
            <a:ext cx="1514475" cy="27813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82" name="Text Box 93"/>
          <p:cNvSpPr txBox="1">
            <a:spLocks noChangeArrowheads="1"/>
          </p:cNvSpPr>
          <p:nvPr/>
        </p:nvSpPr>
        <p:spPr bwMode="auto">
          <a:xfrm>
            <a:off x="4714875" y="300037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S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6092825" y="3511550"/>
          <a:ext cx="292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方程式" r:id="rId3" imgW="139579" imgH="215713" progId="Equation.3">
                  <p:embed/>
                </p:oleObj>
              </mc:Choice>
              <mc:Fallback>
                <p:oleObj name="方程式" r:id="rId3" imgW="139579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3511550"/>
                        <a:ext cx="2921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9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49A1D3-7C36-4892-816D-790EE35AB451}" type="datetime1">
              <a:rPr lang="en-US" altLang="zh-TW" sz="1400" i="0" smtClean="0"/>
              <a:pPr eaLnBrk="1" hangingPunct="1"/>
              <a:t>3/8/2017</a:t>
            </a:fld>
            <a:endParaRPr lang="en-US" altLang="zh-TW" sz="1400" i="0" smtClean="0"/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BB1C43-C2E5-4504-8331-73F6127400BB}" type="slidenum">
              <a:rPr lang="zh-TW" altLang="en-US" sz="1400" i="0"/>
              <a:pPr eaLnBrk="1" hangingPunct="1"/>
              <a:t>8</a:t>
            </a:fld>
            <a:endParaRPr lang="en-US" altLang="zh-TW" sz="1400" i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7819"/>
            <a:ext cx="7772400" cy="143394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Proposition 33 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simple graph, then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400" i="1" dirty="0" smtClean="0">
                <a:ea typeface="新細明體" panose="02020500000000000000" pitchFamily="18" charset="-120"/>
              </a:rPr>
            </a:b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 vertex-cut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 degree 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5474"/>
            <a:ext cx="7772400" cy="212580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200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</a:t>
            </a:r>
            <a:r>
              <a:rPr lang="en-US" altLang="zh-TW" sz="2200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(</a:t>
            </a:r>
            <a:r>
              <a:rPr lang="en-US" altLang="zh-TW" sz="2200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TW" sz="2200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) </a:t>
            </a:r>
            <a:r>
              <a:rPr lang="en-US" altLang="zh-TW" sz="2200" dirty="0" smtClean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= </a:t>
            </a:r>
            <a:r>
              <a:rPr lang="en-US" altLang="zh-TW" sz="2200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</a:t>
            </a:r>
            <a:r>
              <a:rPr lang="en-US" altLang="zh-TW" sz="2200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’(</a:t>
            </a:r>
            <a:r>
              <a:rPr lang="en-US" altLang="zh-TW" sz="2200" i="1" dirty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G</a:t>
            </a:r>
            <a:r>
              <a:rPr lang="en-US" altLang="zh-TW" sz="2200" dirty="0" smtClean="0">
                <a:solidFill>
                  <a:prstClr val="black"/>
                </a:solidFill>
                <a:latin typeface="Calibri Light"/>
                <a:ea typeface="新細明體" panose="02020500000000000000" pitchFamily="18" charset="-120"/>
                <a:cs typeface="+mj-cs"/>
                <a:sym typeface="Symbol" panose="05050102010706020507" pitchFamily="18" charset="2"/>
              </a:rPr>
              <a:t>) = 0 for disconnected graphs, we will assume G is connected. </a:t>
            </a:r>
          </a:p>
          <a:p>
            <a:pPr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edges incident to a vertex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minimum degree form an edge cut; hence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It remains to show that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						</a:t>
            </a:r>
            <a:r>
              <a:rPr lang="en-US" altLang="zh-TW" sz="2400" dirty="0" smtClean="0">
                <a:solidFill>
                  <a:srgbClr val="00B05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</a:t>
            </a:r>
            <a:endParaRPr lang="en-US" altLang="zh-TW" sz="2000" dirty="0" smtClean="0">
              <a:solidFill>
                <a:schemeClr val="accent1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4610100" y="4762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5102225" y="52546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4657725" y="5651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959475" y="52673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6518275" y="47879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6575425" y="56451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3" name="Oval 10"/>
          <p:cNvSpPr>
            <a:spLocks noChangeArrowheads="1"/>
          </p:cNvSpPr>
          <p:nvPr/>
        </p:nvSpPr>
        <p:spPr bwMode="auto">
          <a:xfrm>
            <a:off x="7067550" y="53086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4711700" y="4854575"/>
            <a:ext cx="41275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 flipV="1">
            <a:off x="4752975" y="5353050"/>
            <a:ext cx="368300" cy="317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4660900" y="4883150"/>
            <a:ext cx="38100" cy="758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4"/>
          <p:cNvSpPr>
            <a:spLocks noChangeShapeType="1"/>
          </p:cNvSpPr>
          <p:nvPr/>
        </p:nvSpPr>
        <p:spPr bwMode="auto">
          <a:xfrm>
            <a:off x="5213350" y="5311775"/>
            <a:ext cx="7461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5"/>
          <p:cNvSpPr>
            <a:spLocks noChangeShapeType="1"/>
          </p:cNvSpPr>
          <p:nvPr/>
        </p:nvSpPr>
        <p:spPr bwMode="auto">
          <a:xfrm>
            <a:off x="6051550" y="5381625"/>
            <a:ext cx="523875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6"/>
          <p:cNvSpPr>
            <a:spLocks noChangeShapeType="1"/>
          </p:cNvSpPr>
          <p:nvPr/>
        </p:nvSpPr>
        <p:spPr bwMode="auto">
          <a:xfrm flipV="1">
            <a:off x="6057900" y="4883150"/>
            <a:ext cx="473075" cy="39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6632575" y="4873625"/>
            <a:ext cx="45720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8"/>
          <p:cNvSpPr>
            <a:spLocks noChangeShapeType="1"/>
          </p:cNvSpPr>
          <p:nvPr/>
        </p:nvSpPr>
        <p:spPr bwMode="auto">
          <a:xfrm flipH="1">
            <a:off x="6689725" y="5413375"/>
            <a:ext cx="406400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>
            <a:off x="6578600" y="4902200"/>
            <a:ext cx="50800" cy="749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36"/>
          <p:cNvSpPr>
            <a:spLocks/>
          </p:cNvSpPr>
          <p:nvPr/>
        </p:nvSpPr>
        <p:spPr bwMode="auto">
          <a:xfrm>
            <a:off x="4419600" y="5345113"/>
            <a:ext cx="649288" cy="407987"/>
          </a:xfrm>
          <a:custGeom>
            <a:avLst/>
            <a:gdLst>
              <a:gd name="T0" fmla="*/ 0 w 409"/>
              <a:gd name="T1" fmla="*/ 2147483647 h 257"/>
              <a:gd name="T2" fmla="*/ 2147483647 w 409"/>
              <a:gd name="T3" fmla="*/ 2147483647 h 257"/>
              <a:gd name="T4" fmla="*/ 2147483647 w 409"/>
              <a:gd name="T5" fmla="*/ 2147483647 h 257"/>
              <a:gd name="T6" fmla="*/ 2147483647 w 409"/>
              <a:gd name="T7" fmla="*/ 214748364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257"/>
              <a:gd name="T14" fmla="*/ 409 w 409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257">
                <a:moveTo>
                  <a:pt x="0" y="5"/>
                </a:moveTo>
                <a:cubicBezTo>
                  <a:pt x="88" y="2"/>
                  <a:pt x="176" y="0"/>
                  <a:pt x="240" y="35"/>
                </a:cubicBezTo>
                <a:cubicBezTo>
                  <a:pt x="304" y="70"/>
                  <a:pt x="359" y="178"/>
                  <a:pt x="384" y="215"/>
                </a:cubicBezTo>
                <a:cubicBezTo>
                  <a:pt x="409" y="252"/>
                  <a:pt x="399" y="254"/>
                  <a:pt x="390" y="25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37"/>
          <p:cNvSpPr txBox="1">
            <a:spLocks noChangeArrowheads="1"/>
          </p:cNvSpPr>
          <p:nvPr/>
        </p:nvSpPr>
        <p:spPr bwMode="auto">
          <a:xfrm>
            <a:off x="2505075" y="4972050"/>
            <a:ext cx="19145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Incident edges is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an Edge cut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5" name="Text Box 38"/>
          <p:cNvSpPr txBox="1">
            <a:spLocks noChangeArrowheads="1"/>
          </p:cNvSpPr>
          <p:nvPr/>
        </p:nvSpPr>
        <p:spPr bwMode="auto">
          <a:xfrm>
            <a:off x="4876800" y="4152900"/>
            <a:ext cx="159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min</a:t>
            </a:r>
            <a:r>
              <a:rPr lang="en-US" altLang="zh-TW" i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edge-cut</a:t>
            </a:r>
            <a:endParaRPr lang="zh-TW" altLang="en-US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10266" name="Freeform 40"/>
          <p:cNvSpPr>
            <a:spLocks/>
          </p:cNvSpPr>
          <p:nvPr/>
        </p:nvSpPr>
        <p:spPr bwMode="auto">
          <a:xfrm>
            <a:off x="5456238" y="4543425"/>
            <a:ext cx="174625" cy="646113"/>
          </a:xfrm>
          <a:custGeom>
            <a:avLst/>
            <a:gdLst>
              <a:gd name="T0" fmla="*/ 2147483647 w 110"/>
              <a:gd name="T1" fmla="*/ 0 h 407"/>
              <a:gd name="T2" fmla="*/ 2147483647 w 110"/>
              <a:gd name="T3" fmla="*/ 2147483647 h 407"/>
              <a:gd name="T4" fmla="*/ 2147483647 w 110"/>
              <a:gd name="T5" fmla="*/ 2147483647 h 407"/>
              <a:gd name="T6" fmla="*/ 2147483647 w 110"/>
              <a:gd name="T7" fmla="*/ 2147483647 h 407"/>
              <a:gd name="T8" fmla="*/ 2147483647 w 110"/>
              <a:gd name="T9" fmla="*/ 2147483647 h 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"/>
              <a:gd name="T16" fmla="*/ 0 h 407"/>
              <a:gd name="T17" fmla="*/ 110 w 110"/>
              <a:gd name="T18" fmla="*/ 407 h 4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" h="407">
                <a:moveTo>
                  <a:pt x="61" y="0"/>
                </a:moveTo>
                <a:cubicBezTo>
                  <a:pt x="30" y="71"/>
                  <a:pt x="0" y="142"/>
                  <a:pt x="7" y="162"/>
                </a:cubicBezTo>
                <a:cubicBezTo>
                  <a:pt x="14" y="182"/>
                  <a:pt x="96" y="87"/>
                  <a:pt x="103" y="120"/>
                </a:cubicBezTo>
                <a:cubicBezTo>
                  <a:pt x="110" y="153"/>
                  <a:pt x="58" y="313"/>
                  <a:pt x="49" y="360"/>
                </a:cubicBezTo>
                <a:cubicBezTo>
                  <a:pt x="40" y="407"/>
                  <a:pt x="44" y="404"/>
                  <a:pt x="49" y="4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4500"/>
            <a:ext cx="7772400" cy="1406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Proposition 33 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simple graph, </a:t>
            </a:r>
            <a:br>
              <a:rPr lang="en-US" altLang="zh-TW" sz="3200" dirty="0" smtClean="0">
                <a:ea typeface="新細明體" panose="02020500000000000000" pitchFamily="18" charset="-120"/>
              </a:rPr>
            </a:br>
            <a:r>
              <a:rPr lang="en-US" altLang="zh-TW" sz="3200" dirty="0" smtClean="0">
                <a:ea typeface="新細明體" panose="02020500000000000000" pitchFamily="18" charset="-120"/>
              </a:rPr>
              <a:t>then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400" i="1" dirty="0" smtClean="0">
                <a:ea typeface="新細明體" panose="02020500000000000000" pitchFamily="18" charset="-120"/>
              </a:rPr>
            </a:br>
            <a:r>
              <a:rPr lang="en-US" altLang="zh-TW" sz="2400" i="1" dirty="0" err="1" smtClean="0">
                <a:ea typeface="新細明體" panose="02020500000000000000" pitchFamily="18" charset="-120"/>
              </a:rPr>
              <a:t>min</a:t>
            </a:r>
            <a:r>
              <a:rPr lang="en-US" altLang="zh-TW" sz="2400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2400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-cut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degree  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95475"/>
            <a:ext cx="7772400" cy="2803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ea typeface="新細明體" panose="02020500000000000000" pitchFamily="18" charset="-120"/>
              </a:rPr>
              <a:t>continue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have observed that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)-1.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Consider a smallest edge cut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].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every vertex of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adjacent to every vertex of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||</a:t>
            </a:r>
            <a:r>
              <a:rPr lang="en-US" altLang="zh-TW" sz="2400" i="1" dirty="0" smtClean="0">
                <a:latin typeface="Dotum" panose="020B0600000101010101" pitchFamily="34" charset="-127"/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Dotum" panose="020B0600000101010101" pitchFamily="34" charset="-127"/>
                <a:sym typeface="Symbol" panose="05050102010706020507" pitchFamily="18" charset="2"/>
              </a:rPr>
              <a:t>| ≥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≥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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), and the desired inequality holds.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                               </a:t>
            </a:r>
            <a:r>
              <a:rPr lang="en-US" altLang="zh-TW" sz="2400" dirty="0" smtClean="0">
                <a:solidFill>
                  <a:srgbClr val="00B050"/>
                </a:solidFill>
                <a:ea typeface="新細明體" panose="02020500000000000000" pitchFamily="18" charset="-120"/>
                <a:sym typeface="Wingdings 3" panose="05040102010807070707" pitchFamily="18" charset="2"/>
              </a:rPr>
              <a:t>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3971920" y="2728906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2286004" y="3524244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7667629" y="3186104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3795718" y="3509956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9DB2-B4CA-44CC-8EE2-D9075CFC1350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23234</TotalTime>
  <Words>1412</Words>
  <Application>Microsoft Office PowerPoint</Application>
  <PresentationFormat>On-screen Show (4:3)</PresentationFormat>
  <Paragraphs>144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方程式</vt:lpstr>
      <vt:lpstr>Connectivity</vt:lpstr>
      <vt:lpstr>Example: Connectivity of Kn</vt:lpstr>
      <vt:lpstr>Example: Connectivity of Kn</vt:lpstr>
      <vt:lpstr>Example: Connectivity of Km,n</vt:lpstr>
      <vt:lpstr>Edge-Connectivity</vt:lpstr>
      <vt:lpstr>Edge-Connectivity</vt:lpstr>
      <vt:lpstr>Edge-Connectivity</vt:lpstr>
      <vt:lpstr>Proposition 33 : If G is a simple graph, then (G)  ’(G)  (G)  min vertex-cut  min edge-cut  min degree  </vt:lpstr>
      <vt:lpstr>Proposition 33 : If G is a simple graph,  then (G)  ’(G)  (G)  minvertex-cut  minedge-cut  minimum degree  </vt:lpstr>
      <vt:lpstr>Proposition 33: vertex-cut  edge-cut  minimum degree </vt:lpstr>
      <vt:lpstr>Bond</vt:lpstr>
      <vt:lpstr>Proposition 34: If G is a connected graph, then an edge cut F is a bond if and only if GF has exactly two components </vt:lpstr>
      <vt:lpstr>Proposition 34 :If G is a connected graph, then an edge cut F is a bond if and only if GF has exactly two components </vt:lpstr>
      <vt:lpstr>Blocks </vt:lpstr>
      <vt:lpstr>Example of Blocks</vt:lpstr>
      <vt:lpstr>Proposition 35:  Two blocks in a graph share at most one vertex. </vt:lpstr>
      <vt:lpstr>Proposition 35 : Two blocks in a graph share at most one vertex.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182</cp:revision>
  <dcterms:created xsi:type="dcterms:W3CDTF">2013-08-04T06:42:48Z</dcterms:created>
  <dcterms:modified xsi:type="dcterms:W3CDTF">2017-03-08T03:21:33Z</dcterms:modified>
</cp:coreProperties>
</file>