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88AA-88E9-44CB-9486-EB7F4F2392E5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97ED-9529-484F-9CF9-18F061B3E9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9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Friday, March 10,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Friday, March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B43E1C-F0EA-4358-A883-DBE69A906995}" type="datetime1">
              <a:rPr lang="en-US" altLang="zh-TW" sz="1400" i="0" smtClean="0"/>
              <a:pPr eaLnBrk="1" hangingPunct="1"/>
              <a:t>3/10/2017</a:t>
            </a:fld>
            <a:endParaRPr lang="en-US" altLang="zh-TW" sz="1400" i="0" smtClean="0"/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E2040B-9FA6-462C-ABE4-5DD26ADEB389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646"/>
            <a:ext cx="7772400" cy="8001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TW" sz="3600" dirty="0" smtClean="0">
                <a:ea typeface="新細明體" panose="02020500000000000000" pitchFamily="18" charset="-120"/>
              </a:rPr>
              <a:t>Blocks</a:t>
            </a:r>
            <a:br>
              <a:rPr lang="en-US" altLang="zh-TW" sz="3600" dirty="0" smtClean="0">
                <a:ea typeface="新細明體" panose="02020500000000000000" pitchFamily="18" charset="-120"/>
              </a:rPr>
            </a:br>
            <a:endParaRPr lang="en-US" altLang="zh-TW" sz="3600" dirty="0" smtClean="0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818" y="914400"/>
            <a:ext cx="8821882" cy="527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Recall: </a:t>
            </a:r>
          </a:p>
          <a:p>
            <a:pPr marL="0" indent="0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maximal connected </a:t>
            </a:r>
            <a:r>
              <a:rPr lang="en-US" altLang="zh-TW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has no cut-vertex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is connected and has no cut-vertex, then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block.</a:t>
            </a:r>
          </a:p>
          <a:p>
            <a:pPr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Proposition </a:t>
            </a:r>
            <a:r>
              <a:rPr lang="en-US" altLang="zh-TW" dirty="0">
                <a:ea typeface="新細明體" panose="02020500000000000000" pitchFamily="18" charset="-120"/>
              </a:rPr>
              <a:t>35:  Two blocks in a graph </a:t>
            </a:r>
            <a:r>
              <a:rPr lang="en-US" altLang="zh-TW" dirty="0" smtClean="0">
                <a:ea typeface="新細明體" panose="02020500000000000000" pitchFamily="18" charset="-120"/>
              </a:rPr>
              <a:t>G share </a:t>
            </a:r>
            <a:r>
              <a:rPr lang="en-US" altLang="zh-TW" dirty="0">
                <a:ea typeface="新細明體" panose="02020500000000000000" pitchFamily="18" charset="-120"/>
              </a:rPr>
              <a:t>at most one vertex.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In view of the above, we note the following about blocks: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 smtClean="0">
                <a:ea typeface="新細明體" panose="02020500000000000000" pitchFamily="18" charset="-120"/>
              </a:rPr>
              <a:t>The blocks constitute a partition of the edges of G.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TW" dirty="0" smtClean="0">
                <a:ea typeface="新細明體" panose="02020500000000000000" pitchFamily="18" charset="-120"/>
              </a:rPr>
              <a:t>If v is a common vertex of two blocks, then v must be a cut vertex of G. </a:t>
            </a:r>
          </a:p>
        </p:txBody>
      </p:sp>
    </p:spTree>
    <p:extLst>
      <p:ext uri="{BB962C8B-B14F-4D97-AF65-F5344CB8AC3E}">
        <p14:creationId xmlns:p14="http://schemas.microsoft.com/office/powerpoint/2010/main" val="3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- 1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8720"/>
            <a:ext cx="9144000" cy="5225143"/>
          </a:xfrm>
          <a:noFill/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Petersen graph is a simple graph with 10 vertices and 15 edges and a highly symmetric structure. Illustration: http://ginger.indstate.edu/ge/Graphs/PETE/index.html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interesting quotation: Donald Knuth states that the Petersen graph is "a remarkable configuration that serves as a counterexample to many optimistic predictions about what might be true for graphs in general.”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therefore come across it in our subsequent discussions about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colouring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planarity, Hamiltonian properties, etc.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Today, we will just look at its definition and some basic properties.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March 10,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- 2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8720"/>
            <a:ext cx="9144000" cy="5225143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The Petersen graph is the simple graph whose vertices are the two-element subsets of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5-element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and whose edges are the pairs of disjoint 2-element subsets, i.e. two vertices are adjacent in the graph if the corresponding 2-element subsets are </a:t>
            </a:r>
            <a:r>
              <a:rPr lang="en-US" altLang="zh-TW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disjoint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nicely shown in the textbook.  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1: If two vertices are nonadjacent in the Petersen graph, then they have exactly one common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neighbour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2: The Petersen graph has girth 5.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Property 3: The Petersen graph has 120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!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(outline): Each permutation of the underlying 5-element subset gives rise to an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graph. It can be shown that these are the only possible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automorphisms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(see textbook for a hint).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zh-TW" altLang="en-US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March 10,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DFBFC-A27B-4EC2-9262-1166E6E7BF04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001" y="169817"/>
            <a:ext cx="7154859" cy="83602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Petersen Graph - 3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8092"/>
            <a:ext cx="9144000" cy="535577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For an integer 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 3, a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g-cage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a 3-regular graph of minimum order with girth g.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Remark: it is easy to see that K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4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the unique 3-cage and K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3,3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is the unique 4-cage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(exercise !! ).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Property 4: The Petersen graph is the unique 5-cage.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Remark: It turns out that the 6-cage,7-cage and 8-cage are also unique. The concerned graphs are known as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Heawood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graph, the McGee graph, and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Tutte-Coxeter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graph.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78D-F492-4624-88E8-DEC6BE9FF8EA}" type="datetime2">
              <a:rPr lang="en-US" smtClean="0"/>
              <a:pPr/>
              <a:t>Friday, March 10,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F203B6-8E9E-4D45-A26E-0E932379B499}" type="datetime1">
              <a:rPr lang="en-US" altLang="zh-TW" sz="1400" i="0" smtClean="0"/>
              <a:pPr eaLnBrk="1" hangingPunct="1"/>
              <a:t>3/10/2017</a:t>
            </a:fld>
            <a:endParaRPr lang="en-US" altLang="zh-TW" sz="1400" i="0" smtClean="0"/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1B9236-5719-46DC-841F-CF96DA31E75D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Depth First Search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752600"/>
            <a:ext cx="8410575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 first search: Explore always from the most recently discovered vertex that has unexplored edges.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Breadth first search: Explores from the oldest vertex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We will use DFS in the proof of our next important result, so you should be comfortable with these two algorithms (for constructing a spanning tree of a connected graph). You may go through the next few slides as a reminder. </a:t>
            </a:r>
            <a:endParaRPr lang="en-US" altLang="zh-TW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buNone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2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Depth first Search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150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DB4148-8607-490B-B079-FBB833FCA416}" type="datetime1">
              <a:rPr lang="en-US" altLang="zh-TW" sz="1400" i="0" smtClean="0"/>
              <a:pPr eaLnBrk="1" hangingPunct="1"/>
              <a:t>3/10/2017</a:t>
            </a:fld>
            <a:endParaRPr lang="en-US" altLang="zh-TW" sz="1400" i="0" smtClean="0"/>
          </a:p>
        </p:txBody>
      </p:sp>
      <p:sp>
        <p:nvSpPr>
          <p:cNvPr id="215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7A96F0-9E3A-460B-AB27-A79D672BABF5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21510" name="橢圓 6"/>
          <p:cNvSpPr>
            <a:spLocks noChangeArrowheads="1"/>
          </p:cNvSpPr>
          <p:nvPr/>
        </p:nvSpPr>
        <p:spPr bwMode="auto">
          <a:xfrm>
            <a:off x="1676400" y="209550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1510" idx="2"/>
          </p:cNvCxnSpPr>
          <p:nvPr/>
        </p:nvCxnSpPr>
        <p:spPr bwMode="auto">
          <a:xfrm>
            <a:off x="1085850" y="213360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21510" idx="7"/>
          </p:cNvCxnSpPr>
          <p:nvPr/>
        </p:nvCxnSpPr>
        <p:spPr bwMode="auto">
          <a:xfrm rot="5400000" flipH="1" flipV="1">
            <a:off x="1924050" y="1712913"/>
            <a:ext cx="341313" cy="477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13" name="直線單箭頭接點 12"/>
          <p:cNvCxnSpPr>
            <a:cxnSpLocks noChangeShapeType="1"/>
            <a:stCxn id="21510" idx="6"/>
            <a:endCxn id="21522" idx="2"/>
          </p:cNvCxnSpPr>
          <p:nvPr/>
        </p:nvCxnSpPr>
        <p:spPr bwMode="auto">
          <a:xfrm>
            <a:off x="1885950" y="2185988"/>
            <a:ext cx="542925" cy="1476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直線單箭頭接點 14"/>
          <p:cNvCxnSpPr>
            <a:cxnSpLocks noChangeShapeType="1"/>
            <a:stCxn id="21510" idx="4"/>
          </p:cNvCxnSpPr>
          <p:nvPr/>
        </p:nvCxnSpPr>
        <p:spPr bwMode="auto">
          <a:xfrm rot="16200000" flipH="1">
            <a:off x="1685925" y="2371725"/>
            <a:ext cx="600075" cy="409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文字方塊 19"/>
          <p:cNvSpPr txBox="1">
            <a:spLocks noChangeArrowheads="1"/>
          </p:cNvSpPr>
          <p:nvPr/>
        </p:nvSpPr>
        <p:spPr bwMode="auto">
          <a:xfrm>
            <a:off x="590550" y="3009900"/>
            <a:ext cx="2600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Arbitrary  select an unused edge and check the new vertex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16" name="橢圓 20"/>
          <p:cNvSpPr>
            <a:spLocks noChangeArrowheads="1"/>
          </p:cNvSpPr>
          <p:nvPr/>
        </p:nvSpPr>
        <p:spPr bwMode="auto">
          <a:xfrm>
            <a:off x="7496175" y="203835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22" name="直線單箭頭接點 21"/>
          <p:cNvCxnSpPr>
            <a:endCxn id="21516" idx="2"/>
          </p:cNvCxnSpPr>
          <p:nvPr/>
        </p:nvCxnSpPr>
        <p:spPr bwMode="auto">
          <a:xfrm>
            <a:off x="6905625" y="207645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1516" idx="7"/>
          </p:cNvCxnSpPr>
          <p:nvPr/>
        </p:nvCxnSpPr>
        <p:spPr bwMode="auto">
          <a:xfrm rot="5400000" flipH="1" flipV="1">
            <a:off x="7634287" y="1631951"/>
            <a:ext cx="474663" cy="392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19" name="直線單箭頭接點 23"/>
          <p:cNvCxnSpPr>
            <a:cxnSpLocks noChangeShapeType="1"/>
            <a:stCxn id="21516" idx="6"/>
          </p:cNvCxnSpPr>
          <p:nvPr/>
        </p:nvCxnSpPr>
        <p:spPr bwMode="auto">
          <a:xfrm flipV="1">
            <a:off x="7705725" y="2124075"/>
            <a:ext cx="552450" cy="4763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直線單箭頭接點 24"/>
          <p:cNvCxnSpPr>
            <a:cxnSpLocks noChangeShapeType="1"/>
            <a:stCxn id="21516" idx="5"/>
          </p:cNvCxnSpPr>
          <p:nvPr/>
        </p:nvCxnSpPr>
        <p:spPr bwMode="auto">
          <a:xfrm rot="16200000" flipH="1">
            <a:off x="7724776" y="2143125"/>
            <a:ext cx="436562" cy="5349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文字方塊 25"/>
          <p:cNvSpPr txBox="1">
            <a:spLocks noChangeArrowheads="1"/>
          </p:cNvSpPr>
          <p:nvPr/>
        </p:nvSpPr>
        <p:spPr bwMode="auto">
          <a:xfrm>
            <a:off x="6238875" y="2878138"/>
            <a:ext cx="26860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selected edge leads to an unexplored  vertex, mark the selected edge “used” and  go further to the new vertex and continue from there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22" name="橢圓 28"/>
          <p:cNvSpPr>
            <a:spLocks noChangeArrowheads="1"/>
          </p:cNvSpPr>
          <p:nvPr/>
        </p:nvSpPr>
        <p:spPr bwMode="auto">
          <a:xfrm>
            <a:off x="2428875" y="2219325"/>
            <a:ext cx="238125" cy="228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23" name="橢圓 30"/>
          <p:cNvSpPr>
            <a:spLocks noChangeArrowheads="1"/>
          </p:cNvSpPr>
          <p:nvPr/>
        </p:nvSpPr>
        <p:spPr bwMode="auto">
          <a:xfrm>
            <a:off x="4324350" y="2200275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2" name="直線單箭頭接點 31"/>
          <p:cNvCxnSpPr>
            <a:endCxn id="21523" idx="2"/>
          </p:cNvCxnSpPr>
          <p:nvPr/>
        </p:nvCxnSpPr>
        <p:spPr bwMode="auto">
          <a:xfrm>
            <a:off x="3733800" y="2238375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523" idx="0"/>
          </p:cNvCxnSpPr>
          <p:nvPr/>
        </p:nvCxnSpPr>
        <p:spPr bwMode="auto">
          <a:xfrm rot="5400000" flipH="1" flipV="1">
            <a:off x="4395788" y="1776412"/>
            <a:ext cx="457200" cy="390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26" name="直線單箭頭接點 33"/>
          <p:cNvCxnSpPr>
            <a:cxnSpLocks noChangeShapeType="1"/>
            <a:stCxn id="21523" idx="6"/>
            <a:endCxn id="21529" idx="2"/>
          </p:cNvCxnSpPr>
          <p:nvPr/>
        </p:nvCxnSpPr>
        <p:spPr bwMode="auto">
          <a:xfrm>
            <a:off x="4533900" y="2290763"/>
            <a:ext cx="590550" cy="47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直線單箭頭接點 34"/>
          <p:cNvCxnSpPr>
            <a:cxnSpLocks noChangeShapeType="1"/>
            <a:stCxn id="21523" idx="5"/>
          </p:cNvCxnSpPr>
          <p:nvPr/>
        </p:nvCxnSpPr>
        <p:spPr bwMode="auto">
          <a:xfrm rot="16200000" flipH="1">
            <a:off x="4400550" y="2457451"/>
            <a:ext cx="579437" cy="37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文字方塊 35"/>
          <p:cNvSpPr txBox="1">
            <a:spLocks noChangeArrowheads="1"/>
          </p:cNvSpPr>
          <p:nvPr/>
        </p:nvSpPr>
        <p:spPr bwMode="auto">
          <a:xfrm>
            <a:off x="3162300" y="3114675"/>
            <a:ext cx="267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 selected edge leads to an explored vertex, mark the selected edge “used” and  stay where we are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29" name="橢圓 36"/>
          <p:cNvSpPr>
            <a:spLocks noChangeArrowheads="1"/>
          </p:cNvSpPr>
          <p:nvPr/>
        </p:nvSpPr>
        <p:spPr bwMode="auto">
          <a:xfrm>
            <a:off x="5124450" y="2200275"/>
            <a:ext cx="190500" cy="190500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0" name="手繪多邊形 43"/>
          <p:cNvSpPr>
            <a:spLocks noChangeArrowheads="1"/>
          </p:cNvSpPr>
          <p:nvPr/>
        </p:nvSpPr>
        <p:spPr bwMode="auto">
          <a:xfrm>
            <a:off x="4533900" y="2066925"/>
            <a:ext cx="600075" cy="161925"/>
          </a:xfrm>
          <a:custGeom>
            <a:avLst/>
            <a:gdLst>
              <a:gd name="T0" fmla="*/ 247920 w 695325"/>
              <a:gd name="T1" fmla="*/ 196842 h 149225"/>
              <a:gd name="T2" fmla="*/ 154121 w 695325"/>
              <a:gd name="T3" fmla="*/ 11246 h 149225"/>
              <a:gd name="T4" fmla="*/ 0 w 695325"/>
              <a:gd name="T5" fmla="*/ 264331 h 149225"/>
              <a:gd name="T6" fmla="*/ 0 60000 65536"/>
              <a:gd name="T7" fmla="*/ 0 60000 65536"/>
              <a:gd name="T8" fmla="*/ 0 60000 65536"/>
              <a:gd name="T9" fmla="*/ 0 w 695325"/>
              <a:gd name="T10" fmla="*/ 0 h 149225"/>
              <a:gd name="T11" fmla="*/ 695325 w 695325"/>
              <a:gd name="T12" fmla="*/ 149225 h 149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5325" h="149225">
                <a:moveTo>
                  <a:pt x="695325" y="111125"/>
                </a:moveTo>
                <a:cubicBezTo>
                  <a:pt x="538956" y="55562"/>
                  <a:pt x="548142" y="0"/>
                  <a:pt x="432254" y="6350"/>
                </a:cubicBezTo>
                <a:cubicBezTo>
                  <a:pt x="316366" y="12700"/>
                  <a:pt x="75406" y="80962"/>
                  <a:pt x="0" y="149225"/>
                </a:cubicBezTo>
              </a:path>
            </a:pathLst>
          </a:cu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橢圓 51"/>
          <p:cNvSpPr>
            <a:spLocks noChangeArrowheads="1"/>
          </p:cNvSpPr>
          <p:nvPr/>
        </p:nvSpPr>
        <p:spPr bwMode="auto">
          <a:xfrm>
            <a:off x="1552575" y="523875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53" name="直線單箭頭接點 52"/>
          <p:cNvCxnSpPr>
            <a:endCxn id="21531" idx="2"/>
          </p:cNvCxnSpPr>
          <p:nvPr/>
        </p:nvCxnSpPr>
        <p:spPr bwMode="auto">
          <a:xfrm>
            <a:off x="962025" y="527685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1531" idx="7"/>
          </p:cNvCxnSpPr>
          <p:nvPr/>
        </p:nvCxnSpPr>
        <p:spPr bwMode="auto">
          <a:xfrm rot="5400000" flipH="1" flipV="1">
            <a:off x="1800225" y="4856163"/>
            <a:ext cx="341313" cy="477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34" name="直線單箭頭接點 54"/>
          <p:cNvCxnSpPr>
            <a:cxnSpLocks noChangeShapeType="1"/>
            <a:stCxn id="21531" idx="5"/>
          </p:cNvCxnSpPr>
          <p:nvPr/>
        </p:nvCxnSpPr>
        <p:spPr bwMode="auto">
          <a:xfrm rot="16200000" flipH="1">
            <a:off x="1933576" y="5191125"/>
            <a:ext cx="246062" cy="649287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直線單箭頭接點 55"/>
          <p:cNvCxnSpPr>
            <a:cxnSpLocks noChangeShapeType="1"/>
            <a:stCxn id="21531" idx="4"/>
          </p:cNvCxnSpPr>
          <p:nvPr/>
        </p:nvCxnSpPr>
        <p:spPr bwMode="auto">
          <a:xfrm rot="16200000" flipH="1">
            <a:off x="1400175" y="5676900"/>
            <a:ext cx="581025" cy="66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6" name="文字方塊 62"/>
          <p:cNvSpPr txBox="1">
            <a:spLocks noChangeArrowheads="1"/>
          </p:cNvSpPr>
          <p:nvPr/>
        </p:nvSpPr>
        <p:spPr bwMode="auto">
          <a:xfrm>
            <a:off x="2676525" y="5038725"/>
            <a:ext cx="3324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all the incident edges are used, go back to where we came from.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37" name="橢圓 64"/>
          <p:cNvSpPr>
            <a:spLocks noChangeArrowheads="1"/>
          </p:cNvSpPr>
          <p:nvPr/>
        </p:nvSpPr>
        <p:spPr bwMode="auto">
          <a:xfrm>
            <a:off x="714375" y="5172075"/>
            <a:ext cx="238125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8" name="橢圓 71"/>
          <p:cNvSpPr>
            <a:spLocks noChangeArrowheads="1"/>
          </p:cNvSpPr>
          <p:nvPr/>
        </p:nvSpPr>
        <p:spPr bwMode="auto">
          <a:xfrm>
            <a:off x="8153400" y="2590800"/>
            <a:ext cx="276225" cy="2381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9" name="手繪多邊形 78"/>
          <p:cNvSpPr>
            <a:spLocks noChangeArrowheads="1"/>
          </p:cNvSpPr>
          <p:nvPr/>
        </p:nvSpPr>
        <p:spPr bwMode="auto">
          <a:xfrm>
            <a:off x="981075" y="4981575"/>
            <a:ext cx="619125" cy="228600"/>
          </a:xfrm>
          <a:custGeom>
            <a:avLst/>
            <a:gdLst>
              <a:gd name="T0" fmla="*/ 308547 w 695325"/>
              <a:gd name="T1" fmla="*/ 2200157 h 149225"/>
              <a:gd name="T2" fmla="*/ 191811 w 695325"/>
              <a:gd name="T3" fmla="*/ 125726 h 149225"/>
              <a:gd name="T4" fmla="*/ 0 w 695325"/>
              <a:gd name="T5" fmla="*/ 2954497 h 149225"/>
              <a:gd name="T6" fmla="*/ 0 60000 65536"/>
              <a:gd name="T7" fmla="*/ 0 60000 65536"/>
              <a:gd name="T8" fmla="*/ 0 60000 65536"/>
              <a:gd name="T9" fmla="*/ 0 w 695325"/>
              <a:gd name="T10" fmla="*/ 0 h 149225"/>
              <a:gd name="T11" fmla="*/ 695325 w 695325"/>
              <a:gd name="T12" fmla="*/ 149225 h 149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5325" h="149225">
                <a:moveTo>
                  <a:pt x="695325" y="111125"/>
                </a:moveTo>
                <a:cubicBezTo>
                  <a:pt x="538956" y="55562"/>
                  <a:pt x="548142" y="0"/>
                  <a:pt x="432254" y="6350"/>
                </a:cubicBezTo>
                <a:cubicBezTo>
                  <a:pt x="316366" y="12700"/>
                  <a:pt x="75406" y="80962"/>
                  <a:pt x="0" y="149225"/>
                </a:cubicBezTo>
              </a:path>
            </a:pathLst>
          </a:cu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頁尾版面配置區 4"/>
          <p:cNvSpPr txBox="1">
            <a:spLocks noGrp="1"/>
          </p:cNvSpPr>
          <p:nvPr/>
        </p:nvSpPr>
        <p:spPr bwMode="auto">
          <a:xfrm>
            <a:off x="0" y="6400800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400" i="0">
                <a:ea typeface="新細明體" panose="02020500000000000000" pitchFamily="18" charset="-120"/>
              </a:rPr>
              <a:t>Ch. 4.   Connectivity and paths</a:t>
            </a:r>
          </a:p>
        </p:txBody>
      </p:sp>
      <p:sp>
        <p:nvSpPr>
          <p:cNvPr id="22532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19C99E4-74D8-43FC-8169-6235303F2103}" type="slidenum">
              <a:rPr lang="zh-TW" altLang="en-US" sz="1400" i="0">
                <a:ea typeface="新細明體" panose="02020500000000000000" pitchFamily="18" charset="-120"/>
              </a:rPr>
              <a:pPr algn="r" eaLnBrk="1" hangingPunct="1"/>
              <a:t>7</a:t>
            </a:fld>
            <a:endParaRPr lang="en-US" altLang="zh-TW" sz="1400" i="0">
              <a:ea typeface="新細明體" panose="02020500000000000000" pitchFamily="18" charset="-12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Depth First Search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118268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Depth-first search from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a, b, c, d, e, f, g</a:t>
            </a:r>
          </a:p>
        </p:txBody>
      </p:sp>
      <p:sp>
        <p:nvSpPr>
          <p:cNvPr id="22535" name="Oval 32"/>
          <p:cNvSpPr>
            <a:spLocks noChangeArrowheads="1"/>
          </p:cNvSpPr>
          <p:nvPr/>
        </p:nvSpPr>
        <p:spPr bwMode="auto">
          <a:xfrm>
            <a:off x="957263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6" name="Oval 33"/>
          <p:cNvSpPr>
            <a:spLocks noChangeArrowheads="1"/>
          </p:cNvSpPr>
          <p:nvPr/>
        </p:nvSpPr>
        <p:spPr bwMode="auto">
          <a:xfrm>
            <a:off x="1728788" y="48593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7" name="Oval 34"/>
          <p:cNvSpPr>
            <a:spLocks noChangeArrowheads="1"/>
          </p:cNvSpPr>
          <p:nvPr/>
        </p:nvSpPr>
        <p:spPr bwMode="auto">
          <a:xfrm>
            <a:off x="2662238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8" name="Oval 35"/>
          <p:cNvSpPr>
            <a:spLocks noChangeArrowheads="1"/>
          </p:cNvSpPr>
          <p:nvPr/>
        </p:nvSpPr>
        <p:spPr bwMode="auto">
          <a:xfrm>
            <a:off x="3543300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9" name="Oval 36"/>
          <p:cNvSpPr>
            <a:spLocks noChangeArrowheads="1"/>
          </p:cNvSpPr>
          <p:nvPr/>
        </p:nvSpPr>
        <p:spPr bwMode="auto">
          <a:xfrm>
            <a:off x="969963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0" name="Oval 37"/>
          <p:cNvSpPr>
            <a:spLocks noChangeArrowheads="1"/>
          </p:cNvSpPr>
          <p:nvPr/>
        </p:nvSpPr>
        <p:spPr bwMode="auto">
          <a:xfrm>
            <a:off x="1736725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1" name="Oval 38"/>
          <p:cNvSpPr>
            <a:spLocks noChangeArrowheads="1"/>
          </p:cNvSpPr>
          <p:nvPr/>
        </p:nvSpPr>
        <p:spPr bwMode="auto">
          <a:xfrm>
            <a:off x="2674938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2" name="Oval 39"/>
          <p:cNvSpPr>
            <a:spLocks noChangeArrowheads="1"/>
          </p:cNvSpPr>
          <p:nvPr/>
        </p:nvSpPr>
        <p:spPr bwMode="auto">
          <a:xfrm>
            <a:off x="3556000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3" name="Line 40"/>
          <p:cNvSpPr>
            <a:spLocks noChangeShapeType="1"/>
          </p:cNvSpPr>
          <p:nvPr/>
        </p:nvSpPr>
        <p:spPr bwMode="auto">
          <a:xfrm flipH="1">
            <a:off x="1023938" y="413226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41"/>
          <p:cNvSpPr>
            <a:spLocks noChangeShapeType="1"/>
          </p:cNvSpPr>
          <p:nvPr/>
        </p:nvSpPr>
        <p:spPr bwMode="auto">
          <a:xfrm flipH="1">
            <a:off x="1790700" y="4132263"/>
            <a:ext cx="11113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42"/>
          <p:cNvSpPr>
            <a:spLocks noChangeShapeType="1"/>
          </p:cNvSpPr>
          <p:nvPr/>
        </p:nvSpPr>
        <p:spPr bwMode="auto">
          <a:xfrm flipH="1">
            <a:off x="2724150" y="4140200"/>
            <a:ext cx="17463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43"/>
          <p:cNvSpPr>
            <a:spLocks noChangeShapeType="1"/>
          </p:cNvSpPr>
          <p:nvPr/>
        </p:nvSpPr>
        <p:spPr bwMode="auto">
          <a:xfrm>
            <a:off x="3613150" y="4127500"/>
            <a:ext cx="1588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44"/>
          <p:cNvSpPr>
            <a:spLocks noChangeShapeType="1"/>
          </p:cNvSpPr>
          <p:nvPr/>
        </p:nvSpPr>
        <p:spPr bwMode="auto">
          <a:xfrm>
            <a:off x="1081088" y="4924425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45"/>
          <p:cNvSpPr>
            <a:spLocks noChangeShapeType="1"/>
          </p:cNvSpPr>
          <p:nvPr/>
        </p:nvSpPr>
        <p:spPr bwMode="auto">
          <a:xfrm>
            <a:off x="2795588" y="4919663"/>
            <a:ext cx="747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46"/>
          <p:cNvSpPr>
            <a:spLocks noChangeShapeType="1"/>
          </p:cNvSpPr>
          <p:nvPr/>
        </p:nvSpPr>
        <p:spPr bwMode="auto">
          <a:xfrm>
            <a:off x="1857375" y="4929188"/>
            <a:ext cx="800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47"/>
          <p:cNvSpPr>
            <a:spLocks noChangeShapeType="1"/>
          </p:cNvSpPr>
          <p:nvPr/>
        </p:nvSpPr>
        <p:spPr bwMode="auto">
          <a:xfrm>
            <a:off x="1098550" y="4068763"/>
            <a:ext cx="64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48"/>
          <p:cNvSpPr>
            <a:spLocks noChangeShapeType="1"/>
          </p:cNvSpPr>
          <p:nvPr/>
        </p:nvSpPr>
        <p:spPr bwMode="auto">
          <a:xfrm flipV="1">
            <a:off x="2771775" y="409892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49"/>
          <p:cNvSpPr txBox="1">
            <a:spLocks noChangeArrowheads="1"/>
          </p:cNvSpPr>
          <p:nvPr/>
        </p:nvSpPr>
        <p:spPr bwMode="auto">
          <a:xfrm>
            <a:off x="838200" y="49149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2553" name="Text Box 50"/>
          <p:cNvSpPr txBox="1">
            <a:spLocks noChangeArrowheads="1"/>
          </p:cNvSpPr>
          <p:nvPr/>
        </p:nvSpPr>
        <p:spPr bwMode="auto">
          <a:xfrm>
            <a:off x="1595438" y="490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2554" name="Text Box 51"/>
          <p:cNvSpPr txBox="1">
            <a:spLocks noChangeArrowheads="1"/>
          </p:cNvSpPr>
          <p:nvPr/>
        </p:nvSpPr>
        <p:spPr bwMode="auto">
          <a:xfrm>
            <a:off x="2557463" y="4895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2555" name="Text Box 52"/>
          <p:cNvSpPr txBox="1">
            <a:spLocks noChangeArrowheads="1"/>
          </p:cNvSpPr>
          <p:nvPr/>
        </p:nvSpPr>
        <p:spPr bwMode="auto">
          <a:xfrm>
            <a:off x="3448050" y="4895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2556" name="Text Box 53"/>
          <p:cNvSpPr txBox="1">
            <a:spLocks noChangeArrowheads="1"/>
          </p:cNvSpPr>
          <p:nvPr/>
        </p:nvSpPr>
        <p:spPr bwMode="auto">
          <a:xfrm>
            <a:off x="3460750" y="37068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2557" name="Text Box 54"/>
          <p:cNvSpPr txBox="1">
            <a:spLocks noChangeArrowheads="1"/>
          </p:cNvSpPr>
          <p:nvPr/>
        </p:nvSpPr>
        <p:spPr bwMode="auto">
          <a:xfrm>
            <a:off x="2584450" y="370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2558" name="Text Box 55"/>
          <p:cNvSpPr txBox="1">
            <a:spLocks noChangeArrowheads="1"/>
          </p:cNvSpPr>
          <p:nvPr/>
        </p:nvSpPr>
        <p:spPr bwMode="auto">
          <a:xfrm>
            <a:off x="1660525" y="36449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2559" name="Text Box 56"/>
          <p:cNvSpPr txBox="1">
            <a:spLocks noChangeArrowheads="1"/>
          </p:cNvSpPr>
          <p:nvPr/>
        </p:nvSpPr>
        <p:spPr bwMode="auto">
          <a:xfrm>
            <a:off x="879475" y="36639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2560" name="Text Box 58"/>
          <p:cNvSpPr txBox="1">
            <a:spLocks noChangeArrowheads="1"/>
          </p:cNvSpPr>
          <p:nvPr/>
        </p:nvSpPr>
        <p:spPr bwMode="auto">
          <a:xfrm>
            <a:off x="4381500" y="2247900"/>
            <a:ext cx="442912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try to get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visited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d,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unvisited edge to go, so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no other unvisited edge to go 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,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unvisited edge to go 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visited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9A78-C9F3-4EFE-ADCD-F9D8A9B76DEA}" type="datetime1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3E6B2C-F5EC-4839-BEB4-6184685166C8}" type="datetime1">
              <a:rPr lang="en-US" altLang="zh-TW" sz="1400" i="0" smtClean="0"/>
              <a:pPr eaLnBrk="1" hangingPunct="1"/>
              <a:t>3/10/2017</a:t>
            </a:fld>
            <a:endParaRPr lang="en-US" altLang="zh-TW" sz="1400" i="0" smtClean="0"/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E369BF-E562-4577-B16C-23657139A978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Depth First Search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87801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Depth-first search paths from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a, f, g, b, e, d, c 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g, f, a, b, c, d, e</a:t>
            </a:r>
          </a:p>
          <a:p>
            <a:pPr lvl="1" eaLnBrk="1" hangingPunct="1"/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5091113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5862638" y="49355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6796088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7677150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103813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5870575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6808788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7689850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 flipH="1">
            <a:off x="5157788" y="420846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 flipH="1">
            <a:off x="5924550" y="4208463"/>
            <a:ext cx="1111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 flipH="1">
            <a:off x="6858000" y="4216400"/>
            <a:ext cx="17463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5"/>
          <p:cNvSpPr>
            <a:spLocks noChangeShapeType="1"/>
          </p:cNvSpPr>
          <p:nvPr/>
        </p:nvSpPr>
        <p:spPr bwMode="auto">
          <a:xfrm>
            <a:off x="7747000" y="4203700"/>
            <a:ext cx="15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5214938" y="5000625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6929438" y="499586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18"/>
          <p:cNvSpPr>
            <a:spLocks noChangeShapeType="1"/>
          </p:cNvSpPr>
          <p:nvPr/>
        </p:nvSpPr>
        <p:spPr bwMode="auto">
          <a:xfrm>
            <a:off x="5991225" y="5005388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5232400" y="4144963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0"/>
          <p:cNvSpPr>
            <a:spLocks noChangeShapeType="1"/>
          </p:cNvSpPr>
          <p:nvPr/>
        </p:nvSpPr>
        <p:spPr bwMode="auto">
          <a:xfrm flipV="1">
            <a:off x="6905625" y="417512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1"/>
          <p:cNvSpPr txBox="1">
            <a:spLocks noChangeArrowheads="1"/>
          </p:cNvSpPr>
          <p:nvPr/>
        </p:nvSpPr>
        <p:spPr bwMode="auto">
          <a:xfrm>
            <a:off x="4972050" y="4991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3577" name="Text Box 22"/>
          <p:cNvSpPr txBox="1">
            <a:spLocks noChangeArrowheads="1"/>
          </p:cNvSpPr>
          <p:nvPr/>
        </p:nvSpPr>
        <p:spPr bwMode="auto">
          <a:xfrm>
            <a:off x="5729288" y="49815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578" name="Text Box 23"/>
          <p:cNvSpPr txBox="1">
            <a:spLocks noChangeArrowheads="1"/>
          </p:cNvSpPr>
          <p:nvPr/>
        </p:nvSpPr>
        <p:spPr bwMode="auto">
          <a:xfrm>
            <a:off x="6691313" y="497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7581900" y="497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7594600" y="37830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6718300" y="377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794375" y="3721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5013325" y="3740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1195388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1966913" y="499268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2900363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>
            <a:off x="3781425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8" name="Oval 36"/>
          <p:cNvSpPr>
            <a:spLocks noChangeArrowheads="1"/>
          </p:cNvSpPr>
          <p:nvPr/>
        </p:nvSpPr>
        <p:spPr bwMode="auto">
          <a:xfrm>
            <a:off x="1208088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1974850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2913063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3794125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 flipH="1">
            <a:off x="1262063" y="426561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2028825" y="4265613"/>
            <a:ext cx="11113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2962275" y="4273550"/>
            <a:ext cx="17463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3851275" y="4260850"/>
            <a:ext cx="15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1319213" y="5057775"/>
            <a:ext cx="638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3033713" y="505301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2095500" y="5062538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336675" y="4202113"/>
            <a:ext cx="64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3009900" y="423227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1076325" y="504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1833563" y="5038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2795588" y="50292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3686175" y="50292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3698875" y="384016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2822575" y="38354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1898650" y="377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1117600" y="37973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721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2026</TotalTime>
  <Words>800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Blocks </vt:lpstr>
      <vt:lpstr>The Petersen Graph - 1</vt:lpstr>
      <vt:lpstr>The Petersen Graph - 2</vt:lpstr>
      <vt:lpstr>The Petersen Graph - 3</vt:lpstr>
      <vt:lpstr>Depth First Search</vt:lpstr>
      <vt:lpstr>Depth first Search</vt:lpstr>
      <vt:lpstr>Example of Depth First Search</vt:lpstr>
      <vt:lpstr>Example of Depth First Search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59</cp:revision>
  <dcterms:created xsi:type="dcterms:W3CDTF">2013-08-04T06:42:48Z</dcterms:created>
  <dcterms:modified xsi:type="dcterms:W3CDTF">2017-03-10T12:18:24Z</dcterms:modified>
</cp:coreProperties>
</file>