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91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95" r:id="rId10"/>
    <p:sldId id="294" r:id="rId11"/>
  </p:sldIdLst>
  <p:sldSz cx="9144000" cy="6858000" type="screen4x3"/>
  <p:notesSz cx="7053263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 autoAdjust="0"/>
    <p:restoredTop sz="94676" autoAdjust="0"/>
  </p:normalViewPr>
  <p:slideViewPr>
    <p:cSldViewPr snapToGrid="0">
      <p:cViewPr varScale="1">
        <p:scale>
          <a:sx n="87" d="100"/>
          <a:sy n="87" d="100"/>
        </p:scale>
        <p:origin x="-9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5217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581B88AA-88E9-44CB-9486-EB7F4F2392E5}" type="datetimeFigureOut">
              <a:rPr lang="en-US" smtClean="0"/>
              <a:pPr/>
              <a:t>3/22/2017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A7DE97ED-9529-484F-9CF9-18F061B3E9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192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7072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217" y="0"/>
            <a:ext cx="3056414" cy="467072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9C2C1597-FA66-4885-B6A6-544E39BFB2B6}" type="datetimeFigureOut">
              <a:rPr lang="en-US" smtClean="0"/>
              <a:pPr/>
              <a:t>3/22/2017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3638"/>
            <a:ext cx="4189413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5327" y="4480004"/>
            <a:ext cx="5642610" cy="3665458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56414" cy="467071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217" y="8842030"/>
            <a:ext cx="3056414" cy="467071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0868F1EA-5771-4CCA-A717-58DD904B4F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0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8F1EA-5771-4CCA-A717-58DD904B4F0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83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EB46E-F75E-4B6B-937A-9655A66EFEF3}" type="datetime2">
              <a:rPr lang="en-US" smtClean="0"/>
              <a:pPr/>
              <a:t>Wednesday, March 22,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80" y="5718320"/>
            <a:ext cx="1905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907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E076C-ABD7-4C8C-8825-87CCA10EC3D9}" type="datetime2">
              <a:rPr lang="en-US" smtClean="0"/>
              <a:pPr/>
              <a:t>Wednesday, March 22,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5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268B3-DDEE-40E2-8725-8FC9667DA58F}" type="datetime2">
              <a:rPr lang="en-US" smtClean="0"/>
              <a:pPr/>
              <a:t>Wednesday, March 22,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2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89D9-AC6A-4B19-8B96-0BE6BE386DB3}" type="datetime2">
              <a:rPr lang="en-US" smtClean="0"/>
              <a:pPr/>
              <a:t>Wednesday, March 22,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94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2A84-E076-44B9-B70D-397912F3D000}" type="datetime2">
              <a:rPr lang="en-US" smtClean="0"/>
              <a:pPr/>
              <a:t>Wednesday, March 22,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1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A668-97F0-4D28-953F-0A9BE851CA2E}" type="datetime2">
              <a:rPr lang="en-US" smtClean="0"/>
              <a:pPr/>
              <a:t>Wednesday, March 22,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7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A895A-1C51-429A-82FB-F66FC4DB0C33}" type="datetime2">
              <a:rPr lang="en-US" smtClean="0"/>
              <a:pPr/>
              <a:t>Wednesday, March 22,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20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CBB3-0F78-45AF-B75A-2F43287B14B1}" type="datetime2">
              <a:rPr lang="en-US" smtClean="0"/>
              <a:pPr/>
              <a:t>Wednesday, March 22,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51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AA3BB-0C80-4CCC-93F0-354825D55A0A}" type="datetime2">
              <a:rPr lang="en-US" smtClean="0"/>
              <a:pPr/>
              <a:t>Wednesday, March 22,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2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FDA2-7134-478A-8D22-17343B38D7C3}" type="datetime2">
              <a:rPr lang="en-US" smtClean="0"/>
              <a:pPr/>
              <a:t>Wednesday, March 22,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13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C582E-3F8E-4242-9355-E35059E140C2}" type="datetime2">
              <a:rPr lang="en-US" smtClean="0"/>
              <a:pPr/>
              <a:t>Wednesday, March 22,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73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F9DD5-3DCB-4C8E-B689-0D2747E3FFE1}" type="datetime2">
              <a:rPr lang="en-US" smtClean="0"/>
              <a:pPr/>
              <a:t>Wednesday, March 22,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64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Connectivity for 3-Regular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Proposition 36: If G is a 3-regular (simple) graph, then </a:t>
            </a:r>
            <a:r>
              <a:rPr lang="en-US" dirty="0" smtClean="0">
                <a:sym typeface="Symbol"/>
              </a:rPr>
              <a:t>(G) = ’(G).</a:t>
            </a:r>
          </a:p>
          <a:p>
            <a:r>
              <a:rPr lang="en-US" dirty="0" smtClean="0">
                <a:sym typeface="Symbol"/>
              </a:rPr>
              <a:t>Proof: See </a:t>
            </a:r>
            <a:r>
              <a:rPr lang="en-US" dirty="0" smtClean="0">
                <a:sym typeface="Symbol"/>
              </a:rPr>
              <a:t>notes</a:t>
            </a:r>
          </a:p>
          <a:p>
            <a:r>
              <a:rPr lang="en-US" dirty="0" smtClean="0">
                <a:sym typeface="Symbol"/>
              </a:rPr>
              <a:t>Remark: </a:t>
            </a:r>
            <a:r>
              <a:rPr lang="en-US" i="1" dirty="0" smtClean="0">
                <a:sym typeface="Symbol"/>
              </a:rPr>
              <a:t>This result is required for two of the homework problems assigned for this week’s tutorial sessions, which have been deferred </a:t>
            </a:r>
            <a:r>
              <a:rPr lang="en-US" i="1" dirty="0" err="1" smtClean="0">
                <a:sym typeface="Symbol"/>
              </a:rPr>
              <a:t>tonext</a:t>
            </a:r>
            <a:r>
              <a:rPr lang="en-US" i="1" dirty="0" smtClean="0">
                <a:sym typeface="Symbol"/>
              </a:rPr>
              <a:t> week’s tutorial sessions. 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89D9-AC6A-4B19-8B96-0BE6BE386DB3}" type="datetime2">
              <a:rPr lang="en-US" smtClean="0"/>
              <a:pPr/>
              <a:t>Wednesday, March 22,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34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x,y</a:t>
            </a:r>
            <a:r>
              <a:rPr lang="en-US" dirty="0" smtClean="0"/>
              <a:t> Separators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3" y="1825625"/>
            <a:ext cx="86868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Given </a:t>
            </a:r>
            <a:r>
              <a:rPr lang="en-US" dirty="0" err="1" smtClean="0"/>
              <a:t>x,y</a:t>
            </a:r>
            <a:r>
              <a:rPr lang="en-US" dirty="0" smtClean="0"/>
              <a:t> </a:t>
            </a:r>
            <a:r>
              <a:rPr lang="en-US" dirty="0" smtClean="0">
                <a:ea typeface="MS Gothic" panose="020B0609070205080204" pitchFamily="49" charset="-128"/>
              </a:rPr>
              <a:t>∈ V(G), a set S ⊆ V(G) – {</a:t>
            </a:r>
            <a:r>
              <a:rPr lang="en-US" dirty="0" err="1" smtClean="0">
                <a:ea typeface="MS Gothic" panose="020B0609070205080204" pitchFamily="49" charset="-128"/>
              </a:rPr>
              <a:t>x,y</a:t>
            </a:r>
            <a:r>
              <a:rPr lang="en-US" dirty="0" smtClean="0">
                <a:ea typeface="MS Gothic" panose="020B0609070205080204" pitchFamily="49" charset="-128"/>
              </a:rPr>
              <a:t>} is an </a:t>
            </a:r>
            <a:r>
              <a:rPr lang="en-US" dirty="0" err="1" smtClean="0">
                <a:ea typeface="MS Gothic" panose="020B0609070205080204" pitchFamily="49" charset="-128"/>
              </a:rPr>
              <a:t>x,y</a:t>
            </a:r>
            <a:r>
              <a:rPr lang="en-US" dirty="0" smtClean="0">
                <a:ea typeface="MS Gothic" panose="020B0609070205080204" pitchFamily="49" charset="-128"/>
              </a:rPr>
              <a:t>-separator or </a:t>
            </a:r>
            <a:r>
              <a:rPr lang="en-US" dirty="0" err="1" smtClean="0">
                <a:ea typeface="MS Gothic" panose="020B0609070205080204" pitchFamily="49" charset="-128"/>
              </a:rPr>
              <a:t>x,y</a:t>
            </a:r>
            <a:r>
              <a:rPr lang="en-US" dirty="0" smtClean="0">
                <a:ea typeface="MS Gothic" panose="020B0609070205080204" pitchFamily="49" charset="-128"/>
              </a:rPr>
              <a:t>-cut, if G – S has no </a:t>
            </a:r>
            <a:r>
              <a:rPr lang="en-US" dirty="0" err="1" smtClean="0">
                <a:ea typeface="MS Gothic" panose="020B0609070205080204" pitchFamily="49" charset="-128"/>
              </a:rPr>
              <a:t>x,y</a:t>
            </a:r>
            <a:r>
              <a:rPr lang="en-US" dirty="0" smtClean="0">
                <a:ea typeface="MS Gothic" panose="020B0609070205080204" pitchFamily="49" charset="-128"/>
              </a:rPr>
              <a:t> path. Let </a:t>
            </a:r>
            <a:r>
              <a:rPr lang="el-GR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κ</a:t>
            </a:r>
            <a:r>
              <a:rPr lang="en-US" dirty="0" smtClean="0">
                <a:ea typeface="MS Gothic" panose="020B0609070205080204" pitchFamily="49" charset="-128"/>
              </a:rPr>
              <a:t>(</a:t>
            </a:r>
            <a:r>
              <a:rPr lang="en-US" dirty="0" err="1" smtClean="0">
                <a:ea typeface="MS Gothic" panose="020B0609070205080204" pitchFamily="49" charset="-128"/>
              </a:rPr>
              <a:t>x,y</a:t>
            </a:r>
            <a:r>
              <a:rPr lang="en-US" dirty="0" smtClean="0">
                <a:ea typeface="MS Gothic" panose="020B0609070205080204" pitchFamily="49" charset="-128"/>
              </a:rPr>
              <a:t>) be the minimum size of the separator set and </a:t>
            </a:r>
            <a:r>
              <a:rPr lang="el-GR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λ</a:t>
            </a:r>
            <a:r>
              <a:rPr lang="en-US" dirty="0" smtClean="0">
                <a:ea typeface="MS Gothic" panose="020B0609070205080204" pitchFamily="49" charset="-128"/>
              </a:rPr>
              <a:t>(</a:t>
            </a:r>
            <a:r>
              <a:rPr lang="en-US" dirty="0" err="1" smtClean="0">
                <a:ea typeface="MS Gothic" panose="020B0609070205080204" pitchFamily="49" charset="-128"/>
              </a:rPr>
              <a:t>x,y</a:t>
            </a:r>
            <a:r>
              <a:rPr lang="en-US" dirty="0" smtClean="0">
                <a:ea typeface="MS Gothic" panose="020B0609070205080204" pitchFamily="49" charset="-128"/>
              </a:rPr>
              <a:t>) be maximum size of a set of pairwise disjoint paths. </a:t>
            </a:r>
          </a:p>
          <a:p>
            <a:r>
              <a:rPr lang="en-US" dirty="0" smtClean="0">
                <a:ea typeface="MS Gothic" panose="020B0609070205080204" pitchFamily="49" charset="-128"/>
              </a:rPr>
              <a:t>Theorem 4 (</a:t>
            </a:r>
            <a:r>
              <a:rPr lang="en-US" dirty="0" err="1" smtClean="0">
                <a:ea typeface="MS Gothic" panose="020B0609070205080204" pitchFamily="49" charset="-128"/>
              </a:rPr>
              <a:t>Menger’s</a:t>
            </a:r>
            <a:r>
              <a:rPr lang="en-US" dirty="0" smtClean="0">
                <a:ea typeface="MS Gothic" panose="020B0609070205080204" pitchFamily="49" charset="-128"/>
              </a:rPr>
              <a:t> Theorem):</a:t>
            </a:r>
            <a:endParaRPr lang="en-US" dirty="0"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  <a:ea typeface="MS Gothic" panose="020B0609070205080204" pitchFamily="49" charset="-128"/>
              </a:rPr>
              <a:t>	If 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  <a:ea typeface="MS Gothic" panose="020B0609070205080204" pitchFamily="49" charset="-128"/>
              </a:rPr>
              <a:t>x,y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  <a:ea typeface="MS Gothic" panose="020B0609070205080204" pitchFamily="49" charset="-128"/>
              </a:rPr>
              <a:t> are vertices of a graph G and </a:t>
            </a:r>
            <a:r>
              <a:rPr lang="en-US" b="1" i="1" u="sng" dirty="0" err="1" smtClean="0">
                <a:solidFill>
                  <a:schemeClr val="accent1">
                    <a:lumMod val="75000"/>
                  </a:schemeClr>
                </a:solidFill>
                <a:ea typeface="MS Gothic" panose="020B0609070205080204" pitchFamily="49" charset="-128"/>
              </a:rPr>
              <a:t>xy</a:t>
            </a:r>
            <a:r>
              <a:rPr lang="en-US" b="1" i="1" u="sng" dirty="0" smtClean="0">
                <a:solidFill>
                  <a:schemeClr val="accent1">
                    <a:lumMod val="75000"/>
                  </a:schemeClr>
                </a:solidFill>
                <a:ea typeface="MS Gothic" panose="020B0609070205080204" pitchFamily="49" charset="-128"/>
              </a:rPr>
              <a:t> not an edge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  <a:ea typeface="MS Gothic" panose="020B0609070205080204" pitchFamily="49" charset="-128"/>
              </a:rPr>
              <a:t>, 	then </a:t>
            </a:r>
            <a:r>
              <a:rPr lang="el-GR" b="1" i="1" dirty="0">
                <a:solidFill>
                  <a:schemeClr val="accent1">
                    <a:lumMod val="7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κ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ea typeface="MS Gothic" panose="020B0609070205080204" pitchFamily="49" charset="-128"/>
              </a:rPr>
              <a:t>(</a:t>
            </a:r>
            <a:r>
              <a:rPr lang="en-US" b="1" i="1" dirty="0" err="1">
                <a:solidFill>
                  <a:schemeClr val="accent1">
                    <a:lumMod val="75000"/>
                  </a:schemeClr>
                </a:solidFill>
                <a:ea typeface="MS Gothic" panose="020B0609070205080204" pitchFamily="49" charset="-128"/>
              </a:rPr>
              <a:t>x,y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ea typeface="MS Gothic" panose="020B0609070205080204" pitchFamily="49" charset="-128"/>
              </a:rPr>
              <a:t>) 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  <a:ea typeface="MS Gothic" panose="020B0609070205080204" pitchFamily="49" charset="-128"/>
              </a:rPr>
              <a:t>= </a:t>
            </a:r>
            <a:r>
              <a:rPr lang="el-GR" b="1" i="1" dirty="0">
                <a:solidFill>
                  <a:schemeClr val="accent1">
                    <a:lumMod val="7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λ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ea typeface="MS Gothic" panose="020B0609070205080204" pitchFamily="49" charset="-128"/>
              </a:rPr>
              <a:t>(</a:t>
            </a:r>
            <a:r>
              <a:rPr lang="en-US" b="1" i="1" dirty="0" err="1">
                <a:solidFill>
                  <a:schemeClr val="accent1">
                    <a:lumMod val="75000"/>
                  </a:schemeClr>
                </a:solidFill>
                <a:ea typeface="MS Gothic" panose="020B0609070205080204" pitchFamily="49" charset="-128"/>
              </a:rPr>
              <a:t>x,y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  <a:ea typeface="MS Gothic" panose="020B0609070205080204" pitchFamily="49" charset="-128"/>
              </a:rPr>
              <a:t>).</a:t>
            </a:r>
          </a:p>
          <a:p>
            <a:pPr marL="0" indent="0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  <a:ea typeface="MS Gothic" panose="020B0609070205080204" pitchFamily="49" charset="-128"/>
              </a:rPr>
              <a:t>Remark: 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  <a:ea typeface="MS Gothic" panose="020B0609070205080204" pitchFamily="49" charset="-128"/>
              </a:rPr>
              <a:t>Menger’s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  <a:ea typeface="MS Gothic" panose="020B0609070205080204" pitchFamily="49" charset="-128"/>
              </a:rPr>
              <a:t> Theorem is a local version of Whitney’s result for a N-S condition for a graph to be 2-connected (Proposition 37). The proof can be perused in the textbook.</a:t>
            </a:r>
          </a:p>
          <a:p>
            <a:pPr marL="0" indent="0">
              <a:buNone/>
            </a:pPr>
            <a:endParaRPr lang="en-US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5CFC-7512-4FD2-BE2D-AC4C2D18B19A}" type="datetime1">
              <a:rPr lang="en-US" smtClean="0"/>
              <a:pPr/>
              <a:t>3/22/2017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34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D1CBA9A-5CE8-4050-8338-FD1DBFF9BC83}" type="datetime1">
              <a:rPr lang="en-US" altLang="zh-TW" sz="1400" i="0" smtClean="0"/>
              <a:pPr eaLnBrk="1" hangingPunct="1"/>
              <a:t>3/22/2017</a:t>
            </a:fld>
            <a:endParaRPr lang="en-US" altLang="zh-TW" sz="1400" i="0" smtClean="0"/>
          </a:p>
        </p:txBody>
      </p:sp>
      <p:sp>
        <p:nvSpPr>
          <p:cNvPr id="2458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40DEAEB-3811-44DE-9A1E-A470E36381C0}" type="slidenum">
              <a:rPr lang="zh-TW" altLang="en-US" sz="1400" i="0"/>
              <a:pPr eaLnBrk="1" hangingPunct="1"/>
              <a:t>2</a:t>
            </a:fld>
            <a:endParaRPr lang="en-US" altLang="zh-TW" sz="1400" i="0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438150" y="293688"/>
            <a:ext cx="8412163" cy="1557337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TW" sz="3200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Lemma</a:t>
            </a:r>
            <a:r>
              <a:rPr lang="en-US" altLang="zh-TW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3100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37.1</a:t>
            </a:r>
            <a:r>
              <a:rPr lang="en-US" altLang="zh-TW" sz="2800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: </a:t>
            </a:r>
            <a:r>
              <a:rPr lang="en-US" altLang="zh-TW" sz="2600" dirty="0" smtClean="0">
                <a:ea typeface="新細明體" panose="02020500000000000000" pitchFamily="18" charset="-120"/>
              </a:rPr>
              <a:t>If </a:t>
            </a:r>
            <a:r>
              <a:rPr lang="en-US" altLang="zh-TW" sz="2600" i="1" dirty="0" smtClean="0">
                <a:ea typeface="新細明體" panose="02020500000000000000" pitchFamily="18" charset="-120"/>
              </a:rPr>
              <a:t>T</a:t>
            </a:r>
            <a:r>
              <a:rPr lang="en-US" altLang="zh-TW" sz="2600" dirty="0" smtClean="0">
                <a:ea typeface="新細明體" panose="02020500000000000000" pitchFamily="18" charset="-120"/>
              </a:rPr>
              <a:t> is a spanning tree of a connected graph </a:t>
            </a:r>
            <a:r>
              <a:rPr lang="en-US" altLang="zh-TW" sz="26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600" dirty="0" smtClean="0">
                <a:ea typeface="新細明體" panose="02020500000000000000" pitchFamily="18" charset="-120"/>
              </a:rPr>
              <a:t> grown by DFS from </a:t>
            </a:r>
            <a:r>
              <a:rPr lang="en-US" altLang="zh-TW" sz="2600" i="1" dirty="0" smtClean="0">
                <a:ea typeface="新細明體" panose="02020500000000000000" pitchFamily="18" charset="-120"/>
              </a:rPr>
              <a:t>u</a:t>
            </a:r>
            <a:r>
              <a:rPr lang="en-US" altLang="zh-TW" sz="2600" dirty="0" smtClean="0">
                <a:ea typeface="新細明體" panose="02020500000000000000" pitchFamily="18" charset="-120"/>
              </a:rPr>
              <a:t>, then every edge of </a:t>
            </a:r>
            <a:r>
              <a:rPr lang="en-US" altLang="zh-TW" sz="26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600" dirty="0" smtClean="0">
                <a:ea typeface="新細明體" panose="02020500000000000000" pitchFamily="18" charset="-120"/>
              </a:rPr>
              <a:t> not in </a:t>
            </a:r>
            <a:r>
              <a:rPr lang="en-US" altLang="zh-TW" sz="2600" i="1" dirty="0" smtClean="0">
                <a:ea typeface="新細明體" panose="02020500000000000000" pitchFamily="18" charset="-120"/>
              </a:rPr>
              <a:t>T</a:t>
            </a:r>
            <a:r>
              <a:rPr lang="en-US" altLang="zh-TW" sz="2600" dirty="0" smtClean="0">
                <a:ea typeface="新細明體" panose="02020500000000000000" pitchFamily="18" charset="-120"/>
              </a:rPr>
              <a:t> consists of two vertices </a:t>
            </a:r>
            <a:r>
              <a:rPr lang="en-US" altLang="zh-TW" sz="2600" i="1" dirty="0" err="1" smtClean="0">
                <a:ea typeface="新細明體" panose="02020500000000000000" pitchFamily="18" charset="-120"/>
              </a:rPr>
              <a:t>v</a:t>
            </a:r>
            <a:r>
              <a:rPr lang="en-US" altLang="zh-TW" sz="2600" dirty="0" err="1" smtClean="0">
                <a:ea typeface="新細明體" panose="02020500000000000000" pitchFamily="18" charset="-120"/>
              </a:rPr>
              <a:t>,</a:t>
            </a:r>
            <a:r>
              <a:rPr lang="en-US" altLang="zh-TW" sz="2600" i="1" dirty="0" err="1" smtClean="0">
                <a:ea typeface="新細明體" panose="02020500000000000000" pitchFamily="18" charset="-120"/>
              </a:rPr>
              <a:t>w</a:t>
            </a:r>
            <a:r>
              <a:rPr lang="en-US" altLang="zh-TW" sz="2600" dirty="0" smtClean="0">
                <a:ea typeface="新細明體" panose="02020500000000000000" pitchFamily="18" charset="-120"/>
              </a:rPr>
              <a:t> such that </a:t>
            </a:r>
            <a:r>
              <a:rPr lang="en-US" altLang="zh-TW" sz="2600" i="1" dirty="0" smtClean="0">
                <a:ea typeface="新細明體" panose="02020500000000000000" pitchFamily="18" charset="-120"/>
              </a:rPr>
              <a:t>v</a:t>
            </a:r>
            <a:r>
              <a:rPr lang="en-US" altLang="zh-TW" sz="2600" dirty="0" smtClean="0">
                <a:ea typeface="新細明體" panose="02020500000000000000" pitchFamily="18" charset="-120"/>
              </a:rPr>
              <a:t> lies on the </a:t>
            </a:r>
            <a:r>
              <a:rPr lang="en-US" altLang="zh-TW" sz="2600" i="1" dirty="0" err="1" smtClean="0">
                <a:ea typeface="新細明體" panose="02020500000000000000" pitchFamily="18" charset="-120"/>
              </a:rPr>
              <a:t>u</a:t>
            </a:r>
            <a:r>
              <a:rPr lang="en-US" altLang="zh-TW" sz="2600" dirty="0" err="1" smtClean="0">
                <a:ea typeface="新細明體" panose="02020500000000000000" pitchFamily="18" charset="-120"/>
              </a:rPr>
              <a:t>,</a:t>
            </a:r>
            <a:r>
              <a:rPr lang="en-US" altLang="zh-TW" sz="2600" i="1" dirty="0" err="1" smtClean="0">
                <a:ea typeface="新細明體" panose="02020500000000000000" pitchFamily="18" charset="-120"/>
              </a:rPr>
              <a:t>w</a:t>
            </a:r>
            <a:r>
              <a:rPr lang="en-US" altLang="zh-TW" sz="2600" dirty="0" smtClean="0">
                <a:ea typeface="新細明體" panose="02020500000000000000" pitchFamily="18" charset="-120"/>
              </a:rPr>
              <a:t>-path in </a:t>
            </a:r>
            <a:r>
              <a:rPr lang="en-US" altLang="zh-TW" sz="2600" i="1" dirty="0" smtClean="0">
                <a:ea typeface="新細明體" panose="02020500000000000000" pitchFamily="18" charset="-120"/>
              </a:rPr>
              <a:t>T</a:t>
            </a:r>
            <a:r>
              <a:rPr lang="en-US" altLang="zh-TW" sz="2600" dirty="0" smtClean="0">
                <a:ea typeface="新細明體" panose="02020500000000000000" pitchFamily="18" charset="-120"/>
              </a:rPr>
              <a:t>.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4825" y="1958975"/>
            <a:ext cx="7962900" cy="41941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Proof:</a:t>
            </a:r>
          </a:p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Let </a:t>
            </a:r>
            <a:r>
              <a:rPr lang="en-US" altLang="zh-TW" i="1" smtClean="0">
                <a:ea typeface="新細明體" panose="02020500000000000000" pitchFamily="18" charset="-120"/>
              </a:rPr>
              <a:t>v w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 an edge of </a:t>
            </a:r>
            <a:r>
              <a:rPr lang="en-US" altLang="zh-TW" i="1" smtClean="0">
                <a:ea typeface="新細明體" panose="02020500000000000000" pitchFamily="18" charset="-120"/>
              </a:rPr>
              <a:t>G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with </a:t>
            </a:r>
            <a:r>
              <a:rPr lang="en-US" altLang="zh-TW" i="1" smtClean="0">
                <a:ea typeface="新細明體" panose="02020500000000000000" pitchFamily="18" charset="-120"/>
              </a:rPr>
              <a:t>v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encountered before </a:t>
            </a:r>
            <a:r>
              <a:rPr lang="en-US" altLang="zh-TW" i="1" smtClean="0">
                <a:ea typeface="新細明體" panose="02020500000000000000" pitchFamily="18" charset="-120"/>
              </a:rPr>
              <a:t>w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the depth-first search.</a:t>
            </a:r>
          </a:p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Because </a:t>
            </a:r>
            <a:r>
              <a:rPr lang="en-US" altLang="zh-TW" i="1" smtClean="0">
                <a:ea typeface="新細明體" panose="02020500000000000000" pitchFamily="18" charset="-120"/>
              </a:rPr>
              <a:t>v w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an edge, we cannot finish </a:t>
            </a:r>
            <a:r>
              <a:rPr lang="en-US" altLang="zh-TW" i="1" smtClean="0">
                <a:ea typeface="新細明體" panose="02020500000000000000" pitchFamily="18" charset="-120"/>
              </a:rPr>
              <a:t>v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before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w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added to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T</a:t>
            </a:r>
            <a:r>
              <a:rPr lang="en-US" altLang="zh-TW" smtClean="0">
                <a:ea typeface="新細明體" panose="02020500000000000000" pitchFamily="18" charset="-120"/>
              </a:rPr>
              <a:t>.  </a:t>
            </a:r>
          </a:p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Hence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w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appears somewhere in the subtree formed before finishing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v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and the path from </a:t>
            </a:r>
            <a:r>
              <a:rPr lang="en-US" altLang="zh-TW" i="1" smtClean="0">
                <a:ea typeface="新細明體" panose="02020500000000000000" pitchFamily="18" charset="-120"/>
              </a:rPr>
              <a:t>w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to </a:t>
            </a:r>
            <a:r>
              <a:rPr lang="en-US" altLang="zh-TW" i="1" smtClean="0">
                <a:ea typeface="新細明體" panose="02020500000000000000" pitchFamily="18" charset="-120"/>
              </a:rPr>
              <a:t>u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contains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v</a:t>
            </a:r>
            <a:r>
              <a:rPr lang="en-US" altLang="zh-TW" smtClean="0">
                <a:ea typeface="新細明體" panose="02020500000000000000" pitchFamily="18" charset="-120"/>
              </a:rPr>
              <a:t>.</a:t>
            </a:r>
          </a:p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See example in the next page</a:t>
            </a:r>
          </a:p>
        </p:txBody>
      </p:sp>
    </p:spTree>
    <p:extLst>
      <p:ext uri="{BB962C8B-B14F-4D97-AF65-F5344CB8AC3E}">
        <p14:creationId xmlns:p14="http://schemas.microsoft.com/office/powerpoint/2010/main" val="154218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E38FCAC-8A9F-4AEB-B195-B79468E7382C}" type="datetime1">
              <a:rPr lang="en-US" altLang="zh-TW" sz="1400" i="0" smtClean="0"/>
              <a:pPr eaLnBrk="1" hangingPunct="1"/>
              <a:t>3/22/2017</a:t>
            </a:fld>
            <a:endParaRPr lang="en-US" altLang="zh-TW" sz="1400" i="0" smtClean="0"/>
          </a:p>
        </p:txBody>
      </p:sp>
      <p:sp>
        <p:nvSpPr>
          <p:cNvPr id="2560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77D101B-B913-4C8B-AE3A-9D0D21648577}" type="slidenum">
              <a:rPr lang="zh-TW" altLang="en-US" sz="1400" i="0"/>
              <a:pPr eaLnBrk="1" hangingPunct="1"/>
              <a:t>3</a:t>
            </a:fld>
            <a:endParaRPr lang="en-US" altLang="zh-TW" sz="1400" i="0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533400"/>
            <a:ext cx="8477250" cy="2009775"/>
          </a:xfrm>
        </p:spPr>
        <p:txBody>
          <a:bodyPr/>
          <a:lstStyle/>
          <a:p>
            <a:pPr algn="l" eaLnBrk="1" hangingPunct="1"/>
            <a:r>
              <a:rPr lang="en-US" altLang="zh-TW" sz="3200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Lemma 37.1</a:t>
            </a:r>
            <a:r>
              <a:rPr lang="en-US" altLang="zh-TW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800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: </a:t>
            </a:r>
            <a:r>
              <a:rPr lang="en-US" altLang="zh-TW" sz="2600" dirty="0" smtClean="0">
                <a:ea typeface="新細明體" panose="02020500000000000000" pitchFamily="18" charset="-120"/>
              </a:rPr>
              <a:t>If </a:t>
            </a:r>
            <a:r>
              <a:rPr lang="en-US" altLang="zh-TW" sz="2600" i="1" dirty="0" smtClean="0">
                <a:ea typeface="新細明體" panose="02020500000000000000" pitchFamily="18" charset="-120"/>
              </a:rPr>
              <a:t>T</a:t>
            </a:r>
            <a:r>
              <a:rPr lang="en-US" altLang="zh-TW" sz="2600" dirty="0" smtClean="0">
                <a:ea typeface="新細明體" panose="02020500000000000000" pitchFamily="18" charset="-120"/>
              </a:rPr>
              <a:t> is a spanning tree of a connected graph </a:t>
            </a:r>
            <a:r>
              <a:rPr lang="en-US" altLang="zh-TW" sz="26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600" dirty="0" smtClean="0">
                <a:ea typeface="新細明體" panose="02020500000000000000" pitchFamily="18" charset="-120"/>
              </a:rPr>
              <a:t> grown by DFS from </a:t>
            </a:r>
            <a:r>
              <a:rPr lang="en-US" altLang="zh-TW" sz="2600" i="1" dirty="0" smtClean="0">
                <a:ea typeface="新細明體" panose="02020500000000000000" pitchFamily="18" charset="-120"/>
              </a:rPr>
              <a:t>u</a:t>
            </a:r>
            <a:r>
              <a:rPr lang="en-US" altLang="zh-TW" sz="2600" dirty="0" smtClean="0">
                <a:ea typeface="新細明體" panose="02020500000000000000" pitchFamily="18" charset="-120"/>
              </a:rPr>
              <a:t>, then every edge of </a:t>
            </a:r>
            <a:r>
              <a:rPr lang="en-US" altLang="zh-TW" sz="26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600" dirty="0" smtClean="0">
                <a:ea typeface="新細明體" panose="02020500000000000000" pitchFamily="18" charset="-120"/>
              </a:rPr>
              <a:t> not in </a:t>
            </a:r>
            <a:r>
              <a:rPr lang="en-US" altLang="zh-TW" sz="2600" i="1" dirty="0" smtClean="0">
                <a:ea typeface="新細明體" panose="02020500000000000000" pitchFamily="18" charset="-120"/>
              </a:rPr>
              <a:t>T</a:t>
            </a:r>
            <a:r>
              <a:rPr lang="en-US" altLang="zh-TW" sz="2600" dirty="0" smtClean="0">
                <a:ea typeface="新細明體" panose="02020500000000000000" pitchFamily="18" charset="-120"/>
              </a:rPr>
              <a:t> consists of two vertices </a:t>
            </a:r>
            <a:r>
              <a:rPr lang="en-US" altLang="zh-TW" sz="2600" i="1" dirty="0" err="1" smtClean="0">
                <a:ea typeface="新細明體" panose="02020500000000000000" pitchFamily="18" charset="-120"/>
              </a:rPr>
              <a:t>v</a:t>
            </a:r>
            <a:r>
              <a:rPr lang="en-US" altLang="zh-TW" sz="2600" dirty="0" err="1" smtClean="0">
                <a:ea typeface="新細明體" panose="02020500000000000000" pitchFamily="18" charset="-120"/>
              </a:rPr>
              <a:t>,</a:t>
            </a:r>
            <a:r>
              <a:rPr lang="en-US" altLang="zh-TW" sz="2600" i="1" dirty="0" err="1" smtClean="0">
                <a:ea typeface="新細明體" panose="02020500000000000000" pitchFamily="18" charset="-120"/>
              </a:rPr>
              <a:t>w</a:t>
            </a:r>
            <a:r>
              <a:rPr lang="en-US" altLang="zh-TW" sz="2600" dirty="0" smtClean="0">
                <a:ea typeface="新細明體" panose="02020500000000000000" pitchFamily="18" charset="-120"/>
              </a:rPr>
              <a:t> such that </a:t>
            </a:r>
            <a:r>
              <a:rPr lang="en-US" altLang="zh-TW" sz="2600" i="1" dirty="0" smtClean="0">
                <a:ea typeface="新細明體" panose="02020500000000000000" pitchFamily="18" charset="-120"/>
              </a:rPr>
              <a:t>v</a:t>
            </a:r>
            <a:r>
              <a:rPr lang="en-US" altLang="zh-TW" sz="2600" dirty="0" smtClean="0">
                <a:ea typeface="新細明體" panose="02020500000000000000" pitchFamily="18" charset="-120"/>
              </a:rPr>
              <a:t> lies on the </a:t>
            </a:r>
            <a:r>
              <a:rPr lang="en-US" altLang="zh-TW" sz="2600" i="1" dirty="0" err="1" smtClean="0">
                <a:ea typeface="新細明體" panose="02020500000000000000" pitchFamily="18" charset="-120"/>
              </a:rPr>
              <a:t>u</a:t>
            </a:r>
            <a:r>
              <a:rPr lang="en-US" altLang="zh-TW" sz="2600" dirty="0" err="1" smtClean="0">
                <a:ea typeface="新細明體" panose="02020500000000000000" pitchFamily="18" charset="-120"/>
              </a:rPr>
              <a:t>,</a:t>
            </a:r>
            <a:r>
              <a:rPr lang="en-US" altLang="zh-TW" sz="2600" i="1" dirty="0" err="1" smtClean="0">
                <a:ea typeface="新細明體" panose="02020500000000000000" pitchFamily="18" charset="-120"/>
              </a:rPr>
              <a:t>w</a:t>
            </a:r>
            <a:r>
              <a:rPr lang="en-US" altLang="zh-TW" sz="2600" dirty="0" smtClean="0">
                <a:ea typeface="新細明體" panose="02020500000000000000" pitchFamily="18" charset="-120"/>
              </a:rPr>
              <a:t>-path in </a:t>
            </a:r>
            <a:r>
              <a:rPr lang="en-US" altLang="zh-TW" sz="2600" i="1" dirty="0" smtClean="0">
                <a:ea typeface="新細明體" panose="02020500000000000000" pitchFamily="18" charset="-120"/>
              </a:rPr>
              <a:t>T</a:t>
            </a:r>
            <a:r>
              <a:rPr lang="en-US" altLang="zh-TW" sz="2600" dirty="0" smtClean="0">
                <a:ea typeface="新細明體" panose="02020500000000000000" pitchFamily="18" charset="-120"/>
              </a:rPr>
              <a:t>.</a:t>
            </a:r>
            <a:endParaRPr lang="zh-TW" altLang="en-US" sz="2600" dirty="0" smtClean="0">
              <a:ea typeface="新細明體" panose="02020500000000000000" pitchFamily="18" charset="-120"/>
            </a:endParaRPr>
          </a:p>
        </p:txBody>
      </p:sp>
      <p:sp>
        <p:nvSpPr>
          <p:cNvPr id="25606" name="Oval 5"/>
          <p:cNvSpPr>
            <a:spLocks noChangeArrowheads="1"/>
          </p:cNvSpPr>
          <p:nvPr/>
        </p:nvSpPr>
        <p:spPr bwMode="auto">
          <a:xfrm>
            <a:off x="2147888" y="4689475"/>
            <a:ext cx="130175" cy="1301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5607" name="Oval 6"/>
          <p:cNvSpPr>
            <a:spLocks noChangeArrowheads="1"/>
          </p:cNvSpPr>
          <p:nvPr/>
        </p:nvSpPr>
        <p:spPr bwMode="auto">
          <a:xfrm>
            <a:off x="3471863" y="4706938"/>
            <a:ext cx="130175" cy="1301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5608" name="Oval 7"/>
          <p:cNvSpPr>
            <a:spLocks noChangeArrowheads="1"/>
          </p:cNvSpPr>
          <p:nvPr/>
        </p:nvSpPr>
        <p:spPr bwMode="auto">
          <a:xfrm>
            <a:off x="4786313" y="4714875"/>
            <a:ext cx="130175" cy="1301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5609" name="Oval 8"/>
          <p:cNvSpPr>
            <a:spLocks noChangeArrowheads="1"/>
          </p:cNvSpPr>
          <p:nvPr/>
        </p:nvSpPr>
        <p:spPr bwMode="auto">
          <a:xfrm>
            <a:off x="6156325" y="4708525"/>
            <a:ext cx="130175" cy="1301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5610" name="Oval 9"/>
          <p:cNvSpPr>
            <a:spLocks noChangeArrowheads="1"/>
          </p:cNvSpPr>
          <p:nvPr/>
        </p:nvSpPr>
        <p:spPr bwMode="auto">
          <a:xfrm>
            <a:off x="2173288" y="3446463"/>
            <a:ext cx="130175" cy="1301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5611" name="Oval 10"/>
          <p:cNvSpPr>
            <a:spLocks noChangeArrowheads="1"/>
          </p:cNvSpPr>
          <p:nvPr/>
        </p:nvSpPr>
        <p:spPr bwMode="auto">
          <a:xfrm>
            <a:off x="3492500" y="3459163"/>
            <a:ext cx="130175" cy="1301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5612" name="Oval 11"/>
          <p:cNvSpPr>
            <a:spLocks noChangeArrowheads="1"/>
          </p:cNvSpPr>
          <p:nvPr/>
        </p:nvSpPr>
        <p:spPr bwMode="auto">
          <a:xfrm>
            <a:off x="4811713" y="3471863"/>
            <a:ext cx="130175" cy="1301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5613" name="Oval 12"/>
          <p:cNvSpPr>
            <a:spLocks noChangeArrowheads="1"/>
          </p:cNvSpPr>
          <p:nvPr/>
        </p:nvSpPr>
        <p:spPr bwMode="auto">
          <a:xfrm>
            <a:off x="6181725" y="3465513"/>
            <a:ext cx="130175" cy="1301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5614" name="Line 13"/>
          <p:cNvSpPr>
            <a:spLocks noChangeShapeType="1"/>
          </p:cNvSpPr>
          <p:nvPr/>
        </p:nvSpPr>
        <p:spPr bwMode="auto">
          <a:xfrm flipH="1">
            <a:off x="2214563" y="3598863"/>
            <a:ext cx="17462" cy="10985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5" name="Line 14"/>
          <p:cNvSpPr>
            <a:spLocks noChangeShapeType="1"/>
          </p:cNvSpPr>
          <p:nvPr/>
        </p:nvSpPr>
        <p:spPr bwMode="auto">
          <a:xfrm flipV="1">
            <a:off x="3525838" y="3576638"/>
            <a:ext cx="26987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6" name="Line 15"/>
          <p:cNvSpPr>
            <a:spLocks noChangeShapeType="1"/>
          </p:cNvSpPr>
          <p:nvPr/>
        </p:nvSpPr>
        <p:spPr bwMode="auto">
          <a:xfrm flipH="1">
            <a:off x="4848225" y="3613150"/>
            <a:ext cx="30163" cy="1104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7" name="Line 16"/>
          <p:cNvSpPr>
            <a:spLocks noChangeShapeType="1"/>
          </p:cNvSpPr>
          <p:nvPr/>
        </p:nvSpPr>
        <p:spPr bwMode="auto">
          <a:xfrm flipH="1">
            <a:off x="6227763" y="3613150"/>
            <a:ext cx="4762" cy="10985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8" name="Line 17"/>
          <p:cNvSpPr>
            <a:spLocks noChangeShapeType="1"/>
          </p:cNvSpPr>
          <p:nvPr/>
        </p:nvSpPr>
        <p:spPr bwMode="auto">
          <a:xfrm>
            <a:off x="2290763" y="4759325"/>
            <a:ext cx="1171575" cy="12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9" name="Line 18"/>
          <p:cNvSpPr>
            <a:spLocks noChangeShapeType="1"/>
          </p:cNvSpPr>
          <p:nvPr/>
        </p:nvSpPr>
        <p:spPr bwMode="auto">
          <a:xfrm flipV="1">
            <a:off x="4919663" y="4773613"/>
            <a:ext cx="1217612" cy="6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0" name="Line 19"/>
          <p:cNvSpPr>
            <a:spLocks noChangeShapeType="1"/>
          </p:cNvSpPr>
          <p:nvPr/>
        </p:nvSpPr>
        <p:spPr bwMode="auto">
          <a:xfrm>
            <a:off x="3600450" y="4783138"/>
            <a:ext cx="1181100" cy="6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1" name="Line 20"/>
          <p:cNvSpPr>
            <a:spLocks noChangeShapeType="1"/>
          </p:cNvSpPr>
          <p:nvPr/>
        </p:nvSpPr>
        <p:spPr bwMode="auto">
          <a:xfrm flipH="1" flipV="1">
            <a:off x="2297113" y="3509963"/>
            <a:ext cx="1176337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2" name="Line 21"/>
          <p:cNvSpPr>
            <a:spLocks noChangeShapeType="1"/>
          </p:cNvSpPr>
          <p:nvPr/>
        </p:nvSpPr>
        <p:spPr bwMode="auto">
          <a:xfrm flipV="1">
            <a:off x="4895850" y="3559175"/>
            <a:ext cx="1296988" cy="1182688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3" name="Text Box 22"/>
          <p:cNvSpPr txBox="1">
            <a:spLocks noChangeArrowheads="1"/>
          </p:cNvSpPr>
          <p:nvPr/>
        </p:nvSpPr>
        <p:spPr bwMode="auto">
          <a:xfrm>
            <a:off x="2028825" y="4749800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ea typeface="新細明體" panose="02020500000000000000" pitchFamily="18" charset="-120"/>
              </a:rPr>
              <a:t>u</a:t>
            </a:r>
          </a:p>
        </p:txBody>
      </p:sp>
      <p:sp>
        <p:nvSpPr>
          <p:cNvPr id="25624" name="Text Box 23"/>
          <p:cNvSpPr txBox="1">
            <a:spLocks noChangeArrowheads="1"/>
          </p:cNvSpPr>
          <p:nvPr/>
        </p:nvSpPr>
        <p:spPr bwMode="auto">
          <a:xfrm>
            <a:off x="3338513" y="4752975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25625" name="Text Box 24"/>
          <p:cNvSpPr txBox="1">
            <a:spLocks noChangeArrowheads="1"/>
          </p:cNvSpPr>
          <p:nvPr/>
        </p:nvSpPr>
        <p:spPr bwMode="auto">
          <a:xfrm>
            <a:off x="4681538" y="4756150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ea typeface="新細明體" panose="02020500000000000000" pitchFamily="18" charset="-120"/>
              </a:rPr>
              <a:t>v</a:t>
            </a:r>
          </a:p>
        </p:txBody>
      </p:sp>
      <p:sp>
        <p:nvSpPr>
          <p:cNvPr id="25626" name="Text Box 25"/>
          <p:cNvSpPr txBox="1">
            <a:spLocks noChangeArrowheads="1"/>
          </p:cNvSpPr>
          <p:nvPr/>
        </p:nvSpPr>
        <p:spPr bwMode="auto">
          <a:xfrm>
            <a:off x="6061075" y="4749800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ea typeface="新細明體" panose="02020500000000000000" pitchFamily="18" charset="-120"/>
              </a:rPr>
              <a:t>c</a:t>
            </a:r>
          </a:p>
        </p:txBody>
      </p:sp>
      <p:sp>
        <p:nvSpPr>
          <p:cNvPr id="25627" name="Text Box 26"/>
          <p:cNvSpPr txBox="1">
            <a:spLocks noChangeArrowheads="1"/>
          </p:cNvSpPr>
          <p:nvPr/>
        </p:nvSpPr>
        <p:spPr bwMode="auto">
          <a:xfrm>
            <a:off x="6086475" y="3173413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ea typeface="新細明體" panose="02020500000000000000" pitchFamily="18" charset="-120"/>
              </a:rPr>
              <a:t>w</a:t>
            </a:r>
          </a:p>
        </p:txBody>
      </p:sp>
      <p:sp>
        <p:nvSpPr>
          <p:cNvPr id="25628" name="Text Box 27"/>
          <p:cNvSpPr txBox="1">
            <a:spLocks noChangeArrowheads="1"/>
          </p:cNvSpPr>
          <p:nvPr/>
        </p:nvSpPr>
        <p:spPr bwMode="auto">
          <a:xfrm>
            <a:off x="4721225" y="3175000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ea typeface="新細明體" panose="02020500000000000000" pitchFamily="18" charset="-120"/>
              </a:rPr>
              <a:t>e</a:t>
            </a:r>
          </a:p>
        </p:txBody>
      </p:sp>
      <p:sp>
        <p:nvSpPr>
          <p:cNvPr id="25629" name="Text Box 28"/>
          <p:cNvSpPr txBox="1">
            <a:spLocks noChangeArrowheads="1"/>
          </p:cNvSpPr>
          <p:nvPr/>
        </p:nvSpPr>
        <p:spPr bwMode="auto">
          <a:xfrm>
            <a:off x="3422650" y="3105150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ea typeface="新細明體" panose="02020500000000000000" pitchFamily="18" charset="-120"/>
              </a:rPr>
              <a:t>f</a:t>
            </a:r>
          </a:p>
        </p:txBody>
      </p:sp>
      <p:sp>
        <p:nvSpPr>
          <p:cNvPr id="25630" name="Text Box 29"/>
          <p:cNvSpPr txBox="1">
            <a:spLocks noChangeArrowheads="1"/>
          </p:cNvSpPr>
          <p:nvPr/>
        </p:nvSpPr>
        <p:spPr bwMode="auto">
          <a:xfrm>
            <a:off x="2139950" y="3086100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ea typeface="新細明體" panose="02020500000000000000" pitchFamily="18" charset="-12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38019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6610BBA-946E-48AA-B3EC-8F4E69642C42}" type="datetime1">
              <a:rPr lang="en-US" altLang="zh-TW" sz="1400" i="0" smtClean="0"/>
              <a:pPr eaLnBrk="1" hangingPunct="1"/>
              <a:t>3/22/2017</a:t>
            </a:fld>
            <a:endParaRPr lang="en-US" altLang="zh-TW" sz="1400" i="0" smtClean="0"/>
          </a:p>
        </p:txBody>
      </p:sp>
      <p:sp>
        <p:nvSpPr>
          <p:cNvPr id="2970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32A0BA5-667B-4025-A47C-0A3799B600E0}" type="slidenum">
              <a:rPr lang="zh-TW" altLang="en-US" sz="1400" i="0"/>
              <a:pPr eaLnBrk="1" hangingPunct="1"/>
              <a:t>4</a:t>
            </a:fld>
            <a:endParaRPr lang="en-US" altLang="zh-TW" sz="1400" i="0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93713"/>
            <a:ext cx="7772400" cy="1509712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TW" sz="28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Proposition 37 :</a:t>
            </a:r>
            <a:r>
              <a:rPr lang="en-US" altLang="zh-TW" sz="36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A graph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having at least three vertices is 2-connected if and only if for each pair </a:t>
            </a:r>
            <a:r>
              <a:rPr lang="en-US" altLang="zh-TW" sz="2400" i="1" dirty="0" err="1" smtClean="0">
                <a:ea typeface="新細明體" panose="02020500000000000000" pitchFamily="18" charset="-120"/>
              </a:rPr>
              <a:t>u</a:t>
            </a:r>
            <a:r>
              <a:rPr lang="en-US" altLang="zh-TW" sz="2400" dirty="0" err="1" smtClean="0">
                <a:ea typeface="新細明體" panose="02020500000000000000" pitchFamily="18" charset="-120"/>
              </a:rPr>
              <a:t>,</a:t>
            </a:r>
            <a:r>
              <a:rPr lang="en-US" altLang="zh-TW" sz="2400" i="1" dirty="0" err="1" smtClean="0">
                <a:ea typeface="新細明體" panose="02020500000000000000" pitchFamily="18" charset="-120"/>
              </a:rPr>
              <a:t>v</a:t>
            </a:r>
            <a:r>
              <a:rPr lang="en-US" altLang="zh-TW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∈</a:t>
            </a:r>
            <a:r>
              <a:rPr lang="en-US" altLang="zh-TW" sz="2400" i="1" dirty="0" err="1" smtClean="0">
                <a:ea typeface="新細明體" panose="02020500000000000000" pitchFamily="18" charset="-120"/>
              </a:rPr>
              <a:t>V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(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) there exist 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(at least two distinct) internally 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disjoint </a:t>
            </a:r>
            <a:r>
              <a:rPr lang="en-US" altLang="zh-TW" sz="2400" i="1" dirty="0" err="1" smtClean="0">
                <a:ea typeface="新細明體" panose="02020500000000000000" pitchFamily="18" charset="-120"/>
              </a:rPr>
              <a:t>u</a:t>
            </a:r>
            <a:r>
              <a:rPr lang="en-US" altLang="zh-TW" sz="2400" dirty="0" err="1" smtClean="0">
                <a:ea typeface="新細明體" panose="02020500000000000000" pitchFamily="18" charset="-120"/>
              </a:rPr>
              <a:t>,</a:t>
            </a:r>
            <a:r>
              <a:rPr lang="en-US" altLang="zh-TW" sz="2400" i="1" dirty="0" err="1" smtClean="0">
                <a:ea typeface="新細明體" panose="02020500000000000000" pitchFamily="18" charset="-120"/>
              </a:rPr>
              <a:t>v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-paths in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. </a:t>
            </a:r>
            <a:r>
              <a:rPr lang="en-US" altLang="zh-TW" sz="1800" dirty="0" smtClean="0">
                <a:ea typeface="新細明體" panose="02020500000000000000" pitchFamily="18" charset="-120"/>
              </a:rPr>
              <a:t>(Whitney [1932a])</a:t>
            </a:r>
            <a:br>
              <a:rPr lang="en-US" altLang="zh-TW" sz="1800" dirty="0" smtClean="0">
                <a:ea typeface="新細明體" panose="02020500000000000000" pitchFamily="18" charset="-120"/>
              </a:rPr>
            </a:br>
            <a:endParaRPr lang="en-US" altLang="zh-TW" sz="1800" dirty="0" smtClean="0">
              <a:ea typeface="新細明體" panose="02020500000000000000" pitchFamily="18" charset="-120"/>
            </a:endParaRP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303463"/>
            <a:ext cx="7772400" cy="3792537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Sufficiency:</a:t>
            </a:r>
          </a:p>
          <a:p>
            <a:pPr lvl="1"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When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has internally disjoint </a:t>
            </a:r>
            <a:r>
              <a:rPr lang="en-US" altLang="zh-TW" i="1" dirty="0" err="1" smtClean="0">
                <a:ea typeface="新細明體" panose="02020500000000000000" pitchFamily="18" charset="-120"/>
              </a:rPr>
              <a:t>u</a:t>
            </a:r>
            <a:r>
              <a:rPr lang="en-US" altLang="zh-TW" dirty="0" err="1" smtClean="0">
                <a:ea typeface="新細明體" panose="02020500000000000000" pitchFamily="18" charset="-120"/>
              </a:rPr>
              <a:t>,</a:t>
            </a:r>
            <a:r>
              <a:rPr lang="en-US" altLang="zh-TW" i="1" dirty="0" err="1" smtClean="0">
                <a:ea typeface="新細明體" panose="02020500000000000000" pitchFamily="18" charset="-120"/>
              </a:rPr>
              <a:t>v</a:t>
            </a:r>
            <a:r>
              <a:rPr lang="en-US" altLang="zh-TW" dirty="0" smtClean="0">
                <a:ea typeface="新細明體" panose="02020500000000000000" pitchFamily="18" charset="-120"/>
              </a:rPr>
              <a:t>-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paths, deletion of one vertex cannot separate </a:t>
            </a:r>
            <a:r>
              <a:rPr lang="en-US" altLang="zh-TW" i="1" dirty="0" smtClean="0">
                <a:ea typeface="新細明體" panose="02020500000000000000" pitchFamily="18" charset="-120"/>
              </a:rPr>
              <a:t>u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from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v</a:t>
            </a:r>
            <a:r>
              <a:rPr lang="en-US" altLang="zh-TW" dirty="0" smtClean="0">
                <a:ea typeface="新細明體" panose="02020500000000000000" pitchFamily="18" charset="-120"/>
              </a:rPr>
              <a:t>. </a:t>
            </a:r>
          </a:p>
          <a:p>
            <a:pPr lvl="1"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Since this condition is given for every pair </a:t>
            </a:r>
            <a:r>
              <a:rPr lang="en-US" altLang="zh-TW" i="1" dirty="0" err="1" smtClean="0">
                <a:ea typeface="新細明體" panose="02020500000000000000" pitchFamily="18" charset="-120"/>
              </a:rPr>
              <a:t>u</a:t>
            </a:r>
            <a:r>
              <a:rPr lang="en-US" altLang="zh-TW" dirty="0" err="1" smtClean="0">
                <a:ea typeface="新細明體" panose="02020500000000000000" pitchFamily="18" charset="-120"/>
              </a:rPr>
              <a:t>,</a:t>
            </a:r>
            <a:r>
              <a:rPr lang="en-US" altLang="zh-TW" i="1" dirty="0" err="1" smtClean="0">
                <a:ea typeface="新細明體" panose="02020500000000000000" pitchFamily="18" charset="-120"/>
              </a:rPr>
              <a:t>v</a:t>
            </a:r>
            <a:r>
              <a:rPr lang="en-US" altLang="zh-TW" dirty="0" smtClean="0">
                <a:ea typeface="新細明體" panose="02020500000000000000" pitchFamily="18" charset="-120"/>
              </a:rPr>
              <a:t>,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deletion of one vertex cannot make any vertex unreachable from any other. </a:t>
            </a:r>
          </a:p>
          <a:p>
            <a:pPr lvl="1"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 conclude that 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 2-connected.</a:t>
            </a:r>
          </a:p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Necessity: by induction method</a:t>
            </a:r>
          </a:p>
        </p:txBody>
      </p:sp>
    </p:spTree>
    <p:extLst>
      <p:ext uri="{BB962C8B-B14F-4D97-AF65-F5344CB8AC3E}">
        <p14:creationId xmlns:p14="http://schemas.microsoft.com/office/powerpoint/2010/main" val="403704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Proposition 37</a:t>
            </a:r>
            <a:r>
              <a:rPr lang="en-US" altLang="zh-TW" sz="2400" dirty="0" smtClean="0">
                <a:solidFill>
                  <a:srgbClr val="FF0000"/>
                </a:solidFill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</a:rPr>
              <a:t>: </a:t>
            </a:r>
            <a:r>
              <a:rPr lang="en-US" altLang="zh-TW" sz="2400" dirty="0"/>
              <a:t>A graph </a:t>
            </a:r>
            <a:r>
              <a:rPr lang="en-US" altLang="zh-TW" sz="2400" i="1" dirty="0"/>
              <a:t>G</a:t>
            </a:r>
            <a:r>
              <a:rPr lang="en-US" altLang="zh-TW" sz="2400" dirty="0"/>
              <a:t> having at least three vertices is 2-connected if and only if for each pair </a:t>
            </a:r>
            <a:r>
              <a:rPr lang="en-US" altLang="zh-TW" sz="2400" i="1" dirty="0" err="1"/>
              <a:t>u</a:t>
            </a:r>
            <a:r>
              <a:rPr lang="en-US" altLang="zh-TW" sz="2400" dirty="0" err="1"/>
              <a:t>,</a:t>
            </a:r>
            <a:r>
              <a:rPr lang="en-US" altLang="zh-TW" sz="2400" i="1" dirty="0" err="1"/>
              <a:t>v</a:t>
            </a:r>
            <a:r>
              <a:rPr lang="en-US" altLang="zh-TW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∈</a:t>
            </a:r>
            <a:r>
              <a:rPr lang="en-US" altLang="zh-TW" sz="2400" i="1" dirty="0" err="1"/>
              <a:t>V</a:t>
            </a:r>
            <a:r>
              <a:rPr lang="en-US" altLang="zh-TW" sz="2400" dirty="0"/>
              <a:t>(</a:t>
            </a:r>
            <a:r>
              <a:rPr lang="en-US" altLang="zh-TW" sz="2400" i="1" dirty="0"/>
              <a:t>G</a:t>
            </a:r>
            <a:r>
              <a:rPr lang="en-US" altLang="zh-TW" sz="2400" dirty="0"/>
              <a:t>) there exist </a:t>
            </a:r>
            <a:r>
              <a:rPr lang="en-US" altLang="zh-TW" sz="2400" dirty="0">
                <a:ea typeface="新細明體" panose="02020500000000000000" pitchFamily="18" charset="-120"/>
              </a:rPr>
              <a:t>(at least two distinct) </a:t>
            </a:r>
            <a:r>
              <a:rPr lang="en-US" altLang="zh-TW" sz="2400" dirty="0" smtClean="0"/>
              <a:t>internally </a:t>
            </a:r>
            <a:r>
              <a:rPr lang="en-US" altLang="zh-TW" sz="2400" dirty="0"/>
              <a:t>disjoint </a:t>
            </a:r>
            <a:r>
              <a:rPr lang="en-US" altLang="zh-TW" sz="2400" i="1" dirty="0" err="1"/>
              <a:t>u</a:t>
            </a:r>
            <a:r>
              <a:rPr lang="en-US" altLang="zh-TW" sz="2400" dirty="0" err="1"/>
              <a:t>,</a:t>
            </a:r>
            <a:r>
              <a:rPr lang="en-US" altLang="zh-TW" sz="2400" i="1" dirty="0" err="1"/>
              <a:t>v</a:t>
            </a:r>
            <a:r>
              <a:rPr lang="en-US" altLang="zh-TW" sz="2400" dirty="0"/>
              <a:t>-paths in </a:t>
            </a:r>
            <a:r>
              <a:rPr lang="en-US" altLang="zh-TW" sz="2400" i="1" dirty="0"/>
              <a:t>G</a:t>
            </a:r>
            <a:r>
              <a:rPr lang="en-US" altLang="zh-TW" sz="2400" dirty="0"/>
              <a:t>. (Whitney [1932a])</a:t>
            </a:r>
            <a:br>
              <a:rPr lang="en-US" altLang="zh-TW" sz="2400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Induction on d(</a:t>
            </a:r>
            <a:r>
              <a:rPr lang="en-US" dirty="0" err="1" smtClean="0"/>
              <a:t>u,v</a:t>
            </a:r>
            <a:r>
              <a:rPr lang="en-US" dirty="0" smtClean="0"/>
              <a:t>)</a:t>
            </a:r>
          </a:p>
          <a:p>
            <a:r>
              <a:rPr lang="en-US" dirty="0" smtClean="0"/>
              <a:t>Base case d(</a:t>
            </a:r>
            <a:r>
              <a:rPr lang="en-US" dirty="0" err="1" smtClean="0"/>
              <a:t>u,v</a:t>
            </a:r>
            <a:r>
              <a:rPr lang="en-US" dirty="0" smtClean="0"/>
              <a:t>) = 1</a:t>
            </a:r>
          </a:p>
          <a:p>
            <a:r>
              <a:rPr lang="en-US" dirty="0" smtClean="0"/>
              <a:t>Say d(</a:t>
            </a:r>
            <a:r>
              <a:rPr lang="en-US" dirty="0" err="1" smtClean="0"/>
              <a:t>u,v</a:t>
            </a:r>
            <a:r>
              <a:rPr lang="en-US" dirty="0" smtClean="0"/>
              <a:t>) = k</a:t>
            </a:r>
          </a:p>
          <a:p>
            <a:pPr lvl="1"/>
            <a:r>
              <a:rPr lang="en-US" dirty="0" smtClean="0"/>
              <a:t>pick a vertex w, which is last at the path from u-&gt;v. </a:t>
            </a:r>
          </a:p>
          <a:p>
            <a:pPr lvl="1"/>
            <a:r>
              <a:rPr lang="en-US" dirty="0" smtClean="0"/>
              <a:t>d(</a:t>
            </a:r>
            <a:r>
              <a:rPr lang="en-US" dirty="0" err="1" smtClean="0"/>
              <a:t>u,w</a:t>
            </a:r>
            <a:r>
              <a:rPr lang="en-US" dirty="0" smtClean="0"/>
              <a:t>) = k – 1, has disjoint paths P and Q</a:t>
            </a:r>
          </a:p>
          <a:p>
            <a:pPr lvl="1"/>
            <a:r>
              <a:rPr lang="en-US" dirty="0" smtClean="0"/>
              <a:t>if v </a:t>
            </a:r>
            <a:r>
              <a:rPr lang="en-US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∈</a:t>
            </a:r>
            <a:r>
              <a:rPr lang="en-US" dirty="0" smtClean="0">
                <a:ea typeface="MS Gothic" panose="020B0609070205080204" pitchFamily="49" charset="-128"/>
              </a:rPr>
              <a:t>PUQ, then we are through </a:t>
            </a:r>
          </a:p>
          <a:p>
            <a:pPr lvl="1"/>
            <a:r>
              <a:rPr lang="en-US" dirty="0" smtClean="0">
                <a:ea typeface="MS Gothic" panose="020B0609070205080204" pitchFamily="49" charset="-128"/>
              </a:rPr>
              <a:t>Else </a:t>
            </a:r>
          </a:p>
          <a:p>
            <a:pPr lvl="2"/>
            <a:r>
              <a:rPr lang="en-US" dirty="0" smtClean="0">
                <a:ea typeface="MS Gothic" panose="020B0609070205080204" pitchFamily="49" charset="-128"/>
              </a:rPr>
              <a:t>G – w is connected, thus contains a </a:t>
            </a:r>
            <a:r>
              <a:rPr lang="en-US" dirty="0" err="1" smtClean="0">
                <a:ea typeface="MS Gothic" panose="020B0609070205080204" pitchFamily="49" charset="-128"/>
              </a:rPr>
              <a:t>u,v</a:t>
            </a:r>
            <a:r>
              <a:rPr lang="en-US" dirty="0" smtClean="0">
                <a:ea typeface="MS Gothic" panose="020B0609070205080204" pitchFamily="49" charset="-128"/>
              </a:rPr>
              <a:t> path R</a:t>
            </a:r>
          </a:p>
          <a:p>
            <a:pPr lvl="2"/>
            <a:r>
              <a:rPr lang="en-US" dirty="0" smtClean="0">
                <a:ea typeface="MS Gothic" panose="020B0609070205080204" pitchFamily="49" charset="-128"/>
              </a:rPr>
              <a:t>if R avoids P or Q then we are through </a:t>
            </a:r>
          </a:p>
          <a:p>
            <a:pPr lvl="2"/>
            <a:r>
              <a:rPr lang="en-US" dirty="0" smtClean="0">
                <a:ea typeface="MS Gothic" panose="020B0609070205080204" pitchFamily="49" charset="-128"/>
              </a:rPr>
              <a:t>Else find the last vertex of R in PUQ, construct the path likewise.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A602-76A6-4449-973F-8E99B0ED84DD}" type="datetime1">
              <a:rPr lang="en-US" smtClean="0"/>
              <a:pPr/>
              <a:t>3/22/2017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24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0825D7A-896D-42AF-9727-360C583978BE}" type="datetime1">
              <a:rPr lang="en-US" altLang="zh-TW" sz="1400" i="0" smtClean="0"/>
              <a:pPr eaLnBrk="1" hangingPunct="1"/>
              <a:t>3/22/2017</a:t>
            </a:fld>
            <a:endParaRPr lang="en-US" altLang="zh-TW" sz="1400" i="0" smtClean="0"/>
          </a:p>
        </p:txBody>
      </p:sp>
      <p:sp>
        <p:nvSpPr>
          <p:cNvPr id="3072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E5CED1D-0FD9-442B-B7D1-55BA32C52550}" type="slidenum">
              <a:rPr lang="zh-TW" altLang="en-US" sz="1400" i="0"/>
              <a:pPr eaLnBrk="1" hangingPunct="1"/>
              <a:t>6</a:t>
            </a:fld>
            <a:endParaRPr lang="en-US" altLang="zh-TW" sz="1400" i="0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368425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TW" sz="28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Lemma 38.1: </a:t>
            </a:r>
            <a:r>
              <a:rPr lang="en-US" altLang="zh-TW" sz="2400" dirty="0" smtClean="0">
                <a:ea typeface="新細明體" panose="02020500000000000000" pitchFamily="18" charset="-120"/>
                <a:sym typeface="Wingdings" panose="05000000000000000000" pitchFamily="2" charset="2"/>
              </a:rPr>
              <a:t>(Expansion Lemma)  If </a:t>
            </a:r>
            <a:r>
              <a:rPr lang="en-US" altLang="zh-TW" sz="2400" i="1" dirty="0" smtClean="0">
                <a:ea typeface="新細明體" panose="02020500000000000000" pitchFamily="18" charset="-120"/>
                <a:sym typeface="Wingdings" panose="05000000000000000000" pitchFamily="2" charset="2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  <a:sym typeface="Wingdings" panose="05000000000000000000" pitchFamily="2" charset="2"/>
              </a:rPr>
              <a:t> is a </a:t>
            </a:r>
            <a:r>
              <a:rPr lang="en-US" altLang="zh-TW" sz="2400" i="1" dirty="0" smtClean="0">
                <a:ea typeface="新細明體" panose="02020500000000000000" pitchFamily="18" charset="-120"/>
                <a:sym typeface="Wingdings" panose="05000000000000000000" pitchFamily="2" charset="2"/>
              </a:rPr>
              <a:t>k</a:t>
            </a:r>
            <a:r>
              <a:rPr lang="en-US" altLang="zh-TW" sz="2400" dirty="0" smtClean="0">
                <a:ea typeface="新細明體" panose="02020500000000000000" pitchFamily="18" charset="-120"/>
                <a:sym typeface="Wingdings" panose="05000000000000000000" pitchFamily="2" charset="2"/>
              </a:rPr>
              <a:t>-connected graph, and </a:t>
            </a:r>
            <a:r>
              <a:rPr lang="en-US" altLang="zh-TW" sz="2400" i="1" dirty="0" smtClean="0">
                <a:ea typeface="新細明體" panose="02020500000000000000" pitchFamily="18" charset="-120"/>
                <a:sym typeface="Wingdings" panose="05000000000000000000" pitchFamily="2" charset="2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  <a:sym typeface="Wingdings" panose="05000000000000000000" pitchFamily="2" charset="2"/>
              </a:rPr>
              <a:t>’ is obtained from </a:t>
            </a:r>
            <a:r>
              <a:rPr lang="en-US" altLang="zh-TW" sz="2400" i="1" dirty="0" smtClean="0">
                <a:ea typeface="新細明體" panose="02020500000000000000" pitchFamily="18" charset="-120"/>
                <a:sym typeface="Wingdings" panose="05000000000000000000" pitchFamily="2" charset="2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  <a:sym typeface="Wingdings" panose="05000000000000000000" pitchFamily="2" charset="2"/>
              </a:rPr>
              <a:t> by adding a new vertex </a:t>
            </a:r>
            <a:r>
              <a:rPr lang="en-US" altLang="zh-TW" sz="2400" i="1" dirty="0" smtClean="0">
                <a:ea typeface="新細明體" panose="02020500000000000000" pitchFamily="18" charset="-120"/>
                <a:sym typeface="Wingdings" panose="05000000000000000000" pitchFamily="2" charset="2"/>
              </a:rPr>
              <a:t>y</a:t>
            </a:r>
            <a:r>
              <a:rPr lang="en-US" altLang="zh-TW" sz="2400" dirty="0" smtClean="0">
                <a:ea typeface="新細明體" panose="02020500000000000000" pitchFamily="18" charset="-120"/>
                <a:sym typeface="Wingdings" panose="05000000000000000000" pitchFamily="2" charset="2"/>
              </a:rPr>
              <a:t> with at least </a:t>
            </a:r>
            <a:r>
              <a:rPr lang="en-US" altLang="zh-TW" sz="2400" i="1" dirty="0" smtClean="0">
                <a:ea typeface="新細明體" panose="02020500000000000000" pitchFamily="18" charset="-120"/>
                <a:sym typeface="Wingdings" panose="05000000000000000000" pitchFamily="2" charset="2"/>
              </a:rPr>
              <a:t>k</a:t>
            </a:r>
            <a:r>
              <a:rPr lang="en-US" altLang="zh-TW" sz="2400" dirty="0" smtClean="0">
                <a:ea typeface="新細明體" panose="02020500000000000000" pitchFamily="18" charset="-120"/>
                <a:sym typeface="Wingdings" panose="05000000000000000000" pitchFamily="2" charset="2"/>
              </a:rPr>
              <a:t> neighbors in </a:t>
            </a:r>
            <a:r>
              <a:rPr lang="en-US" altLang="zh-TW" sz="2400" i="1" dirty="0" smtClean="0">
                <a:ea typeface="新細明體" panose="02020500000000000000" pitchFamily="18" charset="-120"/>
                <a:sym typeface="Wingdings" panose="05000000000000000000" pitchFamily="2" charset="2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  <a:sym typeface="Wingdings" panose="05000000000000000000" pitchFamily="2" charset="2"/>
              </a:rPr>
              <a:t>, then </a:t>
            </a:r>
            <a:r>
              <a:rPr lang="en-US" altLang="zh-TW" sz="2400" i="1" dirty="0" smtClean="0">
                <a:ea typeface="新細明體" panose="02020500000000000000" pitchFamily="18" charset="-120"/>
                <a:sym typeface="Wingdings" panose="05000000000000000000" pitchFamily="2" charset="2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  <a:sym typeface="Wingdings" panose="05000000000000000000" pitchFamily="2" charset="2"/>
              </a:rPr>
              <a:t>’ is</a:t>
            </a:r>
            <a:r>
              <a:rPr lang="en-US" altLang="zh-TW" sz="2400" i="1" dirty="0" smtClean="0">
                <a:ea typeface="新細明體" panose="02020500000000000000" pitchFamily="18" charset="-120"/>
                <a:sym typeface="Wingdings" panose="05000000000000000000" pitchFamily="2" charset="2"/>
              </a:rPr>
              <a:t> k</a:t>
            </a:r>
            <a:r>
              <a:rPr lang="en-US" altLang="zh-TW" sz="2400" dirty="0" smtClean="0">
                <a:ea typeface="新細明體" panose="02020500000000000000" pitchFamily="18" charset="-120"/>
                <a:sym typeface="Wingdings" panose="05000000000000000000" pitchFamily="2" charset="2"/>
              </a:rPr>
              <a:t>-connected.</a:t>
            </a:r>
            <a:r>
              <a:rPr lang="en-US" altLang="zh-TW" sz="2000" dirty="0" smtClean="0">
                <a:ea typeface="新細明體" panose="02020500000000000000" pitchFamily="18" charset="-120"/>
                <a:sym typeface="Wingdings" panose="05000000000000000000" pitchFamily="2" charset="2"/>
              </a:rPr>
              <a:t> </a:t>
            </a:r>
            <a:endParaRPr lang="en-US" altLang="zh-TW" sz="1400" dirty="0" smtClean="0">
              <a:ea typeface="新細明體" panose="02020500000000000000" pitchFamily="18" charset="-120"/>
              <a:sym typeface="Wingdings" panose="05000000000000000000" pitchFamily="2" charset="2"/>
            </a:endParaRP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2035175"/>
            <a:ext cx="7772400" cy="38322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Proof:  We prove that a separating set </a:t>
            </a:r>
            <a:r>
              <a:rPr lang="en-US" altLang="zh-TW" i="1" dirty="0" smtClean="0">
                <a:ea typeface="新細明體" panose="02020500000000000000" pitchFamily="18" charset="-120"/>
              </a:rPr>
              <a:t>S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’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must have order at least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k</a:t>
            </a:r>
            <a:r>
              <a:rPr lang="en-US" altLang="zh-TW" dirty="0" smtClean="0">
                <a:ea typeface="新細明體" panose="02020500000000000000" pitchFamily="18" charset="-120"/>
              </a:rPr>
              <a:t>. </a:t>
            </a:r>
          </a:p>
          <a:p>
            <a:pPr lvl="1"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 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</a:t>
            </a:r>
            <a:r>
              <a:rPr lang="en-US" altLang="zh-TW" i="1" dirty="0" smtClean="0">
                <a:ea typeface="新細明體" panose="02020500000000000000" pitchFamily="18" charset="-120"/>
              </a:rPr>
              <a:t>S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then </a:t>
            </a:r>
            <a:r>
              <a:rPr lang="en-US" altLang="zh-TW" i="1" dirty="0" smtClean="0">
                <a:ea typeface="新細明體" panose="02020500000000000000" pitchFamily="18" charset="-120"/>
              </a:rPr>
              <a:t>S</a:t>
            </a:r>
            <a:r>
              <a:rPr lang="en-US" altLang="zh-TW" dirty="0" smtClean="0">
                <a:ea typeface="新細明體" panose="02020500000000000000" pitchFamily="18" charset="-120"/>
              </a:rPr>
              <a:t>-{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}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separates 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so </a:t>
            </a:r>
            <a:r>
              <a:rPr lang="en-US" altLang="zh-TW" dirty="0" smtClean="0">
                <a:ea typeface="新細明體" panose="02020500000000000000" pitchFamily="18" charset="-120"/>
              </a:rPr>
              <a:t>|</a:t>
            </a:r>
            <a:r>
              <a:rPr lang="en-US" altLang="zh-TW" i="1" dirty="0" smtClean="0">
                <a:ea typeface="新細明體" panose="02020500000000000000" pitchFamily="18" charset="-120"/>
              </a:rPr>
              <a:t>S</a:t>
            </a:r>
            <a:r>
              <a:rPr lang="en-US" altLang="zh-TW" dirty="0" smtClean="0">
                <a:ea typeface="新細明體" panose="02020500000000000000" pitchFamily="18" charset="-120"/>
              </a:rPr>
              <a:t>|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</a:t>
            </a:r>
            <a:r>
              <a:rPr lang="en-US" altLang="zh-TW" i="1" dirty="0" smtClean="0">
                <a:ea typeface="新細明體" panose="02020500000000000000" pitchFamily="18" charset="-120"/>
              </a:rPr>
              <a:t>k</a:t>
            </a:r>
            <a:r>
              <a:rPr lang="en-US" altLang="zh-TW" dirty="0" smtClean="0">
                <a:ea typeface="新細明體" panose="02020500000000000000" pitchFamily="18" charset="-120"/>
              </a:rPr>
              <a:t>+1. </a:t>
            </a:r>
          </a:p>
          <a:p>
            <a:pPr lvl="1"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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S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N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)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</a:t>
            </a:r>
            <a:r>
              <a:rPr lang="en-US" altLang="zh-TW" i="1" dirty="0" smtClean="0">
                <a:ea typeface="新細明體" panose="02020500000000000000" pitchFamily="18" charset="-120"/>
              </a:rPr>
              <a:t>S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then </a:t>
            </a:r>
            <a:r>
              <a:rPr lang="en-US" altLang="zh-TW" dirty="0" smtClean="0">
                <a:ea typeface="新細明體" panose="02020500000000000000" pitchFamily="18" charset="-120"/>
              </a:rPr>
              <a:t>|</a:t>
            </a:r>
            <a:r>
              <a:rPr lang="en-US" altLang="zh-TW" i="1" dirty="0" smtClean="0">
                <a:ea typeface="新細明體" panose="02020500000000000000" pitchFamily="18" charset="-120"/>
              </a:rPr>
              <a:t>S</a:t>
            </a:r>
            <a:r>
              <a:rPr lang="en-US" altLang="zh-TW" dirty="0" smtClean="0">
                <a:ea typeface="新細明體" panose="02020500000000000000" pitchFamily="18" charset="-120"/>
              </a:rPr>
              <a:t> |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 </a:t>
            </a:r>
            <a:r>
              <a:rPr lang="en-US" altLang="zh-TW" i="1" dirty="0" smtClean="0">
                <a:ea typeface="新細明體" panose="02020500000000000000" pitchFamily="18" charset="-120"/>
              </a:rPr>
              <a:t>k</a:t>
            </a:r>
            <a:r>
              <a:rPr lang="en-US" altLang="zh-TW" dirty="0" smtClean="0">
                <a:ea typeface="新細明體" panose="02020500000000000000" pitchFamily="18" charset="-120"/>
              </a:rPr>
              <a:t>. </a:t>
            </a:r>
          </a:p>
          <a:p>
            <a:pPr lvl="1"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Otherwise,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N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)-</a:t>
            </a:r>
            <a:r>
              <a:rPr lang="en-US" altLang="zh-TW" i="1" dirty="0" smtClean="0">
                <a:ea typeface="新細明體" panose="02020500000000000000" pitchFamily="18" charset="-120"/>
              </a:rPr>
              <a:t>S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lie in a single component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’-</a:t>
            </a:r>
            <a:r>
              <a:rPr lang="en-US" altLang="zh-TW" i="1" dirty="0" smtClean="0">
                <a:ea typeface="新細明體" panose="02020500000000000000" pitchFamily="18" charset="-120"/>
              </a:rPr>
              <a:t>S</a:t>
            </a:r>
            <a:r>
              <a:rPr lang="en-US" altLang="zh-TW" dirty="0" smtClean="0">
                <a:ea typeface="新細明體" panose="02020500000000000000" pitchFamily="18" charset="-120"/>
              </a:rPr>
              <a:t>. </a:t>
            </a:r>
          </a:p>
          <a:p>
            <a:pPr lvl="1"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Thus again </a:t>
            </a:r>
            <a:r>
              <a:rPr lang="en-US" altLang="zh-TW" i="1" dirty="0" smtClean="0">
                <a:ea typeface="新細明體" panose="02020500000000000000" pitchFamily="18" charset="-120"/>
              </a:rPr>
              <a:t>S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must separate 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</a:t>
            </a:r>
            <a:r>
              <a:rPr lang="en-US" altLang="zh-TW" dirty="0" smtClean="0">
                <a:ea typeface="新細明體" panose="02020500000000000000" pitchFamily="18" charset="-120"/>
              </a:rPr>
              <a:t> |</a:t>
            </a:r>
            <a:r>
              <a:rPr lang="en-US" altLang="zh-TW" i="1" dirty="0" smtClean="0">
                <a:ea typeface="新細明體" panose="02020500000000000000" pitchFamily="18" charset="-120"/>
              </a:rPr>
              <a:t>S</a:t>
            </a:r>
            <a:r>
              <a:rPr lang="en-US" altLang="zh-TW" dirty="0" smtClean="0">
                <a:ea typeface="新細明體" panose="02020500000000000000" pitchFamily="18" charset="-120"/>
              </a:rPr>
              <a:t>|</a:t>
            </a:r>
            <a:r>
              <a:rPr lang="en-US" altLang="zh-TW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</a:t>
            </a:r>
            <a:r>
              <a:rPr lang="en-US" altLang="zh-TW" i="1" dirty="0" smtClean="0">
                <a:ea typeface="新細明體" panose="02020500000000000000" pitchFamily="18" charset="-120"/>
              </a:rPr>
              <a:t> k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556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51C82CE-60AE-42C4-8B99-857A785120EF}" type="datetime1">
              <a:rPr lang="en-US" altLang="zh-TW" sz="1400" i="0" smtClean="0"/>
              <a:pPr eaLnBrk="1" hangingPunct="1"/>
              <a:t>3/22/2017</a:t>
            </a:fld>
            <a:endParaRPr lang="en-US" altLang="zh-TW" sz="1400" i="0" smtClean="0"/>
          </a:p>
        </p:txBody>
      </p:sp>
      <p:sp>
        <p:nvSpPr>
          <p:cNvPr id="3174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BA1BC61-10C4-4643-8D44-E5BF6B4DF074}" type="slidenum">
              <a:rPr lang="zh-TW" altLang="en-US" sz="1400" i="0"/>
              <a:pPr eaLnBrk="1" hangingPunct="1"/>
              <a:t>7</a:t>
            </a:fld>
            <a:endParaRPr lang="en-US" altLang="zh-TW" sz="1400" i="0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404949" y="304799"/>
            <a:ext cx="8438606" cy="1354183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Proposition 38: Characterization of 2-connected graphs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2037806"/>
            <a:ext cx="8248650" cy="4519748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     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 a graph 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with at least three vertices, the following conditions are equivalent. </a:t>
            </a:r>
          </a:p>
          <a:p>
            <a:pPr lvl="1" eaLnBrk="1" hangingPunct="1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A) 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connected and has no cut-vertex.</a:t>
            </a:r>
          </a:p>
          <a:p>
            <a:pPr lvl="1" eaLnBrk="1" hangingPunct="1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B)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 all</a:t>
            </a:r>
            <a:r>
              <a:rPr lang="en-US" altLang="zh-TW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, 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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V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)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there are internally disjoint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, 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-paths</a:t>
            </a:r>
          </a:p>
          <a:p>
            <a:pPr lvl="1" eaLnBrk="1" hangingPunct="1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C)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 all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, 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 </a:t>
            </a:r>
            <a:r>
              <a:rPr lang="en-US" altLang="zh-TW" i="1" dirty="0" smtClean="0">
                <a:ea typeface="新細明體" panose="02020500000000000000" pitchFamily="18" charset="-120"/>
              </a:rPr>
              <a:t>V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)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there is a cycle through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</a:p>
          <a:p>
            <a:pPr lvl="1" eaLnBrk="1" hangingPunct="1">
              <a:buFontTx/>
              <a:buNone/>
            </a:pPr>
            <a:r>
              <a:rPr lang="en-US" altLang="zh-TW" i="1" dirty="0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</a:rPr>
              <a:t>D) </a:t>
            </a:r>
            <a:r>
              <a:rPr lang="en-US" altLang="zh-TW" i="1" dirty="0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(G)  1</a:t>
            </a:r>
            <a:r>
              <a:rPr lang="en-US" altLang="zh-TW" i="1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, and every pair of edges in </a:t>
            </a:r>
            <a:r>
              <a:rPr lang="en-US" altLang="zh-TW" i="1" dirty="0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G </a:t>
            </a:r>
            <a:r>
              <a:rPr lang="en-US" altLang="zh-TW" i="1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lies on a common cycle.</a:t>
            </a:r>
          </a:p>
          <a:p>
            <a:pPr lvl="1" eaLnBrk="1" hangingPunct="1">
              <a:buFontTx/>
              <a:buNone/>
            </a:pPr>
            <a:endParaRPr lang="en-US" altLang="zh-TW" i="1" dirty="0" smtClean="0">
              <a:solidFill>
                <a:schemeClr val="accent1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Symbol" panose="05050102010706020507" pitchFamily="18" charset="2"/>
            </a:endParaRPr>
          </a:p>
          <a:p>
            <a:pPr lvl="1" eaLnBrk="1" hangingPunct="1">
              <a:buFontTx/>
              <a:buNone/>
            </a:pPr>
            <a:r>
              <a:rPr lang="en-US" altLang="zh-TW" i="1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Remark: We have already proved  A </a:t>
            </a:r>
            <a:r>
              <a:rPr lang="en-US" altLang="zh-TW" i="1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/>
              </a:rPr>
              <a:t> B in Proposition 37. The remaining equivalences are left as an exercise. </a:t>
            </a:r>
            <a:endParaRPr lang="zh-TW" altLang="en-US" i="1" dirty="0" smtClean="0">
              <a:solidFill>
                <a:schemeClr val="accent1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507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994BEF6-056C-4427-AB6E-45B60F1115F5}" type="datetime1">
              <a:rPr lang="en-US" altLang="zh-TW" sz="1400" i="0" smtClean="0"/>
              <a:pPr eaLnBrk="1" hangingPunct="1"/>
              <a:t>3/22/2017</a:t>
            </a:fld>
            <a:endParaRPr lang="en-US" altLang="zh-TW" sz="1400" i="0" smtClean="0"/>
          </a:p>
        </p:txBody>
      </p:sp>
      <p:sp>
        <p:nvSpPr>
          <p:cNvPr id="3277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633AA5E-FF56-47CE-AC14-7549598A2F77}" type="slidenum">
              <a:rPr lang="zh-TW" altLang="en-US" sz="1400" i="0"/>
              <a:pPr eaLnBrk="1" hangingPunct="1"/>
              <a:t>8</a:t>
            </a:fld>
            <a:endParaRPr lang="en-US" altLang="zh-TW" sz="1400" i="0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0200"/>
            <a:ext cx="7772400" cy="9525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TW" sz="32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Subdivision of a Graph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19942"/>
            <a:ext cx="7772400" cy="43760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Definition: In a graph G, </a:t>
            </a:r>
            <a:r>
              <a:rPr lang="en-US" altLang="zh-TW" b="1" dirty="0" smtClean="0">
                <a:ea typeface="新細明體" panose="02020500000000000000" pitchFamily="18" charset="-120"/>
              </a:rPr>
              <a:t>subdivision</a:t>
            </a:r>
            <a:r>
              <a:rPr lang="en-US" altLang="zh-TW" dirty="0" smtClean="0">
                <a:ea typeface="新細明體" panose="02020500000000000000" pitchFamily="18" charset="-120"/>
              </a:rPr>
              <a:t> of an edge </a:t>
            </a:r>
            <a:r>
              <a:rPr lang="en-US" altLang="zh-TW" dirty="0" err="1" smtClean="0">
                <a:ea typeface="新細明體" panose="02020500000000000000" pitchFamily="18" charset="-120"/>
              </a:rPr>
              <a:t>uv</a:t>
            </a:r>
            <a:r>
              <a:rPr lang="en-US" altLang="zh-TW" dirty="0" smtClean="0">
                <a:ea typeface="新細明體" panose="02020500000000000000" pitchFamily="18" charset="-120"/>
              </a:rPr>
              <a:t> is the operation of replacing the edge with a path u, w, v through a new vertex w. </a:t>
            </a:r>
          </a:p>
          <a:p>
            <a:pPr>
              <a:lnSpc>
                <a:spcPct val="100000"/>
              </a:lnSpc>
              <a:buNone/>
            </a:pPr>
            <a:endParaRPr lang="en-US" altLang="zh-TW" dirty="0">
              <a:ea typeface="新細明體" panose="02020500000000000000" pitchFamily="18" charset="-120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Corollary </a:t>
            </a:r>
            <a:r>
              <a:rPr lang="en-US" altLang="zh-TW" dirty="0">
                <a:ea typeface="新細明體" panose="02020500000000000000" pitchFamily="18" charset="-120"/>
              </a:rPr>
              <a:t>38.2 : If </a:t>
            </a:r>
            <a:r>
              <a:rPr lang="en-US" altLang="zh-TW" i="1" dirty="0">
                <a:ea typeface="新細明體" panose="02020500000000000000" pitchFamily="18" charset="-120"/>
              </a:rPr>
              <a:t>G</a:t>
            </a:r>
            <a:r>
              <a:rPr lang="en-US" altLang="zh-TW" dirty="0">
                <a:ea typeface="新細明體" panose="02020500000000000000" pitchFamily="18" charset="-120"/>
              </a:rPr>
              <a:t> is 2-connected, then the graph </a:t>
            </a:r>
            <a:r>
              <a:rPr lang="en-US" altLang="zh-TW" i="1" dirty="0">
                <a:ea typeface="新細明體" panose="02020500000000000000" pitchFamily="18" charset="-120"/>
              </a:rPr>
              <a:t>G’</a:t>
            </a:r>
            <a:r>
              <a:rPr lang="en-US" altLang="zh-TW" dirty="0">
                <a:ea typeface="新細明體" panose="02020500000000000000" pitchFamily="18" charset="-120"/>
              </a:rPr>
              <a:t> obtained by subdividing an edge of </a:t>
            </a:r>
            <a:r>
              <a:rPr lang="en-US" altLang="zh-TW" i="1" dirty="0">
                <a:ea typeface="新細明體" panose="02020500000000000000" pitchFamily="18" charset="-120"/>
              </a:rPr>
              <a:t>G</a:t>
            </a:r>
            <a:r>
              <a:rPr lang="en-US" altLang="zh-TW" dirty="0">
                <a:ea typeface="新細明體" panose="02020500000000000000" pitchFamily="18" charset="-120"/>
              </a:rPr>
              <a:t> is 2-connected.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4713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994BEF6-056C-4427-AB6E-45B60F1115F5}" type="datetime1">
              <a:rPr lang="en-US" altLang="zh-TW" sz="1400" i="0" smtClean="0"/>
              <a:pPr eaLnBrk="1" hangingPunct="1"/>
              <a:t>3/22/2017</a:t>
            </a:fld>
            <a:endParaRPr lang="en-US" altLang="zh-TW" sz="1400" i="0" smtClean="0"/>
          </a:p>
        </p:txBody>
      </p:sp>
      <p:sp>
        <p:nvSpPr>
          <p:cNvPr id="3277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633AA5E-FF56-47CE-AC14-7549598A2F77}" type="slidenum">
              <a:rPr lang="zh-TW" altLang="en-US" sz="1400" i="0"/>
              <a:pPr eaLnBrk="1" hangingPunct="1"/>
              <a:t>9</a:t>
            </a:fld>
            <a:endParaRPr lang="en-US" altLang="zh-TW" sz="1400" i="0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0200"/>
            <a:ext cx="7772400" cy="9525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2400" dirty="0" smtClean="0">
                <a:ea typeface="新細明體" panose="02020500000000000000" pitchFamily="18" charset="-120"/>
              </a:rPr>
              <a:t>Corollary 38.2 </a:t>
            </a:r>
            <a:r>
              <a:rPr lang="en-US" altLang="zh-TW" sz="24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: If </a:t>
            </a:r>
            <a:r>
              <a:rPr lang="en-US" altLang="zh-TW" sz="2400" i="1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G</a:t>
            </a:r>
            <a:r>
              <a:rPr lang="en-US" altLang="zh-TW" sz="24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 is 2-connected, then the graph </a:t>
            </a:r>
            <a:r>
              <a:rPr lang="en-US" altLang="zh-TW" sz="2400" i="1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G’</a:t>
            </a:r>
            <a:r>
              <a:rPr lang="en-US" altLang="zh-TW" sz="24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 obtained by subdividing an edge of </a:t>
            </a:r>
            <a:r>
              <a:rPr lang="en-US" altLang="zh-TW" sz="2400" i="1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G</a:t>
            </a:r>
            <a:r>
              <a:rPr lang="en-US" altLang="zh-TW" sz="24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 is 2-connected.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57300"/>
            <a:ext cx="7772400" cy="48387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Proof: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Let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G’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 formed from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by adding vertex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w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 subdivide </a:t>
            </a:r>
            <a:r>
              <a:rPr lang="en-US" altLang="zh-TW" sz="2200" i="1" dirty="0" err="1" smtClean="0">
                <a:ea typeface="新細明體" panose="02020500000000000000" pitchFamily="18" charset="-120"/>
              </a:rPr>
              <a:t>uv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.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 show that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G’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2-connected, it suffice to find a cycle through arbitrary edges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i="1" dirty="0" err="1" smtClean="0">
                <a:ea typeface="新細明體" panose="02020500000000000000" pitchFamily="18" charset="-120"/>
              </a:rPr>
              <a:t>e</a:t>
            </a:r>
            <a:r>
              <a:rPr lang="en-US" altLang="zh-TW" sz="2200" dirty="0" err="1" smtClean="0">
                <a:ea typeface="新細明體" panose="02020500000000000000" pitchFamily="18" charset="-120"/>
              </a:rPr>
              <a:t>,</a:t>
            </a:r>
            <a:r>
              <a:rPr lang="en-US" altLang="zh-TW" sz="2200" i="1" dirty="0" err="1" smtClean="0">
                <a:ea typeface="新細明體" panose="02020500000000000000" pitchFamily="18" charset="-120"/>
              </a:rPr>
              <a:t>f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of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G’</a:t>
            </a:r>
            <a:r>
              <a:rPr lang="en-US" altLang="zh-TW" sz="2200" dirty="0">
                <a:ea typeface="新細明體" panose="02020500000000000000" pitchFamily="18" charset="-120"/>
              </a:rPr>
              <a:t>.</a:t>
            </a:r>
            <a:endParaRPr lang="en-US" altLang="zh-TW" sz="2200" dirty="0" smtClean="0">
              <a:ea typeface="新細明體" panose="02020500000000000000" pitchFamily="18" charset="-120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Since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2-connected, any two edges of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lie on a common cycle.</a:t>
            </a:r>
            <a:endParaRPr lang="en-US" altLang="zh-TW" sz="2200" dirty="0" smtClean="0">
              <a:ea typeface="新細明體" panose="02020500000000000000" pitchFamily="18" charset="-120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When our given edges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e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,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of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G’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lie in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a cycle through them in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also in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G’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unless it uses </a:t>
            </a:r>
            <a:r>
              <a:rPr lang="en-US" altLang="zh-TW" sz="2200" i="1" dirty="0" err="1" smtClean="0">
                <a:ea typeface="新細明體" panose="02020500000000000000" pitchFamily="18" charset="-120"/>
              </a:rPr>
              <a:t>uv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in which case we modify the cycle. Here “modify the cycle” means “replace the edge </a:t>
            </a:r>
            <a:r>
              <a:rPr lang="en-US" altLang="zh-TW" sz="2200" i="1" dirty="0" err="1" smtClean="0">
                <a:ea typeface="新細明體" panose="02020500000000000000" pitchFamily="18" charset="-120"/>
              </a:rPr>
              <a:t>uv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with the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u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, </a:t>
            </a:r>
            <a:r>
              <a:rPr lang="en-US" altLang="zh-TW" sz="2200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-path of length 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2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through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w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”.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When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e </a:t>
            </a:r>
            <a:r>
              <a:rPr lang="en-US" altLang="zh-TW" sz="2200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∈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E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(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)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f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∈ 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{</a:t>
            </a:r>
            <a:r>
              <a:rPr lang="en-US" altLang="zh-TW" sz="2200" i="1" dirty="0" err="1" smtClean="0">
                <a:ea typeface="新細明體" panose="02020500000000000000" pitchFamily="18" charset="-120"/>
              </a:rPr>
              <a:t>uw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, </a:t>
            </a:r>
            <a:r>
              <a:rPr lang="en-US" altLang="zh-TW" sz="2200" i="1" dirty="0" err="1" smtClean="0">
                <a:ea typeface="新細明體" panose="02020500000000000000" pitchFamily="18" charset="-120"/>
              </a:rPr>
              <a:t>wv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}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we modify a cycle passing through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e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</a:t>
            </a:r>
            <a:r>
              <a:rPr lang="en-US" altLang="zh-TW" sz="2200" i="1" dirty="0" err="1" smtClean="0">
                <a:ea typeface="新細明體" panose="02020500000000000000" pitchFamily="18" charset="-120"/>
              </a:rPr>
              <a:t>uv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in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.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When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{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e, f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}={</a:t>
            </a:r>
            <a:r>
              <a:rPr lang="en-US" altLang="zh-TW" sz="2200" i="1" dirty="0" err="1" smtClean="0">
                <a:ea typeface="新細明體" panose="02020500000000000000" pitchFamily="18" charset="-120"/>
              </a:rPr>
              <a:t>uw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, </a:t>
            </a:r>
            <a:r>
              <a:rPr lang="en-US" altLang="zh-TW" sz="2200" i="1" dirty="0" err="1" smtClean="0">
                <a:ea typeface="新細明體" panose="02020500000000000000" pitchFamily="18" charset="-120"/>
              </a:rPr>
              <a:t>wv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}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we modify a cycle through </a:t>
            </a:r>
            <a:r>
              <a:rPr lang="en-US" altLang="zh-TW" sz="2200" i="1" dirty="0" err="1" smtClean="0">
                <a:ea typeface="新細明體" panose="02020500000000000000" pitchFamily="18" charset="-120"/>
              </a:rPr>
              <a:t>uv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909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2088</TotalTime>
  <Words>1018</Words>
  <Application>Microsoft Office PowerPoint</Application>
  <PresentationFormat>On-screen Show (4:3)</PresentationFormat>
  <Paragraphs>86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Connectivity for 3-Regular Graphs</vt:lpstr>
      <vt:lpstr>Lemma 37.1: If T is a spanning tree of a connected graph G grown by DFS from u, then every edge of G not in T consists of two vertices v,w such that v lies on the u,w-path in T.</vt:lpstr>
      <vt:lpstr>Lemma 37.1 : If T is a spanning tree of a connected graph G grown by DFS from u, then every edge of G not in T consists of two vertices v,w such that v lies on the u,w-path in T.</vt:lpstr>
      <vt:lpstr>Proposition 37 : A graph G having at least three vertices is 2-connected if and only if for each pair u,v∈V(G) there exist (at least two distinct) internally disjoint u,v-paths in G. (Whitney [1932a]) </vt:lpstr>
      <vt:lpstr>Proposition 37  : A graph G having at least three vertices is 2-connected if and only if for each pair u,v∈V(G) there exist (at least two distinct) internally disjoint u,v-paths in G. (Whitney [1932a]) </vt:lpstr>
      <vt:lpstr>Lemma 38.1: (Expansion Lemma)  If G is a k-connected graph, and G’ is obtained from G by adding a new vertex y with at least k neighbors in G, then G’ is k-connected. </vt:lpstr>
      <vt:lpstr>Proposition 38: Characterization of 2-connected graphs</vt:lpstr>
      <vt:lpstr>Subdivision of a Graph</vt:lpstr>
      <vt:lpstr>Corollary 38.2 : If G is 2-connected, then the graph G’ obtained by subdividing an edge of G is 2-connected.</vt:lpstr>
      <vt:lpstr>x,y Separators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Graph Theory</dc:title>
  <dc:creator>sandip aine</dc:creator>
  <cp:lastModifiedBy>samaresh</cp:lastModifiedBy>
  <cp:revision>64</cp:revision>
  <cp:lastPrinted>2017-03-21T09:29:16Z</cp:lastPrinted>
  <dcterms:created xsi:type="dcterms:W3CDTF">2013-08-04T06:42:48Z</dcterms:created>
  <dcterms:modified xsi:type="dcterms:W3CDTF">2017-03-22T03:18:59Z</dcterms:modified>
</cp:coreProperties>
</file>