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handoutMasterIdLst>
    <p:handoutMasterId r:id="rId28"/>
  </p:handoutMasterIdLst>
  <p:sldIdLst>
    <p:sldId id="258" r:id="rId2"/>
    <p:sldId id="259" r:id="rId3"/>
    <p:sldId id="260" r:id="rId4"/>
    <p:sldId id="274" r:id="rId5"/>
    <p:sldId id="261" r:id="rId6"/>
    <p:sldId id="262" r:id="rId7"/>
    <p:sldId id="263" r:id="rId8"/>
    <p:sldId id="264" r:id="rId9"/>
    <p:sldId id="265" r:id="rId10"/>
    <p:sldId id="266" r:id="rId11"/>
    <p:sldId id="275" r:id="rId12"/>
    <p:sldId id="279" r:id="rId13"/>
    <p:sldId id="280" r:id="rId14"/>
    <p:sldId id="281" r:id="rId15"/>
    <p:sldId id="282" r:id="rId16"/>
    <p:sldId id="283" r:id="rId17"/>
    <p:sldId id="284" r:id="rId18"/>
    <p:sldId id="267" r:id="rId19"/>
    <p:sldId id="268" r:id="rId20"/>
    <p:sldId id="269" r:id="rId21"/>
    <p:sldId id="270" r:id="rId22"/>
    <p:sldId id="271" r:id="rId23"/>
    <p:sldId id="272" r:id="rId24"/>
    <p:sldId id="273"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94" autoAdjust="0"/>
    <p:restoredTop sz="94676" autoAdjust="0"/>
  </p:normalViewPr>
  <p:slideViewPr>
    <p:cSldViewPr snapToGrid="0">
      <p:cViewPr varScale="1">
        <p:scale>
          <a:sx n="87" d="100"/>
          <a:sy n="87" d="100"/>
        </p:scale>
        <p:origin x="-990" y="-8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E9A700-1346-4E36-9859-19EB5D30D57E}" type="datetimeFigureOut">
              <a:rPr lang="en-US" smtClean="0"/>
              <a:pPr/>
              <a:t>4/5/2017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9F3C15-C8DC-4888-9DB0-8508A2D3A1E8}" type="slidenum">
              <a:rPr lang="en-US" smtClean="0"/>
              <a:pPr/>
              <a:t>‹#›</a:t>
            </a:fld>
            <a:endParaRPr lang="en-US"/>
          </a:p>
        </p:txBody>
      </p:sp>
    </p:spTree>
    <p:extLst>
      <p:ext uri="{BB962C8B-B14F-4D97-AF65-F5344CB8AC3E}">
        <p14:creationId xmlns:p14="http://schemas.microsoft.com/office/powerpoint/2010/main" val="28904040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2C1597-FA66-4885-B6A6-544E39BFB2B6}" type="datetimeFigureOut">
              <a:rPr lang="en-US" smtClean="0"/>
              <a:pPr/>
              <a:t>4/5/2017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68F1EA-5771-4CCA-A717-58DD904B4F05}" type="slidenum">
              <a:rPr lang="en-US" smtClean="0"/>
              <a:pPr/>
              <a:t>‹#›</a:t>
            </a:fld>
            <a:endParaRPr lang="en-US"/>
          </a:p>
        </p:txBody>
      </p:sp>
    </p:spTree>
    <p:extLst>
      <p:ext uri="{BB962C8B-B14F-4D97-AF65-F5344CB8AC3E}">
        <p14:creationId xmlns:p14="http://schemas.microsoft.com/office/powerpoint/2010/main" val="88720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8F1EA-5771-4CCA-A717-58DD904B4F05}" type="slidenum">
              <a:rPr lang="en-US" smtClean="0"/>
              <a:pPr/>
              <a:t>2</a:t>
            </a:fld>
            <a:endParaRPr lang="en-US"/>
          </a:p>
        </p:txBody>
      </p:sp>
    </p:spTree>
    <p:extLst>
      <p:ext uri="{BB962C8B-B14F-4D97-AF65-F5344CB8AC3E}">
        <p14:creationId xmlns:p14="http://schemas.microsoft.com/office/powerpoint/2010/main" val="3299496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962C495C-D458-4358-9EB8-BE1ABB4CD428}" type="datetime1">
              <a:rPr lang="en-US" smtClean="0"/>
              <a:pPr/>
              <a:t>4/5/2017</a:t>
            </a:fld>
            <a:endParaRPr lang="en-US" dirty="0"/>
          </a:p>
        </p:txBody>
      </p:sp>
      <p:sp>
        <p:nvSpPr>
          <p:cNvPr id="5" name="Footer Placeholder 4"/>
          <p:cNvSpPr>
            <a:spLocks noGrp="1"/>
          </p:cNvSpPr>
          <p:nvPr>
            <p:ph type="ftr" sz="quarter" idx="11"/>
          </p:nvPr>
        </p:nvSpPr>
        <p:spPr/>
        <p:txBody>
          <a:bodyPr/>
          <a:lstStyle/>
          <a:p>
            <a:r>
              <a:rPr lang="en-US" smtClean="0"/>
              <a:t>Ch.5.   Coloring of Graphs</a:t>
            </a:r>
            <a:endParaRPr lang="en-US"/>
          </a:p>
        </p:txBody>
      </p:sp>
      <p:sp>
        <p:nvSpPr>
          <p:cNvPr id="6" name="Slide Number Placeholder 5"/>
          <p:cNvSpPr>
            <a:spLocks noGrp="1"/>
          </p:cNvSpPr>
          <p:nvPr>
            <p:ph type="sldNum" sz="quarter" idx="12"/>
          </p:nvPr>
        </p:nvSpPr>
        <p:spPr/>
        <p:txBody>
          <a:bodyPr/>
          <a:lstStyle/>
          <a:p>
            <a:fld id="{0F798C2E-3F97-42E3-8F6C-B8F4E82165E1}"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5480" y="5718320"/>
            <a:ext cx="1905000" cy="1066800"/>
          </a:xfrm>
          <a:prstGeom prst="rect">
            <a:avLst/>
          </a:prstGeom>
        </p:spPr>
      </p:pic>
    </p:spTree>
    <p:extLst>
      <p:ext uri="{BB962C8B-B14F-4D97-AF65-F5344CB8AC3E}">
        <p14:creationId xmlns:p14="http://schemas.microsoft.com/office/powerpoint/2010/main" val="218190759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5C6283-ADB9-4712-B65F-8278CFB59CC3}" type="datetime1">
              <a:rPr lang="en-US" smtClean="0"/>
              <a:pPr/>
              <a:t>4/5/2017</a:t>
            </a:fld>
            <a:endParaRPr lang="en-US"/>
          </a:p>
        </p:txBody>
      </p:sp>
      <p:sp>
        <p:nvSpPr>
          <p:cNvPr id="5" name="Footer Placeholder 4"/>
          <p:cNvSpPr>
            <a:spLocks noGrp="1"/>
          </p:cNvSpPr>
          <p:nvPr>
            <p:ph type="ftr" sz="quarter" idx="11"/>
          </p:nvPr>
        </p:nvSpPr>
        <p:spPr/>
        <p:txBody>
          <a:bodyPr/>
          <a:lstStyle/>
          <a:p>
            <a:r>
              <a:rPr lang="en-US" smtClean="0"/>
              <a:t>Ch.5.   Coloring of Graphs</a:t>
            </a:r>
            <a:endParaRPr lang="en-US"/>
          </a:p>
        </p:txBody>
      </p:sp>
      <p:sp>
        <p:nvSpPr>
          <p:cNvPr id="6" name="Slide Number Placeholder 5"/>
          <p:cNvSpPr>
            <a:spLocks noGrp="1"/>
          </p:cNvSpPr>
          <p:nvPr>
            <p:ph type="sldNum" sz="quarter" idx="12"/>
          </p:nvPr>
        </p:nvSpPr>
        <p:spPr/>
        <p:txBody>
          <a:bodyPr/>
          <a:lstStyle/>
          <a:p>
            <a:fld id="{0F798C2E-3F97-42E3-8F6C-B8F4E82165E1}" type="slidenum">
              <a:rPr lang="en-US" smtClean="0"/>
              <a:pPr/>
              <a:t>‹#›</a:t>
            </a:fld>
            <a:endParaRPr lang="en-US"/>
          </a:p>
        </p:txBody>
      </p:sp>
    </p:spTree>
    <p:extLst>
      <p:ext uri="{BB962C8B-B14F-4D97-AF65-F5344CB8AC3E}">
        <p14:creationId xmlns:p14="http://schemas.microsoft.com/office/powerpoint/2010/main" val="4160657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F93858-A727-4018-9ABD-2B803A504344}" type="datetime1">
              <a:rPr lang="en-US" smtClean="0"/>
              <a:pPr/>
              <a:t>4/5/2017</a:t>
            </a:fld>
            <a:endParaRPr lang="en-US"/>
          </a:p>
        </p:txBody>
      </p:sp>
      <p:sp>
        <p:nvSpPr>
          <p:cNvPr id="5" name="Footer Placeholder 4"/>
          <p:cNvSpPr>
            <a:spLocks noGrp="1"/>
          </p:cNvSpPr>
          <p:nvPr>
            <p:ph type="ftr" sz="quarter" idx="11"/>
          </p:nvPr>
        </p:nvSpPr>
        <p:spPr/>
        <p:txBody>
          <a:bodyPr/>
          <a:lstStyle/>
          <a:p>
            <a:r>
              <a:rPr lang="en-US" smtClean="0"/>
              <a:t>Ch.5.   Coloring of Graphs</a:t>
            </a:r>
            <a:endParaRPr lang="en-US"/>
          </a:p>
        </p:txBody>
      </p:sp>
      <p:sp>
        <p:nvSpPr>
          <p:cNvPr id="6" name="Slide Number Placeholder 5"/>
          <p:cNvSpPr>
            <a:spLocks noGrp="1"/>
          </p:cNvSpPr>
          <p:nvPr>
            <p:ph type="sldNum" sz="quarter" idx="12"/>
          </p:nvPr>
        </p:nvSpPr>
        <p:spPr/>
        <p:txBody>
          <a:bodyPr/>
          <a:lstStyle/>
          <a:p>
            <a:fld id="{0F798C2E-3F97-42E3-8F6C-B8F4E82165E1}" type="slidenum">
              <a:rPr lang="en-US" smtClean="0"/>
              <a:pPr/>
              <a:t>‹#›</a:t>
            </a:fld>
            <a:endParaRPr lang="en-US"/>
          </a:p>
        </p:txBody>
      </p:sp>
    </p:spTree>
    <p:extLst>
      <p:ext uri="{BB962C8B-B14F-4D97-AF65-F5344CB8AC3E}">
        <p14:creationId xmlns:p14="http://schemas.microsoft.com/office/powerpoint/2010/main" val="4165325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457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F8056FCC-AE04-4923-ABED-3433ACACDBF9}" type="slidenum">
              <a:rPr lang="en-US" altLang="zh-TW"/>
              <a:pPr/>
              <a:t>‹#›</a:t>
            </a:fld>
            <a:endParaRPr lang="en-US" altLang="zh-TW"/>
          </a:p>
        </p:txBody>
      </p:sp>
    </p:spTree>
    <p:extLst>
      <p:ext uri="{BB962C8B-B14F-4D97-AF65-F5344CB8AC3E}">
        <p14:creationId xmlns:p14="http://schemas.microsoft.com/office/powerpoint/2010/main" val="1307004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68DE29-C8C2-4D93-857D-EC03A2732D7A}" type="datetime1">
              <a:rPr lang="en-US" smtClean="0"/>
              <a:pPr/>
              <a:t>4/5/2017</a:t>
            </a:fld>
            <a:endParaRPr lang="en-US"/>
          </a:p>
        </p:txBody>
      </p:sp>
      <p:sp>
        <p:nvSpPr>
          <p:cNvPr id="5" name="Footer Placeholder 4"/>
          <p:cNvSpPr>
            <a:spLocks noGrp="1"/>
          </p:cNvSpPr>
          <p:nvPr>
            <p:ph type="ftr" sz="quarter" idx="11"/>
          </p:nvPr>
        </p:nvSpPr>
        <p:spPr/>
        <p:txBody>
          <a:bodyPr/>
          <a:lstStyle/>
          <a:p>
            <a:r>
              <a:rPr lang="en-US" smtClean="0"/>
              <a:t>Ch.5.   Coloring of Graphs</a:t>
            </a:r>
            <a:endParaRPr lang="en-US"/>
          </a:p>
        </p:txBody>
      </p:sp>
      <p:sp>
        <p:nvSpPr>
          <p:cNvPr id="6" name="Slide Number Placeholder 5"/>
          <p:cNvSpPr>
            <a:spLocks noGrp="1"/>
          </p:cNvSpPr>
          <p:nvPr>
            <p:ph type="sldNum" sz="quarter" idx="12"/>
          </p:nvPr>
        </p:nvSpPr>
        <p:spPr/>
        <p:txBody>
          <a:bodyPr/>
          <a:lstStyle/>
          <a:p>
            <a:fld id="{0F798C2E-3F97-42E3-8F6C-B8F4E82165E1}" type="slidenum">
              <a:rPr lang="en-US" smtClean="0"/>
              <a:pPr/>
              <a:t>‹#›</a:t>
            </a:fld>
            <a:endParaRPr lang="en-US"/>
          </a:p>
        </p:txBody>
      </p:sp>
    </p:spTree>
    <p:extLst>
      <p:ext uri="{BB962C8B-B14F-4D97-AF65-F5344CB8AC3E}">
        <p14:creationId xmlns:p14="http://schemas.microsoft.com/office/powerpoint/2010/main" val="18611943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1865AE-813B-4C56-B772-2095C063A10D}" type="datetime1">
              <a:rPr lang="en-US" smtClean="0"/>
              <a:pPr/>
              <a:t>4/5/2017</a:t>
            </a:fld>
            <a:endParaRPr lang="en-US"/>
          </a:p>
        </p:txBody>
      </p:sp>
      <p:sp>
        <p:nvSpPr>
          <p:cNvPr id="5" name="Footer Placeholder 4"/>
          <p:cNvSpPr>
            <a:spLocks noGrp="1"/>
          </p:cNvSpPr>
          <p:nvPr>
            <p:ph type="ftr" sz="quarter" idx="11"/>
          </p:nvPr>
        </p:nvSpPr>
        <p:spPr/>
        <p:txBody>
          <a:bodyPr/>
          <a:lstStyle/>
          <a:p>
            <a:r>
              <a:rPr lang="en-US" smtClean="0"/>
              <a:t>Ch.5.   Coloring of Graphs</a:t>
            </a:r>
            <a:endParaRPr lang="en-US"/>
          </a:p>
        </p:txBody>
      </p:sp>
      <p:sp>
        <p:nvSpPr>
          <p:cNvPr id="6" name="Slide Number Placeholder 5"/>
          <p:cNvSpPr>
            <a:spLocks noGrp="1"/>
          </p:cNvSpPr>
          <p:nvPr>
            <p:ph type="sldNum" sz="quarter" idx="12"/>
          </p:nvPr>
        </p:nvSpPr>
        <p:spPr/>
        <p:txBody>
          <a:bodyPr/>
          <a:lstStyle/>
          <a:p>
            <a:fld id="{0F798C2E-3F97-42E3-8F6C-B8F4E82165E1}" type="slidenum">
              <a:rPr lang="en-US" smtClean="0"/>
              <a:pPr/>
              <a:t>‹#›</a:t>
            </a:fld>
            <a:endParaRPr lang="en-US"/>
          </a:p>
        </p:txBody>
      </p:sp>
    </p:spTree>
    <p:extLst>
      <p:ext uri="{BB962C8B-B14F-4D97-AF65-F5344CB8AC3E}">
        <p14:creationId xmlns:p14="http://schemas.microsoft.com/office/powerpoint/2010/main" val="3866110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9A4AA4-EACB-4383-8045-959E27B9E738}" type="datetime1">
              <a:rPr lang="en-US" smtClean="0"/>
              <a:pPr/>
              <a:t>4/5/2017</a:t>
            </a:fld>
            <a:endParaRPr lang="en-US"/>
          </a:p>
        </p:txBody>
      </p:sp>
      <p:sp>
        <p:nvSpPr>
          <p:cNvPr id="6" name="Footer Placeholder 5"/>
          <p:cNvSpPr>
            <a:spLocks noGrp="1"/>
          </p:cNvSpPr>
          <p:nvPr>
            <p:ph type="ftr" sz="quarter" idx="11"/>
          </p:nvPr>
        </p:nvSpPr>
        <p:spPr/>
        <p:txBody>
          <a:bodyPr/>
          <a:lstStyle/>
          <a:p>
            <a:r>
              <a:rPr lang="en-US" smtClean="0"/>
              <a:t>Ch.5.   Coloring of Graphs</a:t>
            </a:r>
            <a:endParaRPr lang="en-US"/>
          </a:p>
        </p:txBody>
      </p:sp>
      <p:sp>
        <p:nvSpPr>
          <p:cNvPr id="7" name="Slide Number Placeholder 6"/>
          <p:cNvSpPr>
            <a:spLocks noGrp="1"/>
          </p:cNvSpPr>
          <p:nvPr>
            <p:ph type="sldNum" sz="quarter" idx="12"/>
          </p:nvPr>
        </p:nvSpPr>
        <p:spPr/>
        <p:txBody>
          <a:bodyPr/>
          <a:lstStyle/>
          <a:p>
            <a:fld id="{0F798C2E-3F97-42E3-8F6C-B8F4E82165E1}" type="slidenum">
              <a:rPr lang="en-US" smtClean="0"/>
              <a:pPr/>
              <a:t>‹#›</a:t>
            </a:fld>
            <a:endParaRPr lang="en-US"/>
          </a:p>
        </p:txBody>
      </p:sp>
    </p:spTree>
    <p:extLst>
      <p:ext uri="{BB962C8B-B14F-4D97-AF65-F5344CB8AC3E}">
        <p14:creationId xmlns:p14="http://schemas.microsoft.com/office/powerpoint/2010/main" val="3457575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DE96CA-2ABF-40B5-89A6-5CDB6AC84671}" type="datetime1">
              <a:rPr lang="en-US" smtClean="0"/>
              <a:pPr/>
              <a:t>4/5/2017</a:t>
            </a:fld>
            <a:endParaRPr lang="en-US"/>
          </a:p>
        </p:txBody>
      </p:sp>
      <p:sp>
        <p:nvSpPr>
          <p:cNvPr id="8" name="Footer Placeholder 7"/>
          <p:cNvSpPr>
            <a:spLocks noGrp="1"/>
          </p:cNvSpPr>
          <p:nvPr>
            <p:ph type="ftr" sz="quarter" idx="11"/>
          </p:nvPr>
        </p:nvSpPr>
        <p:spPr/>
        <p:txBody>
          <a:bodyPr/>
          <a:lstStyle/>
          <a:p>
            <a:r>
              <a:rPr lang="en-US" smtClean="0"/>
              <a:t>Ch.5.   Coloring of Graphs</a:t>
            </a:r>
            <a:endParaRPr lang="en-US"/>
          </a:p>
        </p:txBody>
      </p:sp>
      <p:sp>
        <p:nvSpPr>
          <p:cNvPr id="9" name="Slide Number Placeholder 8"/>
          <p:cNvSpPr>
            <a:spLocks noGrp="1"/>
          </p:cNvSpPr>
          <p:nvPr>
            <p:ph type="sldNum" sz="quarter" idx="12"/>
          </p:nvPr>
        </p:nvSpPr>
        <p:spPr/>
        <p:txBody>
          <a:bodyPr/>
          <a:lstStyle/>
          <a:p>
            <a:fld id="{0F798C2E-3F97-42E3-8F6C-B8F4E82165E1}" type="slidenum">
              <a:rPr lang="en-US" smtClean="0"/>
              <a:pPr/>
              <a:t>‹#›</a:t>
            </a:fld>
            <a:endParaRPr lang="en-US"/>
          </a:p>
        </p:txBody>
      </p:sp>
    </p:spTree>
    <p:extLst>
      <p:ext uri="{BB962C8B-B14F-4D97-AF65-F5344CB8AC3E}">
        <p14:creationId xmlns:p14="http://schemas.microsoft.com/office/powerpoint/2010/main" val="1398320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4233A2-895A-4245-B426-7FD7F4D7154A}" type="datetime1">
              <a:rPr lang="en-US" smtClean="0"/>
              <a:pPr/>
              <a:t>4/5/2017</a:t>
            </a:fld>
            <a:endParaRPr lang="en-US"/>
          </a:p>
        </p:txBody>
      </p:sp>
      <p:sp>
        <p:nvSpPr>
          <p:cNvPr id="4" name="Footer Placeholder 3"/>
          <p:cNvSpPr>
            <a:spLocks noGrp="1"/>
          </p:cNvSpPr>
          <p:nvPr>
            <p:ph type="ftr" sz="quarter" idx="11"/>
          </p:nvPr>
        </p:nvSpPr>
        <p:spPr/>
        <p:txBody>
          <a:bodyPr/>
          <a:lstStyle/>
          <a:p>
            <a:r>
              <a:rPr lang="en-US" smtClean="0"/>
              <a:t>Ch.5.   Coloring of Graphs</a:t>
            </a:r>
            <a:endParaRPr lang="en-US"/>
          </a:p>
        </p:txBody>
      </p:sp>
      <p:sp>
        <p:nvSpPr>
          <p:cNvPr id="5" name="Slide Number Placeholder 4"/>
          <p:cNvSpPr>
            <a:spLocks noGrp="1"/>
          </p:cNvSpPr>
          <p:nvPr>
            <p:ph type="sldNum" sz="quarter" idx="12"/>
          </p:nvPr>
        </p:nvSpPr>
        <p:spPr/>
        <p:txBody>
          <a:bodyPr/>
          <a:lstStyle/>
          <a:p>
            <a:fld id="{0F798C2E-3F97-42E3-8F6C-B8F4E82165E1}" type="slidenum">
              <a:rPr lang="en-US" smtClean="0"/>
              <a:pPr/>
              <a:t>‹#›</a:t>
            </a:fld>
            <a:endParaRPr lang="en-US"/>
          </a:p>
        </p:txBody>
      </p:sp>
    </p:spTree>
    <p:extLst>
      <p:ext uri="{BB962C8B-B14F-4D97-AF65-F5344CB8AC3E}">
        <p14:creationId xmlns:p14="http://schemas.microsoft.com/office/powerpoint/2010/main" val="710851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317F3C-ECE9-4B05-AEE7-EDC2C6869946}" type="datetime1">
              <a:rPr lang="en-US" smtClean="0"/>
              <a:pPr/>
              <a:t>4/5/2017</a:t>
            </a:fld>
            <a:endParaRPr lang="en-US"/>
          </a:p>
        </p:txBody>
      </p:sp>
      <p:sp>
        <p:nvSpPr>
          <p:cNvPr id="3" name="Footer Placeholder 2"/>
          <p:cNvSpPr>
            <a:spLocks noGrp="1"/>
          </p:cNvSpPr>
          <p:nvPr>
            <p:ph type="ftr" sz="quarter" idx="11"/>
          </p:nvPr>
        </p:nvSpPr>
        <p:spPr/>
        <p:txBody>
          <a:bodyPr/>
          <a:lstStyle/>
          <a:p>
            <a:r>
              <a:rPr lang="en-US" smtClean="0"/>
              <a:t>Ch.5.   Coloring of Graphs</a:t>
            </a:r>
            <a:endParaRPr lang="en-US"/>
          </a:p>
        </p:txBody>
      </p:sp>
      <p:sp>
        <p:nvSpPr>
          <p:cNvPr id="4" name="Slide Number Placeholder 3"/>
          <p:cNvSpPr>
            <a:spLocks noGrp="1"/>
          </p:cNvSpPr>
          <p:nvPr>
            <p:ph type="sldNum" sz="quarter" idx="12"/>
          </p:nvPr>
        </p:nvSpPr>
        <p:spPr/>
        <p:txBody>
          <a:bodyPr/>
          <a:lstStyle/>
          <a:p>
            <a:fld id="{0F798C2E-3F97-42E3-8F6C-B8F4E82165E1}" type="slidenum">
              <a:rPr lang="en-US" smtClean="0"/>
              <a:pPr/>
              <a:t>‹#›</a:t>
            </a:fld>
            <a:endParaRPr lang="en-US"/>
          </a:p>
        </p:txBody>
      </p:sp>
    </p:spTree>
    <p:extLst>
      <p:ext uri="{BB962C8B-B14F-4D97-AF65-F5344CB8AC3E}">
        <p14:creationId xmlns:p14="http://schemas.microsoft.com/office/powerpoint/2010/main" val="880321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54EF91-04EB-4339-9182-8FDCCD0726BA}" type="datetime1">
              <a:rPr lang="en-US" smtClean="0"/>
              <a:pPr/>
              <a:t>4/5/2017</a:t>
            </a:fld>
            <a:endParaRPr lang="en-US"/>
          </a:p>
        </p:txBody>
      </p:sp>
      <p:sp>
        <p:nvSpPr>
          <p:cNvPr id="6" name="Footer Placeholder 5"/>
          <p:cNvSpPr>
            <a:spLocks noGrp="1"/>
          </p:cNvSpPr>
          <p:nvPr>
            <p:ph type="ftr" sz="quarter" idx="11"/>
          </p:nvPr>
        </p:nvSpPr>
        <p:spPr/>
        <p:txBody>
          <a:bodyPr/>
          <a:lstStyle/>
          <a:p>
            <a:r>
              <a:rPr lang="en-US" smtClean="0"/>
              <a:t>Ch.5.   Coloring of Graphs</a:t>
            </a:r>
            <a:endParaRPr lang="en-US"/>
          </a:p>
        </p:txBody>
      </p:sp>
      <p:sp>
        <p:nvSpPr>
          <p:cNvPr id="7" name="Slide Number Placeholder 6"/>
          <p:cNvSpPr>
            <a:spLocks noGrp="1"/>
          </p:cNvSpPr>
          <p:nvPr>
            <p:ph type="sldNum" sz="quarter" idx="12"/>
          </p:nvPr>
        </p:nvSpPr>
        <p:spPr/>
        <p:txBody>
          <a:bodyPr/>
          <a:lstStyle/>
          <a:p>
            <a:fld id="{0F798C2E-3F97-42E3-8F6C-B8F4E82165E1}" type="slidenum">
              <a:rPr lang="en-US" smtClean="0"/>
              <a:pPr/>
              <a:t>‹#›</a:t>
            </a:fld>
            <a:endParaRPr lang="en-US"/>
          </a:p>
        </p:txBody>
      </p:sp>
    </p:spTree>
    <p:extLst>
      <p:ext uri="{BB962C8B-B14F-4D97-AF65-F5344CB8AC3E}">
        <p14:creationId xmlns:p14="http://schemas.microsoft.com/office/powerpoint/2010/main" val="1568613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369738-3BBB-483D-A57D-948039E6C897}" type="datetime1">
              <a:rPr lang="en-US" smtClean="0"/>
              <a:pPr/>
              <a:t>4/5/2017</a:t>
            </a:fld>
            <a:endParaRPr lang="en-US"/>
          </a:p>
        </p:txBody>
      </p:sp>
      <p:sp>
        <p:nvSpPr>
          <p:cNvPr id="6" name="Footer Placeholder 5"/>
          <p:cNvSpPr>
            <a:spLocks noGrp="1"/>
          </p:cNvSpPr>
          <p:nvPr>
            <p:ph type="ftr" sz="quarter" idx="11"/>
          </p:nvPr>
        </p:nvSpPr>
        <p:spPr/>
        <p:txBody>
          <a:bodyPr/>
          <a:lstStyle/>
          <a:p>
            <a:r>
              <a:rPr lang="en-US" smtClean="0"/>
              <a:t>Ch.5.   Coloring of Graphs</a:t>
            </a:r>
            <a:endParaRPr lang="en-US"/>
          </a:p>
        </p:txBody>
      </p:sp>
      <p:sp>
        <p:nvSpPr>
          <p:cNvPr id="7" name="Slide Number Placeholder 6"/>
          <p:cNvSpPr>
            <a:spLocks noGrp="1"/>
          </p:cNvSpPr>
          <p:nvPr>
            <p:ph type="sldNum" sz="quarter" idx="12"/>
          </p:nvPr>
        </p:nvSpPr>
        <p:spPr/>
        <p:txBody>
          <a:bodyPr/>
          <a:lstStyle/>
          <a:p>
            <a:fld id="{0F798C2E-3F97-42E3-8F6C-B8F4E82165E1}" type="slidenum">
              <a:rPr lang="en-US" smtClean="0"/>
              <a:pPr/>
              <a:t>‹#›</a:t>
            </a:fld>
            <a:endParaRPr lang="en-US"/>
          </a:p>
        </p:txBody>
      </p:sp>
    </p:spTree>
    <p:extLst>
      <p:ext uri="{BB962C8B-B14F-4D97-AF65-F5344CB8AC3E}">
        <p14:creationId xmlns:p14="http://schemas.microsoft.com/office/powerpoint/2010/main" val="2064673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9A1D6-7B18-400F-9658-F2E9561CCE22}" type="datetime1">
              <a:rPr lang="en-US" smtClean="0"/>
              <a:pPr/>
              <a:t>4/5/2017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Ch.5.   Coloring of Graphs</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798C2E-3F97-42E3-8F6C-B8F4E82165E1}" type="slidenum">
              <a:rPr lang="en-US" smtClean="0"/>
              <a:pPr/>
              <a:t>‹#›</a:t>
            </a:fld>
            <a:endParaRPr lang="en-US"/>
          </a:p>
        </p:txBody>
      </p:sp>
    </p:spTree>
    <p:extLst>
      <p:ext uri="{BB962C8B-B14F-4D97-AF65-F5344CB8AC3E}">
        <p14:creationId xmlns:p14="http://schemas.microsoft.com/office/powerpoint/2010/main" val="2082264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E5FCC28-77B9-4DE1-AD53-68FCF6D7FEA6}" type="datetime1">
              <a:rPr lang="en-US" altLang="zh-TW" sz="1400" smtClean="0">
                <a:ea typeface="新細明體" panose="02020500000000000000" pitchFamily="18" charset="-120"/>
              </a:rPr>
              <a:pPr eaLnBrk="1" hangingPunct="1"/>
              <a:t>4/5/2017</a:t>
            </a:fld>
            <a:endParaRPr lang="en-US" altLang="zh-TW" sz="1400" smtClean="0">
              <a:ea typeface="新細明體" panose="02020500000000000000" pitchFamily="18" charset="-120"/>
            </a:endParaRPr>
          </a:p>
        </p:txBody>
      </p:sp>
      <p:sp>
        <p:nvSpPr>
          <p:cNvPr id="307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C8C68F1-E3CC-419E-9266-E75F3F20A32A}" type="slidenum">
              <a:rPr lang="zh-TW" altLang="en-US" sz="1400"/>
              <a:pPr eaLnBrk="1" hangingPunct="1"/>
              <a:t>1</a:t>
            </a:fld>
            <a:endParaRPr lang="en-US" altLang="zh-TW" sz="1400"/>
          </a:p>
        </p:txBody>
      </p:sp>
      <p:sp>
        <p:nvSpPr>
          <p:cNvPr id="3077" name="Rectangle 1026"/>
          <p:cNvSpPr>
            <a:spLocks noGrp="1" noChangeArrowheads="1"/>
          </p:cNvSpPr>
          <p:nvPr>
            <p:ph type="title"/>
          </p:nvPr>
        </p:nvSpPr>
        <p:spPr/>
        <p:txBody>
          <a:bodyPr/>
          <a:lstStyle/>
          <a:p>
            <a:pPr eaLnBrk="1" hangingPunct="1"/>
            <a:r>
              <a:rPr lang="en-US" altLang="zh-TW" smtClean="0">
                <a:ea typeface="新細明體" panose="02020500000000000000" pitchFamily="18" charset="-120"/>
              </a:rPr>
              <a:t>Map Region Coloring</a:t>
            </a:r>
          </a:p>
        </p:txBody>
      </p:sp>
      <p:sp>
        <p:nvSpPr>
          <p:cNvPr id="3078" name="Rectangle 1027"/>
          <p:cNvSpPr>
            <a:spLocks noGrp="1" noChangeArrowheads="1"/>
          </p:cNvSpPr>
          <p:nvPr>
            <p:ph type="body" idx="1"/>
          </p:nvPr>
        </p:nvSpPr>
        <p:spPr>
          <a:xfrm>
            <a:off x="685800" y="1752600"/>
            <a:ext cx="7772400" cy="2057400"/>
          </a:xfrm>
        </p:spPr>
        <p:txBody>
          <a:bodyPr/>
          <a:lstStyle/>
          <a:p>
            <a:pPr eaLnBrk="1" hangingPunct="1"/>
            <a:r>
              <a:rPr lang="en-US" altLang="zh-TW" smtClean="0">
                <a:latin typeface="Arial Unicode MS" panose="020B0604020202020204" pitchFamily="34" charset="-128"/>
                <a:ea typeface="Arial Unicode MS" panose="020B0604020202020204" pitchFamily="34" charset="-128"/>
                <a:cs typeface="Arial Unicode MS" panose="020B0604020202020204" pitchFamily="34" charset="-128"/>
              </a:rPr>
              <a:t>Coloring the regions of a map with different colors on regions with common boundaries </a:t>
            </a:r>
          </a:p>
        </p:txBody>
      </p:sp>
      <p:grpSp>
        <p:nvGrpSpPr>
          <p:cNvPr id="3079" name="Group 1058"/>
          <p:cNvGrpSpPr>
            <a:grpSpLocks/>
          </p:cNvGrpSpPr>
          <p:nvPr/>
        </p:nvGrpSpPr>
        <p:grpSpPr bwMode="auto">
          <a:xfrm>
            <a:off x="1295400" y="4425950"/>
            <a:ext cx="2095500" cy="1143000"/>
            <a:chOff x="816" y="2788"/>
            <a:chExt cx="1320" cy="720"/>
          </a:xfrm>
        </p:grpSpPr>
        <p:sp>
          <p:nvSpPr>
            <p:cNvPr id="3100" name="Oval 1028"/>
            <p:cNvSpPr>
              <a:spLocks noChangeArrowheads="1"/>
            </p:cNvSpPr>
            <p:nvPr/>
          </p:nvSpPr>
          <p:spPr bwMode="auto">
            <a:xfrm>
              <a:off x="816" y="2788"/>
              <a:ext cx="1320" cy="72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3101" name="Freeform 1029"/>
            <p:cNvSpPr>
              <a:spLocks/>
            </p:cNvSpPr>
            <p:nvPr/>
          </p:nvSpPr>
          <p:spPr bwMode="auto">
            <a:xfrm>
              <a:off x="1333" y="2833"/>
              <a:ext cx="455" cy="648"/>
            </a:xfrm>
            <a:custGeom>
              <a:avLst/>
              <a:gdLst>
                <a:gd name="T0" fmla="*/ 455 w 455"/>
                <a:gd name="T1" fmla="*/ 0 h 648"/>
                <a:gd name="T2" fmla="*/ 167 w 455"/>
                <a:gd name="T3" fmla="*/ 93 h 648"/>
                <a:gd name="T4" fmla="*/ 23 w 455"/>
                <a:gd name="T5" fmla="*/ 231 h 648"/>
                <a:gd name="T6" fmla="*/ 29 w 455"/>
                <a:gd name="T7" fmla="*/ 387 h 648"/>
                <a:gd name="T8" fmla="*/ 179 w 455"/>
                <a:gd name="T9" fmla="*/ 537 h 648"/>
                <a:gd name="T10" fmla="*/ 395 w 455"/>
                <a:gd name="T11" fmla="*/ 648 h 648"/>
                <a:gd name="T12" fmla="*/ 0 60000 65536"/>
                <a:gd name="T13" fmla="*/ 0 60000 65536"/>
                <a:gd name="T14" fmla="*/ 0 60000 65536"/>
                <a:gd name="T15" fmla="*/ 0 60000 65536"/>
                <a:gd name="T16" fmla="*/ 0 60000 65536"/>
                <a:gd name="T17" fmla="*/ 0 60000 65536"/>
                <a:gd name="T18" fmla="*/ 0 w 455"/>
                <a:gd name="T19" fmla="*/ 0 h 648"/>
                <a:gd name="T20" fmla="*/ 455 w 455"/>
                <a:gd name="T21" fmla="*/ 648 h 648"/>
              </a:gdLst>
              <a:ahLst/>
              <a:cxnLst>
                <a:cxn ang="T12">
                  <a:pos x="T0" y="T1"/>
                </a:cxn>
                <a:cxn ang="T13">
                  <a:pos x="T2" y="T3"/>
                </a:cxn>
                <a:cxn ang="T14">
                  <a:pos x="T4" y="T5"/>
                </a:cxn>
                <a:cxn ang="T15">
                  <a:pos x="T6" y="T7"/>
                </a:cxn>
                <a:cxn ang="T16">
                  <a:pos x="T8" y="T9"/>
                </a:cxn>
                <a:cxn ang="T17">
                  <a:pos x="T10" y="T11"/>
                </a:cxn>
              </a:cxnLst>
              <a:rect l="T18" t="T19" r="T20" b="T21"/>
              <a:pathLst>
                <a:path w="455" h="648">
                  <a:moveTo>
                    <a:pt x="455" y="0"/>
                  </a:moveTo>
                  <a:cubicBezTo>
                    <a:pt x="408" y="15"/>
                    <a:pt x="239" y="54"/>
                    <a:pt x="167" y="93"/>
                  </a:cubicBezTo>
                  <a:cubicBezTo>
                    <a:pt x="95" y="132"/>
                    <a:pt x="46" y="182"/>
                    <a:pt x="23" y="231"/>
                  </a:cubicBezTo>
                  <a:cubicBezTo>
                    <a:pt x="0" y="280"/>
                    <a:pt x="3" y="336"/>
                    <a:pt x="29" y="387"/>
                  </a:cubicBezTo>
                  <a:cubicBezTo>
                    <a:pt x="55" y="438"/>
                    <a:pt x="118" y="494"/>
                    <a:pt x="179" y="537"/>
                  </a:cubicBezTo>
                  <a:cubicBezTo>
                    <a:pt x="240" y="580"/>
                    <a:pt x="350" y="625"/>
                    <a:pt x="395" y="64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02" name="Freeform 1030"/>
            <p:cNvSpPr>
              <a:spLocks/>
            </p:cNvSpPr>
            <p:nvPr/>
          </p:nvSpPr>
          <p:spPr bwMode="auto">
            <a:xfrm>
              <a:off x="816" y="3151"/>
              <a:ext cx="522" cy="3"/>
            </a:xfrm>
            <a:custGeom>
              <a:avLst/>
              <a:gdLst>
                <a:gd name="T0" fmla="*/ 0 w 522"/>
                <a:gd name="T1" fmla="*/ 3 h 3"/>
                <a:gd name="T2" fmla="*/ 522 w 522"/>
                <a:gd name="T3" fmla="*/ 0 h 3"/>
                <a:gd name="T4" fmla="*/ 0 60000 65536"/>
                <a:gd name="T5" fmla="*/ 0 60000 65536"/>
                <a:gd name="T6" fmla="*/ 0 w 522"/>
                <a:gd name="T7" fmla="*/ 0 h 3"/>
                <a:gd name="T8" fmla="*/ 522 w 522"/>
                <a:gd name="T9" fmla="*/ 3 h 3"/>
              </a:gdLst>
              <a:ahLst/>
              <a:cxnLst>
                <a:cxn ang="T4">
                  <a:pos x="T0" y="T1"/>
                </a:cxn>
                <a:cxn ang="T5">
                  <a:pos x="T2" y="T3"/>
                </a:cxn>
              </a:cxnLst>
              <a:rect l="T6" t="T7" r="T8" b="T9"/>
              <a:pathLst>
                <a:path w="522" h="3">
                  <a:moveTo>
                    <a:pt x="0" y="3"/>
                  </a:moveTo>
                  <a:lnTo>
                    <a:pt x="522"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03" name="Freeform 1031"/>
            <p:cNvSpPr>
              <a:spLocks/>
            </p:cNvSpPr>
            <p:nvPr/>
          </p:nvSpPr>
          <p:spPr bwMode="auto">
            <a:xfrm>
              <a:off x="1458" y="2956"/>
              <a:ext cx="152" cy="372"/>
            </a:xfrm>
            <a:custGeom>
              <a:avLst/>
              <a:gdLst>
                <a:gd name="T0" fmla="*/ 0 w 152"/>
                <a:gd name="T1" fmla="*/ 0 h 372"/>
                <a:gd name="T2" fmla="*/ 150 w 152"/>
                <a:gd name="T3" fmla="*/ 186 h 372"/>
                <a:gd name="T4" fmla="*/ 12 w 152"/>
                <a:gd name="T5" fmla="*/ 372 h 372"/>
                <a:gd name="T6" fmla="*/ 0 60000 65536"/>
                <a:gd name="T7" fmla="*/ 0 60000 65536"/>
                <a:gd name="T8" fmla="*/ 0 60000 65536"/>
                <a:gd name="T9" fmla="*/ 0 w 152"/>
                <a:gd name="T10" fmla="*/ 0 h 372"/>
                <a:gd name="T11" fmla="*/ 152 w 152"/>
                <a:gd name="T12" fmla="*/ 372 h 372"/>
              </a:gdLst>
              <a:ahLst/>
              <a:cxnLst>
                <a:cxn ang="T6">
                  <a:pos x="T0" y="T1"/>
                </a:cxn>
                <a:cxn ang="T7">
                  <a:pos x="T2" y="T3"/>
                </a:cxn>
                <a:cxn ang="T8">
                  <a:pos x="T4" y="T5"/>
                </a:cxn>
              </a:cxnLst>
              <a:rect l="T9" t="T10" r="T11" b="T12"/>
              <a:pathLst>
                <a:path w="152" h="372">
                  <a:moveTo>
                    <a:pt x="0" y="0"/>
                  </a:moveTo>
                  <a:cubicBezTo>
                    <a:pt x="24" y="30"/>
                    <a:pt x="148" y="124"/>
                    <a:pt x="150" y="186"/>
                  </a:cubicBezTo>
                  <a:cubicBezTo>
                    <a:pt x="152" y="248"/>
                    <a:pt x="41" y="333"/>
                    <a:pt x="12" y="37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04" name="Freeform 1032"/>
            <p:cNvSpPr>
              <a:spLocks/>
            </p:cNvSpPr>
            <p:nvPr/>
          </p:nvSpPr>
          <p:spPr bwMode="auto">
            <a:xfrm>
              <a:off x="1611" y="2878"/>
              <a:ext cx="251" cy="549"/>
            </a:xfrm>
            <a:custGeom>
              <a:avLst/>
              <a:gdLst>
                <a:gd name="T0" fmla="*/ 21 w 251"/>
                <a:gd name="T1" fmla="*/ 0 h 549"/>
                <a:gd name="T2" fmla="*/ 219 w 251"/>
                <a:gd name="T3" fmla="*/ 210 h 549"/>
                <a:gd name="T4" fmla="*/ 213 w 251"/>
                <a:gd name="T5" fmla="*/ 390 h 549"/>
                <a:gd name="T6" fmla="*/ 99 w 251"/>
                <a:gd name="T7" fmla="*/ 486 h 549"/>
                <a:gd name="T8" fmla="*/ 0 w 251"/>
                <a:gd name="T9" fmla="*/ 549 h 549"/>
                <a:gd name="T10" fmla="*/ 0 60000 65536"/>
                <a:gd name="T11" fmla="*/ 0 60000 65536"/>
                <a:gd name="T12" fmla="*/ 0 60000 65536"/>
                <a:gd name="T13" fmla="*/ 0 60000 65536"/>
                <a:gd name="T14" fmla="*/ 0 60000 65536"/>
                <a:gd name="T15" fmla="*/ 0 w 251"/>
                <a:gd name="T16" fmla="*/ 0 h 549"/>
                <a:gd name="T17" fmla="*/ 251 w 251"/>
                <a:gd name="T18" fmla="*/ 549 h 549"/>
              </a:gdLst>
              <a:ahLst/>
              <a:cxnLst>
                <a:cxn ang="T10">
                  <a:pos x="T0" y="T1"/>
                </a:cxn>
                <a:cxn ang="T11">
                  <a:pos x="T2" y="T3"/>
                </a:cxn>
                <a:cxn ang="T12">
                  <a:pos x="T4" y="T5"/>
                </a:cxn>
                <a:cxn ang="T13">
                  <a:pos x="T6" y="T7"/>
                </a:cxn>
                <a:cxn ang="T14">
                  <a:pos x="T8" y="T9"/>
                </a:cxn>
              </a:cxnLst>
              <a:rect l="T15" t="T16" r="T17" b="T18"/>
              <a:pathLst>
                <a:path w="251" h="549">
                  <a:moveTo>
                    <a:pt x="21" y="0"/>
                  </a:moveTo>
                  <a:cubicBezTo>
                    <a:pt x="104" y="68"/>
                    <a:pt x="187" y="145"/>
                    <a:pt x="219" y="210"/>
                  </a:cubicBezTo>
                  <a:cubicBezTo>
                    <a:pt x="251" y="275"/>
                    <a:pt x="233" y="344"/>
                    <a:pt x="213" y="390"/>
                  </a:cubicBezTo>
                  <a:cubicBezTo>
                    <a:pt x="193" y="436"/>
                    <a:pt x="134" y="460"/>
                    <a:pt x="99" y="486"/>
                  </a:cubicBezTo>
                  <a:cubicBezTo>
                    <a:pt x="64" y="512"/>
                    <a:pt x="21" y="536"/>
                    <a:pt x="0" y="54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05" name="Text Box 1033"/>
            <p:cNvSpPr txBox="1">
              <a:spLocks noChangeArrowheads="1"/>
            </p:cNvSpPr>
            <p:nvPr/>
          </p:nvSpPr>
          <p:spPr bwMode="auto">
            <a:xfrm>
              <a:off x="1125" y="2872"/>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zh-TW" altLang="en-US" sz="2000">
                  <a:ea typeface="新細明體" panose="02020500000000000000" pitchFamily="18" charset="-120"/>
                </a:rPr>
                <a:t>3</a:t>
              </a:r>
            </a:p>
          </p:txBody>
        </p:sp>
        <p:sp>
          <p:nvSpPr>
            <p:cNvPr id="3106" name="Text Box 1034"/>
            <p:cNvSpPr txBox="1">
              <a:spLocks noChangeArrowheads="1"/>
            </p:cNvSpPr>
            <p:nvPr/>
          </p:nvSpPr>
          <p:spPr bwMode="auto">
            <a:xfrm>
              <a:off x="1125" y="3187"/>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zh-TW" altLang="en-US" sz="2000">
                  <a:ea typeface="新細明體" panose="02020500000000000000" pitchFamily="18" charset="-120"/>
                </a:rPr>
                <a:t>4</a:t>
              </a:r>
            </a:p>
          </p:txBody>
        </p:sp>
        <p:sp>
          <p:nvSpPr>
            <p:cNvPr id="3107" name="Text Box 1035"/>
            <p:cNvSpPr txBox="1">
              <a:spLocks noChangeArrowheads="1"/>
            </p:cNvSpPr>
            <p:nvPr/>
          </p:nvSpPr>
          <p:spPr bwMode="auto">
            <a:xfrm>
              <a:off x="1365" y="3022"/>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zh-TW" altLang="en-US" sz="2000">
                  <a:ea typeface="新細明體" panose="02020500000000000000" pitchFamily="18" charset="-120"/>
                </a:rPr>
                <a:t>1</a:t>
              </a:r>
            </a:p>
          </p:txBody>
        </p:sp>
        <p:sp>
          <p:nvSpPr>
            <p:cNvPr id="3108" name="Text Box 1036"/>
            <p:cNvSpPr txBox="1">
              <a:spLocks noChangeArrowheads="1"/>
            </p:cNvSpPr>
            <p:nvPr/>
          </p:nvSpPr>
          <p:spPr bwMode="auto">
            <a:xfrm>
              <a:off x="1626" y="3025"/>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zh-TW" altLang="en-US" sz="2000">
                  <a:ea typeface="新細明體" panose="02020500000000000000" pitchFamily="18" charset="-120"/>
                </a:rPr>
                <a:t>2</a:t>
              </a:r>
            </a:p>
          </p:txBody>
        </p:sp>
        <p:sp>
          <p:nvSpPr>
            <p:cNvPr id="3109" name="Text Box 1037"/>
            <p:cNvSpPr txBox="1">
              <a:spLocks noChangeArrowheads="1"/>
            </p:cNvSpPr>
            <p:nvPr/>
          </p:nvSpPr>
          <p:spPr bwMode="auto">
            <a:xfrm>
              <a:off x="1884" y="3019"/>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zh-TW" altLang="en-US" sz="2000">
                  <a:ea typeface="新細明體" panose="02020500000000000000" pitchFamily="18" charset="-120"/>
                </a:rPr>
                <a:t>1</a:t>
              </a:r>
            </a:p>
          </p:txBody>
        </p:sp>
      </p:grpSp>
      <p:grpSp>
        <p:nvGrpSpPr>
          <p:cNvPr id="3080" name="Group 1059"/>
          <p:cNvGrpSpPr>
            <a:grpSpLocks/>
          </p:cNvGrpSpPr>
          <p:nvPr/>
        </p:nvGrpSpPr>
        <p:grpSpPr bwMode="auto">
          <a:xfrm>
            <a:off x="4332288" y="4019550"/>
            <a:ext cx="2849562" cy="1635125"/>
            <a:chOff x="2729" y="2532"/>
            <a:chExt cx="1795" cy="1030"/>
          </a:xfrm>
        </p:grpSpPr>
        <p:sp>
          <p:nvSpPr>
            <p:cNvPr id="3081" name="Oval 1039"/>
            <p:cNvSpPr>
              <a:spLocks noChangeArrowheads="1"/>
            </p:cNvSpPr>
            <p:nvPr/>
          </p:nvSpPr>
          <p:spPr bwMode="auto">
            <a:xfrm>
              <a:off x="2940" y="2688"/>
              <a:ext cx="88" cy="8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3082" name="Oval 1040"/>
            <p:cNvSpPr>
              <a:spLocks noChangeArrowheads="1"/>
            </p:cNvSpPr>
            <p:nvPr/>
          </p:nvSpPr>
          <p:spPr bwMode="auto">
            <a:xfrm>
              <a:off x="2932" y="3328"/>
              <a:ext cx="88" cy="8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3083" name="Oval 1041"/>
            <p:cNvSpPr>
              <a:spLocks noChangeArrowheads="1"/>
            </p:cNvSpPr>
            <p:nvPr/>
          </p:nvSpPr>
          <p:spPr bwMode="auto">
            <a:xfrm>
              <a:off x="3420" y="3024"/>
              <a:ext cx="88" cy="8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3084" name="Oval 1042"/>
            <p:cNvSpPr>
              <a:spLocks noChangeArrowheads="1"/>
            </p:cNvSpPr>
            <p:nvPr/>
          </p:nvSpPr>
          <p:spPr bwMode="auto">
            <a:xfrm>
              <a:off x="3916" y="3024"/>
              <a:ext cx="88" cy="8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3085" name="Oval 1043"/>
            <p:cNvSpPr>
              <a:spLocks noChangeArrowheads="1"/>
            </p:cNvSpPr>
            <p:nvPr/>
          </p:nvSpPr>
          <p:spPr bwMode="auto">
            <a:xfrm>
              <a:off x="4308" y="3032"/>
              <a:ext cx="88" cy="8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3086" name="Line 1044"/>
            <p:cNvSpPr>
              <a:spLocks noChangeShapeType="1"/>
            </p:cNvSpPr>
            <p:nvPr/>
          </p:nvSpPr>
          <p:spPr bwMode="auto">
            <a:xfrm>
              <a:off x="2984" y="2772"/>
              <a:ext cx="0" cy="5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7" name="Line 1045"/>
            <p:cNvSpPr>
              <a:spLocks noChangeShapeType="1"/>
            </p:cNvSpPr>
            <p:nvPr/>
          </p:nvSpPr>
          <p:spPr bwMode="auto">
            <a:xfrm flipV="1">
              <a:off x="3020" y="3092"/>
              <a:ext cx="416" cy="2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8" name="Line 1046"/>
            <p:cNvSpPr>
              <a:spLocks noChangeShapeType="1"/>
            </p:cNvSpPr>
            <p:nvPr/>
          </p:nvSpPr>
          <p:spPr bwMode="auto">
            <a:xfrm>
              <a:off x="3028" y="2740"/>
              <a:ext cx="400" cy="2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9" name="Line 1047"/>
            <p:cNvSpPr>
              <a:spLocks noChangeShapeType="1"/>
            </p:cNvSpPr>
            <p:nvPr/>
          </p:nvSpPr>
          <p:spPr bwMode="auto">
            <a:xfrm>
              <a:off x="3508" y="3068"/>
              <a:ext cx="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0" name="Line 1048"/>
            <p:cNvSpPr>
              <a:spLocks noChangeShapeType="1"/>
            </p:cNvSpPr>
            <p:nvPr/>
          </p:nvSpPr>
          <p:spPr bwMode="auto">
            <a:xfrm>
              <a:off x="4004" y="3064"/>
              <a:ext cx="3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1" name="Line 1049"/>
            <p:cNvSpPr>
              <a:spLocks noChangeShapeType="1"/>
            </p:cNvSpPr>
            <p:nvPr/>
          </p:nvSpPr>
          <p:spPr bwMode="auto">
            <a:xfrm>
              <a:off x="3024" y="2704"/>
              <a:ext cx="908" cy="3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2" name="Line 1050"/>
            <p:cNvSpPr>
              <a:spLocks noChangeShapeType="1"/>
            </p:cNvSpPr>
            <p:nvPr/>
          </p:nvSpPr>
          <p:spPr bwMode="auto">
            <a:xfrm flipV="1">
              <a:off x="3012" y="3096"/>
              <a:ext cx="924"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3" name="Freeform 1051"/>
            <p:cNvSpPr>
              <a:spLocks/>
            </p:cNvSpPr>
            <p:nvPr/>
          </p:nvSpPr>
          <p:spPr bwMode="auto">
            <a:xfrm>
              <a:off x="3004" y="2563"/>
              <a:ext cx="1328" cy="473"/>
            </a:xfrm>
            <a:custGeom>
              <a:avLst/>
              <a:gdLst>
                <a:gd name="T0" fmla="*/ 0 w 1328"/>
                <a:gd name="T1" fmla="*/ 129 h 473"/>
                <a:gd name="T2" fmla="*/ 580 w 1328"/>
                <a:gd name="T3" fmla="*/ 57 h 473"/>
                <a:gd name="T4" fmla="*/ 1328 w 1328"/>
                <a:gd name="T5" fmla="*/ 473 h 473"/>
                <a:gd name="T6" fmla="*/ 0 60000 65536"/>
                <a:gd name="T7" fmla="*/ 0 60000 65536"/>
                <a:gd name="T8" fmla="*/ 0 60000 65536"/>
                <a:gd name="T9" fmla="*/ 0 w 1328"/>
                <a:gd name="T10" fmla="*/ 0 h 473"/>
                <a:gd name="T11" fmla="*/ 1328 w 1328"/>
                <a:gd name="T12" fmla="*/ 473 h 473"/>
              </a:gdLst>
              <a:ahLst/>
              <a:cxnLst>
                <a:cxn ang="T6">
                  <a:pos x="T0" y="T1"/>
                </a:cxn>
                <a:cxn ang="T7">
                  <a:pos x="T2" y="T3"/>
                </a:cxn>
                <a:cxn ang="T8">
                  <a:pos x="T4" y="T5"/>
                </a:cxn>
              </a:cxnLst>
              <a:rect l="T9" t="T10" r="T11" b="T12"/>
              <a:pathLst>
                <a:path w="1328" h="473">
                  <a:moveTo>
                    <a:pt x="0" y="129"/>
                  </a:moveTo>
                  <a:cubicBezTo>
                    <a:pt x="179" y="64"/>
                    <a:pt x="359" y="0"/>
                    <a:pt x="580" y="57"/>
                  </a:cubicBezTo>
                  <a:cubicBezTo>
                    <a:pt x="801" y="114"/>
                    <a:pt x="1203" y="404"/>
                    <a:pt x="1328" y="47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94" name="Freeform 1052"/>
            <p:cNvSpPr>
              <a:spLocks/>
            </p:cNvSpPr>
            <p:nvPr/>
          </p:nvSpPr>
          <p:spPr bwMode="auto">
            <a:xfrm>
              <a:off x="2992" y="3104"/>
              <a:ext cx="1336" cy="458"/>
            </a:xfrm>
            <a:custGeom>
              <a:avLst/>
              <a:gdLst>
                <a:gd name="T0" fmla="*/ 0 w 1336"/>
                <a:gd name="T1" fmla="*/ 300 h 458"/>
                <a:gd name="T2" fmla="*/ 672 w 1336"/>
                <a:gd name="T3" fmla="*/ 408 h 458"/>
                <a:gd name="T4" fmla="*/ 1336 w 1336"/>
                <a:gd name="T5" fmla="*/ 0 h 458"/>
                <a:gd name="T6" fmla="*/ 0 60000 65536"/>
                <a:gd name="T7" fmla="*/ 0 60000 65536"/>
                <a:gd name="T8" fmla="*/ 0 60000 65536"/>
                <a:gd name="T9" fmla="*/ 0 w 1336"/>
                <a:gd name="T10" fmla="*/ 0 h 458"/>
                <a:gd name="T11" fmla="*/ 1336 w 1336"/>
                <a:gd name="T12" fmla="*/ 458 h 458"/>
              </a:gdLst>
              <a:ahLst/>
              <a:cxnLst>
                <a:cxn ang="T6">
                  <a:pos x="T0" y="T1"/>
                </a:cxn>
                <a:cxn ang="T7">
                  <a:pos x="T2" y="T3"/>
                </a:cxn>
                <a:cxn ang="T8">
                  <a:pos x="T4" y="T5"/>
                </a:cxn>
              </a:cxnLst>
              <a:rect l="T9" t="T10" r="T11" b="T12"/>
              <a:pathLst>
                <a:path w="1336" h="458">
                  <a:moveTo>
                    <a:pt x="0" y="300"/>
                  </a:moveTo>
                  <a:cubicBezTo>
                    <a:pt x="224" y="379"/>
                    <a:pt x="449" y="458"/>
                    <a:pt x="672" y="408"/>
                  </a:cubicBezTo>
                  <a:cubicBezTo>
                    <a:pt x="895" y="358"/>
                    <a:pt x="1115" y="179"/>
                    <a:pt x="1336"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95" name="Text Box 1053"/>
            <p:cNvSpPr txBox="1">
              <a:spLocks noChangeArrowheads="1"/>
            </p:cNvSpPr>
            <p:nvPr/>
          </p:nvSpPr>
          <p:spPr bwMode="auto">
            <a:xfrm>
              <a:off x="2729" y="2532"/>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zh-TW" altLang="en-US" sz="2000">
                  <a:ea typeface="新細明體" panose="02020500000000000000" pitchFamily="18" charset="-120"/>
                </a:rPr>
                <a:t>3</a:t>
              </a:r>
            </a:p>
          </p:txBody>
        </p:sp>
        <p:sp>
          <p:nvSpPr>
            <p:cNvPr id="3096" name="Text Box 1054"/>
            <p:cNvSpPr txBox="1">
              <a:spLocks noChangeArrowheads="1"/>
            </p:cNvSpPr>
            <p:nvPr/>
          </p:nvSpPr>
          <p:spPr bwMode="auto">
            <a:xfrm>
              <a:off x="2733" y="3291"/>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zh-TW" altLang="en-US" sz="2000">
                  <a:ea typeface="新細明體" panose="02020500000000000000" pitchFamily="18" charset="-120"/>
                </a:rPr>
                <a:t>4</a:t>
              </a:r>
            </a:p>
          </p:txBody>
        </p:sp>
        <p:sp>
          <p:nvSpPr>
            <p:cNvPr id="3097" name="Text Box 1055"/>
            <p:cNvSpPr txBox="1">
              <a:spLocks noChangeArrowheads="1"/>
            </p:cNvSpPr>
            <p:nvPr/>
          </p:nvSpPr>
          <p:spPr bwMode="auto">
            <a:xfrm>
              <a:off x="3189" y="2942"/>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zh-TW" altLang="en-US" sz="2000">
                  <a:ea typeface="新細明體" panose="02020500000000000000" pitchFamily="18" charset="-120"/>
                </a:rPr>
                <a:t>1</a:t>
              </a:r>
            </a:p>
          </p:txBody>
        </p:sp>
        <p:sp>
          <p:nvSpPr>
            <p:cNvPr id="3098" name="Text Box 1056"/>
            <p:cNvSpPr txBox="1">
              <a:spLocks noChangeArrowheads="1"/>
            </p:cNvSpPr>
            <p:nvPr/>
          </p:nvSpPr>
          <p:spPr bwMode="auto">
            <a:xfrm>
              <a:off x="3878" y="3061"/>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zh-TW" altLang="en-US" sz="2000">
                  <a:ea typeface="新細明體" panose="02020500000000000000" pitchFamily="18" charset="-120"/>
                </a:rPr>
                <a:t>2</a:t>
              </a:r>
            </a:p>
          </p:txBody>
        </p:sp>
        <p:sp>
          <p:nvSpPr>
            <p:cNvPr id="3099" name="Text Box 1057"/>
            <p:cNvSpPr txBox="1">
              <a:spLocks noChangeArrowheads="1"/>
            </p:cNvSpPr>
            <p:nvPr/>
          </p:nvSpPr>
          <p:spPr bwMode="auto">
            <a:xfrm>
              <a:off x="4332" y="2771"/>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zh-TW" altLang="en-US" sz="2000">
                  <a:ea typeface="新細明體" panose="02020500000000000000" pitchFamily="18" charset="-120"/>
                </a:rPr>
                <a:t>1</a:t>
              </a:r>
            </a:p>
          </p:txBody>
        </p:sp>
      </p:grpSp>
    </p:spTree>
    <p:extLst>
      <p:ext uri="{BB962C8B-B14F-4D97-AF65-F5344CB8AC3E}">
        <p14:creationId xmlns:p14="http://schemas.microsoft.com/office/powerpoint/2010/main" val="2961113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C77A3D8-111F-4D13-A183-ACF6FAA2C609}" type="datetime1">
              <a:rPr lang="en-US" altLang="zh-TW" sz="1400" smtClean="0">
                <a:ea typeface="新細明體" panose="02020500000000000000" pitchFamily="18" charset="-120"/>
              </a:rPr>
              <a:pPr eaLnBrk="1" hangingPunct="1"/>
              <a:t>4/5/2017</a:t>
            </a:fld>
            <a:endParaRPr lang="en-US" altLang="zh-TW" sz="1400" smtClean="0">
              <a:ea typeface="新細明體" panose="02020500000000000000" pitchFamily="18" charset="-120"/>
            </a:endParaRPr>
          </a:p>
        </p:txBody>
      </p:sp>
      <p:sp>
        <p:nvSpPr>
          <p:cNvPr id="1126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0803DB9-2E78-4837-BB39-586C84990E0D}" type="slidenum">
              <a:rPr lang="zh-TW" altLang="en-US" sz="1400"/>
              <a:pPr eaLnBrk="1" hangingPunct="1"/>
              <a:t>10</a:t>
            </a:fld>
            <a:endParaRPr lang="en-US" altLang="zh-TW" sz="1400"/>
          </a:p>
        </p:txBody>
      </p:sp>
      <p:sp>
        <p:nvSpPr>
          <p:cNvPr id="11269" name="Rectangle 2"/>
          <p:cNvSpPr>
            <a:spLocks noGrp="1" noChangeArrowheads="1"/>
          </p:cNvSpPr>
          <p:nvPr>
            <p:ph type="title"/>
          </p:nvPr>
        </p:nvSpPr>
        <p:spPr>
          <a:xfrm>
            <a:off x="313509" y="365126"/>
            <a:ext cx="8530045" cy="1325563"/>
          </a:xfrm>
        </p:spPr>
        <p:txBody>
          <a:bodyPr/>
          <a:lstStyle/>
          <a:p>
            <a:pPr eaLnBrk="1" hangingPunct="1"/>
            <a:r>
              <a:rPr lang="en-US" altLang="zh-TW" dirty="0" smtClean="0">
                <a:ea typeface="新細明體" panose="02020500000000000000" pitchFamily="18" charset="-120"/>
              </a:rPr>
              <a:t>Proposition 40:  </a:t>
            </a:r>
            <a:r>
              <a:rPr lang="en-US" altLang="zh-TW" dirty="0" smtClean="0">
                <a:ea typeface="新細明體" panose="02020500000000000000" pitchFamily="18" charset="-120"/>
                <a:sym typeface="Symbol" panose="05050102010706020507" pitchFamily="18" charset="2"/>
              </a:rPr>
              <a:t>(</a:t>
            </a:r>
            <a:r>
              <a:rPr lang="en-US" altLang="zh-TW" i="1" dirty="0" smtClean="0">
                <a:ea typeface="新細明體" panose="02020500000000000000" pitchFamily="18" charset="-120"/>
                <a:sym typeface="Symbol" panose="05050102010706020507" pitchFamily="18" charset="2"/>
              </a:rPr>
              <a:t>G</a:t>
            </a:r>
            <a:r>
              <a:rPr lang="en-US" altLang="zh-TW" dirty="0" smtClean="0">
                <a:ea typeface="新細明體" panose="02020500000000000000" pitchFamily="18" charset="-120"/>
                <a:sym typeface="Symbol" panose="05050102010706020507" pitchFamily="18" charset="2"/>
              </a:rPr>
              <a:t>)  (</a:t>
            </a:r>
            <a:r>
              <a:rPr lang="en-US" altLang="zh-TW" i="1" dirty="0" smtClean="0">
                <a:ea typeface="新細明體" panose="02020500000000000000" pitchFamily="18" charset="-120"/>
                <a:sym typeface="Symbol" panose="05050102010706020507" pitchFamily="18" charset="2"/>
              </a:rPr>
              <a:t>G</a:t>
            </a:r>
            <a:r>
              <a:rPr lang="en-US" altLang="zh-TW" dirty="0" smtClean="0">
                <a:ea typeface="新細明體" panose="02020500000000000000" pitchFamily="18" charset="-120"/>
                <a:sym typeface="Symbol" panose="05050102010706020507" pitchFamily="18" charset="2"/>
              </a:rPr>
              <a:t>) + 1</a:t>
            </a:r>
          </a:p>
        </p:txBody>
      </p:sp>
      <p:sp>
        <p:nvSpPr>
          <p:cNvPr id="11270" name="Rectangle 3"/>
          <p:cNvSpPr>
            <a:spLocks noGrp="1" noChangeArrowheads="1"/>
          </p:cNvSpPr>
          <p:nvPr>
            <p:ph type="body" idx="1"/>
          </p:nvPr>
        </p:nvSpPr>
        <p:spPr>
          <a:xfrm>
            <a:off x="628650" y="1825625"/>
            <a:ext cx="7886700" cy="4596946"/>
          </a:xfrm>
        </p:spPr>
        <p:txBody>
          <a:bodyPr>
            <a:normAutofit lnSpcReduction="10000"/>
          </a:bodyPr>
          <a:lstStyle/>
          <a:p>
            <a:pPr eaLnBrk="1" hangingPunct="1"/>
            <a:r>
              <a:rPr lang="en-US" altLang="zh-TW" b="1" dirty="0" smtClean="0">
                <a:ea typeface="新細明體" panose="02020500000000000000" pitchFamily="18" charset="-120"/>
              </a:rPr>
              <a:t>Proof</a:t>
            </a:r>
            <a:r>
              <a:rPr lang="en-US" altLang="zh-TW" dirty="0" smtClean="0">
                <a:ea typeface="新細明體" panose="02020500000000000000" pitchFamily="18" charset="-120"/>
              </a:rPr>
              <a:t>: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In a vertex ordering, each vertex has at most </a:t>
            </a:r>
            <a:r>
              <a:rPr lang="en-US" altLang="zh-TW" dirty="0" smtClean="0">
                <a:ea typeface="新細明體" panose="02020500000000000000" pitchFamily="18" charset="-120"/>
                <a:sym typeface="Symbol" panose="05050102010706020507" pitchFamily="18" charset="2"/>
              </a:rPr>
              <a:t>(</a:t>
            </a:r>
            <a:r>
              <a:rPr lang="en-US" altLang="zh-TW" i="1" dirty="0" smtClean="0">
                <a:ea typeface="新細明體" panose="02020500000000000000" pitchFamily="18" charset="-120"/>
                <a:sym typeface="Symbol" panose="05050102010706020507" pitchFamily="18" charset="2"/>
              </a:rPr>
              <a:t>G</a:t>
            </a:r>
            <a:r>
              <a:rPr lang="en-US" altLang="zh-TW" dirty="0" smtClean="0">
                <a:ea typeface="新細明體" panose="02020500000000000000" pitchFamily="18" charset="-120"/>
                <a:sym typeface="Symbol" panose="05050102010706020507" pitchFamily="18" charset="2"/>
              </a:rPr>
              <a:t>)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earlier neighbors, so the greedy coloring cannot be forced to use more than</a:t>
            </a:r>
            <a:r>
              <a:rPr lang="en-US" altLang="zh-TW" dirty="0" smtClean="0">
                <a:ea typeface="新細明體" panose="02020500000000000000" pitchFamily="18" charset="-120"/>
                <a:sym typeface="Symbol" panose="05050102010706020507" pitchFamily="18" charset="2"/>
              </a:rPr>
              <a:t> (</a:t>
            </a:r>
            <a:r>
              <a:rPr lang="en-US" altLang="zh-TW" i="1" dirty="0" smtClean="0">
                <a:ea typeface="新細明體" panose="02020500000000000000" pitchFamily="18" charset="-120"/>
                <a:sym typeface="Symbol" panose="05050102010706020507" pitchFamily="18" charset="2"/>
              </a:rPr>
              <a:t>G</a:t>
            </a:r>
            <a:r>
              <a:rPr lang="en-US" altLang="zh-TW" dirty="0" smtClean="0">
                <a:ea typeface="新細明體" panose="02020500000000000000" pitchFamily="18" charset="-120"/>
                <a:sym typeface="Symbol" panose="05050102010706020507" pitchFamily="18" charset="2"/>
              </a:rPr>
              <a:t>) + 1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colors. This proves constructively that </a:t>
            </a:r>
            <a:r>
              <a:rPr lang="en-US" altLang="zh-TW" dirty="0" smtClean="0">
                <a:ea typeface="新細明體" panose="02020500000000000000" pitchFamily="18" charset="-120"/>
                <a:sym typeface="Symbol" panose="05050102010706020507" pitchFamily="18" charset="2"/>
              </a:rPr>
              <a:t>(</a:t>
            </a:r>
            <a:r>
              <a:rPr lang="en-US" altLang="zh-TW" i="1" dirty="0" smtClean="0">
                <a:ea typeface="新細明體" panose="02020500000000000000" pitchFamily="18" charset="-120"/>
                <a:sym typeface="Symbol" panose="05050102010706020507" pitchFamily="18" charset="2"/>
              </a:rPr>
              <a:t>G</a:t>
            </a:r>
            <a:r>
              <a:rPr lang="en-US" altLang="zh-TW" dirty="0" smtClean="0">
                <a:ea typeface="新細明體" panose="02020500000000000000" pitchFamily="18" charset="-120"/>
                <a:sym typeface="Symbol" panose="05050102010706020507" pitchFamily="18" charset="2"/>
              </a:rPr>
              <a:t>) </a:t>
            </a:r>
            <a:r>
              <a:rPr lang="en-US" altLang="zh-TW" dirty="0" smtClean="0">
                <a:latin typeface="Dotum" panose="020B0600000101010101" pitchFamily="34" charset="-127"/>
                <a:ea typeface="Dotum" panose="020B0600000101010101" pitchFamily="34" charset="-127"/>
                <a:sym typeface="Symbol" panose="05050102010706020507" pitchFamily="18" charset="2"/>
              </a:rPr>
              <a:t>≤ </a:t>
            </a:r>
            <a:r>
              <a:rPr lang="en-US" altLang="zh-TW" dirty="0" smtClean="0">
                <a:ea typeface="新細明體" panose="02020500000000000000" pitchFamily="18" charset="-120"/>
                <a:sym typeface="Symbol" panose="05050102010706020507" pitchFamily="18" charset="2"/>
              </a:rPr>
              <a:t>(</a:t>
            </a:r>
            <a:r>
              <a:rPr lang="en-US" altLang="zh-TW" i="1" dirty="0" smtClean="0">
                <a:ea typeface="新細明體" panose="02020500000000000000" pitchFamily="18" charset="-120"/>
                <a:sym typeface="Symbol" panose="05050102010706020507" pitchFamily="18" charset="2"/>
              </a:rPr>
              <a:t>G</a:t>
            </a:r>
            <a:r>
              <a:rPr lang="en-US" altLang="zh-TW" dirty="0" smtClean="0">
                <a:ea typeface="新細明體" panose="02020500000000000000" pitchFamily="18" charset="-120"/>
                <a:sym typeface="Symbol" panose="05050102010706020507" pitchFamily="18" charset="2"/>
              </a:rPr>
              <a:t>) + 1</a:t>
            </a:r>
            <a:r>
              <a:rPr lang="en-US" altLang="zh-TW" dirty="0" smtClean="0">
                <a:ea typeface="新細明體" panose="02020500000000000000" pitchFamily="18" charset="-120"/>
                <a:sym typeface="Symbol" panose="05050102010706020507" pitchFamily="18" charset="2"/>
              </a:rPr>
              <a:t>.</a:t>
            </a:r>
          </a:p>
          <a:p>
            <a:pPr eaLnBrk="1" hangingPunct="1"/>
            <a:r>
              <a:rPr lang="en-US" altLang="zh-TW" i="1" dirty="0" smtClean="0">
                <a:ea typeface="新細明體" panose="02020500000000000000" pitchFamily="18" charset="-120"/>
                <a:sym typeface="Symbol" panose="05050102010706020507" pitchFamily="18" charset="2"/>
              </a:rPr>
              <a:t>Remark:</a:t>
            </a:r>
            <a:r>
              <a:rPr lang="en-US" altLang="zh-TW" dirty="0" smtClean="0">
                <a:ea typeface="新細明體" panose="02020500000000000000" pitchFamily="18" charset="-120"/>
                <a:sym typeface="Symbol" panose="05050102010706020507" pitchFamily="18" charset="2"/>
              </a:rPr>
              <a:t> However, the greedy algorithm doesn’t necessarily produce an optimal coloring, as can be shown by various examples. This depends on the ordering of the vertices. In proving results and in tackling problems, the way to proceed is to define a suitable vertex ordering before applying the greedy algorithm. </a:t>
            </a:r>
            <a:endParaRPr lang="en-US" altLang="zh-TW" dirty="0" smtClean="0">
              <a:ea typeface="新細明體" panose="02020500000000000000" pitchFamily="18" charset="-120"/>
              <a:sym typeface="Symbol" panose="05050102010706020507" pitchFamily="18" charset="2"/>
            </a:endParaRPr>
          </a:p>
        </p:txBody>
      </p:sp>
    </p:spTree>
    <p:extLst>
      <p:ext uri="{BB962C8B-B14F-4D97-AF65-F5344CB8AC3E}">
        <p14:creationId xmlns:p14="http://schemas.microsoft.com/office/powerpoint/2010/main" val="4151673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2569143"/>
          </a:xfrm>
        </p:spPr>
        <p:txBody>
          <a:bodyPr>
            <a:normAutofit/>
          </a:bodyPr>
          <a:lstStyle/>
          <a:p>
            <a:r>
              <a:rPr lang="en-US" altLang="zh-TW" sz="3600" dirty="0" smtClean="0"/>
              <a:t>Proposition 41: If </a:t>
            </a:r>
            <a:r>
              <a:rPr lang="en-US" altLang="zh-TW" sz="3600" i="1" dirty="0"/>
              <a:t>G</a:t>
            </a:r>
            <a:r>
              <a:rPr lang="en-US" altLang="zh-TW" sz="3600" dirty="0"/>
              <a:t> </a:t>
            </a:r>
            <a:r>
              <a:rPr lang="en-US" altLang="zh-TW" sz="3600" dirty="0" smtClean="0"/>
              <a:t>has a degree sequence d</a:t>
            </a:r>
            <a:r>
              <a:rPr lang="en-US" altLang="zh-TW" sz="2800" baseline="-25000" dirty="0" smtClean="0"/>
              <a:t>1</a:t>
            </a:r>
            <a:r>
              <a:rPr lang="en-US" altLang="zh-TW" sz="3600" dirty="0" smtClean="0"/>
              <a:t> </a:t>
            </a:r>
            <a:r>
              <a:rPr lang="en-US" altLang="zh-TW" sz="3600" dirty="0" smtClean="0">
                <a:sym typeface="Symbol"/>
              </a:rPr>
              <a:t></a:t>
            </a:r>
            <a:r>
              <a:rPr lang="en-US" altLang="zh-TW" sz="3600" dirty="0" smtClean="0"/>
              <a:t> d</a:t>
            </a:r>
            <a:r>
              <a:rPr lang="en-US" altLang="zh-TW" sz="2800" baseline="-25000" dirty="0" smtClean="0"/>
              <a:t>2</a:t>
            </a:r>
            <a:r>
              <a:rPr lang="en-US" altLang="zh-TW" sz="3600" dirty="0" smtClean="0"/>
              <a:t> </a:t>
            </a:r>
            <a:r>
              <a:rPr lang="en-US" altLang="zh-TW" sz="3600" dirty="0" smtClean="0">
                <a:sym typeface="Symbol"/>
              </a:rPr>
              <a:t></a:t>
            </a:r>
            <a:r>
              <a:rPr lang="en-US" altLang="zh-TW" sz="3600" dirty="0" smtClean="0"/>
              <a:t> .. </a:t>
            </a:r>
            <a:r>
              <a:rPr lang="en-US" altLang="zh-TW" sz="3600" dirty="0" smtClean="0">
                <a:sym typeface="Symbol"/>
              </a:rPr>
              <a:t></a:t>
            </a:r>
            <a:r>
              <a:rPr lang="en-US" altLang="zh-TW" sz="3600" dirty="0" smtClean="0"/>
              <a:t> </a:t>
            </a:r>
            <a:r>
              <a:rPr lang="en-US" altLang="zh-TW" sz="3600" dirty="0" err="1" smtClean="0"/>
              <a:t>d</a:t>
            </a:r>
            <a:r>
              <a:rPr lang="en-US" altLang="zh-TW" sz="2800" baseline="-25000" dirty="0" err="1" smtClean="0"/>
              <a:t>n</a:t>
            </a:r>
            <a:r>
              <a:rPr lang="en-US" altLang="zh-TW" sz="3600" dirty="0" smtClean="0"/>
              <a:t>, then</a:t>
            </a:r>
            <a:br>
              <a:rPr lang="en-US" altLang="zh-TW" sz="3600" dirty="0" smtClean="0"/>
            </a:br>
            <a:r>
              <a:rPr lang="en-US" altLang="zh-TW" sz="3600" dirty="0"/>
              <a:t> </a:t>
            </a:r>
            <a:r>
              <a:rPr lang="en-US" altLang="zh-TW" sz="3600" dirty="0" smtClean="0"/>
              <a:t>      </a:t>
            </a:r>
            <a:r>
              <a:rPr lang="en-US" altLang="zh-TW" sz="3600" dirty="0" smtClean="0">
                <a:sym typeface="Symbol" panose="05050102010706020507" pitchFamily="18" charset="2"/>
              </a:rPr>
              <a:t></a:t>
            </a:r>
            <a:r>
              <a:rPr lang="en-US" altLang="zh-TW" sz="3600" dirty="0">
                <a:sym typeface="Symbol" panose="05050102010706020507" pitchFamily="18" charset="2"/>
              </a:rPr>
              <a:t>(</a:t>
            </a:r>
            <a:r>
              <a:rPr lang="en-US" altLang="zh-TW" sz="3600" i="1" dirty="0">
                <a:sym typeface="Symbol" panose="05050102010706020507" pitchFamily="18" charset="2"/>
              </a:rPr>
              <a:t>G</a:t>
            </a:r>
            <a:r>
              <a:rPr lang="en-US" altLang="zh-TW" sz="3600" dirty="0">
                <a:sym typeface="Symbol" panose="05050102010706020507" pitchFamily="18" charset="2"/>
              </a:rPr>
              <a:t>)  </a:t>
            </a:r>
            <a:r>
              <a:rPr lang="en-US" altLang="zh-TW" sz="3600" dirty="0" smtClean="0">
                <a:sym typeface="Symbol" panose="05050102010706020507" pitchFamily="18" charset="2"/>
              </a:rPr>
              <a:t>1 + max</a:t>
            </a:r>
            <a:r>
              <a:rPr lang="en-US" altLang="zh-TW" sz="2800" i="1" baseline="-25000" dirty="0" smtClean="0">
                <a:sym typeface="Symbol" panose="05050102010706020507" pitchFamily="18" charset="2"/>
              </a:rPr>
              <a:t>i</a:t>
            </a:r>
            <a:r>
              <a:rPr lang="en-US" altLang="zh-TW" sz="3600" dirty="0" smtClean="0">
                <a:sym typeface="Symbol" panose="05050102010706020507" pitchFamily="18" charset="2"/>
              </a:rPr>
              <a:t> min{d</a:t>
            </a:r>
            <a:r>
              <a:rPr lang="en-US" altLang="zh-TW" sz="2800" baseline="-25000" dirty="0" smtClean="0">
                <a:sym typeface="Symbol" panose="05050102010706020507" pitchFamily="18" charset="2"/>
              </a:rPr>
              <a:t>i</a:t>
            </a:r>
            <a:r>
              <a:rPr lang="en-US" altLang="zh-TW" sz="3600" dirty="0" smtClean="0">
                <a:sym typeface="Symbol" panose="05050102010706020507" pitchFamily="18" charset="2"/>
              </a:rPr>
              <a:t>, i</a:t>
            </a:r>
            <a:r>
              <a:rPr lang="en-US" altLang="zh-TW" sz="3600" dirty="0" smtClean="0">
                <a:sym typeface="Symbol"/>
              </a:rPr>
              <a:t></a:t>
            </a:r>
            <a:r>
              <a:rPr lang="en-US" altLang="zh-TW" sz="3600" dirty="0" smtClean="0">
                <a:sym typeface="Symbol" panose="05050102010706020507" pitchFamily="18" charset="2"/>
              </a:rPr>
              <a:t>1}</a:t>
            </a:r>
            <a:endParaRPr lang="en-US" sz="3600" dirty="0"/>
          </a:p>
        </p:txBody>
      </p:sp>
      <p:sp>
        <p:nvSpPr>
          <p:cNvPr id="3" name="Content Placeholder 2"/>
          <p:cNvSpPr>
            <a:spLocks noGrp="1"/>
          </p:cNvSpPr>
          <p:nvPr>
            <p:ph idx="1"/>
          </p:nvPr>
        </p:nvSpPr>
        <p:spPr>
          <a:xfrm>
            <a:off x="628650" y="3712191"/>
            <a:ext cx="7886700" cy="2464772"/>
          </a:xfrm>
        </p:spPr>
        <p:txBody>
          <a:bodyPr/>
          <a:lstStyle/>
          <a:p>
            <a:r>
              <a:rPr lang="en-US" dirty="0" smtClean="0"/>
              <a:t>Use greedy coloring to get the bound</a:t>
            </a:r>
          </a:p>
          <a:p>
            <a:r>
              <a:rPr lang="en-US" dirty="0" smtClean="0"/>
              <a:t>For any vertex the color is at most 1 + </a:t>
            </a:r>
            <a:r>
              <a:rPr lang="en-US" altLang="zh-TW" dirty="0">
                <a:sym typeface="Symbol" panose="05050102010706020507" pitchFamily="18" charset="2"/>
              </a:rPr>
              <a:t>min{d</a:t>
            </a:r>
            <a:r>
              <a:rPr lang="en-US" altLang="zh-TW" sz="2000" baseline="-25000" dirty="0">
                <a:sym typeface="Symbol" panose="05050102010706020507" pitchFamily="18" charset="2"/>
              </a:rPr>
              <a:t>i</a:t>
            </a:r>
            <a:r>
              <a:rPr lang="en-US" altLang="zh-TW" dirty="0">
                <a:sym typeface="Symbol" panose="05050102010706020507" pitchFamily="18" charset="2"/>
              </a:rPr>
              <a:t>, </a:t>
            </a:r>
            <a:r>
              <a:rPr lang="en-US" altLang="zh-TW" dirty="0" smtClean="0">
                <a:sym typeface="Symbol" panose="05050102010706020507" pitchFamily="18" charset="2"/>
              </a:rPr>
              <a:t>i</a:t>
            </a:r>
            <a:r>
              <a:rPr lang="en-US" altLang="zh-TW" dirty="0" smtClean="0">
                <a:sym typeface="Symbol"/>
              </a:rPr>
              <a:t></a:t>
            </a:r>
            <a:r>
              <a:rPr lang="en-US" altLang="zh-TW" dirty="0" smtClean="0">
                <a:sym typeface="Symbol" panose="05050102010706020507" pitchFamily="18" charset="2"/>
              </a:rPr>
              <a:t>1}</a:t>
            </a:r>
            <a:endParaRPr lang="en-US" dirty="0"/>
          </a:p>
        </p:txBody>
      </p:sp>
      <p:sp>
        <p:nvSpPr>
          <p:cNvPr id="4" name="Date Placeholder 3"/>
          <p:cNvSpPr>
            <a:spLocks noGrp="1"/>
          </p:cNvSpPr>
          <p:nvPr>
            <p:ph type="dt" sz="half" idx="10"/>
          </p:nvPr>
        </p:nvSpPr>
        <p:spPr/>
        <p:txBody>
          <a:bodyPr/>
          <a:lstStyle/>
          <a:p>
            <a:fld id="{07524A00-2C04-496A-A051-7EA994314828}" type="datetime1">
              <a:rPr lang="en-US" smtClean="0"/>
              <a:pPr/>
              <a:t>4/5/2017</a:t>
            </a:fld>
            <a:endParaRPr lang="en-US"/>
          </a:p>
        </p:txBody>
      </p:sp>
      <p:sp>
        <p:nvSpPr>
          <p:cNvPr id="5" name="Slide Number Placeholder 4"/>
          <p:cNvSpPr>
            <a:spLocks noGrp="1"/>
          </p:cNvSpPr>
          <p:nvPr>
            <p:ph type="sldNum" sz="quarter" idx="12"/>
          </p:nvPr>
        </p:nvSpPr>
        <p:spPr/>
        <p:txBody>
          <a:bodyPr/>
          <a:lstStyle/>
          <a:p>
            <a:fld id="{0F798C2E-3F97-42E3-8F6C-B8F4E82165E1}" type="slidenum">
              <a:rPr lang="en-US" smtClean="0"/>
              <a:pPr/>
              <a:t>11</a:t>
            </a:fld>
            <a:endParaRPr lang="en-US"/>
          </a:p>
        </p:txBody>
      </p:sp>
    </p:spTree>
    <p:extLst>
      <p:ext uri="{BB962C8B-B14F-4D97-AF65-F5344CB8AC3E}">
        <p14:creationId xmlns:p14="http://schemas.microsoft.com/office/powerpoint/2010/main" val="3207118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248194"/>
            <a:ext cx="9144000" cy="1442495"/>
          </a:xfrm>
        </p:spPr>
        <p:txBody>
          <a:bodyPr>
            <a:normAutofit fontScale="90000"/>
          </a:bodyPr>
          <a:lstStyle/>
          <a:p>
            <a:r>
              <a:rPr lang="en-US" altLang="zh-TW" sz="3100" dirty="0" smtClean="0">
                <a:latin typeface="Times New Roman" panose="02020603050405020304" pitchFamily="18" charset="0"/>
              </a:rPr>
              <a:t/>
            </a:r>
            <a:br>
              <a:rPr lang="en-US" altLang="zh-TW" sz="3100" dirty="0" smtClean="0">
                <a:latin typeface="Times New Roman" panose="02020603050405020304" pitchFamily="18" charset="0"/>
              </a:rPr>
            </a:br>
            <a:r>
              <a:rPr lang="en-US" altLang="zh-TW" sz="3100" dirty="0" smtClean="0">
                <a:latin typeface="Times New Roman" panose="02020603050405020304" pitchFamily="18" charset="0"/>
              </a:rPr>
              <a:t>Brooks’ Theorem (Theorem 6): </a:t>
            </a:r>
            <a:r>
              <a:rPr lang="en-US" altLang="zh-TW" sz="3100" dirty="0">
                <a:latin typeface="Times New Roman" panose="02020603050405020304" pitchFamily="18" charset="0"/>
              </a:rPr>
              <a:t>If G is a connected graph other than a complete graph or an odd cycle, then </a:t>
            </a:r>
            <a:r>
              <a:rPr lang="en-US" altLang="zh-TW" sz="3100" dirty="0">
                <a:latin typeface="Times New Roman" panose="02020603050405020304" pitchFamily="18" charset="0"/>
                <a:sym typeface="Symbol" panose="05050102010706020507" pitchFamily="18" charset="2"/>
              </a:rPr>
              <a:t>(G</a:t>
            </a:r>
            <a:r>
              <a:rPr lang="en-US" altLang="zh-TW" sz="3100" dirty="0" smtClean="0">
                <a:latin typeface="Times New Roman" panose="02020603050405020304" pitchFamily="18" charset="0"/>
                <a:sym typeface="Symbol" panose="05050102010706020507" pitchFamily="18" charset="2"/>
              </a:rPr>
              <a:t>) </a:t>
            </a:r>
            <a:r>
              <a:rPr lang="en-US" altLang="zh-TW" sz="3100" dirty="0" smtClean="0">
                <a:latin typeface="Times New Roman" panose="02020603050405020304" pitchFamily="18" charset="0"/>
                <a:sym typeface="Symbol"/>
              </a:rPr>
              <a:t> </a:t>
            </a:r>
            <a:r>
              <a:rPr lang="en-US" altLang="zh-TW" sz="3100" dirty="0" smtClean="0">
                <a:latin typeface="Times New Roman" panose="02020603050405020304" pitchFamily="18" charset="0"/>
                <a:sym typeface="Symbol" panose="05050102010706020507" pitchFamily="18" charset="2"/>
              </a:rPr>
              <a:t></a:t>
            </a:r>
            <a:r>
              <a:rPr lang="en-US" altLang="zh-TW" sz="3100" dirty="0">
                <a:latin typeface="Times New Roman" panose="02020603050405020304" pitchFamily="18" charset="0"/>
                <a:sym typeface="Symbol" panose="05050102010706020507" pitchFamily="18" charset="2"/>
              </a:rPr>
              <a:t>(G).</a:t>
            </a:r>
            <a:r>
              <a:rPr lang="en-US" altLang="zh-TW" dirty="0">
                <a:latin typeface="Times New Roman" panose="02020603050405020304" pitchFamily="18" charset="0"/>
                <a:sym typeface="Symbol" panose="05050102010706020507" pitchFamily="18" charset="2"/>
              </a:rPr>
              <a:t/>
            </a:r>
            <a:br>
              <a:rPr lang="en-US" altLang="zh-TW" dirty="0">
                <a:latin typeface="Times New Roman" panose="02020603050405020304" pitchFamily="18" charset="0"/>
                <a:sym typeface="Symbol" panose="05050102010706020507" pitchFamily="18" charset="2"/>
              </a:rPr>
            </a:br>
            <a:endParaRPr lang="en-US" altLang="zh-TW" dirty="0" smtClean="0">
              <a:latin typeface="Times New Roman" panose="02020603050405020304" pitchFamily="18" charset="0"/>
            </a:endParaRPr>
          </a:p>
        </p:txBody>
      </p:sp>
      <p:sp>
        <p:nvSpPr>
          <p:cNvPr id="79875" name="Rectangle 3"/>
          <p:cNvSpPr>
            <a:spLocks noGrp="1" noChangeArrowheads="1"/>
          </p:cNvSpPr>
          <p:nvPr>
            <p:ph type="body" idx="1"/>
          </p:nvPr>
        </p:nvSpPr>
        <p:spPr>
          <a:xfrm>
            <a:off x="395288" y="2129246"/>
            <a:ext cx="8280400" cy="4036603"/>
          </a:xfrm>
        </p:spPr>
        <p:txBody>
          <a:bodyPr/>
          <a:lstStyle/>
          <a:p>
            <a:pPr eaLnBrk="1" hangingPunct="1">
              <a:buFontTx/>
              <a:buNone/>
            </a:pPr>
            <a:r>
              <a:rPr lang="en-US" altLang="zh-TW" dirty="0" smtClean="0">
                <a:latin typeface="Times New Roman" panose="02020603050405020304" pitchFamily="18" charset="0"/>
                <a:sym typeface="Symbol" panose="05050102010706020507" pitchFamily="18" charset="2"/>
              </a:rPr>
              <a:t>Proof.  Let k = (G).</a:t>
            </a:r>
          </a:p>
          <a:p>
            <a:pPr eaLnBrk="1" hangingPunct="1">
              <a:buFontTx/>
              <a:buNone/>
            </a:pPr>
            <a:r>
              <a:rPr lang="en-US" altLang="zh-TW" sz="2800" dirty="0" smtClean="0">
                <a:latin typeface="Times New Roman" panose="02020603050405020304" pitchFamily="18" charset="0"/>
                <a:sym typeface="Symbol" panose="05050102010706020507" pitchFamily="18" charset="2"/>
              </a:rPr>
              <a:t>When k </a:t>
            </a:r>
            <a:r>
              <a:rPr lang="en-US" altLang="zh-TW" sz="2800" dirty="0" smtClean="0">
                <a:latin typeface="Times New Roman" panose="02020603050405020304" pitchFamily="18" charset="0"/>
                <a:sym typeface="Symbol"/>
              </a:rPr>
              <a:t> </a:t>
            </a:r>
            <a:r>
              <a:rPr lang="en-US" altLang="zh-TW" sz="2800" dirty="0" smtClean="0">
                <a:latin typeface="Times New Roman" panose="02020603050405020304" pitchFamily="18" charset="0"/>
                <a:sym typeface="Symbol" panose="05050102010706020507" pitchFamily="18" charset="2"/>
              </a:rPr>
              <a:t>1, G is a complete graph.</a:t>
            </a:r>
          </a:p>
          <a:p>
            <a:pPr eaLnBrk="1" hangingPunct="1">
              <a:buFontTx/>
              <a:buNone/>
            </a:pPr>
            <a:r>
              <a:rPr lang="en-US" altLang="zh-TW" sz="2800" dirty="0" smtClean="0">
                <a:latin typeface="Times New Roman" panose="02020603050405020304" pitchFamily="18" charset="0"/>
                <a:sym typeface="Symbol" panose="05050102010706020507" pitchFamily="18" charset="2"/>
              </a:rPr>
              <a:t>When k = 2, G is an odd cycle or is bipartite, in which case the bound holds.</a:t>
            </a:r>
          </a:p>
          <a:p>
            <a:pPr eaLnBrk="1" hangingPunct="1">
              <a:buFontTx/>
              <a:buNone/>
            </a:pPr>
            <a:r>
              <a:rPr lang="en-US" altLang="zh-TW" sz="2800" dirty="0" smtClean="0">
                <a:latin typeface="Times New Roman" panose="02020603050405020304" pitchFamily="18" charset="0"/>
                <a:sym typeface="Symbol" panose="05050102010706020507" pitchFamily="18" charset="2"/>
              </a:rPr>
              <a:t>We assume that k </a:t>
            </a:r>
            <a:r>
              <a:rPr lang="en-US" altLang="zh-TW" sz="2800" dirty="0" smtClean="0">
                <a:latin typeface="Times New Roman" panose="02020603050405020304" pitchFamily="18" charset="0"/>
                <a:sym typeface="Symbol"/>
              </a:rPr>
              <a:t> </a:t>
            </a:r>
            <a:r>
              <a:rPr lang="en-US" altLang="zh-TW" sz="2800" dirty="0" smtClean="0">
                <a:latin typeface="Times New Roman" panose="02020603050405020304" pitchFamily="18" charset="0"/>
                <a:sym typeface="Symbol" panose="05050102010706020507" pitchFamily="18" charset="2"/>
              </a:rPr>
              <a:t>3.</a:t>
            </a:r>
          </a:p>
          <a:p>
            <a:pPr eaLnBrk="1" hangingPunct="1">
              <a:buFontTx/>
              <a:buNone/>
            </a:pPr>
            <a:r>
              <a:rPr lang="en-US" altLang="zh-TW" sz="2800" dirty="0" smtClean="0">
                <a:latin typeface="Times New Roman" panose="02020603050405020304" pitchFamily="18" charset="0"/>
                <a:sym typeface="Symbol" panose="05050102010706020507" pitchFamily="18" charset="2"/>
              </a:rPr>
              <a:t> Idea : The theorem holds if we can order the vertices such that each has at most k</a:t>
            </a:r>
            <a:r>
              <a:rPr lang="en-US" altLang="zh-TW" sz="2800" dirty="0" smtClean="0">
                <a:latin typeface="Times New Roman" panose="02020603050405020304" pitchFamily="18" charset="0"/>
                <a:sym typeface="Symbol"/>
              </a:rPr>
              <a:t></a:t>
            </a:r>
            <a:r>
              <a:rPr lang="en-US" altLang="zh-TW" sz="2800" dirty="0" smtClean="0">
                <a:latin typeface="Times New Roman" panose="02020603050405020304" pitchFamily="18" charset="0"/>
                <a:sym typeface="Symbol" panose="05050102010706020507" pitchFamily="18" charset="2"/>
              </a:rPr>
              <a:t>1 lower-indexed neighbors. Then apply the greedy algorithm.</a:t>
            </a:r>
          </a:p>
        </p:txBody>
      </p:sp>
    </p:spTree>
    <p:extLst>
      <p:ext uri="{BB962C8B-B14F-4D97-AF65-F5344CB8AC3E}">
        <p14:creationId xmlns:p14="http://schemas.microsoft.com/office/powerpoint/2010/main" val="349584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checkerboard(across)">
                                      <p:cBhvr>
                                        <p:cTn id="7" dur="500"/>
                                        <p:tgtEl>
                                          <p:spTgt spid="798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79875">
                                            <p:txEl>
                                              <p:pRg st="1" end="1"/>
                                            </p:txEl>
                                          </p:spTgt>
                                        </p:tgtEl>
                                        <p:attrNameLst>
                                          <p:attrName>style.visibility</p:attrName>
                                        </p:attrNameLst>
                                      </p:cBhvr>
                                      <p:to>
                                        <p:strVal val="visible"/>
                                      </p:to>
                                    </p:set>
                                    <p:animEffect transition="in" filter="checkerboard(across)">
                                      <p:cBhvr>
                                        <p:cTn id="12" dur="500"/>
                                        <p:tgtEl>
                                          <p:spTgt spid="798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79875">
                                            <p:txEl>
                                              <p:pRg st="2" end="2"/>
                                            </p:txEl>
                                          </p:spTgt>
                                        </p:tgtEl>
                                        <p:attrNameLst>
                                          <p:attrName>style.visibility</p:attrName>
                                        </p:attrNameLst>
                                      </p:cBhvr>
                                      <p:to>
                                        <p:strVal val="visible"/>
                                      </p:to>
                                    </p:set>
                                    <p:animEffect transition="in" filter="checkerboard(across)">
                                      <p:cBhvr>
                                        <p:cTn id="17" dur="500"/>
                                        <p:tgtEl>
                                          <p:spTgt spid="798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79875">
                                            <p:txEl>
                                              <p:pRg st="3" end="3"/>
                                            </p:txEl>
                                          </p:spTgt>
                                        </p:tgtEl>
                                        <p:attrNameLst>
                                          <p:attrName>style.visibility</p:attrName>
                                        </p:attrNameLst>
                                      </p:cBhvr>
                                      <p:to>
                                        <p:strVal val="visible"/>
                                      </p:to>
                                    </p:set>
                                    <p:animEffect transition="in" filter="checkerboard(across)">
                                      <p:cBhvr>
                                        <p:cTn id="22" dur="500"/>
                                        <p:tgtEl>
                                          <p:spTgt spid="798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79875">
                                            <p:txEl>
                                              <p:pRg st="4" end="4"/>
                                            </p:txEl>
                                          </p:spTgt>
                                        </p:tgtEl>
                                        <p:attrNameLst>
                                          <p:attrName>style.visibility</p:attrName>
                                        </p:attrNameLst>
                                      </p:cBhvr>
                                      <p:to>
                                        <p:strVal val="visible"/>
                                      </p:to>
                                    </p:set>
                                    <p:animEffect transition="in" filter="checkerboard(across)">
                                      <p:cBhvr>
                                        <p:cTn id="27" dur="500"/>
                                        <p:tgtEl>
                                          <p:spTgt spid="798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TW" smtClean="0">
                <a:latin typeface="Times New Roman" panose="02020603050405020304" pitchFamily="18" charset="0"/>
              </a:rPr>
              <a:t>Brook’s Theorem</a:t>
            </a:r>
          </a:p>
        </p:txBody>
      </p:sp>
      <p:sp>
        <p:nvSpPr>
          <p:cNvPr id="83971" name="Rectangle 3"/>
          <p:cNvSpPr>
            <a:spLocks noGrp="1" noChangeArrowheads="1"/>
          </p:cNvSpPr>
          <p:nvPr>
            <p:ph type="body" sz="half" idx="1"/>
          </p:nvPr>
        </p:nvSpPr>
        <p:spPr>
          <a:xfrm>
            <a:off x="468313" y="1341438"/>
            <a:ext cx="8002587" cy="1727200"/>
          </a:xfrm>
        </p:spPr>
        <p:txBody>
          <a:bodyPr>
            <a:normAutofit lnSpcReduction="10000"/>
          </a:bodyPr>
          <a:lstStyle/>
          <a:p>
            <a:pPr eaLnBrk="1" hangingPunct="1">
              <a:lnSpc>
                <a:spcPct val="90000"/>
              </a:lnSpc>
              <a:buFontTx/>
              <a:buNone/>
            </a:pPr>
            <a:r>
              <a:rPr lang="en-US" altLang="zh-TW" sz="2800" dirty="0" smtClean="0">
                <a:latin typeface="Times New Roman" panose="02020603050405020304" pitchFamily="18" charset="0"/>
                <a:sym typeface="Symbol" panose="05050102010706020507" pitchFamily="18" charset="2"/>
              </a:rPr>
              <a:t>Case 1: G is not k-regular. Let </a:t>
            </a:r>
            <a:r>
              <a:rPr lang="en-US" altLang="zh-TW" sz="2800" dirty="0" err="1" smtClean="0">
                <a:latin typeface="Times New Roman" panose="02020603050405020304" pitchFamily="18" charset="0"/>
              </a:rPr>
              <a:t>v</a:t>
            </a:r>
            <a:r>
              <a:rPr lang="en-US" altLang="zh-TW" sz="2800" baseline="-25000" dirty="0" err="1" smtClean="0">
                <a:latin typeface="Times New Roman" panose="02020603050405020304" pitchFamily="18" charset="0"/>
              </a:rPr>
              <a:t>n</a:t>
            </a:r>
            <a:r>
              <a:rPr lang="en-US" altLang="zh-TW" sz="2800" dirty="0" smtClean="0">
                <a:latin typeface="Times New Roman" panose="02020603050405020304" pitchFamily="18" charset="0"/>
                <a:sym typeface="Symbol" panose="05050102010706020507" pitchFamily="18" charset="2"/>
              </a:rPr>
              <a:t> be the vertex of degree less than k.</a:t>
            </a:r>
          </a:p>
          <a:p>
            <a:pPr eaLnBrk="1" hangingPunct="1">
              <a:lnSpc>
                <a:spcPct val="90000"/>
              </a:lnSpc>
              <a:buFontTx/>
              <a:buNone/>
            </a:pPr>
            <a:r>
              <a:rPr lang="en-US" altLang="zh-TW" sz="2800" dirty="0" smtClean="0">
                <a:latin typeface="Times New Roman" panose="02020603050405020304" pitchFamily="18" charset="0"/>
                <a:sym typeface="Symbol" panose="05050102010706020507" pitchFamily="18" charset="2"/>
              </a:rPr>
              <a:t>Grow a spanning tree of G from </a:t>
            </a:r>
            <a:r>
              <a:rPr lang="en-US" altLang="zh-TW" sz="2800" dirty="0" err="1" smtClean="0">
                <a:latin typeface="Times New Roman" panose="02020603050405020304" pitchFamily="18" charset="0"/>
              </a:rPr>
              <a:t>v</a:t>
            </a:r>
            <a:r>
              <a:rPr lang="en-US" altLang="zh-TW" sz="2800" baseline="-25000" dirty="0" err="1" smtClean="0">
                <a:latin typeface="Times New Roman" panose="02020603050405020304" pitchFamily="18" charset="0"/>
              </a:rPr>
              <a:t>n</a:t>
            </a:r>
            <a:r>
              <a:rPr lang="en-US" altLang="zh-TW" sz="2800" dirty="0" smtClean="0">
                <a:latin typeface="Times New Roman" panose="02020603050405020304" pitchFamily="18" charset="0"/>
                <a:sym typeface="Symbol" panose="05050102010706020507" pitchFamily="18" charset="2"/>
              </a:rPr>
              <a:t>, assigning indices in decreasing order as we reach vertices.</a:t>
            </a:r>
          </a:p>
        </p:txBody>
      </p:sp>
      <p:sp>
        <p:nvSpPr>
          <p:cNvPr id="84021" name="Rectangle 53"/>
          <p:cNvSpPr>
            <a:spLocks noChangeArrowheads="1"/>
          </p:cNvSpPr>
          <p:nvPr/>
        </p:nvSpPr>
        <p:spPr bwMode="auto">
          <a:xfrm>
            <a:off x="6804025" y="5876925"/>
            <a:ext cx="287338"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endParaRPr lang="en-US" altLang="zh-TW" dirty="0"/>
          </a:p>
        </p:txBody>
      </p:sp>
      <p:sp>
        <p:nvSpPr>
          <p:cNvPr id="84024" name="Rectangle 56"/>
          <p:cNvSpPr>
            <a:spLocks noChangeArrowheads="1"/>
          </p:cNvSpPr>
          <p:nvPr/>
        </p:nvSpPr>
        <p:spPr bwMode="auto">
          <a:xfrm>
            <a:off x="7739063" y="5084763"/>
            <a:ext cx="28733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endParaRPr lang="en-US" altLang="zh-TW" dirty="0"/>
          </a:p>
        </p:txBody>
      </p:sp>
      <p:sp>
        <p:nvSpPr>
          <p:cNvPr id="84026" name="Rectangle 58"/>
          <p:cNvSpPr>
            <a:spLocks noChangeArrowheads="1"/>
          </p:cNvSpPr>
          <p:nvPr/>
        </p:nvSpPr>
        <p:spPr bwMode="auto">
          <a:xfrm>
            <a:off x="5291138" y="5084763"/>
            <a:ext cx="28733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endParaRPr lang="en-US" altLang="zh-TW" dirty="0"/>
          </a:p>
        </p:txBody>
      </p:sp>
      <p:sp>
        <p:nvSpPr>
          <p:cNvPr id="84044" name="Rectangle 76"/>
          <p:cNvSpPr>
            <a:spLocks noChangeArrowheads="1"/>
          </p:cNvSpPr>
          <p:nvPr/>
        </p:nvSpPr>
        <p:spPr bwMode="auto">
          <a:xfrm>
            <a:off x="7739063" y="5083175"/>
            <a:ext cx="287337"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endParaRPr lang="en-US" altLang="zh-TW" dirty="0"/>
          </a:p>
        </p:txBody>
      </p:sp>
      <p:sp>
        <p:nvSpPr>
          <p:cNvPr id="84046" name="Rectangle 78"/>
          <p:cNvSpPr>
            <a:spLocks noChangeArrowheads="1"/>
          </p:cNvSpPr>
          <p:nvPr/>
        </p:nvSpPr>
        <p:spPr bwMode="auto">
          <a:xfrm>
            <a:off x="7739063" y="4148138"/>
            <a:ext cx="28733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endParaRPr lang="en-US" altLang="zh-TW" dirty="0"/>
          </a:p>
        </p:txBody>
      </p:sp>
      <p:sp>
        <p:nvSpPr>
          <p:cNvPr id="84047" name="Rectangle 79"/>
          <p:cNvSpPr>
            <a:spLocks noChangeArrowheads="1"/>
          </p:cNvSpPr>
          <p:nvPr/>
        </p:nvSpPr>
        <p:spPr bwMode="auto">
          <a:xfrm>
            <a:off x="6802438" y="3355975"/>
            <a:ext cx="287337"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endParaRPr lang="en-US" altLang="zh-TW" dirty="0"/>
          </a:p>
        </p:txBody>
      </p:sp>
      <p:sp>
        <p:nvSpPr>
          <p:cNvPr id="84055" name="Rectangle 87"/>
          <p:cNvSpPr>
            <a:spLocks noChangeArrowheads="1"/>
          </p:cNvSpPr>
          <p:nvPr/>
        </p:nvSpPr>
        <p:spPr bwMode="auto">
          <a:xfrm>
            <a:off x="468313" y="3141663"/>
            <a:ext cx="4319587" cy="362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20000"/>
              </a:spcBef>
            </a:pPr>
            <a:r>
              <a:rPr lang="en-US" altLang="zh-TW" sz="2800" dirty="0" smtClean="0">
                <a:latin typeface="Times New Roman" panose="02020603050405020304" pitchFamily="18" charset="0"/>
                <a:sym typeface="Symbol" panose="05050102010706020507" pitchFamily="18" charset="2"/>
              </a:rPr>
              <a:t>Each </a:t>
            </a:r>
            <a:r>
              <a:rPr lang="en-US" altLang="zh-TW" sz="2800" dirty="0">
                <a:latin typeface="Times New Roman" panose="02020603050405020304" pitchFamily="18" charset="0"/>
                <a:sym typeface="Symbol" panose="05050102010706020507" pitchFamily="18" charset="2"/>
              </a:rPr>
              <a:t>vertex other than </a:t>
            </a:r>
            <a:r>
              <a:rPr lang="en-US" altLang="zh-TW" sz="2800" dirty="0" err="1">
                <a:latin typeface="Times New Roman" panose="02020603050405020304" pitchFamily="18" charset="0"/>
              </a:rPr>
              <a:t>v</a:t>
            </a:r>
            <a:r>
              <a:rPr lang="en-US" altLang="zh-TW" sz="2800" baseline="-25000" dirty="0" err="1">
                <a:latin typeface="Times New Roman" panose="02020603050405020304" pitchFamily="18" charset="0"/>
              </a:rPr>
              <a:t>n</a:t>
            </a:r>
            <a:r>
              <a:rPr lang="en-US" altLang="zh-TW" sz="2800" dirty="0">
                <a:latin typeface="Times New Roman" panose="02020603050405020304" pitchFamily="18" charset="0"/>
                <a:sym typeface="Symbol" panose="05050102010706020507" pitchFamily="18" charset="2"/>
              </a:rPr>
              <a:t> in the resulting ordering </a:t>
            </a:r>
            <a:r>
              <a:rPr lang="en-US" altLang="zh-TW" sz="2800" dirty="0" smtClean="0">
                <a:latin typeface="Times New Roman" panose="02020603050405020304" pitchFamily="18" charset="0"/>
              </a:rPr>
              <a:t>v</a:t>
            </a:r>
            <a:r>
              <a:rPr lang="en-US" altLang="zh-TW" sz="2800" baseline="-25000" dirty="0" smtClean="0">
                <a:latin typeface="Times New Roman" panose="02020603050405020304" pitchFamily="18" charset="0"/>
              </a:rPr>
              <a:t>1</a:t>
            </a:r>
            <a:r>
              <a:rPr lang="en-US" altLang="zh-TW" sz="2800" dirty="0">
                <a:latin typeface="Times New Roman" panose="02020603050405020304" pitchFamily="18" charset="0"/>
              </a:rPr>
              <a:t>, v</a:t>
            </a:r>
            <a:r>
              <a:rPr lang="en-US" altLang="zh-TW" sz="2800" baseline="-25000" dirty="0">
                <a:latin typeface="Times New Roman" panose="02020603050405020304" pitchFamily="18" charset="0"/>
              </a:rPr>
              <a:t>2</a:t>
            </a:r>
            <a:r>
              <a:rPr lang="en-US" altLang="zh-TW" sz="2800" dirty="0">
                <a:latin typeface="Times New Roman" panose="02020603050405020304" pitchFamily="18" charset="0"/>
              </a:rPr>
              <a:t>, …, </a:t>
            </a:r>
            <a:r>
              <a:rPr lang="en-US" altLang="zh-TW" sz="2800" dirty="0" err="1">
                <a:latin typeface="Times New Roman" panose="02020603050405020304" pitchFamily="18" charset="0"/>
              </a:rPr>
              <a:t>v</a:t>
            </a:r>
            <a:r>
              <a:rPr lang="en-US" altLang="zh-TW" sz="2800" baseline="-25000" dirty="0" err="1">
                <a:latin typeface="Times New Roman" panose="02020603050405020304" pitchFamily="18" charset="0"/>
              </a:rPr>
              <a:t>n</a:t>
            </a:r>
            <a:r>
              <a:rPr lang="en-US" altLang="zh-TW" sz="2800" dirty="0">
                <a:latin typeface="Times New Roman" panose="02020603050405020304" pitchFamily="18" charset="0"/>
              </a:rPr>
              <a:t> has a higher-indexed neighbor along the path to </a:t>
            </a:r>
            <a:r>
              <a:rPr lang="en-US" altLang="zh-TW" sz="2800" dirty="0" err="1">
                <a:latin typeface="Times New Roman" panose="02020603050405020304" pitchFamily="18" charset="0"/>
              </a:rPr>
              <a:t>v</a:t>
            </a:r>
            <a:r>
              <a:rPr lang="en-US" altLang="zh-TW" sz="2800" baseline="-25000" dirty="0" err="1">
                <a:latin typeface="Times New Roman" panose="02020603050405020304" pitchFamily="18" charset="0"/>
              </a:rPr>
              <a:t>n</a:t>
            </a:r>
            <a:r>
              <a:rPr lang="en-US" altLang="zh-TW" sz="2800" dirty="0">
                <a:latin typeface="Times New Roman" panose="02020603050405020304" pitchFamily="18" charset="0"/>
              </a:rPr>
              <a:t> in the tree.</a:t>
            </a:r>
          </a:p>
          <a:p>
            <a:pPr eaLnBrk="1" hangingPunct="1">
              <a:spcBef>
                <a:spcPct val="20000"/>
              </a:spcBef>
            </a:pPr>
            <a:r>
              <a:rPr lang="en-US" altLang="zh-TW" sz="2800" dirty="0">
                <a:latin typeface="Times New Roman" panose="02020603050405020304" pitchFamily="18" charset="0"/>
                <a:sym typeface="Symbol" panose="05050102010706020507" pitchFamily="18" charset="2"/>
              </a:rPr>
              <a:t> Each vertex has at most </a:t>
            </a:r>
            <a:r>
              <a:rPr lang="en-US" altLang="zh-TW" sz="2800" dirty="0" smtClean="0">
                <a:latin typeface="Times New Roman" panose="02020603050405020304" pitchFamily="18" charset="0"/>
                <a:sym typeface="Symbol" panose="05050102010706020507" pitchFamily="18" charset="2"/>
              </a:rPr>
              <a:t>k</a:t>
            </a:r>
            <a:r>
              <a:rPr lang="en-US" altLang="zh-TW" sz="2800" dirty="0" smtClean="0">
                <a:latin typeface="Times New Roman" panose="02020603050405020304" pitchFamily="18" charset="0"/>
                <a:sym typeface="Symbol"/>
              </a:rPr>
              <a:t></a:t>
            </a:r>
            <a:r>
              <a:rPr lang="en-US" altLang="zh-TW" sz="2800" dirty="0" smtClean="0">
                <a:latin typeface="Times New Roman" panose="02020603050405020304" pitchFamily="18" charset="0"/>
                <a:sym typeface="Symbol" panose="05050102010706020507" pitchFamily="18" charset="2"/>
              </a:rPr>
              <a:t>1 </a:t>
            </a:r>
            <a:r>
              <a:rPr lang="en-US" altLang="zh-TW" sz="2800" dirty="0">
                <a:latin typeface="Times New Roman" panose="02020603050405020304" pitchFamily="18" charset="0"/>
                <a:sym typeface="Symbol" panose="05050102010706020507" pitchFamily="18" charset="2"/>
              </a:rPr>
              <a:t>lower-indexed neighbors.</a:t>
            </a:r>
          </a:p>
        </p:txBody>
      </p:sp>
    </p:spTree>
    <p:extLst>
      <p:ext uri="{BB962C8B-B14F-4D97-AF65-F5344CB8AC3E}">
        <p14:creationId xmlns:p14="http://schemas.microsoft.com/office/powerpoint/2010/main" val="563219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3971">
                                            <p:txEl>
                                              <p:pRg st="1" end="1"/>
                                            </p:txEl>
                                          </p:spTgt>
                                        </p:tgtEl>
                                        <p:attrNameLst>
                                          <p:attrName>style.visibility</p:attrName>
                                        </p:attrNameLst>
                                      </p:cBhvr>
                                      <p:to>
                                        <p:strVal val="visible"/>
                                      </p:to>
                                    </p:set>
                                    <p:animEffect transition="in" filter="checkerboard(across)">
                                      <p:cBhvr>
                                        <p:cTn id="7" dur="500"/>
                                        <p:tgtEl>
                                          <p:spTgt spid="83971">
                                            <p:txEl>
                                              <p:pRg st="1" end="1"/>
                                            </p:txEl>
                                          </p:spTgt>
                                        </p:tgtEl>
                                      </p:cBhvr>
                                    </p:animEffect>
                                  </p:childTnLst>
                                </p:cTn>
                              </p:par>
                              <p:par>
                                <p:cTn id="8" presetID="5" presetClass="exit" presetSubtype="10" fill="hold" grpId="0" nodeType="withEffect" nodePh="1">
                                  <p:stCondLst>
                                    <p:cond delay="0"/>
                                  </p:stCondLst>
                                  <p:endCondLst>
                                    <p:cond evt="begin" delay="0">
                                      <p:tn val="8"/>
                                    </p:cond>
                                  </p:endCondLst>
                                  <p:childTnLst>
                                    <p:animEffect transition="out" filter="checkerboard(across)">
                                      <p:cBhvr>
                                        <p:cTn id="9" dur="500"/>
                                        <p:tgtEl>
                                          <p:spTgt spid="84021"/>
                                        </p:tgtEl>
                                      </p:cBhvr>
                                    </p:animEffect>
                                    <p:set>
                                      <p:cBhvr>
                                        <p:cTn id="10" dur="1" fill="hold">
                                          <p:stCondLst>
                                            <p:cond delay="499"/>
                                          </p:stCondLst>
                                        </p:cTn>
                                        <p:tgtEl>
                                          <p:spTgt spid="84021"/>
                                        </p:tgtEl>
                                        <p:attrNameLst>
                                          <p:attrName>style.visibility</p:attrName>
                                        </p:attrNameLst>
                                      </p:cBhvr>
                                      <p:to>
                                        <p:strVal val="hidden"/>
                                      </p:to>
                                    </p:set>
                                  </p:childTnLst>
                                </p:cTn>
                              </p:par>
                              <p:par>
                                <p:cTn id="11" presetID="5" presetClass="exit" presetSubtype="10" fill="hold" grpId="0" nodeType="withEffect" nodePh="1">
                                  <p:stCondLst>
                                    <p:cond delay="0"/>
                                  </p:stCondLst>
                                  <p:endCondLst>
                                    <p:cond evt="begin" delay="0">
                                      <p:tn val="11"/>
                                    </p:cond>
                                  </p:endCondLst>
                                  <p:childTnLst>
                                    <p:animEffect transition="out" filter="checkerboard(across)">
                                      <p:cBhvr>
                                        <p:cTn id="12" dur="500"/>
                                        <p:tgtEl>
                                          <p:spTgt spid="84024"/>
                                        </p:tgtEl>
                                      </p:cBhvr>
                                    </p:animEffect>
                                    <p:set>
                                      <p:cBhvr>
                                        <p:cTn id="13" dur="1" fill="hold">
                                          <p:stCondLst>
                                            <p:cond delay="499"/>
                                          </p:stCondLst>
                                        </p:cTn>
                                        <p:tgtEl>
                                          <p:spTgt spid="84024"/>
                                        </p:tgtEl>
                                        <p:attrNameLst>
                                          <p:attrName>style.visibility</p:attrName>
                                        </p:attrNameLst>
                                      </p:cBhvr>
                                      <p:to>
                                        <p:strVal val="hidden"/>
                                      </p:to>
                                    </p:set>
                                  </p:childTnLst>
                                </p:cTn>
                              </p:par>
                              <p:par>
                                <p:cTn id="14" presetID="5" presetClass="exit" presetSubtype="10" fill="hold" grpId="0" nodeType="withEffect" nodePh="1">
                                  <p:stCondLst>
                                    <p:cond delay="0"/>
                                  </p:stCondLst>
                                  <p:endCondLst>
                                    <p:cond evt="begin" delay="0">
                                      <p:tn val="14"/>
                                    </p:cond>
                                  </p:endCondLst>
                                  <p:childTnLst>
                                    <p:animEffect transition="out" filter="checkerboard(across)">
                                      <p:cBhvr>
                                        <p:cTn id="15" dur="500"/>
                                        <p:tgtEl>
                                          <p:spTgt spid="84026"/>
                                        </p:tgtEl>
                                      </p:cBhvr>
                                    </p:animEffect>
                                    <p:set>
                                      <p:cBhvr>
                                        <p:cTn id="16" dur="1" fill="hold">
                                          <p:stCondLst>
                                            <p:cond delay="499"/>
                                          </p:stCondLst>
                                        </p:cTn>
                                        <p:tgtEl>
                                          <p:spTgt spid="84026"/>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nodePh="1">
                                  <p:stCondLst>
                                    <p:cond delay="0"/>
                                  </p:stCondLst>
                                  <p:endCondLst>
                                    <p:cond evt="begin" delay="0">
                                      <p:tn val="19"/>
                                    </p:cond>
                                  </p:endCondLst>
                                  <p:childTnLst>
                                    <p:set>
                                      <p:cBhvr>
                                        <p:cTn id="20" dur="1" fill="hold">
                                          <p:stCondLst>
                                            <p:cond delay="0"/>
                                          </p:stCondLst>
                                        </p:cTn>
                                        <p:tgtEl>
                                          <p:spTgt spid="84047"/>
                                        </p:tgtEl>
                                        <p:attrNameLst>
                                          <p:attrName>style.visibility</p:attrName>
                                        </p:attrNameLst>
                                      </p:cBhvr>
                                      <p:to>
                                        <p:strVal val="visible"/>
                                      </p:to>
                                    </p:set>
                                    <p:animEffect transition="in" filter="checkerboard(across)">
                                      <p:cBhvr>
                                        <p:cTn id="21" dur="500"/>
                                        <p:tgtEl>
                                          <p:spTgt spid="84047"/>
                                        </p:tgtEl>
                                      </p:cBhvr>
                                    </p:animEffect>
                                  </p:childTnLst>
                                </p:cTn>
                              </p:par>
                              <p:par>
                                <p:cTn id="22" presetID="5" presetClass="entr" presetSubtype="10" fill="hold" grpId="0" nodeType="withEffect" nodePh="1">
                                  <p:stCondLst>
                                    <p:cond delay="0"/>
                                  </p:stCondLst>
                                  <p:endCondLst>
                                    <p:cond evt="begin" delay="0">
                                      <p:tn val="22"/>
                                    </p:cond>
                                  </p:endCondLst>
                                  <p:childTnLst>
                                    <p:set>
                                      <p:cBhvr>
                                        <p:cTn id="23" dur="1" fill="hold">
                                          <p:stCondLst>
                                            <p:cond delay="0"/>
                                          </p:stCondLst>
                                        </p:cTn>
                                        <p:tgtEl>
                                          <p:spTgt spid="84046"/>
                                        </p:tgtEl>
                                        <p:attrNameLst>
                                          <p:attrName>style.visibility</p:attrName>
                                        </p:attrNameLst>
                                      </p:cBhvr>
                                      <p:to>
                                        <p:strVal val="visible"/>
                                      </p:to>
                                    </p:set>
                                    <p:animEffect transition="in" filter="checkerboard(across)">
                                      <p:cBhvr>
                                        <p:cTn id="24" dur="500"/>
                                        <p:tgtEl>
                                          <p:spTgt spid="8404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nodePh="1">
                                  <p:stCondLst>
                                    <p:cond delay="0"/>
                                  </p:stCondLst>
                                  <p:endCondLst>
                                    <p:cond evt="begin" delay="0">
                                      <p:tn val="27"/>
                                    </p:cond>
                                  </p:endCondLst>
                                  <p:childTnLst>
                                    <p:set>
                                      <p:cBhvr>
                                        <p:cTn id="28" dur="1" fill="hold">
                                          <p:stCondLst>
                                            <p:cond delay="0"/>
                                          </p:stCondLst>
                                        </p:cTn>
                                        <p:tgtEl>
                                          <p:spTgt spid="84044"/>
                                        </p:tgtEl>
                                        <p:attrNameLst>
                                          <p:attrName>style.visibility</p:attrName>
                                        </p:attrNameLst>
                                      </p:cBhvr>
                                      <p:to>
                                        <p:strVal val="visible"/>
                                      </p:to>
                                    </p:set>
                                    <p:animEffect transition="in" filter="checkerboard(across)">
                                      <p:cBhvr>
                                        <p:cTn id="29" dur="500"/>
                                        <p:tgtEl>
                                          <p:spTgt spid="8404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nodeType="clickEffect">
                                  <p:stCondLst>
                                    <p:cond delay="0"/>
                                  </p:stCondLst>
                                  <p:childTnLst>
                                    <p:set>
                                      <p:cBhvr>
                                        <p:cTn id="33" dur="1" fill="hold">
                                          <p:stCondLst>
                                            <p:cond delay="0"/>
                                          </p:stCondLst>
                                        </p:cTn>
                                        <p:tgtEl>
                                          <p:spTgt spid="84055">
                                            <p:txEl>
                                              <p:pRg st="0" end="0"/>
                                            </p:txEl>
                                          </p:spTgt>
                                        </p:tgtEl>
                                        <p:attrNameLst>
                                          <p:attrName>style.visibility</p:attrName>
                                        </p:attrNameLst>
                                      </p:cBhvr>
                                      <p:to>
                                        <p:strVal val="visible"/>
                                      </p:to>
                                    </p:set>
                                    <p:animEffect transition="in" filter="checkerboard(across)">
                                      <p:cBhvr>
                                        <p:cTn id="34" dur="500"/>
                                        <p:tgtEl>
                                          <p:spTgt spid="84055">
                                            <p:txEl>
                                              <p:pRg st="0" end="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nodeType="clickEffect">
                                  <p:stCondLst>
                                    <p:cond delay="0"/>
                                  </p:stCondLst>
                                  <p:childTnLst>
                                    <p:set>
                                      <p:cBhvr>
                                        <p:cTn id="38" dur="1" fill="hold">
                                          <p:stCondLst>
                                            <p:cond delay="0"/>
                                          </p:stCondLst>
                                        </p:cTn>
                                        <p:tgtEl>
                                          <p:spTgt spid="84055">
                                            <p:txEl>
                                              <p:pRg st="1" end="1"/>
                                            </p:txEl>
                                          </p:spTgt>
                                        </p:tgtEl>
                                        <p:attrNameLst>
                                          <p:attrName>style.visibility</p:attrName>
                                        </p:attrNameLst>
                                      </p:cBhvr>
                                      <p:to>
                                        <p:strVal val="visible"/>
                                      </p:to>
                                    </p:set>
                                    <p:animEffect transition="in" filter="checkerboard(across)">
                                      <p:cBhvr>
                                        <p:cTn id="39" dur="500"/>
                                        <p:tgtEl>
                                          <p:spTgt spid="840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21" grpId="0"/>
      <p:bldP spid="84024" grpId="0"/>
      <p:bldP spid="84026" grpId="0"/>
      <p:bldP spid="84044" grpId="0"/>
      <p:bldP spid="84046" grpId="0"/>
      <p:bldP spid="840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68313" y="-26988"/>
            <a:ext cx="8229600" cy="1143001"/>
          </a:xfrm>
        </p:spPr>
        <p:txBody>
          <a:bodyPr/>
          <a:lstStyle/>
          <a:p>
            <a:pPr eaLnBrk="1" hangingPunct="1"/>
            <a:r>
              <a:rPr lang="en-US" altLang="zh-TW" dirty="0" smtClean="0">
                <a:latin typeface="Times New Roman" panose="02020603050405020304" pitchFamily="18" charset="0"/>
              </a:rPr>
              <a:t>Brooks’ Theorem</a:t>
            </a:r>
          </a:p>
        </p:txBody>
      </p:sp>
      <p:sp>
        <p:nvSpPr>
          <p:cNvPr id="84995" name="Rectangle 3"/>
          <p:cNvSpPr>
            <a:spLocks noGrp="1" noChangeArrowheads="1"/>
          </p:cNvSpPr>
          <p:nvPr>
            <p:ph type="body" idx="1"/>
          </p:nvPr>
        </p:nvSpPr>
        <p:spPr>
          <a:xfrm>
            <a:off x="395288" y="836613"/>
            <a:ext cx="5040312" cy="6021387"/>
          </a:xfrm>
        </p:spPr>
        <p:txBody>
          <a:bodyPr/>
          <a:lstStyle/>
          <a:p>
            <a:pPr eaLnBrk="1" hangingPunct="1">
              <a:lnSpc>
                <a:spcPct val="80000"/>
              </a:lnSpc>
              <a:buFontTx/>
              <a:buNone/>
            </a:pPr>
            <a:r>
              <a:rPr lang="en-US" altLang="zh-TW" sz="2800" dirty="0" smtClean="0">
                <a:latin typeface="Times New Roman" panose="02020603050405020304" pitchFamily="18" charset="0"/>
                <a:sym typeface="Symbol" panose="05050102010706020507" pitchFamily="18" charset="2"/>
              </a:rPr>
              <a:t>Case 2: G is k-regular.</a:t>
            </a:r>
          </a:p>
          <a:p>
            <a:pPr eaLnBrk="1" hangingPunct="1">
              <a:lnSpc>
                <a:spcPct val="80000"/>
              </a:lnSpc>
              <a:buFontTx/>
              <a:buNone/>
            </a:pPr>
            <a:r>
              <a:rPr lang="en-US" altLang="zh-TW" sz="2800" dirty="0" smtClean="0">
                <a:latin typeface="Times New Roman" panose="02020603050405020304" pitchFamily="18" charset="0"/>
                <a:sym typeface="Symbol" panose="05050102010706020507" pitchFamily="18" charset="2"/>
              </a:rPr>
              <a:t>Case 2-1: G has a cut-vertex x.</a:t>
            </a:r>
          </a:p>
          <a:p>
            <a:pPr eaLnBrk="1" hangingPunct="1">
              <a:lnSpc>
                <a:spcPct val="80000"/>
              </a:lnSpc>
              <a:buFontTx/>
              <a:buNone/>
            </a:pPr>
            <a:r>
              <a:rPr lang="en-US" altLang="zh-TW" sz="2800" dirty="0" smtClean="0">
                <a:latin typeface="Times New Roman" panose="02020603050405020304" pitchFamily="18" charset="0"/>
                <a:sym typeface="Symbol" panose="05050102010706020507" pitchFamily="18" charset="2"/>
              </a:rPr>
              <a:t>Let G’ be a </a:t>
            </a:r>
            <a:r>
              <a:rPr lang="en-US" altLang="zh-TW" sz="2800" dirty="0" err="1" smtClean="0">
                <a:latin typeface="Times New Roman" panose="02020603050405020304" pitchFamily="18" charset="0"/>
                <a:sym typeface="Symbol" panose="05050102010706020507" pitchFamily="18" charset="2"/>
              </a:rPr>
              <a:t>subgraph</a:t>
            </a:r>
            <a:r>
              <a:rPr lang="en-US" altLang="zh-TW" sz="2800" dirty="0" smtClean="0">
                <a:latin typeface="Times New Roman" panose="02020603050405020304" pitchFamily="18" charset="0"/>
                <a:sym typeface="Symbol" panose="05050102010706020507" pitchFamily="18" charset="2"/>
              </a:rPr>
              <a:t> consisting of a component of </a:t>
            </a:r>
            <a:r>
              <a:rPr lang="en-US" altLang="zh-TW" sz="2800" dirty="0" err="1" smtClean="0">
                <a:latin typeface="Times New Roman" panose="02020603050405020304" pitchFamily="18" charset="0"/>
                <a:sym typeface="Symbol" panose="05050102010706020507" pitchFamily="18" charset="2"/>
              </a:rPr>
              <a:t>G</a:t>
            </a:r>
            <a:r>
              <a:rPr lang="en-US" altLang="zh-TW" sz="2800" dirty="0" err="1" smtClean="0">
                <a:latin typeface="Times New Roman" panose="02020603050405020304" pitchFamily="18" charset="0"/>
                <a:sym typeface="Symbol"/>
              </a:rPr>
              <a:t></a:t>
            </a:r>
            <a:r>
              <a:rPr lang="en-US" altLang="zh-TW" sz="2800" dirty="0" err="1" smtClean="0">
                <a:latin typeface="Times New Roman" panose="02020603050405020304" pitchFamily="18" charset="0"/>
                <a:sym typeface="Symbol" panose="05050102010706020507" pitchFamily="18" charset="2"/>
              </a:rPr>
              <a:t>x</a:t>
            </a:r>
            <a:r>
              <a:rPr lang="en-US" altLang="zh-TW" sz="2800" dirty="0" smtClean="0">
                <a:latin typeface="Times New Roman" panose="02020603050405020304" pitchFamily="18" charset="0"/>
                <a:sym typeface="Symbol" panose="05050102010706020507" pitchFamily="18" charset="2"/>
              </a:rPr>
              <a:t> together with its edges to x.</a:t>
            </a:r>
          </a:p>
          <a:p>
            <a:pPr eaLnBrk="1" hangingPunct="1">
              <a:lnSpc>
                <a:spcPct val="80000"/>
              </a:lnSpc>
              <a:buFontTx/>
              <a:buNone/>
            </a:pPr>
            <a:r>
              <a:rPr lang="en-US" altLang="zh-TW" sz="2800" dirty="0" smtClean="0">
                <a:latin typeface="Times New Roman" panose="02020603050405020304" pitchFamily="18" charset="0"/>
                <a:sym typeface="Symbol" panose="05050102010706020507" pitchFamily="18" charset="2"/>
              </a:rPr>
              <a:t>The degree of x in G’ is less than k.</a:t>
            </a:r>
          </a:p>
          <a:p>
            <a:pPr eaLnBrk="1" hangingPunct="1">
              <a:lnSpc>
                <a:spcPct val="80000"/>
              </a:lnSpc>
              <a:buFontTx/>
              <a:buNone/>
            </a:pPr>
            <a:r>
              <a:rPr lang="en-US" altLang="zh-TW" sz="2800" dirty="0" smtClean="0">
                <a:latin typeface="Times New Roman" panose="02020603050405020304" pitchFamily="18" charset="0"/>
                <a:sym typeface="Symbol" panose="05050102010706020507" pitchFamily="18" charset="2"/>
              </a:rPr>
              <a:t>The method in case 1 provides a proper k-coloring of G’.</a:t>
            </a:r>
          </a:p>
          <a:p>
            <a:pPr>
              <a:lnSpc>
                <a:spcPct val="80000"/>
              </a:lnSpc>
              <a:buNone/>
            </a:pPr>
            <a:r>
              <a:rPr lang="en-US" altLang="zh-TW" sz="2800" dirty="0" smtClean="0">
                <a:latin typeface="Times New Roman" panose="02020603050405020304" pitchFamily="18" charset="0"/>
                <a:sym typeface="Symbol" panose="05050102010706020507" pitchFamily="18" charset="2"/>
              </a:rPr>
              <a:t>By permuting the names of colors in the </a:t>
            </a:r>
            <a:r>
              <a:rPr lang="en-US" altLang="zh-TW" sz="2800" dirty="0" err="1" smtClean="0">
                <a:latin typeface="Times New Roman" panose="02020603050405020304" pitchFamily="18" charset="0"/>
                <a:sym typeface="Symbol" panose="05050102010706020507" pitchFamily="18" charset="2"/>
              </a:rPr>
              <a:t>subgraphs</a:t>
            </a:r>
            <a:r>
              <a:rPr lang="en-US" altLang="zh-TW" sz="2800" dirty="0" smtClean="0">
                <a:latin typeface="Times New Roman" panose="02020603050405020304" pitchFamily="18" charset="0"/>
                <a:sym typeface="Symbol" panose="05050102010706020507" pitchFamily="18" charset="2"/>
              </a:rPr>
              <a:t> resulting in this way from components of </a:t>
            </a:r>
            <a:r>
              <a:rPr lang="en-US" altLang="zh-TW" sz="2800" dirty="0" err="1" smtClean="0">
                <a:latin typeface="Times New Roman" panose="02020603050405020304" pitchFamily="18" charset="0"/>
                <a:sym typeface="Symbol" panose="05050102010706020507" pitchFamily="18" charset="2"/>
              </a:rPr>
              <a:t>G</a:t>
            </a:r>
            <a:r>
              <a:rPr lang="en-US" altLang="zh-TW" dirty="0" err="1" smtClean="0">
                <a:latin typeface="Times New Roman" panose="02020603050405020304" pitchFamily="18" charset="0"/>
                <a:sym typeface="Symbol"/>
              </a:rPr>
              <a:t></a:t>
            </a:r>
            <a:r>
              <a:rPr lang="en-US" altLang="zh-TW" sz="2800" dirty="0" err="1" smtClean="0">
                <a:latin typeface="Times New Roman" panose="02020603050405020304" pitchFamily="18" charset="0"/>
                <a:sym typeface="Symbol" panose="05050102010706020507" pitchFamily="18" charset="2"/>
              </a:rPr>
              <a:t>x</a:t>
            </a:r>
            <a:r>
              <a:rPr lang="en-US" altLang="zh-TW" sz="2800" dirty="0" smtClean="0">
                <a:latin typeface="Times New Roman" panose="02020603050405020304" pitchFamily="18" charset="0"/>
                <a:sym typeface="Symbol" panose="05050102010706020507" pitchFamily="18" charset="2"/>
              </a:rPr>
              <a:t>, we can make the colorings agree on x to complete a proper k-coloring of G.</a:t>
            </a:r>
          </a:p>
        </p:txBody>
      </p:sp>
      <p:sp>
        <p:nvSpPr>
          <p:cNvPr id="10244" name="Oval 13"/>
          <p:cNvSpPr>
            <a:spLocks noChangeArrowheads="1"/>
          </p:cNvSpPr>
          <p:nvPr/>
        </p:nvSpPr>
        <p:spPr bwMode="auto">
          <a:xfrm>
            <a:off x="7091363" y="1484313"/>
            <a:ext cx="287337" cy="287337"/>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0245" name="Oval 14"/>
          <p:cNvSpPr>
            <a:spLocks noChangeArrowheads="1"/>
          </p:cNvSpPr>
          <p:nvPr/>
        </p:nvSpPr>
        <p:spPr bwMode="auto">
          <a:xfrm>
            <a:off x="8027988" y="2205038"/>
            <a:ext cx="287337" cy="287337"/>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0246" name="Line 15"/>
          <p:cNvSpPr>
            <a:spLocks noChangeShapeType="1"/>
          </p:cNvSpPr>
          <p:nvPr/>
        </p:nvSpPr>
        <p:spPr bwMode="auto">
          <a:xfrm>
            <a:off x="7235825" y="1628775"/>
            <a:ext cx="935038" cy="719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7" name="Oval 16"/>
          <p:cNvSpPr>
            <a:spLocks noChangeArrowheads="1"/>
          </p:cNvSpPr>
          <p:nvPr/>
        </p:nvSpPr>
        <p:spPr bwMode="auto">
          <a:xfrm>
            <a:off x="8027988" y="3140075"/>
            <a:ext cx="287337" cy="28733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0248" name="Oval 17"/>
          <p:cNvSpPr>
            <a:spLocks noChangeArrowheads="1"/>
          </p:cNvSpPr>
          <p:nvPr/>
        </p:nvSpPr>
        <p:spPr bwMode="auto">
          <a:xfrm>
            <a:off x="6157913" y="2133600"/>
            <a:ext cx="287337" cy="28733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0249" name="Oval 18"/>
          <p:cNvSpPr>
            <a:spLocks noChangeArrowheads="1"/>
          </p:cNvSpPr>
          <p:nvPr/>
        </p:nvSpPr>
        <p:spPr bwMode="auto">
          <a:xfrm>
            <a:off x="6157913" y="3141663"/>
            <a:ext cx="287337" cy="287337"/>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0250" name="Oval 19"/>
          <p:cNvSpPr>
            <a:spLocks noChangeArrowheads="1"/>
          </p:cNvSpPr>
          <p:nvPr/>
        </p:nvSpPr>
        <p:spPr bwMode="auto">
          <a:xfrm>
            <a:off x="7091363" y="3932238"/>
            <a:ext cx="287337" cy="287337"/>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0251" name="Line 21"/>
          <p:cNvSpPr>
            <a:spLocks noChangeShapeType="1"/>
          </p:cNvSpPr>
          <p:nvPr/>
        </p:nvSpPr>
        <p:spPr bwMode="auto">
          <a:xfrm flipH="1">
            <a:off x="6299200" y="1627188"/>
            <a:ext cx="936625"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2" name="Line 22"/>
          <p:cNvSpPr>
            <a:spLocks noChangeShapeType="1"/>
          </p:cNvSpPr>
          <p:nvPr/>
        </p:nvSpPr>
        <p:spPr bwMode="auto">
          <a:xfrm>
            <a:off x="7235825" y="1627188"/>
            <a:ext cx="0" cy="2447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3" name="Line 23"/>
          <p:cNvSpPr>
            <a:spLocks noChangeShapeType="1"/>
          </p:cNvSpPr>
          <p:nvPr/>
        </p:nvSpPr>
        <p:spPr bwMode="auto">
          <a:xfrm>
            <a:off x="6300788" y="2276475"/>
            <a:ext cx="0" cy="1009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4" name="Line 24"/>
          <p:cNvSpPr>
            <a:spLocks noChangeShapeType="1"/>
          </p:cNvSpPr>
          <p:nvPr/>
        </p:nvSpPr>
        <p:spPr bwMode="auto">
          <a:xfrm>
            <a:off x="8170863" y="2347913"/>
            <a:ext cx="0" cy="936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5" name="Line 25"/>
          <p:cNvSpPr>
            <a:spLocks noChangeShapeType="1"/>
          </p:cNvSpPr>
          <p:nvPr/>
        </p:nvSpPr>
        <p:spPr bwMode="auto">
          <a:xfrm>
            <a:off x="6299200" y="2274888"/>
            <a:ext cx="1871663" cy="1009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18" name="Rectangle 26"/>
          <p:cNvSpPr>
            <a:spLocks noChangeArrowheads="1"/>
          </p:cNvSpPr>
          <p:nvPr/>
        </p:nvSpPr>
        <p:spPr bwMode="auto">
          <a:xfrm>
            <a:off x="8313738" y="3140075"/>
            <a:ext cx="287337"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a:t>1</a:t>
            </a:r>
          </a:p>
        </p:txBody>
      </p:sp>
      <p:sp>
        <p:nvSpPr>
          <p:cNvPr id="85019" name="Rectangle 27"/>
          <p:cNvSpPr>
            <a:spLocks noChangeArrowheads="1"/>
          </p:cNvSpPr>
          <p:nvPr/>
        </p:nvSpPr>
        <p:spPr bwMode="auto">
          <a:xfrm>
            <a:off x="5795963" y="3141663"/>
            <a:ext cx="28733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a:t>2</a:t>
            </a:r>
          </a:p>
        </p:txBody>
      </p:sp>
      <p:sp>
        <p:nvSpPr>
          <p:cNvPr id="85020" name="Rectangle 28"/>
          <p:cNvSpPr>
            <a:spLocks noChangeArrowheads="1"/>
          </p:cNvSpPr>
          <p:nvPr/>
        </p:nvSpPr>
        <p:spPr bwMode="auto">
          <a:xfrm>
            <a:off x="5942013" y="1846263"/>
            <a:ext cx="28733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a:t>3</a:t>
            </a:r>
          </a:p>
        </p:txBody>
      </p:sp>
      <p:sp>
        <p:nvSpPr>
          <p:cNvPr id="85021" name="Rectangle 29"/>
          <p:cNvSpPr>
            <a:spLocks noChangeArrowheads="1"/>
          </p:cNvSpPr>
          <p:nvPr/>
        </p:nvSpPr>
        <p:spPr bwMode="auto">
          <a:xfrm>
            <a:off x="8316913" y="1989138"/>
            <a:ext cx="28733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a:t>4</a:t>
            </a:r>
          </a:p>
        </p:txBody>
      </p:sp>
      <p:sp>
        <p:nvSpPr>
          <p:cNvPr id="85022" name="Rectangle 30"/>
          <p:cNvSpPr>
            <a:spLocks noChangeArrowheads="1"/>
          </p:cNvSpPr>
          <p:nvPr/>
        </p:nvSpPr>
        <p:spPr bwMode="auto">
          <a:xfrm>
            <a:off x="7092950" y="1125538"/>
            <a:ext cx="287338"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a:t>5</a:t>
            </a:r>
          </a:p>
        </p:txBody>
      </p:sp>
      <p:sp>
        <p:nvSpPr>
          <p:cNvPr id="85023" name="Rectangle 31"/>
          <p:cNvSpPr>
            <a:spLocks noChangeArrowheads="1"/>
          </p:cNvSpPr>
          <p:nvPr/>
        </p:nvSpPr>
        <p:spPr bwMode="auto">
          <a:xfrm>
            <a:off x="7378700" y="3932238"/>
            <a:ext cx="287338"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a:t>6</a:t>
            </a:r>
          </a:p>
        </p:txBody>
      </p:sp>
      <p:sp>
        <p:nvSpPr>
          <p:cNvPr id="85025" name="Oval 33"/>
          <p:cNvSpPr>
            <a:spLocks noChangeArrowheads="1"/>
          </p:cNvSpPr>
          <p:nvPr/>
        </p:nvSpPr>
        <p:spPr bwMode="auto">
          <a:xfrm>
            <a:off x="8026400" y="3140075"/>
            <a:ext cx="287338" cy="287338"/>
          </a:xfrm>
          <a:prstGeom prst="ellipse">
            <a:avLst/>
          </a:prstGeom>
          <a:solidFill>
            <a:srgbClr val="00CC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85026" name="Oval 34"/>
          <p:cNvSpPr>
            <a:spLocks noChangeArrowheads="1"/>
          </p:cNvSpPr>
          <p:nvPr/>
        </p:nvSpPr>
        <p:spPr bwMode="auto">
          <a:xfrm>
            <a:off x="6157913" y="3143250"/>
            <a:ext cx="287337" cy="287338"/>
          </a:xfrm>
          <a:prstGeom prst="ellipse">
            <a:avLst/>
          </a:prstGeom>
          <a:solidFill>
            <a:srgbClr val="0000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85027" name="Oval 35"/>
          <p:cNvSpPr>
            <a:spLocks noChangeArrowheads="1"/>
          </p:cNvSpPr>
          <p:nvPr/>
        </p:nvSpPr>
        <p:spPr bwMode="auto">
          <a:xfrm>
            <a:off x="7089775" y="1484313"/>
            <a:ext cx="287338" cy="287337"/>
          </a:xfrm>
          <a:prstGeom prst="ellipse">
            <a:avLst/>
          </a:prstGeom>
          <a:solidFill>
            <a:srgbClr val="00CC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85028" name="Oval 36"/>
          <p:cNvSpPr>
            <a:spLocks noChangeArrowheads="1"/>
          </p:cNvSpPr>
          <p:nvPr/>
        </p:nvSpPr>
        <p:spPr bwMode="auto">
          <a:xfrm>
            <a:off x="6156325" y="2133600"/>
            <a:ext cx="287338" cy="287338"/>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0266" name="Line 39"/>
          <p:cNvSpPr>
            <a:spLocks noChangeShapeType="1"/>
          </p:cNvSpPr>
          <p:nvPr/>
        </p:nvSpPr>
        <p:spPr bwMode="auto">
          <a:xfrm flipH="1">
            <a:off x="6443663" y="2420938"/>
            <a:ext cx="1584325" cy="792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7" name="Line 40"/>
          <p:cNvSpPr>
            <a:spLocks noChangeShapeType="1"/>
          </p:cNvSpPr>
          <p:nvPr/>
        </p:nvSpPr>
        <p:spPr bwMode="auto">
          <a:xfrm flipV="1">
            <a:off x="6443663" y="3284538"/>
            <a:ext cx="1584325" cy="73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3" name="Oval 41"/>
          <p:cNvSpPr>
            <a:spLocks noChangeArrowheads="1"/>
          </p:cNvSpPr>
          <p:nvPr/>
        </p:nvSpPr>
        <p:spPr bwMode="auto">
          <a:xfrm>
            <a:off x="8027988" y="2205038"/>
            <a:ext cx="287337" cy="287337"/>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85034" name="Oval 42"/>
          <p:cNvSpPr>
            <a:spLocks noChangeArrowheads="1"/>
          </p:cNvSpPr>
          <p:nvPr/>
        </p:nvSpPr>
        <p:spPr bwMode="auto">
          <a:xfrm>
            <a:off x="7092950" y="3933825"/>
            <a:ext cx="287338" cy="287338"/>
          </a:xfrm>
          <a:prstGeom prst="ellipse">
            <a:avLst/>
          </a:prstGeom>
          <a:solidFill>
            <a:srgbClr val="0000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0270" name="Oval 66"/>
          <p:cNvSpPr>
            <a:spLocks noChangeArrowheads="1"/>
          </p:cNvSpPr>
          <p:nvPr/>
        </p:nvSpPr>
        <p:spPr bwMode="auto">
          <a:xfrm>
            <a:off x="8027988" y="4797425"/>
            <a:ext cx="287337" cy="28733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0271" name="Line 67"/>
          <p:cNvSpPr>
            <a:spLocks noChangeShapeType="1"/>
          </p:cNvSpPr>
          <p:nvPr/>
        </p:nvSpPr>
        <p:spPr bwMode="auto">
          <a:xfrm>
            <a:off x="7235825" y="4221163"/>
            <a:ext cx="935038" cy="719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2" name="Oval 68"/>
          <p:cNvSpPr>
            <a:spLocks noChangeArrowheads="1"/>
          </p:cNvSpPr>
          <p:nvPr/>
        </p:nvSpPr>
        <p:spPr bwMode="auto">
          <a:xfrm>
            <a:off x="8027988" y="5732463"/>
            <a:ext cx="287337" cy="287337"/>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0273" name="Oval 69"/>
          <p:cNvSpPr>
            <a:spLocks noChangeArrowheads="1"/>
          </p:cNvSpPr>
          <p:nvPr/>
        </p:nvSpPr>
        <p:spPr bwMode="auto">
          <a:xfrm>
            <a:off x="6156325" y="4652963"/>
            <a:ext cx="287338" cy="287337"/>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0274" name="Oval 70"/>
          <p:cNvSpPr>
            <a:spLocks noChangeArrowheads="1"/>
          </p:cNvSpPr>
          <p:nvPr/>
        </p:nvSpPr>
        <p:spPr bwMode="auto">
          <a:xfrm>
            <a:off x="6156325" y="5732463"/>
            <a:ext cx="287338" cy="287337"/>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0275" name="Line 71"/>
          <p:cNvSpPr>
            <a:spLocks noChangeShapeType="1"/>
          </p:cNvSpPr>
          <p:nvPr/>
        </p:nvSpPr>
        <p:spPr bwMode="auto">
          <a:xfrm flipH="1">
            <a:off x="6299200" y="4219575"/>
            <a:ext cx="936625"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6" name="Line 72"/>
          <p:cNvSpPr>
            <a:spLocks noChangeShapeType="1"/>
          </p:cNvSpPr>
          <p:nvPr/>
        </p:nvSpPr>
        <p:spPr bwMode="auto">
          <a:xfrm>
            <a:off x="6299200" y="4867275"/>
            <a:ext cx="0" cy="1009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7" name="Line 73"/>
          <p:cNvSpPr>
            <a:spLocks noChangeShapeType="1"/>
          </p:cNvSpPr>
          <p:nvPr/>
        </p:nvSpPr>
        <p:spPr bwMode="auto">
          <a:xfrm>
            <a:off x="8170863" y="4940300"/>
            <a:ext cx="0" cy="936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8" name="Line 74"/>
          <p:cNvSpPr>
            <a:spLocks noChangeShapeType="1"/>
          </p:cNvSpPr>
          <p:nvPr/>
        </p:nvSpPr>
        <p:spPr bwMode="auto">
          <a:xfrm>
            <a:off x="6299200" y="4867275"/>
            <a:ext cx="1871663" cy="1009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67" name="Rectangle 75"/>
          <p:cNvSpPr>
            <a:spLocks noChangeArrowheads="1"/>
          </p:cNvSpPr>
          <p:nvPr/>
        </p:nvSpPr>
        <p:spPr bwMode="auto">
          <a:xfrm>
            <a:off x="8313738" y="5732463"/>
            <a:ext cx="28733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a:t>1</a:t>
            </a:r>
          </a:p>
        </p:txBody>
      </p:sp>
      <p:sp>
        <p:nvSpPr>
          <p:cNvPr id="85068" name="Rectangle 76"/>
          <p:cNvSpPr>
            <a:spLocks noChangeArrowheads="1"/>
          </p:cNvSpPr>
          <p:nvPr/>
        </p:nvSpPr>
        <p:spPr bwMode="auto">
          <a:xfrm>
            <a:off x="5795963" y="5734050"/>
            <a:ext cx="287337"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a:t>2</a:t>
            </a:r>
          </a:p>
        </p:txBody>
      </p:sp>
      <p:sp>
        <p:nvSpPr>
          <p:cNvPr id="85069" name="Rectangle 77"/>
          <p:cNvSpPr>
            <a:spLocks noChangeArrowheads="1"/>
          </p:cNvSpPr>
          <p:nvPr/>
        </p:nvSpPr>
        <p:spPr bwMode="auto">
          <a:xfrm>
            <a:off x="5795963" y="4437063"/>
            <a:ext cx="28733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a:t>3</a:t>
            </a:r>
          </a:p>
        </p:txBody>
      </p:sp>
      <p:sp>
        <p:nvSpPr>
          <p:cNvPr id="85070" name="Rectangle 78"/>
          <p:cNvSpPr>
            <a:spLocks noChangeArrowheads="1"/>
          </p:cNvSpPr>
          <p:nvPr/>
        </p:nvSpPr>
        <p:spPr bwMode="auto">
          <a:xfrm>
            <a:off x="8316913" y="4581525"/>
            <a:ext cx="287337"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a:t>4</a:t>
            </a:r>
          </a:p>
        </p:txBody>
      </p:sp>
      <p:sp>
        <p:nvSpPr>
          <p:cNvPr id="85071" name="Rectangle 79"/>
          <p:cNvSpPr>
            <a:spLocks noChangeArrowheads="1"/>
          </p:cNvSpPr>
          <p:nvPr/>
        </p:nvSpPr>
        <p:spPr bwMode="auto">
          <a:xfrm>
            <a:off x="7380288" y="3933825"/>
            <a:ext cx="287337"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a:t>5</a:t>
            </a:r>
          </a:p>
        </p:txBody>
      </p:sp>
      <p:sp>
        <p:nvSpPr>
          <p:cNvPr id="85072" name="Oval 80"/>
          <p:cNvSpPr>
            <a:spLocks noChangeArrowheads="1"/>
          </p:cNvSpPr>
          <p:nvPr/>
        </p:nvSpPr>
        <p:spPr bwMode="auto">
          <a:xfrm>
            <a:off x="8026400" y="5732463"/>
            <a:ext cx="287338" cy="287337"/>
          </a:xfrm>
          <a:prstGeom prst="ellipse">
            <a:avLst/>
          </a:prstGeom>
          <a:solidFill>
            <a:srgbClr val="00CC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85073" name="Oval 81"/>
          <p:cNvSpPr>
            <a:spLocks noChangeArrowheads="1"/>
          </p:cNvSpPr>
          <p:nvPr/>
        </p:nvSpPr>
        <p:spPr bwMode="auto">
          <a:xfrm>
            <a:off x="6156325" y="5734050"/>
            <a:ext cx="287338" cy="287338"/>
          </a:xfrm>
          <a:prstGeom prst="ellipse">
            <a:avLst/>
          </a:prstGeom>
          <a:solidFill>
            <a:srgbClr val="0000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85075" name="Oval 83"/>
          <p:cNvSpPr>
            <a:spLocks noChangeArrowheads="1"/>
          </p:cNvSpPr>
          <p:nvPr/>
        </p:nvSpPr>
        <p:spPr bwMode="auto">
          <a:xfrm>
            <a:off x="6156325" y="4652963"/>
            <a:ext cx="287338" cy="287337"/>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0287" name="Line 84"/>
          <p:cNvSpPr>
            <a:spLocks noChangeShapeType="1"/>
          </p:cNvSpPr>
          <p:nvPr/>
        </p:nvSpPr>
        <p:spPr bwMode="auto">
          <a:xfrm flipH="1">
            <a:off x="6443663" y="5013325"/>
            <a:ext cx="1584325"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8" name="Line 85"/>
          <p:cNvSpPr>
            <a:spLocks noChangeShapeType="1"/>
          </p:cNvSpPr>
          <p:nvPr/>
        </p:nvSpPr>
        <p:spPr bwMode="auto">
          <a:xfrm flipV="1">
            <a:off x="6443663" y="5876925"/>
            <a:ext cx="1584325" cy="73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78" name="Oval 86"/>
          <p:cNvSpPr>
            <a:spLocks noChangeArrowheads="1"/>
          </p:cNvSpPr>
          <p:nvPr/>
        </p:nvSpPr>
        <p:spPr bwMode="auto">
          <a:xfrm>
            <a:off x="8027988" y="4797425"/>
            <a:ext cx="287337" cy="287338"/>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85081" name="Text Box 89"/>
          <p:cNvSpPr txBox="1">
            <a:spLocks noChangeArrowheads="1"/>
          </p:cNvSpPr>
          <p:nvPr/>
        </p:nvSpPr>
        <p:spPr bwMode="auto">
          <a:xfrm>
            <a:off x="7667625" y="378936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2800">
                <a:solidFill>
                  <a:srgbClr val="FF0000"/>
                </a:solidFill>
                <a:latin typeface="Times New Roman" panose="02020603050405020304" pitchFamily="18" charset="0"/>
              </a:rPr>
              <a:t>x</a:t>
            </a:r>
          </a:p>
        </p:txBody>
      </p:sp>
      <p:sp>
        <p:nvSpPr>
          <p:cNvPr id="85083" name="Freeform 91"/>
          <p:cNvSpPr>
            <a:spLocks/>
          </p:cNvSpPr>
          <p:nvPr/>
        </p:nvSpPr>
        <p:spPr bwMode="auto">
          <a:xfrm>
            <a:off x="5364163" y="596900"/>
            <a:ext cx="3600450" cy="3935413"/>
          </a:xfrm>
          <a:custGeom>
            <a:avLst/>
            <a:gdLst>
              <a:gd name="T0" fmla="*/ 2147483647 w 2268"/>
              <a:gd name="T1" fmla="*/ 2147483647 h 2479"/>
              <a:gd name="T2" fmla="*/ 0 w 2268"/>
              <a:gd name="T3" fmla="*/ 2147483647 h 2479"/>
              <a:gd name="T4" fmla="*/ 2147483647 w 2268"/>
              <a:gd name="T5" fmla="*/ 2147483647 h 2479"/>
              <a:gd name="T6" fmla="*/ 2147483647 w 2268"/>
              <a:gd name="T7" fmla="*/ 2147483647 h 2479"/>
              <a:gd name="T8" fmla="*/ 2147483647 w 2268"/>
              <a:gd name="T9" fmla="*/ 2147483647 h 24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8" h="2479">
                <a:moveTo>
                  <a:pt x="1134" y="2464"/>
                </a:moveTo>
                <a:cubicBezTo>
                  <a:pt x="756" y="2479"/>
                  <a:pt x="0" y="1920"/>
                  <a:pt x="0" y="1512"/>
                </a:cubicBezTo>
                <a:cubicBezTo>
                  <a:pt x="0" y="1104"/>
                  <a:pt x="756" y="30"/>
                  <a:pt x="1134" y="15"/>
                </a:cubicBezTo>
                <a:cubicBezTo>
                  <a:pt x="1512" y="0"/>
                  <a:pt x="2268" y="1013"/>
                  <a:pt x="2268" y="1421"/>
                </a:cubicBezTo>
                <a:cubicBezTo>
                  <a:pt x="2268" y="1829"/>
                  <a:pt x="1512" y="2449"/>
                  <a:pt x="1134" y="2464"/>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84" name="Text Box 92"/>
          <p:cNvSpPr txBox="1">
            <a:spLocks noChangeArrowheads="1"/>
          </p:cNvSpPr>
          <p:nvPr/>
        </p:nvSpPr>
        <p:spPr bwMode="auto">
          <a:xfrm>
            <a:off x="8172450" y="836613"/>
            <a:ext cx="560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2800">
                <a:solidFill>
                  <a:srgbClr val="FF0000"/>
                </a:solidFill>
                <a:latin typeface="Times New Roman" panose="02020603050405020304" pitchFamily="18" charset="0"/>
              </a:rPr>
              <a:t>G’</a:t>
            </a:r>
          </a:p>
        </p:txBody>
      </p:sp>
      <p:sp>
        <p:nvSpPr>
          <p:cNvPr id="85091" name="Text Box 99"/>
          <p:cNvSpPr txBox="1">
            <a:spLocks noChangeArrowheads="1"/>
          </p:cNvSpPr>
          <p:nvPr/>
        </p:nvSpPr>
        <p:spPr bwMode="auto">
          <a:xfrm>
            <a:off x="8675688" y="4149725"/>
            <a:ext cx="5603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2800">
                <a:solidFill>
                  <a:srgbClr val="FF0000"/>
                </a:solidFill>
                <a:latin typeface="Times New Roman" panose="02020603050405020304" pitchFamily="18" charset="0"/>
              </a:rPr>
              <a:t>G’</a:t>
            </a:r>
          </a:p>
        </p:txBody>
      </p:sp>
      <p:sp>
        <p:nvSpPr>
          <p:cNvPr id="85092" name="Freeform 100"/>
          <p:cNvSpPr>
            <a:spLocks/>
          </p:cNvSpPr>
          <p:nvPr/>
        </p:nvSpPr>
        <p:spPr bwMode="auto">
          <a:xfrm>
            <a:off x="5364163" y="3573463"/>
            <a:ext cx="3865562" cy="3011487"/>
          </a:xfrm>
          <a:custGeom>
            <a:avLst/>
            <a:gdLst>
              <a:gd name="T0" fmla="*/ 2147483647 w 2435"/>
              <a:gd name="T1" fmla="*/ 2147483647 h 1897"/>
              <a:gd name="T2" fmla="*/ 2147483647 w 2435"/>
              <a:gd name="T3" fmla="*/ 2147483647 h 1897"/>
              <a:gd name="T4" fmla="*/ 2147483647 w 2435"/>
              <a:gd name="T5" fmla="*/ 2147483647 h 1897"/>
              <a:gd name="T6" fmla="*/ 2147483647 w 2435"/>
              <a:gd name="T7" fmla="*/ 2147483647 h 1897"/>
              <a:gd name="T8" fmla="*/ 2147483647 w 2435"/>
              <a:gd name="T9" fmla="*/ 2147483647 h 1897"/>
              <a:gd name="T10" fmla="*/ 2147483647 w 2435"/>
              <a:gd name="T11" fmla="*/ 2147483647 h 18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35" h="1897">
                <a:moveTo>
                  <a:pt x="1172" y="23"/>
                </a:moveTo>
                <a:cubicBezTo>
                  <a:pt x="907" y="46"/>
                  <a:pt x="454" y="197"/>
                  <a:pt x="310" y="477"/>
                </a:cubicBezTo>
                <a:cubicBezTo>
                  <a:pt x="166" y="757"/>
                  <a:pt x="0" y="1505"/>
                  <a:pt x="310" y="1701"/>
                </a:cubicBezTo>
                <a:cubicBezTo>
                  <a:pt x="620" y="1897"/>
                  <a:pt x="1905" y="1883"/>
                  <a:pt x="2170" y="1656"/>
                </a:cubicBezTo>
                <a:cubicBezTo>
                  <a:pt x="2435" y="1429"/>
                  <a:pt x="2057" y="613"/>
                  <a:pt x="1898" y="341"/>
                </a:cubicBezTo>
                <a:cubicBezTo>
                  <a:pt x="1739" y="69"/>
                  <a:pt x="1437" y="0"/>
                  <a:pt x="1172" y="23"/>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93" name="Oval 101"/>
          <p:cNvSpPr>
            <a:spLocks noChangeArrowheads="1"/>
          </p:cNvSpPr>
          <p:nvPr/>
        </p:nvSpPr>
        <p:spPr bwMode="auto">
          <a:xfrm>
            <a:off x="7092950" y="3933825"/>
            <a:ext cx="287338" cy="287338"/>
          </a:xfrm>
          <a:prstGeom prst="ellipse">
            <a:avLst/>
          </a:prstGeom>
          <a:solidFill>
            <a:srgbClr val="00CC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85094" name="Oval 102"/>
          <p:cNvSpPr>
            <a:spLocks noChangeArrowheads="1"/>
          </p:cNvSpPr>
          <p:nvPr/>
        </p:nvSpPr>
        <p:spPr bwMode="auto">
          <a:xfrm>
            <a:off x="6156325" y="5734050"/>
            <a:ext cx="287338" cy="287338"/>
          </a:xfrm>
          <a:prstGeom prst="ellipse">
            <a:avLst/>
          </a:prstGeom>
          <a:solidFill>
            <a:srgbClr val="00CC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85095" name="Oval 103"/>
          <p:cNvSpPr>
            <a:spLocks noChangeArrowheads="1"/>
          </p:cNvSpPr>
          <p:nvPr/>
        </p:nvSpPr>
        <p:spPr bwMode="auto">
          <a:xfrm>
            <a:off x="7092950" y="3933825"/>
            <a:ext cx="287338" cy="287338"/>
          </a:xfrm>
          <a:prstGeom prst="ellipse">
            <a:avLst/>
          </a:prstGeom>
          <a:solidFill>
            <a:srgbClr val="0000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85096" name="Oval 104"/>
          <p:cNvSpPr>
            <a:spLocks noChangeArrowheads="1"/>
          </p:cNvSpPr>
          <p:nvPr/>
        </p:nvSpPr>
        <p:spPr bwMode="auto">
          <a:xfrm>
            <a:off x="8027988" y="5734050"/>
            <a:ext cx="287337" cy="287338"/>
          </a:xfrm>
          <a:prstGeom prst="ellipse">
            <a:avLst/>
          </a:prstGeom>
          <a:solidFill>
            <a:srgbClr val="0000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Tree>
    <p:extLst>
      <p:ext uri="{BB962C8B-B14F-4D97-AF65-F5344CB8AC3E}">
        <p14:creationId xmlns:p14="http://schemas.microsoft.com/office/powerpoint/2010/main" val="42727777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4995">
                                            <p:txEl>
                                              <p:pRg st="1" end="1"/>
                                            </p:txEl>
                                          </p:spTgt>
                                        </p:tgtEl>
                                        <p:attrNameLst>
                                          <p:attrName>style.visibility</p:attrName>
                                        </p:attrNameLst>
                                      </p:cBhvr>
                                      <p:to>
                                        <p:strVal val="visible"/>
                                      </p:to>
                                    </p:set>
                                    <p:animEffect transition="in" filter="checkerboard(across)">
                                      <p:cBhvr>
                                        <p:cTn id="7" dur="500"/>
                                        <p:tgtEl>
                                          <p:spTgt spid="84995">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85081"/>
                                        </p:tgtEl>
                                        <p:attrNameLst>
                                          <p:attrName>style.visibility</p:attrName>
                                        </p:attrNameLst>
                                      </p:cBhvr>
                                      <p:to>
                                        <p:strVal val="visible"/>
                                      </p:to>
                                    </p:set>
                                    <p:animEffect transition="in" filter="checkerboard(across)">
                                      <p:cBhvr>
                                        <p:cTn id="10" dur="500"/>
                                        <p:tgtEl>
                                          <p:spTgt spid="8508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animEffect transition="in" filter="checkerboard(across)">
                                      <p:cBhvr>
                                        <p:cTn id="15" dur="500"/>
                                        <p:tgtEl>
                                          <p:spTgt spid="84995">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85083"/>
                                        </p:tgtEl>
                                        <p:attrNameLst>
                                          <p:attrName>style.visibility</p:attrName>
                                        </p:attrNameLst>
                                      </p:cBhvr>
                                      <p:to>
                                        <p:strVal val="visible"/>
                                      </p:to>
                                    </p:set>
                                    <p:animEffect transition="in" filter="checkerboard(across)">
                                      <p:cBhvr>
                                        <p:cTn id="18" dur="500"/>
                                        <p:tgtEl>
                                          <p:spTgt spid="85083"/>
                                        </p:tgtEl>
                                      </p:cBhvr>
                                    </p:animEffect>
                                  </p:childTnLst>
                                </p:cTn>
                              </p:par>
                              <p:par>
                                <p:cTn id="19" presetID="5" presetClass="entr" presetSubtype="10" fill="hold" nodeType="withEffect">
                                  <p:stCondLst>
                                    <p:cond delay="0"/>
                                  </p:stCondLst>
                                  <p:childTnLst>
                                    <p:set>
                                      <p:cBhvr>
                                        <p:cTn id="20" dur="1" fill="hold">
                                          <p:stCondLst>
                                            <p:cond delay="0"/>
                                          </p:stCondLst>
                                        </p:cTn>
                                        <p:tgtEl>
                                          <p:spTgt spid="85084"/>
                                        </p:tgtEl>
                                        <p:attrNameLst>
                                          <p:attrName>style.visibility</p:attrName>
                                        </p:attrNameLst>
                                      </p:cBhvr>
                                      <p:to>
                                        <p:strVal val="visible"/>
                                      </p:to>
                                    </p:set>
                                    <p:animEffect transition="in" filter="checkerboard(across)">
                                      <p:cBhvr>
                                        <p:cTn id="21" dur="500"/>
                                        <p:tgtEl>
                                          <p:spTgt spid="8508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nodeType="clickEffect">
                                  <p:stCondLst>
                                    <p:cond delay="0"/>
                                  </p:stCondLst>
                                  <p:childTnLst>
                                    <p:set>
                                      <p:cBhvr>
                                        <p:cTn id="25" dur="1" fill="hold">
                                          <p:stCondLst>
                                            <p:cond delay="0"/>
                                          </p:stCondLst>
                                        </p:cTn>
                                        <p:tgtEl>
                                          <p:spTgt spid="84995">
                                            <p:txEl>
                                              <p:pRg st="3" end="3"/>
                                            </p:txEl>
                                          </p:spTgt>
                                        </p:tgtEl>
                                        <p:attrNameLst>
                                          <p:attrName>style.visibility</p:attrName>
                                        </p:attrNameLst>
                                      </p:cBhvr>
                                      <p:to>
                                        <p:strVal val="visible"/>
                                      </p:to>
                                    </p:set>
                                    <p:animEffect transition="in" filter="checkerboard(across)">
                                      <p:cBhvr>
                                        <p:cTn id="26" dur="500"/>
                                        <p:tgtEl>
                                          <p:spTgt spid="84995">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84995">
                                            <p:txEl>
                                              <p:pRg st="4" end="4"/>
                                            </p:txEl>
                                          </p:spTgt>
                                        </p:tgtEl>
                                        <p:attrNameLst>
                                          <p:attrName>style.visibility</p:attrName>
                                        </p:attrNameLst>
                                      </p:cBhvr>
                                      <p:to>
                                        <p:strVal val="visible"/>
                                      </p:to>
                                    </p:set>
                                    <p:animEffect transition="in" filter="checkerboard(across)">
                                      <p:cBhvr>
                                        <p:cTn id="31" dur="500"/>
                                        <p:tgtEl>
                                          <p:spTgt spid="84995">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85023"/>
                                        </p:tgtEl>
                                        <p:attrNameLst>
                                          <p:attrName>style.visibility</p:attrName>
                                        </p:attrNameLst>
                                      </p:cBhvr>
                                      <p:to>
                                        <p:strVal val="visible"/>
                                      </p:to>
                                    </p:set>
                                    <p:animEffect transition="in" filter="checkerboard(across)">
                                      <p:cBhvr>
                                        <p:cTn id="36" dur="500"/>
                                        <p:tgtEl>
                                          <p:spTgt spid="85023"/>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85018"/>
                                        </p:tgtEl>
                                        <p:attrNameLst>
                                          <p:attrName>style.visibility</p:attrName>
                                        </p:attrNameLst>
                                      </p:cBhvr>
                                      <p:to>
                                        <p:strVal val="visible"/>
                                      </p:to>
                                    </p:set>
                                    <p:animEffect transition="in" filter="checkerboard(across)">
                                      <p:cBhvr>
                                        <p:cTn id="39" dur="500"/>
                                        <p:tgtEl>
                                          <p:spTgt spid="85018"/>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85021"/>
                                        </p:tgtEl>
                                        <p:attrNameLst>
                                          <p:attrName>style.visibility</p:attrName>
                                        </p:attrNameLst>
                                      </p:cBhvr>
                                      <p:to>
                                        <p:strVal val="visible"/>
                                      </p:to>
                                    </p:set>
                                    <p:animEffect transition="in" filter="checkerboard(across)">
                                      <p:cBhvr>
                                        <p:cTn id="42" dur="500"/>
                                        <p:tgtEl>
                                          <p:spTgt spid="85021"/>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85022"/>
                                        </p:tgtEl>
                                        <p:attrNameLst>
                                          <p:attrName>style.visibility</p:attrName>
                                        </p:attrNameLst>
                                      </p:cBhvr>
                                      <p:to>
                                        <p:strVal val="visible"/>
                                      </p:to>
                                    </p:set>
                                    <p:animEffect transition="in" filter="checkerboard(across)">
                                      <p:cBhvr>
                                        <p:cTn id="45" dur="500"/>
                                        <p:tgtEl>
                                          <p:spTgt spid="85022"/>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85020"/>
                                        </p:tgtEl>
                                        <p:attrNameLst>
                                          <p:attrName>style.visibility</p:attrName>
                                        </p:attrNameLst>
                                      </p:cBhvr>
                                      <p:to>
                                        <p:strVal val="visible"/>
                                      </p:to>
                                    </p:set>
                                    <p:animEffect transition="in" filter="checkerboard(across)">
                                      <p:cBhvr>
                                        <p:cTn id="48" dur="500"/>
                                        <p:tgtEl>
                                          <p:spTgt spid="85020"/>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85019"/>
                                        </p:tgtEl>
                                        <p:attrNameLst>
                                          <p:attrName>style.visibility</p:attrName>
                                        </p:attrNameLst>
                                      </p:cBhvr>
                                      <p:to>
                                        <p:strVal val="visible"/>
                                      </p:to>
                                    </p:set>
                                    <p:animEffect transition="in" filter="checkerboard(across)">
                                      <p:cBhvr>
                                        <p:cTn id="51" dur="500"/>
                                        <p:tgtEl>
                                          <p:spTgt spid="8501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85025"/>
                                        </p:tgtEl>
                                        <p:attrNameLst>
                                          <p:attrName>style.visibility</p:attrName>
                                        </p:attrNameLst>
                                      </p:cBhvr>
                                      <p:to>
                                        <p:strVal val="visible"/>
                                      </p:to>
                                    </p:set>
                                    <p:animEffect transition="in" filter="checkerboard(across)">
                                      <p:cBhvr>
                                        <p:cTn id="56" dur="500"/>
                                        <p:tgtEl>
                                          <p:spTgt spid="85025"/>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85026"/>
                                        </p:tgtEl>
                                        <p:attrNameLst>
                                          <p:attrName>style.visibility</p:attrName>
                                        </p:attrNameLst>
                                      </p:cBhvr>
                                      <p:to>
                                        <p:strVal val="visible"/>
                                      </p:to>
                                    </p:set>
                                    <p:animEffect transition="in" filter="checkerboard(across)">
                                      <p:cBhvr>
                                        <p:cTn id="59" dur="500"/>
                                        <p:tgtEl>
                                          <p:spTgt spid="85026"/>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85027"/>
                                        </p:tgtEl>
                                        <p:attrNameLst>
                                          <p:attrName>style.visibility</p:attrName>
                                        </p:attrNameLst>
                                      </p:cBhvr>
                                      <p:to>
                                        <p:strVal val="visible"/>
                                      </p:to>
                                    </p:set>
                                    <p:animEffect transition="in" filter="checkerboard(across)">
                                      <p:cBhvr>
                                        <p:cTn id="62" dur="500"/>
                                        <p:tgtEl>
                                          <p:spTgt spid="85027"/>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85028"/>
                                        </p:tgtEl>
                                        <p:attrNameLst>
                                          <p:attrName>style.visibility</p:attrName>
                                        </p:attrNameLst>
                                      </p:cBhvr>
                                      <p:to>
                                        <p:strVal val="visible"/>
                                      </p:to>
                                    </p:set>
                                    <p:animEffect transition="in" filter="checkerboard(across)">
                                      <p:cBhvr>
                                        <p:cTn id="65" dur="500"/>
                                        <p:tgtEl>
                                          <p:spTgt spid="85028"/>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85033"/>
                                        </p:tgtEl>
                                        <p:attrNameLst>
                                          <p:attrName>style.visibility</p:attrName>
                                        </p:attrNameLst>
                                      </p:cBhvr>
                                      <p:to>
                                        <p:strVal val="visible"/>
                                      </p:to>
                                    </p:set>
                                    <p:animEffect transition="in" filter="checkerboard(across)">
                                      <p:cBhvr>
                                        <p:cTn id="68" dur="500"/>
                                        <p:tgtEl>
                                          <p:spTgt spid="85033"/>
                                        </p:tgtEl>
                                      </p:cBhvr>
                                    </p:animEffect>
                                  </p:childTnLst>
                                </p:cTn>
                              </p:par>
                              <p:par>
                                <p:cTn id="69" presetID="5" presetClass="entr" presetSubtype="10" fill="hold" grpId="0" nodeType="withEffect">
                                  <p:stCondLst>
                                    <p:cond delay="0"/>
                                  </p:stCondLst>
                                  <p:childTnLst>
                                    <p:set>
                                      <p:cBhvr>
                                        <p:cTn id="70" dur="1" fill="hold">
                                          <p:stCondLst>
                                            <p:cond delay="0"/>
                                          </p:stCondLst>
                                        </p:cTn>
                                        <p:tgtEl>
                                          <p:spTgt spid="85034"/>
                                        </p:tgtEl>
                                        <p:attrNameLst>
                                          <p:attrName>style.visibility</p:attrName>
                                        </p:attrNameLst>
                                      </p:cBhvr>
                                      <p:to>
                                        <p:strVal val="visible"/>
                                      </p:to>
                                    </p:set>
                                    <p:animEffect transition="in" filter="checkerboard(across)">
                                      <p:cBhvr>
                                        <p:cTn id="71" dur="500"/>
                                        <p:tgtEl>
                                          <p:spTgt spid="8503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5" presetClass="exit" presetSubtype="10" fill="hold" grpId="1" nodeType="clickEffect">
                                  <p:stCondLst>
                                    <p:cond delay="0"/>
                                  </p:stCondLst>
                                  <p:childTnLst>
                                    <p:animEffect transition="out" filter="checkerboard(across)">
                                      <p:cBhvr>
                                        <p:cTn id="75" dur="500"/>
                                        <p:tgtEl>
                                          <p:spTgt spid="85083"/>
                                        </p:tgtEl>
                                      </p:cBhvr>
                                    </p:animEffect>
                                    <p:set>
                                      <p:cBhvr>
                                        <p:cTn id="76" dur="1" fill="hold">
                                          <p:stCondLst>
                                            <p:cond delay="499"/>
                                          </p:stCondLst>
                                        </p:cTn>
                                        <p:tgtEl>
                                          <p:spTgt spid="85083"/>
                                        </p:tgtEl>
                                        <p:attrNameLst>
                                          <p:attrName>style.visibility</p:attrName>
                                        </p:attrNameLst>
                                      </p:cBhvr>
                                      <p:to>
                                        <p:strVal val="hidden"/>
                                      </p:to>
                                    </p:set>
                                  </p:childTnLst>
                                </p:cTn>
                              </p:par>
                              <p:par>
                                <p:cTn id="77" presetID="5" presetClass="exit" presetSubtype="10" fill="hold" grpId="0" nodeType="withEffect">
                                  <p:stCondLst>
                                    <p:cond delay="0"/>
                                  </p:stCondLst>
                                  <p:childTnLst>
                                    <p:animEffect transition="out" filter="checkerboard(across)">
                                      <p:cBhvr>
                                        <p:cTn id="78" dur="500"/>
                                        <p:tgtEl>
                                          <p:spTgt spid="85084"/>
                                        </p:tgtEl>
                                      </p:cBhvr>
                                    </p:animEffect>
                                    <p:set>
                                      <p:cBhvr>
                                        <p:cTn id="79" dur="1" fill="hold">
                                          <p:stCondLst>
                                            <p:cond delay="499"/>
                                          </p:stCondLst>
                                        </p:cTn>
                                        <p:tgtEl>
                                          <p:spTgt spid="85084"/>
                                        </p:tgtEl>
                                        <p:attrNameLst>
                                          <p:attrName>style.visibility</p:attrName>
                                        </p:attrNameLst>
                                      </p:cBhvr>
                                      <p:to>
                                        <p:strVal val="hidden"/>
                                      </p:to>
                                    </p:set>
                                  </p:childTnLst>
                                </p:cTn>
                              </p:par>
                              <p:par>
                                <p:cTn id="80" presetID="5" presetClass="exit" presetSubtype="10" fill="hold" grpId="1" nodeType="withEffect">
                                  <p:stCondLst>
                                    <p:cond delay="0"/>
                                  </p:stCondLst>
                                  <p:childTnLst>
                                    <p:animEffect transition="out" filter="checkerboard(across)">
                                      <p:cBhvr>
                                        <p:cTn id="81" dur="500"/>
                                        <p:tgtEl>
                                          <p:spTgt spid="85023"/>
                                        </p:tgtEl>
                                      </p:cBhvr>
                                    </p:animEffect>
                                    <p:set>
                                      <p:cBhvr>
                                        <p:cTn id="82" dur="1" fill="hold">
                                          <p:stCondLst>
                                            <p:cond delay="499"/>
                                          </p:stCondLst>
                                        </p:cTn>
                                        <p:tgtEl>
                                          <p:spTgt spid="85023"/>
                                        </p:tgtEl>
                                        <p:attrNameLst>
                                          <p:attrName>style.visibility</p:attrName>
                                        </p:attrNameLst>
                                      </p:cBhvr>
                                      <p:to>
                                        <p:strVal val="hidden"/>
                                      </p:to>
                                    </p:set>
                                  </p:childTnLst>
                                </p:cTn>
                              </p:par>
                              <p:par>
                                <p:cTn id="83" presetID="5" presetClass="exit" presetSubtype="10" fill="hold" grpId="1" nodeType="withEffect">
                                  <p:stCondLst>
                                    <p:cond delay="0"/>
                                  </p:stCondLst>
                                  <p:childTnLst>
                                    <p:animEffect transition="out" filter="checkerboard(across)">
                                      <p:cBhvr>
                                        <p:cTn id="84" dur="500"/>
                                        <p:tgtEl>
                                          <p:spTgt spid="85018"/>
                                        </p:tgtEl>
                                      </p:cBhvr>
                                    </p:animEffect>
                                    <p:set>
                                      <p:cBhvr>
                                        <p:cTn id="85" dur="1" fill="hold">
                                          <p:stCondLst>
                                            <p:cond delay="499"/>
                                          </p:stCondLst>
                                        </p:cTn>
                                        <p:tgtEl>
                                          <p:spTgt spid="85018"/>
                                        </p:tgtEl>
                                        <p:attrNameLst>
                                          <p:attrName>style.visibility</p:attrName>
                                        </p:attrNameLst>
                                      </p:cBhvr>
                                      <p:to>
                                        <p:strVal val="hidden"/>
                                      </p:to>
                                    </p:set>
                                  </p:childTnLst>
                                </p:cTn>
                              </p:par>
                              <p:par>
                                <p:cTn id="86" presetID="5" presetClass="exit" presetSubtype="10" fill="hold" grpId="1" nodeType="withEffect">
                                  <p:stCondLst>
                                    <p:cond delay="0"/>
                                  </p:stCondLst>
                                  <p:childTnLst>
                                    <p:animEffect transition="out" filter="checkerboard(across)">
                                      <p:cBhvr>
                                        <p:cTn id="87" dur="500"/>
                                        <p:tgtEl>
                                          <p:spTgt spid="85021"/>
                                        </p:tgtEl>
                                      </p:cBhvr>
                                    </p:animEffect>
                                    <p:set>
                                      <p:cBhvr>
                                        <p:cTn id="88" dur="1" fill="hold">
                                          <p:stCondLst>
                                            <p:cond delay="499"/>
                                          </p:stCondLst>
                                        </p:cTn>
                                        <p:tgtEl>
                                          <p:spTgt spid="85021"/>
                                        </p:tgtEl>
                                        <p:attrNameLst>
                                          <p:attrName>style.visibility</p:attrName>
                                        </p:attrNameLst>
                                      </p:cBhvr>
                                      <p:to>
                                        <p:strVal val="hidden"/>
                                      </p:to>
                                    </p:set>
                                  </p:childTnLst>
                                </p:cTn>
                              </p:par>
                              <p:par>
                                <p:cTn id="89" presetID="5" presetClass="exit" presetSubtype="10" fill="hold" grpId="1" nodeType="withEffect">
                                  <p:stCondLst>
                                    <p:cond delay="0"/>
                                  </p:stCondLst>
                                  <p:childTnLst>
                                    <p:animEffect transition="out" filter="checkerboard(across)">
                                      <p:cBhvr>
                                        <p:cTn id="90" dur="500"/>
                                        <p:tgtEl>
                                          <p:spTgt spid="85022"/>
                                        </p:tgtEl>
                                      </p:cBhvr>
                                    </p:animEffect>
                                    <p:set>
                                      <p:cBhvr>
                                        <p:cTn id="91" dur="1" fill="hold">
                                          <p:stCondLst>
                                            <p:cond delay="499"/>
                                          </p:stCondLst>
                                        </p:cTn>
                                        <p:tgtEl>
                                          <p:spTgt spid="85022"/>
                                        </p:tgtEl>
                                        <p:attrNameLst>
                                          <p:attrName>style.visibility</p:attrName>
                                        </p:attrNameLst>
                                      </p:cBhvr>
                                      <p:to>
                                        <p:strVal val="hidden"/>
                                      </p:to>
                                    </p:set>
                                  </p:childTnLst>
                                </p:cTn>
                              </p:par>
                              <p:par>
                                <p:cTn id="92" presetID="5" presetClass="exit" presetSubtype="10" fill="hold" grpId="1" nodeType="withEffect">
                                  <p:stCondLst>
                                    <p:cond delay="0"/>
                                  </p:stCondLst>
                                  <p:childTnLst>
                                    <p:animEffect transition="out" filter="checkerboard(across)">
                                      <p:cBhvr>
                                        <p:cTn id="93" dur="500"/>
                                        <p:tgtEl>
                                          <p:spTgt spid="85020"/>
                                        </p:tgtEl>
                                      </p:cBhvr>
                                    </p:animEffect>
                                    <p:set>
                                      <p:cBhvr>
                                        <p:cTn id="94" dur="1" fill="hold">
                                          <p:stCondLst>
                                            <p:cond delay="499"/>
                                          </p:stCondLst>
                                        </p:cTn>
                                        <p:tgtEl>
                                          <p:spTgt spid="85020"/>
                                        </p:tgtEl>
                                        <p:attrNameLst>
                                          <p:attrName>style.visibility</p:attrName>
                                        </p:attrNameLst>
                                      </p:cBhvr>
                                      <p:to>
                                        <p:strVal val="hidden"/>
                                      </p:to>
                                    </p:set>
                                  </p:childTnLst>
                                </p:cTn>
                              </p:par>
                              <p:par>
                                <p:cTn id="95" presetID="5" presetClass="exit" presetSubtype="10" fill="hold" grpId="1" nodeType="withEffect">
                                  <p:stCondLst>
                                    <p:cond delay="0"/>
                                  </p:stCondLst>
                                  <p:childTnLst>
                                    <p:animEffect transition="out" filter="checkerboard(across)">
                                      <p:cBhvr>
                                        <p:cTn id="96" dur="500"/>
                                        <p:tgtEl>
                                          <p:spTgt spid="85019"/>
                                        </p:tgtEl>
                                      </p:cBhvr>
                                    </p:animEffect>
                                    <p:set>
                                      <p:cBhvr>
                                        <p:cTn id="97" dur="1" fill="hold">
                                          <p:stCondLst>
                                            <p:cond delay="499"/>
                                          </p:stCondLst>
                                        </p:cTn>
                                        <p:tgtEl>
                                          <p:spTgt spid="85019"/>
                                        </p:tgtEl>
                                        <p:attrNameLst>
                                          <p:attrName>style.visibility</p:attrName>
                                        </p:attrNameLst>
                                      </p:cBhvr>
                                      <p:to>
                                        <p:strVal val="hidden"/>
                                      </p:to>
                                    </p:set>
                                  </p:childTnLst>
                                </p:cTn>
                              </p:par>
                              <p:par>
                                <p:cTn id="98" presetID="5" presetClass="entr" presetSubtype="10" fill="hold" grpId="0" nodeType="withEffect">
                                  <p:stCondLst>
                                    <p:cond delay="0"/>
                                  </p:stCondLst>
                                  <p:childTnLst>
                                    <p:set>
                                      <p:cBhvr>
                                        <p:cTn id="99" dur="1" fill="hold">
                                          <p:stCondLst>
                                            <p:cond delay="0"/>
                                          </p:stCondLst>
                                        </p:cTn>
                                        <p:tgtEl>
                                          <p:spTgt spid="85091"/>
                                        </p:tgtEl>
                                        <p:attrNameLst>
                                          <p:attrName>style.visibility</p:attrName>
                                        </p:attrNameLst>
                                      </p:cBhvr>
                                      <p:to>
                                        <p:strVal val="visible"/>
                                      </p:to>
                                    </p:set>
                                    <p:animEffect transition="in" filter="checkerboard(across)">
                                      <p:cBhvr>
                                        <p:cTn id="100" dur="500"/>
                                        <p:tgtEl>
                                          <p:spTgt spid="85091"/>
                                        </p:tgtEl>
                                      </p:cBhvr>
                                    </p:animEffect>
                                  </p:childTnLst>
                                </p:cTn>
                              </p:par>
                              <p:par>
                                <p:cTn id="101" presetID="5" presetClass="exit" presetSubtype="10" fill="hold" grpId="2" nodeType="withEffect">
                                  <p:stCondLst>
                                    <p:cond delay="0"/>
                                  </p:stCondLst>
                                  <p:childTnLst>
                                    <p:animEffect transition="out" filter="checkerboard(across)">
                                      <p:cBhvr>
                                        <p:cTn id="102" dur="500"/>
                                        <p:tgtEl>
                                          <p:spTgt spid="85023"/>
                                        </p:tgtEl>
                                      </p:cBhvr>
                                    </p:animEffect>
                                    <p:set>
                                      <p:cBhvr>
                                        <p:cTn id="103" dur="1" fill="hold">
                                          <p:stCondLst>
                                            <p:cond delay="499"/>
                                          </p:stCondLst>
                                        </p:cTn>
                                        <p:tgtEl>
                                          <p:spTgt spid="85023"/>
                                        </p:tgtEl>
                                        <p:attrNameLst>
                                          <p:attrName>style.visibility</p:attrName>
                                        </p:attrNameLst>
                                      </p:cBhvr>
                                      <p:to>
                                        <p:strVal val="hidden"/>
                                      </p:to>
                                    </p:set>
                                  </p:childTnLst>
                                </p:cTn>
                              </p:par>
                              <p:par>
                                <p:cTn id="104" presetID="5" presetClass="entr" presetSubtype="10" fill="hold" grpId="0" nodeType="withEffect">
                                  <p:stCondLst>
                                    <p:cond delay="0"/>
                                  </p:stCondLst>
                                  <p:childTnLst>
                                    <p:set>
                                      <p:cBhvr>
                                        <p:cTn id="105" dur="1" fill="hold">
                                          <p:stCondLst>
                                            <p:cond delay="0"/>
                                          </p:stCondLst>
                                        </p:cTn>
                                        <p:tgtEl>
                                          <p:spTgt spid="85092"/>
                                        </p:tgtEl>
                                        <p:attrNameLst>
                                          <p:attrName>style.visibility</p:attrName>
                                        </p:attrNameLst>
                                      </p:cBhvr>
                                      <p:to>
                                        <p:strVal val="visible"/>
                                      </p:to>
                                    </p:set>
                                    <p:animEffect transition="in" filter="checkerboard(across)">
                                      <p:cBhvr>
                                        <p:cTn id="106" dur="500"/>
                                        <p:tgtEl>
                                          <p:spTgt spid="85092"/>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5" presetClass="entr" presetSubtype="10" fill="hold" grpId="0" nodeType="clickEffect">
                                  <p:stCondLst>
                                    <p:cond delay="0"/>
                                  </p:stCondLst>
                                  <p:childTnLst>
                                    <p:set>
                                      <p:cBhvr>
                                        <p:cTn id="110" dur="1" fill="hold">
                                          <p:stCondLst>
                                            <p:cond delay="0"/>
                                          </p:stCondLst>
                                        </p:cTn>
                                        <p:tgtEl>
                                          <p:spTgt spid="85072"/>
                                        </p:tgtEl>
                                        <p:attrNameLst>
                                          <p:attrName>style.visibility</p:attrName>
                                        </p:attrNameLst>
                                      </p:cBhvr>
                                      <p:to>
                                        <p:strVal val="visible"/>
                                      </p:to>
                                    </p:set>
                                    <p:animEffect transition="in" filter="checkerboard(across)">
                                      <p:cBhvr>
                                        <p:cTn id="111" dur="500"/>
                                        <p:tgtEl>
                                          <p:spTgt spid="85072"/>
                                        </p:tgtEl>
                                      </p:cBhvr>
                                    </p:animEffect>
                                  </p:childTnLst>
                                </p:cTn>
                              </p:par>
                              <p:par>
                                <p:cTn id="112" presetID="5" presetClass="entr" presetSubtype="10" fill="hold" grpId="0" nodeType="withEffect">
                                  <p:stCondLst>
                                    <p:cond delay="0"/>
                                  </p:stCondLst>
                                  <p:childTnLst>
                                    <p:set>
                                      <p:cBhvr>
                                        <p:cTn id="113" dur="1" fill="hold">
                                          <p:stCondLst>
                                            <p:cond delay="0"/>
                                          </p:stCondLst>
                                        </p:cTn>
                                        <p:tgtEl>
                                          <p:spTgt spid="85073"/>
                                        </p:tgtEl>
                                        <p:attrNameLst>
                                          <p:attrName>style.visibility</p:attrName>
                                        </p:attrNameLst>
                                      </p:cBhvr>
                                      <p:to>
                                        <p:strVal val="visible"/>
                                      </p:to>
                                    </p:set>
                                    <p:animEffect transition="in" filter="checkerboard(across)">
                                      <p:cBhvr>
                                        <p:cTn id="114" dur="500"/>
                                        <p:tgtEl>
                                          <p:spTgt spid="85073"/>
                                        </p:tgtEl>
                                      </p:cBhvr>
                                    </p:animEffect>
                                  </p:childTnLst>
                                </p:cTn>
                              </p:par>
                              <p:par>
                                <p:cTn id="115" presetID="5" presetClass="entr" presetSubtype="10" fill="hold" grpId="0" nodeType="withEffect">
                                  <p:stCondLst>
                                    <p:cond delay="0"/>
                                  </p:stCondLst>
                                  <p:childTnLst>
                                    <p:set>
                                      <p:cBhvr>
                                        <p:cTn id="116" dur="1" fill="hold">
                                          <p:stCondLst>
                                            <p:cond delay="0"/>
                                          </p:stCondLst>
                                        </p:cTn>
                                        <p:tgtEl>
                                          <p:spTgt spid="85075"/>
                                        </p:tgtEl>
                                        <p:attrNameLst>
                                          <p:attrName>style.visibility</p:attrName>
                                        </p:attrNameLst>
                                      </p:cBhvr>
                                      <p:to>
                                        <p:strVal val="visible"/>
                                      </p:to>
                                    </p:set>
                                    <p:animEffect transition="in" filter="checkerboard(across)">
                                      <p:cBhvr>
                                        <p:cTn id="117" dur="500"/>
                                        <p:tgtEl>
                                          <p:spTgt spid="85075"/>
                                        </p:tgtEl>
                                      </p:cBhvr>
                                    </p:animEffect>
                                  </p:childTnLst>
                                </p:cTn>
                              </p:par>
                              <p:par>
                                <p:cTn id="118" presetID="5" presetClass="entr" presetSubtype="10" fill="hold" grpId="0" nodeType="withEffect">
                                  <p:stCondLst>
                                    <p:cond delay="0"/>
                                  </p:stCondLst>
                                  <p:childTnLst>
                                    <p:set>
                                      <p:cBhvr>
                                        <p:cTn id="119" dur="1" fill="hold">
                                          <p:stCondLst>
                                            <p:cond delay="0"/>
                                          </p:stCondLst>
                                        </p:cTn>
                                        <p:tgtEl>
                                          <p:spTgt spid="85078"/>
                                        </p:tgtEl>
                                        <p:attrNameLst>
                                          <p:attrName>style.visibility</p:attrName>
                                        </p:attrNameLst>
                                      </p:cBhvr>
                                      <p:to>
                                        <p:strVal val="visible"/>
                                      </p:to>
                                    </p:set>
                                    <p:animEffect transition="in" filter="checkerboard(across)">
                                      <p:cBhvr>
                                        <p:cTn id="120" dur="500"/>
                                        <p:tgtEl>
                                          <p:spTgt spid="85078"/>
                                        </p:tgtEl>
                                      </p:cBhvr>
                                    </p:animEffect>
                                  </p:childTnLst>
                                </p:cTn>
                              </p:par>
                              <p:par>
                                <p:cTn id="121" presetID="5" presetClass="entr" presetSubtype="10" fill="hold" grpId="0" nodeType="withEffect">
                                  <p:stCondLst>
                                    <p:cond delay="0"/>
                                  </p:stCondLst>
                                  <p:childTnLst>
                                    <p:set>
                                      <p:cBhvr>
                                        <p:cTn id="122" dur="1" fill="hold">
                                          <p:stCondLst>
                                            <p:cond delay="0"/>
                                          </p:stCondLst>
                                        </p:cTn>
                                        <p:tgtEl>
                                          <p:spTgt spid="85067"/>
                                        </p:tgtEl>
                                        <p:attrNameLst>
                                          <p:attrName>style.visibility</p:attrName>
                                        </p:attrNameLst>
                                      </p:cBhvr>
                                      <p:to>
                                        <p:strVal val="visible"/>
                                      </p:to>
                                    </p:set>
                                    <p:animEffect transition="in" filter="checkerboard(across)">
                                      <p:cBhvr>
                                        <p:cTn id="123" dur="500"/>
                                        <p:tgtEl>
                                          <p:spTgt spid="85067"/>
                                        </p:tgtEl>
                                      </p:cBhvr>
                                    </p:animEffect>
                                  </p:childTnLst>
                                </p:cTn>
                              </p:par>
                              <p:par>
                                <p:cTn id="124" presetID="5" presetClass="entr" presetSubtype="10" fill="hold" grpId="0" nodeType="withEffect">
                                  <p:stCondLst>
                                    <p:cond delay="0"/>
                                  </p:stCondLst>
                                  <p:childTnLst>
                                    <p:set>
                                      <p:cBhvr>
                                        <p:cTn id="125" dur="1" fill="hold">
                                          <p:stCondLst>
                                            <p:cond delay="0"/>
                                          </p:stCondLst>
                                        </p:cTn>
                                        <p:tgtEl>
                                          <p:spTgt spid="85070"/>
                                        </p:tgtEl>
                                        <p:attrNameLst>
                                          <p:attrName>style.visibility</p:attrName>
                                        </p:attrNameLst>
                                      </p:cBhvr>
                                      <p:to>
                                        <p:strVal val="visible"/>
                                      </p:to>
                                    </p:set>
                                    <p:animEffect transition="in" filter="checkerboard(across)">
                                      <p:cBhvr>
                                        <p:cTn id="126" dur="500"/>
                                        <p:tgtEl>
                                          <p:spTgt spid="85070"/>
                                        </p:tgtEl>
                                      </p:cBhvr>
                                    </p:animEffect>
                                  </p:childTnLst>
                                </p:cTn>
                              </p:par>
                              <p:par>
                                <p:cTn id="127" presetID="5" presetClass="entr" presetSubtype="10" fill="hold" grpId="0" nodeType="withEffect">
                                  <p:stCondLst>
                                    <p:cond delay="0"/>
                                  </p:stCondLst>
                                  <p:childTnLst>
                                    <p:set>
                                      <p:cBhvr>
                                        <p:cTn id="128" dur="1" fill="hold">
                                          <p:stCondLst>
                                            <p:cond delay="0"/>
                                          </p:stCondLst>
                                        </p:cTn>
                                        <p:tgtEl>
                                          <p:spTgt spid="85071"/>
                                        </p:tgtEl>
                                        <p:attrNameLst>
                                          <p:attrName>style.visibility</p:attrName>
                                        </p:attrNameLst>
                                      </p:cBhvr>
                                      <p:to>
                                        <p:strVal val="visible"/>
                                      </p:to>
                                    </p:set>
                                    <p:animEffect transition="in" filter="checkerboard(across)">
                                      <p:cBhvr>
                                        <p:cTn id="129" dur="500"/>
                                        <p:tgtEl>
                                          <p:spTgt spid="85071"/>
                                        </p:tgtEl>
                                      </p:cBhvr>
                                    </p:animEffect>
                                  </p:childTnLst>
                                </p:cTn>
                              </p:par>
                              <p:par>
                                <p:cTn id="130" presetID="5" presetClass="entr" presetSubtype="10" fill="hold" grpId="0" nodeType="withEffect">
                                  <p:stCondLst>
                                    <p:cond delay="0"/>
                                  </p:stCondLst>
                                  <p:childTnLst>
                                    <p:set>
                                      <p:cBhvr>
                                        <p:cTn id="131" dur="1" fill="hold">
                                          <p:stCondLst>
                                            <p:cond delay="0"/>
                                          </p:stCondLst>
                                        </p:cTn>
                                        <p:tgtEl>
                                          <p:spTgt spid="85069"/>
                                        </p:tgtEl>
                                        <p:attrNameLst>
                                          <p:attrName>style.visibility</p:attrName>
                                        </p:attrNameLst>
                                      </p:cBhvr>
                                      <p:to>
                                        <p:strVal val="visible"/>
                                      </p:to>
                                    </p:set>
                                    <p:animEffect transition="in" filter="checkerboard(across)">
                                      <p:cBhvr>
                                        <p:cTn id="132" dur="500"/>
                                        <p:tgtEl>
                                          <p:spTgt spid="85069"/>
                                        </p:tgtEl>
                                      </p:cBhvr>
                                    </p:animEffect>
                                  </p:childTnLst>
                                </p:cTn>
                              </p:par>
                              <p:par>
                                <p:cTn id="133" presetID="5" presetClass="entr" presetSubtype="10" fill="hold" grpId="0" nodeType="withEffect">
                                  <p:stCondLst>
                                    <p:cond delay="0"/>
                                  </p:stCondLst>
                                  <p:childTnLst>
                                    <p:set>
                                      <p:cBhvr>
                                        <p:cTn id="134" dur="1" fill="hold">
                                          <p:stCondLst>
                                            <p:cond delay="0"/>
                                          </p:stCondLst>
                                        </p:cTn>
                                        <p:tgtEl>
                                          <p:spTgt spid="85068"/>
                                        </p:tgtEl>
                                        <p:attrNameLst>
                                          <p:attrName>style.visibility</p:attrName>
                                        </p:attrNameLst>
                                      </p:cBhvr>
                                      <p:to>
                                        <p:strVal val="visible"/>
                                      </p:to>
                                    </p:set>
                                    <p:animEffect transition="in" filter="checkerboard(across)">
                                      <p:cBhvr>
                                        <p:cTn id="135" dur="500"/>
                                        <p:tgtEl>
                                          <p:spTgt spid="85068"/>
                                        </p:tgtEl>
                                      </p:cBhvr>
                                    </p:animEffect>
                                  </p:childTnLst>
                                </p:cTn>
                              </p:par>
                              <p:par>
                                <p:cTn id="136" presetID="5" presetClass="entr" presetSubtype="10" fill="hold" grpId="0" nodeType="withEffect">
                                  <p:stCondLst>
                                    <p:cond delay="0"/>
                                  </p:stCondLst>
                                  <p:childTnLst>
                                    <p:set>
                                      <p:cBhvr>
                                        <p:cTn id="137" dur="1" fill="hold">
                                          <p:stCondLst>
                                            <p:cond delay="0"/>
                                          </p:stCondLst>
                                        </p:cTn>
                                        <p:tgtEl>
                                          <p:spTgt spid="85093"/>
                                        </p:tgtEl>
                                        <p:attrNameLst>
                                          <p:attrName>style.visibility</p:attrName>
                                        </p:attrNameLst>
                                      </p:cBhvr>
                                      <p:to>
                                        <p:strVal val="visible"/>
                                      </p:to>
                                    </p:set>
                                    <p:animEffect transition="in" filter="checkerboard(across)">
                                      <p:cBhvr>
                                        <p:cTn id="138" dur="500"/>
                                        <p:tgtEl>
                                          <p:spTgt spid="85093"/>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5" presetClass="entr" presetSubtype="10" fill="hold" nodeType="clickEffect">
                                  <p:stCondLst>
                                    <p:cond delay="0"/>
                                  </p:stCondLst>
                                  <p:childTnLst>
                                    <p:set>
                                      <p:cBhvr>
                                        <p:cTn id="142" dur="1" fill="hold">
                                          <p:stCondLst>
                                            <p:cond delay="0"/>
                                          </p:stCondLst>
                                        </p:cTn>
                                        <p:tgtEl>
                                          <p:spTgt spid="84995">
                                            <p:txEl>
                                              <p:pRg st="5" end="5"/>
                                            </p:txEl>
                                          </p:spTgt>
                                        </p:tgtEl>
                                        <p:attrNameLst>
                                          <p:attrName>style.visibility</p:attrName>
                                        </p:attrNameLst>
                                      </p:cBhvr>
                                      <p:to>
                                        <p:strVal val="visible"/>
                                      </p:to>
                                    </p:set>
                                    <p:animEffect transition="in" filter="checkerboard(across)">
                                      <p:cBhvr>
                                        <p:cTn id="143" dur="500"/>
                                        <p:tgtEl>
                                          <p:spTgt spid="84995">
                                            <p:txEl>
                                              <p:pRg st="5" end="5"/>
                                            </p:txEl>
                                          </p:spTgt>
                                        </p:tgtEl>
                                      </p:cBhvr>
                                    </p:animEffect>
                                  </p:childTnLst>
                                </p:cTn>
                              </p:par>
                              <p:par>
                                <p:cTn id="144" presetID="5" presetClass="entr" presetSubtype="10" fill="hold" grpId="0" nodeType="withEffect">
                                  <p:stCondLst>
                                    <p:cond delay="0"/>
                                  </p:stCondLst>
                                  <p:childTnLst>
                                    <p:set>
                                      <p:cBhvr>
                                        <p:cTn id="145" dur="1" fill="hold">
                                          <p:stCondLst>
                                            <p:cond delay="0"/>
                                          </p:stCondLst>
                                        </p:cTn>
                                        <p:tgtEl>
                                          <p:spTgt spid="85094"/>
                                        </p:tgtEl>
                                        <p:attrNameLst>
                                          <p:attrName>style.visibility</p:attrName>
                                        </p:attrNameLst>
                                      </p:cBhvr>
                                      <p:to>
                                        <p:strVal val="visible"/>
                                      </p:to>
                                    </p:set>
                                    <p:animEffect transition="in" filter="checkerboard(across)">
                                      <p:cBhvr>
                                        <p:cTn id="146" dur="500"/>
                                        <p:tgtEl>
                                          <p:spTgt spid="85094"/>
                                        </p:tgtEl>
                                      </p:cBhvr>
                                    </p:animEffect>
                                  </p:childTnLst>
                                </p:cTn>
                              </p:par>
                              <p:par>
                                <p:cTn id="147" presetID="5" presetClass="entr" presetSubtype="10" fill="hold" grpId="0" nodeType="withEffect">
                                  <p:stCondLst>
                                    <p:cond delay="0"/>
                                  </p:stCondLst>
                                  <p:childTnLst>
                                    <p:set>
                                      <p:cBhvr>
                                        <p:cTn id="148" dur="1" fill="hold">
                                          <p:stCondLst>
                                            <p:cond delay="0"/>
                                          </p:stCondLst>
                                        </p:cTn>
                                        <p:tgtEl>
                                          <p:spTgt spid="85095"/>
                                        </p:tgtEl>
                                        <p:attrNameLst>
                                          <p:attrName>style.visibility</p:attrName>
                                        </p:attrNameLst>
                                      </p:cBhvr>
                                      <p:to>
                                        <p:strVal val="visible"/>
                                      </p:to>
                                    </p:set>
                                    <p:animEffect transition="in" filter="checkerboard(across)">
                                      <p:cBhvr>
                                        <p:cTn id="149" dur="500"/>
                                        <p:tgtEl>
                                          <p:spTgt spid="85095"/>
                                        </p:tgtEl>
                                      </p:cBhvr>
                                    </p:animEffect>
                                  </p:childTnLst>
                                </p:cTn>
                              </p:par>
                              <p:par>
                                <p:cTn id="150" presetID="5" presetClass="entr" presetSubtype="10" fill="hold" grpId="0" nodeType="withEffect">
                                  <p:stCondLst>
                                    <p:cond delay="0"/>
                                  </p:stCondLst>
                                  <p:childTnLst>
                                    <p:set>
                                      <p:cBhvr>
                                        <p:cTn id="151" dur="1" fill="hold">
                                          <p:stCondLst>
                                            <p:cond delay="0"/>
                                          </p:stCondLst>
                                        </p:cTn>
                                        <p:tgtEl>
                                          <p:spTgt spid="85096"/>
                                        </p:tgtEl>
                                        <p:attrNameLst>
                                          <p:attrName>style.visibility</p:attrName>
                                        </p:attrNameLst>
                                      </p:cBhvr>
                                      <p:to>
                                        <p:strVal val="visible"/>
                                      </p:to>
                                    </p:set>
                                    <p:animEffect transition="in" filter="checkerboard(across)">
                                      <p:cBhvr>
                                        <p:cTn id="152" dur="500"/>
                                        <p:tgtEl>
                                          <p:spTgt spid="85096"/>
                                        </p:tgtEl>
                                      </p:cBhvr>
                                    </p:animEffect>
                                  </p:childTnLst>
                                </p:cTn>
                              </p:par>
                              <p:par>
                                <p:cTn id="153" presetID="5" presetClass="exit" presetSubtype="10" fill="hold" grpId="1" nodeType="withEffect">
                                  <p:stCondLst>
                                    <p:cond delay="0"/>
                                  </p:stCondLst>
                                  <p:childTnLst>
                                    <p:animEffect transition="out" filter="checkerboard(across)">
                                      <p:cBhvr>
                                        <p:cTn id="154" dur="500"/>
                                        <p:tgtEl>
                                          <p:spTgt spid="85093"/>
                                        </p:tgtEl>
                                      </p:cBhvr>
                                    </p:animEffect>
                                    <p:set>
                                      <p:cBhvr>
                                        <p:cTn id="155" dur="1" fill="hold">
                                          <p:stCondLst>
                                            <p:cond delay="499"/>
                                          </p:stCondLst>
                                        </p:cTn>
                                        <p:tgtEl>
                                          <p:spTgt spid="85093"/>
                                        </p:tgtEl>
                                        <p:attrNameLst>
                                          <p:attrName>style.visibility</p:attrName>
                                        </p:attrNameLst>
                                      </p:cBhvr>
                                      <p:to>
                                        <p:strVal val="hidden"/>
                                      </p:to>
                                    </p:set>
                                  </p:childTnLst>
                                </p:cTn>
                              </p:par>
                              <p:par>
                                <p:cTn id="156" presetID="5" presetClass="exit" presetSubtype="10" fill="hold" grpId="1" nodeType="withEffect">
                                  <p:stCondLst>
                                    <p:cond delay="0"/>
                                  </p:stCondLst>
                                  <p:childTnLst>
                                    <p:animEffect transition="out" filter="checkerboard(across)">
                                      <p:cBhvr>
                                        <p:cTn id="157" dur="500"/>
                                        <p:tgtEl>
                                          <p:spTgt spid="85073"/>
                                        </p:tgtEl>
                                      </p:cBhvr>
                                    </p:animEffect>
                                    <p:set>
                                      <p:cBhvr>
                                        <p:cTn id="158" dur="1" fill="hold">
                                          <p:stCondLst>
                                            <p:cond delay="499"/>
                                          </p:stCondLst>
                                        </p:cTn>
                                        <p:tgtEl>
                                          <p:spTgt spid="85073"/>
                                        </p:tgtEl>
                                        <p:attrNameLst>
                                          <p:attrName>style.visibility</p:attrName>
                                        </p:attrNameLst>
                                      </p:cBhvr>
                                      <p:to>
                                        <p:strVal val="hidden"/>
                                      </p:to>
                                    </p:set>
                                  </p:childTnLst>
                                </p:cTn>
                              </p:par>
                              <p:par>
                                <p:cTn id="159" presetID="5" presetClass="exit" presetSubtype="10" fill="hold" grpId="1" nodeType="withEffect">
                                  <p:stCondLst>
                                    <p:cond delay="0"/>
                                  </p:stCondLst>
                                  <p:childTnLst>
                                    <p:animEffect transition="out" filter="checkerboard(across)">
                                      <p:cBhvr>
                                        <p:cTn id="160" dur="500"/>
                                        <p:tgtEl>
                                          <p:spTgt spid="85072"/>
                                        </p:tgtEl>
                                      </p:cBhvr>
                                    </p:animEffect>
                                    <p:set>
                                      <p:cBhvr>
                                        <p:cTn id="161" dur="1" fill="hold">
                                          <p:stCondLst>
                                            <p:cond delay="499"/>
                                          </p:stCondLst>
                                        </p:cTn>
                                        <p:tgtEl>
                                          <p:spTgt spid="850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18" grpId="0"/>
      <p:bldP spid="85018" grpId="1"/>
      <p:bldP spid="85019" grpId="0"/>
      <p:bldP spid="85019" grpId="1"/>
      <p:bldP spid="85020" grpId="0"/>
      <p:bldP spid="85020" grpId="1"/>
      <p:bldP spid="85021" grpId="0"/>
      <p:bldP spid="85021" grpId="1"/>
      <p:bldP spid="85022" grpId="0"/>
      <p:bldP spid="85022" grpId="1"/>
      <p:bldP spid="85023" grpId="0"/>
      <p:bldP spid="85023" grpId="1"/>
      <p:bldP spid="85023" grpId="2"/>
      <p:bldP spid="85025" grpId="0" animBg="1"/>
      <p:bldP spid="85026" grpId="0" animBg="1"/>
      <p:bldP spid="85027" grpId="0" animBg="1"/>
      <p:bldP spid="85028" grpId="0" animBg="1"/>
      <p:bldP spid="85033" grpId="0" animBg="1"/>
      <p:bldP spid="85034" grpId="0" animBg="1"/>
      <p:bldP spid="85067" grpId="0"/>
      <p:bldP spid="85068" grpId="0"/>
      <p:bldP spid="85069" grpId="0"/>
      <p:bldP spid="85070" grpId="0"/>
      <p:bldP spid="85071" grpId="0"/>
      <p:bldP spid="85072" grpId="0" animBg="1"/>
      <p:bldP spid="85072" grpId="1" animBg="1"/>
      <p:bldP spid="85073" grpId="0" animBg="1"/>
      <p:bldP spid="85073" grpId="1" animBg="1"/>
      <p:bldP spid="85075" grpId="0" animBg="1"/>
      <p:bldP spid="85078" grpId="0" animBg="1"/>
      <p:bldP spid="85083" grpId="0" animBg="1"/>
      <p:bldP spid="85083" grpId="1" animBg="1"/>
      <p:bldP spid="85084" grpId="0"/>
      <p:bldP spid="85091" grpId="0"/>
      <p:bldP spid="85092" grpId="0" animBg="1"/>
      <p:bldP spid="85093" grpId="0" animBg="1"/>
      <p:bldP spid="85093" grpId="1" animBg="1"/>
      <p:bldP spid="85094" grpId="0" animBg="1"/>
      <p:bldP spid="85095" grpId="0" animBg="1"/>
      <p:bldP spid="8509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TW" dirty="0" smtClean="0">
                <a:latin typeface="Times New Roman" panose="02020603050405020304" pitchFamily="18" charset="0"/>
              </a:rPr>
              <a:t>Brooks’ Theorem</a:t>
            </a:r>
          </a:p>
        </p:txBody>
      </p:sp>
      <p:sp>
        <p:nvSpPr>
          <p:cNvPr id="86019" name="Rectangle 3"/>
          <p:cNvSpPr>
            <a:spLocks noGrp="1" noChangeArrowheads="1"/>
          </p:cNvSpPr>
          <p:nvPr>
            <p:ph type="body" idx="1"/>
          </p:nvPr>
        </p:nvSpPr>
        <p:spPr>
          <a:xfrm>
            <a:off x="395288" y="1557338"/>
            <a:ext cx="8353425" cy="4637087"/>
          </a:xfrm>
        </p:spPr>
        <p:txBody>
          <a:bodyPr>
            <a:normAutofit/>
          </a:bodyPr>
          <a:lstStyle/>
          <a:p>
            <a:pPr eaLnBrk="1" hangingPunct="1">
              <a:lnSpc>
                <a:spcPct val="90000"/>
              </a:lnSpc>
              <a:buFontTx/>
              <a:buNone/>
            </a:pPr>
            <a:r>
              <a:rPr lang="en-US" altLang="zh-TW" sz="2800" dirty="0" smtClean="0">
                <a:latin typeface="Times New Roman" panose="02020603050405020304" pitchFamily="18" charset="0"/>
                <a:sym typeface="Symbol" panose="05050102010706020507" pitchFamily="18" charset="2"/>
              </a:rPr>
              <a:t>Case 2-2: G is 2-connected.</a:t>
            </a:r>
          </a:p>
          <a:p>
            <a:pPr>
              <a:buNone/>
            </a:pPr>
            <a:r>
              <a:rPr lang="en-US" altLang="zh-TW" sz="2800" dirty="0" smtClean="0">
                <a:latin typeface="Times New Roman" panose="02020603050405020304" pitchFamily="18" charset="0"/>
                <a:sym typeface="Symbol" panose="05050102010706020507" pitchFamily="18" charset="2"/>
              </a:rPr>
              <a:t>Suppose that some vertex </a:t>
            </a:r>
            <a:r>
              <a:rPr lang="en-US" altLang="zh-TW" sz="2800" dirty="0" err="1" smtClean="0">
                <a:latin typeface="Times New Roman" panose="02020603050405020304" pitchFamily="18" charset="0"/>
              </a:rPr>
              <a:t>v</a:t>
            </a:r>
            <a:r>
              <a:rPr lang="en-US" altLang="zh-TW" sz="2800" baseline="-25000" dirty="0" err="1" smtClean="0">
                <a:latin typeface="Times New Roman" panose="02020603050405020304" pitchFamily="18" charset="0"/>
              </a:rPr>
              <a:t>n</a:t>
            </a:r>
            <a:r>
              <a:rPr lang="en-US" altLang="zh-TW" sz="2800" dirty="0" smtClean="0">
                <a:latin typeface="Times New Roman" panose="02020603050405020304" pitchFamily="18" charset="0"/>
                <a:sym typeface="Symbol" panose="05050102010706020507" pitchFamily="18" charset="2"/>
              </a:rPr>
              <a:t> has neighbors </a:t>
            </a:r>
            <a:r>
              <a:rPr lang="en-US" altLang="zh-TW" sz="2800" dirty="0" smtClean="0">
                <a:latin typeface="Times New Roman" panose="02020603050405020304" pitchFamily="18" charset="0"/>
              </a:rPr>
              <a:t>v</a:t>
            </a:r>
            <a:r>
              <a:rPr lang="en-US" altLang="zh-TW" sz="2800" baseline="-25000" dirty="0" smtClean="0">
                <a:latin typeface="Times New Roman" panose="02020603050405020304" pitchFamily="18" charset="0"/>
              </a:rPr>
              <a:t>1</a:t>
            </a:r>
            <a:r>
              <a:rPr lang="en-US" altLang="zh-TW" sz="2800" dirty="0" smtClean="0">
                <a:latin typeface="Times New Roman" panose="02020603050405020304" pitchFamily="18" charset="0"/>
              </a:rPr>
              <a:t>, v</a:t>
            </a:r>
            <a:r>
              <a:rPr lang="en-US" altLang="zh-TW" sz="2800" baseline="-25000" dirty="0" smtClean="0">
                <a:latin typeface="Times New Roman" panose="02020603050405020304" pitchFamily="18" charset="0"/>
              </a:rPr>
              <a:t>2</a:t>
            </a:r>
            <a:r>
              <a:rPr lang="en-US" altLang="zh-TW" sz="2800" dirty="0" smtClean="0">
                <a:latin typeface="Times New Roman" panose="02020603050405020304" pitchFamily="18" charset="0"/>
                <a:sym typeface="Symbol" panose="05050102010706020507" pitchFamily="18" charset="2"/>
              </a:rPr>
              <a:t> such that </a:t>
            </a:r>
            <a:r>
              <a:rPr lang="en-US" altLang="zh-TW" sz="2800" dirty="0" smtClean="0">
                <a:latin typeface="Times New Roman" panose="02020603050405020304" pitchFamily="18" charset="0"/>
              </a:rPr>
              <a:t>v</a:t>
            </a:r>
            <a:r>
              <a:rPr lang="en-US" altLang="zh-TW" sz="2800" baseline="-25000" dirty="0" smtClean="0">
                <a:latin typeface="Times New Roman" panose="02020603050405020304" pitchFamily="18" charset="0"/>
              </a:rPr>
              <a:t>1</a:t>
            </a:r>
            <a:r>
              <a:rPr lang="en-US" altLang="zh-TW" sz="2800" dirty="0" smtClean="0">
                <a:latin typeface="Times New Roman" panose="02020603050405020304" pitchFamily="18" charset="0"/>
              </a:rPr>
              <a:t>v</a:t>
            </a:r>
            <a:r>
              <a:rPr lang="en-US" altLang="zh-TW" sz="2800" baseline="-25000" dirty="0" smtClean="0">
                <a:latin typeface="Times New Roman" panose="02020603050405020304" pitchFamily="18" charset="0"/>
              </a:rPr>
              <a:t>2</a:t>
            </a:r>
            <a:r>
              <a:rPr lang="en-US" altLang="zh-TW" dirty="0" smtClean="0">
                <a:latin typeface="Times New Roman" panose="02020603050405020304" pitchFamily="18" charset="0"/>
                <a:sym typeface="Symbol" panose="05050102010706020507" pitchFamily="18" charset="2"/>
              </a:rPr>
              <a:t> </a:t>
            </a:r>
            <a:r>
              <a:rPr lang="en-US" altLang="zh-TW" sz="2800" dirty="0" smtClean="0">
                <a:latin typeface="Times New Roman" panose="02020603050405020304" pitchFamily="18" charset="0"/>
                <a:sym typeface="Symbol" panose="05050102010706020507" pitchFamily="18" charset="2"/>
              </a:rPr>
              <a:t>E(G) and </a:t>
            </a:r>
            <a:r>
              <a:rPr lang="en-US" altLang="zh-TW" dirty="0" smtClean="0">
                <a:latin typeface="Times New Roman" panose="02020603050405020304" pitchFamily="18" charset="0"/>
                <a:sym typeface="Symbol" panose="05050102010706020507" pitchFamily="18" charset="2"/>
              </a:rPr>
              <a:t>G</a:t>
            </a:r>
            <a:r>
              <a:rPr lang="en-US" altLang="zh-TW" dirty="0" smtClean="0">
                <a:latin typeface="Times New Roman" panose="02020603050405020304" pitchFamily="18" charset="0"/>
                <a:sym typeface="Symbol"/>
              </a:rPr>
              <a:t>{</a:t>
            </a:r>
            <a:r>
              <a:rPr lang="en-US" altLang="zh-TW" dirty="0" smtClean="0">
                <a:latin typeface="Times New Roman" panose="02020603050405020304" pitchFamily="18" charset="0"/>
              </a:rPr>
              <a:t>v</a:t>
            </a:r>
            <a:r>
              <a:rPr lang="en-US" altLang="zh-TW" baseline="-25000" dirty="0" smtClean="0">
                <a:latin typeface="Times New Roman" panose="02020603050405020304" pitchFamily="18" charset="0"/>
              </a:rPr>
              <a:t>1</a:t>
            </a:r>
            <a:r>
              <a:rPr lang="en-US" altLang="zh-TW" dirty="0" smtClean="0">
                <a:latin typeface="Times New Roman" panose="02020603050405020304" pitchFamily="18" charset="0"/>
              </a:rPr>
              <a:t>,v</a:t>
            </a:r>
            <a:r>
              <a:rPr lang="en-US" altLang="zh-TW" baseline="-25000" dirty="0" smtClean="0">
                <a:latin typeface="Times New Roman" panose="02020603050405020304" pitchFamily="18" charset="0"/>
              </a:rPr>
              <a:t>2</a:t>
            </a:r>
            <a:r>
              <a:rPr lang="en-US" altLang="zh-TW" dirty="0" smtClean="0">
                <a:latin typeface="Times New Roman" panose="02020603050405020304" pitchFamily="18" charset="0"/>
                <a:sym typeface="Symbol" panose="05050102010706020507" pitchFamily="18" charset="2"/>
              </a:rPr>
              <a:t>} </a:t>
            </a:r>
            <a:r>
              <a:rPr lang="en-US" altLang="zh-TW" sz="2800" dirty="0" smtClean="0">
                <a:latin typeface="Times New Roman" panose="02020603050405020304" pitchFamily="18" charset="0"/>
                <a:sym typeface="Symbol" panose="05050102010706020507" pitchFamily="18" charset="2"/>
              </a:rPr>
              <a:t>is connected.</a:t>
            </a:r>
          </a:p>
          <a:p>
            <a:pPr>
              <a:buNone/>
            </a:pPr>
            <a:r>
              <a:rPr lang="en-US" altLang="zh-TW" sz="2800" dirty="0" smtClean="0">
                <a:latin typeface="Times New Roman" panose="02020603050405020304" pitchFamily="18" charset="0"/>
                <a:sym typeface="Symbol" panose="05050102010706020507" pitchFamily="18" charset="2"/>
              </a:rPr>
              <a:t>Index the vertices of  </a:t>
            </a:r>
            <a:r>
              <a:rPr lang="en-US" altLang="zh-TW" dirty="0" smtClean="0">
                <a:latin typeface="Times New Roman" panose="02020603050405020304" pitchFamily="18" charset="0"/>
                <a:sym typeface="Symbol" panose="05050102010706020507" pitchFamily="18" charset="2"/>
              </a:rPr>
              <a:t>G</a:t>
            </a:r>
            <a:r>
              <a:rPr lang="en-US" altLang="zh-TW" dirty="0" smtClean="0">
                <a:latin typeface="Times New Roman" panose="02020603050405020304" pitchFamily="18" charset="0"/>
                <a:sym typeface="Symbol"/>
              </a:rPr>
              <a:t>{</a:t>
            </a:r>
            <a:r>
              <a:rPr lang="en-US" altLang="zh-TW" dirty="0" smtClean="0">
                <a:latin typeface="Times New Roman" panose="02020603050405020304" pitchFamily="18" charset="0"/>
              </a:rPr>
              <a:t>v</a:t>
            </a:r>
            <a:r>
              <a:rPr lang="en-US" altLang="zh-TW" baseline="-25000" dirty="0" smtClean="0">
                <a:latin typeface="Times New Roman" panose="02020603050405020304" pitchFamily="18" charset="0"/>
              </a:rPr>
              <a:t>1</a:t>
            </a:r>
            <a:r>
              <a:rPr lang="en-US" altLang="zh-TW" dirty="0" smtClean="0">
                <a:latin typeface="Times New Roman" panose="02020603050405020304" pitchFamily="18" charset="0"/>
              </a:rPr>
              <a:t>,v</a:t>
            </a:r>
            <a:r>
              <a:rPr lang="en-US" altLang="zh-TW" baseline="-25000" dirty="0" smtClean="0">
                <a:latin typeface="Times New Roman" panose="02020603050405020304" pitchFamily="18" charset="0"/>
              </a:rPr>
              <a:t>2</a:t>
            </a:r>
            <a:r>
              <a:rPr lang="en-US" altLang="zh-TW" dirty="0" smtClean="0">
                <a:latin typeface="Times New Roman" panose="02020603050405020304" pitchFamily="18" charset="0"/>
                <a:sym typeface="Symbol" panose="05050102010706020507" pitchFamily="18" charset="2"/>
              </a:rPr>
              <a:t>} along a spanning </a:t>
            </a:r>
            <a:r>
              <a:rPr lang="en-US" altLang="zh-TW" sz="2800" dirty="0" smtClean="0">
                <a:latin typeface="Times New Roman" panose="02020603050405020304" pitchFamily="18" charset="0"/>
                <a:sym typeface="Symbol" panose="05050102010706020507" pitchFamily="18" charset="2"/>
              </a:rPr>
              <a:t>tree of G</a:t>
            </a:r>
            <a:r>
              <a:rPr lang="en-US" altLang="zh-TW" sz="2800" dirty="0" smtClean="0">
                <a:latin typeface="Times New Roman" panose="02020603050405020304" pitchFamily="18" charset="0"/>
                <a:sym typeface="Symbol"/>
              </a:rPr>
              <a:t></a:t>
            </a:r>
            <a:r>
              <a:rPr lang="en-US" altLang="zh-TW" sz="2800" dirty="0" smtClean="0">
                <a:latin typeface="Times New Roman" panose="02020603050405020304" pitchFamily="18" charset="0"/>
                <a:sym typeface="Symbol" panose="05050102010706020507" pitchFamily="18" charset="2"/>
              </a:rPr>
              <a:t>{</a:t>
            </a:r>
            <a:r>
              <a:rPr lang="en-US" altLang="zh-TW" sz="2800" dirty="0" smtClean="0">
                <a:latin typeface="Times New Roman" panose="02020603050405020304" pitchFamily="18" charset="0"/>
              </a:rPr>
              <a:t>v</a:t>
            </a:r>
            <a:r>
              <a:rPr lang="en-US" altLang="zh-TW" sz="2800" baseline="-25000" dirty="0" smtClean="0">
                <a:latin typeface="Times New Roman" panose="02020603050405020304" pitchFamily="18" charset="0"/>
              </a:rPr>
              <a:t>1</a:t>
            </a:r>
            <a:r>
              <a:rPr lang="en-US" altLang="zh-TW" sz="2800" dirty="0" smtClean="0">
                <a:latin typeface="Times New Roman" panose="02020603050405020304" pitchFamily="18" charset="0"/>
              </a:rPr>
              <a:t>, v</a:t>
            </a:r>
            <a:r>
              <a:rPr lang="en-US" altLang="zh-TW" sz="2800" baseline="-25000" dirty="0" smtClean="0">
                <a:latin typeface="Times New Roman" panose="02020603050405020304" pitchFamily="18" charset="0"/>
              </a:rPr>
              <a:t>2</a:t>
            </a:r>
            <a:r>
              <a:rPr lang="en-US" altLang="zh-TW" sz="2800" dirty="0" smtClean="0">
                <a:latin typeface="Times New Roman" panose="02020603050405020304" pitchFamily="18" charset="0"/>
                <a:sym typeface="Symbol" panose="05050102010706020507" pitchFamily="18" charset="2"/>
              </a:rPr>
              <a:t>} using 3, 4, …, n such that labels increase along paths to the root </a:t>
            </a:r>
            <a:r>
              <a:rPr lang="en-US" altLang="zh-TW" sz="2800" dirty="0" err="1" smtClean="0">
                <a:latin typeface="Times New Roman" panose="02020603050405020304" pitchFamily="18" charset="0"/>
              </a:rPr>
              <a:t>v</a:t>
            </a:r>
            <a:r>
              <a:rPr lang="en-US" altLang="zh-TW" sz="2800" baseline="-25000" dirty="0" err="1" smtClean="0">
                <a:latin typeface="Times New Roman" panose="02020603050405020304" pitchFamily="18" charset="0"/>
              </a:rPr>
              <a:t>n</a:t>
            </a:r>
            <a:r>
              <a:rPr lang="en-US" altLang="zh-TW" sz="2800" dirty="0" smtClean="0">
                <a:latin typeface="Times New Roman" panose="02020603050405020304" pitchFamily="18" charset="0"/>
                <a:sym typeface="Symbol" panose="05050102010706020507" pitchFamily="18" charset="2"/>
              </a:rPr>
              <a:t>. </a:t>
            </a:r>
          </a:p>
          <a:p>
            <a:pPr>
              <a:buNone/>
            </a:pPr>
            <a:r>
              <a:rPr lang="en-US" altLang="zh-TW" sz="2800" dirty="0" smtClean="0">
                <a:latin typeface="Times New Roman" panose="02020603050405020304" pitchFamily="18" charset="0"/>
                <a:sym typeface="Symbol" panose="05050102010706020507" pitchFamily="18" charset="2"/>
              </a:rPr>
              <a:t>Each of </a:t>
            </a:r>
            <a:r>
              <a:rPr lang="en-US" altLang="zh-TW" sz="2800" dirty="0" smtClean="0">
                <a:latin typeface="Times New Roman" panose="02020603050405020304" pitchFamily="18" charset="0"/>
              </a:rPr>
              <a:t>v</a:t>
            </a:r>
            <a:r>
              <a:rPr lang="en-US" altLang="zh-TW" sz="2800" baseline="-25000" dirty="0" smtClean="0">
                <a:latin typeface="Times New Roman" panose="02020603050405020304" pitchFamily="18" charset="0"/>
              </a:rPr>
              <a:t>1</a:t>
            </a:r>
            <a:r>
              <a:rPr lang="en-US" altLang="zh-TW" sz="2800" dirty="0" smtClean="0">
                <a:latin typeface="Times New Roman" panose="02020603050405020304" pitchFamily="18" charset="0"/>
              </a:rPr>
              <a:t>, v</a:t>
            </a:r>
            <a:r>
              <a:rPr lang="en-US" altLang="zh-TW" sz="2800" baseline="-25000" dirty="0" smtClean="0">
                <a:latin typeface="Times New Roman" panose="02020603050405020304" pitchFamily="18" charset="0"/>
              </a:rPr>
              <a:t>2</a:t>
            </a:r>
            <a:r>
              <a:rPr lang="en-US" altLang="zh-TW" sz="2800" dirty="0" smtClean="0">
                <a:latin typeface="Times New Roman" panose="02020603050405020304" pitchFamily="18" charset="0"/>
              </a:rPr>
              <a:t>, …, v</a:t>
            </a:r>
            <a:r>
              <a:rPr lang="en-US" altLang="zh-TW" sz="2800" baseline="-25000" dirty="0" smtClean="0">
                <a:latin typeface="Times New Roman" panose="02020603050405020304" pitchFamily="18" charset="0"/>
              </a:rPr>
              <a:t>n</a:t>
            </a:r>
            <a:r>
              <a:rPr lang="en-US" altLang="zh-TW" sz="2800" baseline="-25000" dirty="0" smtClean="0">
                <a:latin typeface="Times New Roman" panose="02020603050405020304" pitchFamily="18" charset="0"/>
                <a:sym typeface="Symbol"/>
              </a:rPr>
              <a:t></a:t>
            </a:r>
            <a:r>
              <a:rPr lang="en-US" altLang="zh-TW" sz="2800" baseline="-25000" dirty="0" smtClean="0">
                <a:latin typeface="Times New Roman" panose="02020603050405020304" pitchFamily="18" charset="0"/>
              </a:rPr>
              <a:t>1 </a:t>
            </a:r>
            <a:r>
              <a:rPr lang="en-US" altLang="zh-TW" sz="2800" dirty="0" smtClean="0">
                <a:latin typeface="Times New Roman" panose="02020603050405020304" pitchFamily="18" charset="0"/>
              </a:rPr>
              <a:t>has at most k</a:t>
            </a:r>
            <a:r>
              <a:rPr lang="en-US" altLang="zh-TW" dirty="0" smtClean="0">
                <a:latin typeface="Times New Roman" panose="02020603050405020304" pitchFamily="18" charset="0"/>
                <a:sym typeface="Symbol"/>
              </a:rPr>
              <a:t></a:t>
            </a:r>
            <a:r>
              <a:rPr lang="en-US" altLang="zh-TW" sz="2800" dirty="0" smtClean="0">
                <a:latin typeface="Times New Roman" panose="02020603050405020304" pitchFamily="18" charset="0"/>
              </a:rPr>
              <a:t>1 lower indexed neighbors. </a:t>
            </a:r>
          </a:p>
          <a:p>
            <a:pPr eaLnBrk="1" hangingPunct="1">
              <a:lnSpc>
                <a:spcPct val="90000"/>
              </a:lnSpc>
              <a:buFontTx/>
              <a:buNone/>
            </a:pPr>
            <a:r>
              <a:rPr lang="en-US" altLang="zh-TW" sz="2800" dirty="0" smtClean="0">
                <a:latin typeface="Times New Roman" panose="02020603050405020304" pitchFamily="18" charset="0"/>
              </a:rPr>
              <a:t> Furthermore, we assign the same color to v</a:t>
            </a:r>
            <a:r>
              <a:rPr lang="en-US" altLang="zh-TW" sz="2800" baseline="-25000" dirty="0" smtClean="0">
                <a:latin typeface="Times New Roman" panose="02020603050405020304" pitchFamily="18" charset="0"/>
              </a:rPr>
              <a:t>1</a:t>
            </a:r>
            <a:r>
              <a:rPr lang="en-US" altLang="zh-TW" sz="2800" dirty="0" smtClean="0">
                <a:latin typeface="Times New Roman" panose="02020603050405020304" pitchFamily="18" charset="0"/>
              </a:rPr>
              <a:t> and v</a:t>
            </a:r>
            <a:r>
              <a:rPr lang="en-US" altLang="zh-TW" sz="2800" baseline="-25000" dirty="0" smtClean="0">
                <a:latin typeface="Times New Roman" panose="02020603050405020304" pitchFamily="18" charset="0"/>
              </a:rPr>
              <a:t>2</a:t>
            </a:r>
            <a:r>
              <a:rPr lang="en-US" altLang="zh-TW" sz="2800" dirty="0" smtClean="0">
                <a:latin typeface="Times New Roman" panose="02020603050405020304" pitchFamily="18" charset="0"/>
              </a:rPr>
              <a:t> so that a</a:t>
            </a:r>
            <a:r>
              <a:rPr lang="en-US" altLang="zh-TW" sz="2800" dirty="0" smtClean="0">
                <a:latin typeface="Times New Roman" panose="02020603050405020304" pitchFamily="18" charset="0"/>
                <a:sym typeface="Symbol" panose="05050102010706020507" pitchFamily="18" charset="2"/>
              </a:rPr>
              <a:t>t most k</a:t>
            </a:r>
            <a:r>
              <a:rPr lang="en-US" altLang="zh-TW" sz="2800" dirty="0" smtClean="0">
                <a:latin typeface="Times New Roman" panose="02020603050405020304" pitchFamily="18" charset="0"/>
                <a:sym typeface="Symbol"/>
              </a:rPr>
              <a:t></a:t>
            </a:r>
            <a:r>
              <a:rPr lang="en-US" altLang="zh-TW" sz="2800" dirty="0" smtClean="0">
                <a:latin typeface="Times New Roman" panose="02020603050405020304" pitchFamily="18" charset="0"/>
                <a:sym typeface="Symbol" panose="05050102010706020507" pitchFamily="18" charset="2"/>
              </a:rPr>
              <a:t>1 colors are used on neighbors of </a:t>
            </a:r>
            <a:r>
              <a:rPr lang="en-US" altLang="zh-TW" sz="2800" dirty="0" err="1" smtClean="0">
                <a:latin typeface="Times New Roman" panose="02020603050405020304" pitchFamily="18" charset="0"/>
              </a:rPr>
              <a:t>v</a:t>
            </a:r>
            <a:r>
              <a:rPr lang="en-US" altLang="zh-TW" sz="2800" baseline="-25000" dirty="0" err="1" smtClean="0">
                <a:latin typeface="Times New Roman" panose="02020603050405020304" pitchFamily="18" charset="0"/>
              </a:rPr>
              <a:t>n</a:t>
            </a:r>
            <a:r>
              <a:rPr lang="en-US" altLang="zh-TW" sz="2800" dirty="0" smtClean="0">
                <a:latin typeface="Times New Roman" panose="02020603050405020304" pitchFamily="18" charset="0"/>
                <a:sym typeface="Symbol" panose="05050102010706020507" pitchFamily="18" charset="2"/>
              </a:rPr>
              <a:t>.</a:t>
            </a:r>
          </a:p>
        </p:txBody>
      </p:sp>
    </p:spTree>
    <p:extLst>
      <p:ext uri="{BB962C8B-B14F-4D97-AF65-F5344CB8AC3E}">
        <p14:creationId xmlns:p14="http://schemas.microsoft.com/office/powerpoint/2010/main" val="4190202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6019">
                                            <p:txEl>
                                              <p:pRg st="1" end="1"/>
                                            </p:txEl>
                                          </p:spTgt>
                                        </p:tgtEl>
                                        <p:attrNameLst>
                                          <p:attrName>style.visibility</p:attrName>
                                        </p:attrNameLst>
                                      </p:cBhvr>
                                      <p:to>
                                        <p:strVal val="visible"/>
                                      </p:to>
                                    </p:set>
                                    <p:animEffect transition="in" filter="checkerboard(across)">
                                      <p:cBhvr>
                                        <p:cTn id="7" dur="500"/>
                                        <p:tgtEl>
                                          <p:spTgt spid="860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86019">
                                            <p:txEl>
                                              <p:pRg st="2" end="2"/>
                                            </p:txEl>
                                          </p:spTgt>
                                        </p:tgtEl>
                                        <p:attrNameLst>
                                          <p:attrName>style.visibility</p:attrName>
                                        </p:attrNameLst>
                                      </p:cBhvr>
                                      <p:to>
                                        <p:strVal val="visible"/>
                                      </p:to>
                                    </p:set>
                                    <p:animEffect transition="in" filter="checkerboard(across)">
                                      <p:cBhvr>
                                        <p:cTn id="12" dur="500"/>
                                        <p:tgtEl>
                                          <p:spTgt spid="860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86019">
                                            <p:txEl>
                                              <p:pRg st="3" end="3"/>
                                            </p:txEl>
                                          </p:spTgt>
                                        </p:tgtEl>
                                        <p:attrNameLst>
                                          <p:attrName>style.visibility</p:attrName>
                                        </p:attrNameLst>
                                      </p:cBhvr>
                                      <p:to>
                                        <p:strVal val="visible"/>
                                      </p:to>
                                    </p:set>
                                    <p:animEffect transition="in" filter="checkerboard(across)">
                                      <p:cBhvr>
                                        <p:cTn id="17" dur="500"/>
                                        <p:tgtEl>
                                          <p:spTgt spid="8601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86019">
                                            <p:txEl>
                                              <p:pRg st="4" end="4"/>
                                            </p:txEl>
                                          </p:spTgt>
                                        </p:tgtEl>
                                        <p:attrNameLst>
                                          <p:attrName>style.visibility</p:attrName>
                                        </p:attrNameLst>
                                      </p:cBhvr>
                                      <p:to>
                                        <p:strVal val="visible"/>
                                      </p:to>
                                    </p:set>
                                    <p:animEffect transition="in" filter="checkerboard(across)">
                                      <p:cBhvr>
                                        <p:cTn id="22" dur="500"/>
                                        <p:tgtEl>
                                          <p:spTgt spid="860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28650" y="365127"/>
            <a:ext cx="7886700" cy="1006474"/>
          </a:xfrm>
        </p:spPr>
        <p:txBody>
          <a:bodyPr/>
          <a:lstStyle/>
          <a:p>
            <a:pPr eaLnBrk="1" hangingPunct="1"/>
            <a:r>
              <a:rPr lang="en-US" altLang="zh-TW" dirty="0" smtClean="0">
                <a:latin typeface="Times New Roman" panose="02020603050405020304" pitchFamily="18" charset="0"/>
              </a:rPr>
              <a:t>Brooks’ Theorem</a:t>
            </a:r>
          </a:p>
        </p:txBody>
      </p:sp>
      <p:sp>
        <p:nvSpPr>
          <p:cNvPr id="87043" name="Rectangle 3"/>
          <p:cNvSpPr>
            <a:spLocks noGrp="1" noChangeArrowheads="1"/>
          </p:cNvSpPr>
          <p:nvPr>
            <p:ph type="body" idx="1"/>
          </p:nvPr>
        </p:nvSpPr>
        <p:spPr>
          <a:xfrm>
            <a:off x="457200" y="1436914"/>
            <a:ext cx="8229600" cy="4944836"/>
          </a:xfrm>
        </p:spPr>
        <p:txBody>
          <a:bodyPr>
            <a:normAutofit lnSpcReduction="10000"/>
          </a:bodyPr>
          <a:lstStyle/>
          <a:p>
            <a:pPr eaLnBrk="1" hangingPunct="1">
              <a:lnSpc>
                <a:spcPct val="90000"/>
              </a:lnSpc>
              <a:buFontTx/>
              <a:buNone/>
            </a:pPr>
            <a:r>
              <a:rPr lang="en-US" altLang="zh-TW" sz="2800" dirty="0" smtClean="0">
                <a:latin typeface="Times New Roman" panose="02020603050405020304" pitchFamily="18" charset="0"/>
              </a:rPr>
              <a:t>It suffices to show that every 2-connected k-regular graph with k </a:t>
            </a:r>
            <a:r>
              <a:rPr lang="en-US" altLang="zh-TW" sz="2800" dirty="0" smtClean="0">
                <a:latin typeface="Times New Roman" panose="02020603050405020304" pitchFamily="18" charset="0"/>
                <a:sym typeface="Symbol"/>
              </a:rPr>
              <a:t> </a:t>
            </a:r>
            <a:r>
              <a:rPr lang="en-US" altLang="zh-TW" sz="2800" dirty="0" smtClean="0">
                <a:latin typeface="Times New Roman" panose="02020603050405020304" pitchFamily="18" charset="0"/>
              </a:rPr>
              <a:t>3 has such a triple v</a:t>
            </a:r>
            <a:r>
              <a:rPr lang="en-US" altLang="zh-TW" sz="2800" baseline="-25000" dirty="0" smtClean="0">
                <a:latin typeface="Times New Roman" panose="02020603050405020304" pitchFamily="18" charset="0"/>
              </a:rPr>
              <a:t>1</a:t>
            </a:r>
            <a:r>
              <a:rPr lang="en-US" altLang="zh-TW" sz="2800" dirty="0" smtClean="0">
                <a:latin typeface="Times New Roman" panose="02020603050405020304" pitchFamily="18" charset="0"/>
              </a:rPr>
              <a:t>,v</a:t>
            </a:r>
            <a:r>
              <a:rPr lang="en-US" altLang="zh-TW" sz="2800" baseline="-25000" dirty="0" smtClean="0">
                <a:latin typeface="Times New Roman" panose="02020603050405020304" pitchFamily="18" charset="0"/>
              </a:rPr>
              <a:t>2</a:t>
            </a:r>
            <a:r>
              <a:rPr lang="en-US" altLang="zh-TW" sz="2800" dirty="0" smtClean="0">
                <a:latin typeface="Times New Roman" panose="02020603050405020304" pitchFamily="18" charset="0"/>
              </a:rPr>
              <a:t>,v</a:t>
            </a:r>
            <a:r>
              <a:rPr lang="en-US" altLang="zh-TW" sz="2800" baseline="-25000" dirty="0" smtClean="0">
                <a:latin typeface="Times New Roman" panose="02020603050405020304" pitchFamily="18" charset="0"/>
              </a:rPr>
              <a:t>n </a:t>
            </a:r>
            <a:r>
              <a:rPr lang="en-US" altLang="zh-TW" dirty="0" smtClean="0">
                <a:latin typeface="Times New Roman" panose="02020603050405020304" pitchFamily="18" charset="0"/>
              </a:rPr>
              <a:t>as required</a:t>
            </a:r>
            <a:r>
              <a:rPr lang="en-US" altLang="zh-TW" sz="2800" dirty="0" smtClean="0">
                <a:latin typeface="Times New Roman" panose="02020603050405020304" pitchFamily="18" charset="0"/>
              </a:rPr>
              <a:t>.</a:t>
            </a:r>
          </a:p>
          <a:p>
            <a:pPr eaLnBrk="1" hangingPunct="1">
              <a:lnSpc>
                <a:spcPct val="90000"/>
              </a:lnSpc>
              <a:buFontTx/>
              <a:buNone/>
            </a:pPr>
            <a:r>
              <a:rPr lang="en-US" altLang="zh-TW" sz="2800" dirty="0" smtClean="0">
                <a:latin typeface="Times New Roman" panose="02020603050405020304" pitchFamily="18" charset="0"/>
              </a:rPr>
              <a:t>      Choose a vertex x.</a:t>
            </a:r>
          </a:p>
          <a:p>
            <a:pPr eaLnBrk="1" hangingPunct="1">
              <a:lnSpc>
                <a:spcPct val="90000"/>
              </a:lnSpc>
              <a:buFontTx/>
              <a:buNone/>
            </a:pPr>
            <a:r>
              <a:rPr lang="en-US" altLang="zh-TW" dirty="0">
                <a:latin typeface="Times New Roman" panose="02020603050405020304" pitchFamily="18" charset="0"/>
              </a:rPr>
              <a:t> </a:t>
            </a:r>
            <a:r>
              <a:rPr lang="en-US" altLang="zh-TW" dirty="0" smtClean="0">
                <a:latin typeface="Times New Roman" panose="02020603050405020304" pitchFamily="18" charset="0"/>
              </a:rPr>
              <a:t>     </a:t>
            </a:r>
            <a:r>
              <a:rPr lang="en-US" altLang="zh-TW" sz="2800" dirty="0" smtClean="0">
                <a:latin typeface="Times New Roman" panose="02020603050405020304" pitchFamily="18" charset="0"/>
              </a:rPr>
              <a:t>Case 2-2-1: </a:t>
            </a:r>
            <a:r>
              <a:rPr lang="en-US" altLang="zh-TW" sz="2800" dirty="0" smtClean="0">
                <a:latin typeface="Times New Roman" panose="02020603050405020304" pitchFamily="18" charset="0"/>
                <a:sym typeface="Symbol" panose="05050102010706020507" pitchFamily="18" charset="2"/>
              </a:rPr>
              <a:t>(</a:t>
            </a:r>
            <a:r>
              <a:rPr lang="en-US" altLang="zh-TW" sz="2800" dirty="0" err="1" smtClean="0">
                <a:latin typeface="Times New Roman" panose="02020603050405020304" pitchFamily="18" charset="0"/>
                <a:sym typeface="Symbol" panose="05050102010706020507" pitchFamily="18" charset="2"/>
              </a:rPr>
              <a:t>G</a:t>
            </a:r>
            <a:r>
              <a:rPr lang="en-US" altLang="zh-TW" sz="2800" dirty="0" err="1" smtClean="0">
                <a:latin typeface="Times New Roman" panose="02020603050405020304" pitchFamily="18" charset="0"/>
                <a:sym typeface="Symbol"/>
              </a:rPr>
              <a:t></a:t>
            </a:r>
            <a:r>
              <a:rPr lang="en-US" altLang="zh-TW" sz="2800" dirty="0" err="1" smtClean="0">
                <a:latin typeface="Times New Roman" panose="02020603050405020304" pitchFamily="18" charset="0"/>
                <a:sym typeface="Symbol" panose="05050102010706020507" pitchFamily="18" charset="2"/>
              </a:rPr>
              <a:t>x</a:t>
            </a:r>
            <a:r>
              <a:rPr lang="en-US" altLang="zh-TW" sz="2800" dirty="0" smtClean="0">
                <a:latin typeface="Times New Roman" panose="02020603050405020304" pitchFamily="18" charset="0"/>
                <a:sym typeface="Symbol" panose="05050102010706020507" pitchFamily="18" charset="2"/>
              </a:rPr>
              <a:t>) </a:t>
            </a:r>
            <a:r>
              <a:rPr lang="en-US" altLang="zh-TW" sz="2800" dirty="0" smtClean="0">
                <a:latin typeface="Times New Roman" panose="02020603050405020304" pitchFamily="18" charset="0"/>
                <a:sym typeface="Symbol"/>
              </a:rPr>
              <a:t> </a:t>
            </a:r>
            <a:r>
              <a:rPr lang="en-US" altLang="zh-TW" sz="2800" dirty="0" smtClean="0">
                <a:latin typeface="Times New Roman" panose="02020603050405020304" pitchFamily="18" charset="0"/>
                <a:sym typeface="Symbol" panose="05050102010706020507" pitchFamily="18" charset="2"/>
              </a:rPr>
              <a:t>2.</a:t>
            </a:r>
          </a:p>
          <a:p>
            <a:pPr eaLnBrk="1" hangingPunct="1">
              <a:lnSpc>
                <a:spcPct val="90000"/>
              </a:lnSpc>
              <a:buFontTx/>
              <a:buNone/>
            </a:pPr>
            <a:r>
              <a:rPr lang="en-US" altLang="zh-TW" dirty="0">
                <a:latin typeface="Times New Roman" panose="02020603050405020304" pitchFamily="18" charset="0"/>
                <a:sym typeface="Symbol" panose="05050102010706020507" pitchFamily="18" charset="2"/>
              </a:rPr>
              <a:t> </a:t>
            </a:r>
            <a:r>
              <a:rPr lang="en-US" altLang="zh-TW" dirty="0" smtClean="0">
                <a:latin typeface="Times New Roman" panose="02020603050405020304" pitchFamily="18" charset="0"/>
                <a:sym typeface="Symbol" panose="05050102010706020507" pitchFamily="18" charset="2"/>
              </a:rPr>
              <a:t>         </a:t>
            </a:r>
            <a:r>
              <a:rPr lang="en-US" altLang="zh-TW" sz="2800" dirty="0" smtClean="0">
                <a:latin typeface="Times New Roman" panose="02020603050405020304" pitchFamily="18" charset="0"/>
                <a:sym typeface="Symbol" panose="05050102010706020507" pitchFamily="18" charset="2"/>
              </a:rPr>
              <a:t>Let </a:t>
            </a:r>
            <a:r>
              <a:rPr lang="en-US" altLang="zh-TW" sz="2800" dirty="0" smtClean="0">
                <a:latin typeface="Times New Roman" panose="02020603050405020304" pitchFamily="18" charset="0"/>
              </a:rPr>
              <a:t>v</a:t>
            </a:r>
            <a:r>
              <a:rPr lang="en-US" altLang="zh-TW" sz="2800" baseline="-25000" dirty="0" smtClean="0">
                <a:latin typeface="Times New Roman" panose="02020603050405020304" pitchFamily="18" charset="0"/>
              </a:rPr>
              <a:t>1</a:t>
            </a:r>
            <a:r>
              <a:rPr lang="en-US" altLang="zh-TW" sz="2800" dirty="0" smtClean="0">
                <a:latin typeface="Times New Roman" panose="02020603050405020304" pitchFamily="18" charset="0"/>
                <a:sym typeface="Symbol" panose="05050102010706020507" pitchFamily="18" charset="2"/>
              </a:rPr>
              <a:t> be x.</a:t>
            </a:r>
          </a:p>
          <a:p>
            <a:pPr eaLnBrk="1" hangingPunct="1">
              <a:lnSpc>
                <a:spcPct val="90000"/>
              </a:lnSpc>
              <a:buFontTx/>
              <a:buNone/>
            </a:pPr>
            <a:r>
              <a:rPr lang="en-US" altLang="zh-TW" dirty="0">
                <a:latin typeface="Times New Roman" panose="02020603050405020304" pitchFamily="18" charset="0"/>
                <a:sym typeface="Symbol" panose="05050102010706020507" pitchFamily="18" charset="2"/>
              </a:rPr>
              <a:t> </a:t>
            </a:r>
            <a:r>
              <a:rPr lang="en-US" altLang="zh-TW" dirty="0" smtClean="0">
                <a:latin typeface="Times New Roman" panose="02020603050405020304" pitchFamily="18" charset="0"/>
                <a:sym typeface="Symbol" panose="05050102010706020507" pitchFamily="18" charset="2"/>
              </a:rPr>
              <a:t>         </a:t>
            </a:r>
            <a:r>
              <a:rPr lang="en-US" altLang="zh-TW" sz="2800" dirty="0" smtClean="0">
                <a:latin typeface="Times New Roman" panose="02020603050405020304" pitchFamily="18" charset="0"/>
                <a:sym typeface="Symbol" panose="05050102010706020507" pitchFamily="18" charset="2"/>
              </a:rPr>
              <a:t>There exists a vertex </a:t>
            </a:r>
            <a:r>
              <a:rPr lang="en-US" altLang="zh-TW" sz="2800" dirty="0" smtClean="0">
                <a:latin typeface="Times New Roman" panose="02020603050405020304" pitchFamily="18" charset="0"/>
              </a:rPr>
              <a:t>v</a:t>
            </a:r>
            <a:r>
              <a:rPr lang="en-US" altLang="zh-TW" sz="2800" baseline="-25000" dirty="0" smtClean="0">
                <a:latin typeface="Times New Roman" panose="02020603050405020304" pitchFamily="18" charset="0"/>
              </a:rPr>
              <a:t>2</a:t>
            </a:r>
            <a:r>
              <a:rPr lang="en-US" altLang="zh-TW" sz="2800" dirty="0" smtClean="0">
                <a:latin typeface="Times New Roman" panose="02020603050405020304" pitchFamily="18" charset="0"/>
                <a:sym typeface="Symbol" panose="05050102010706020507" pitchFamily="18" charset="2"/>
              </a:rPr>
              <a:t> with distance 2 from x</a:t>
            </a:r>
          </a:p>
          <a:p>
            <a:pPr eaLnBrk="1" hangingPunct="1">
              <a:spcBef>
                <a:spcPct val="0"/>
              </a:spcBef>
              <a:buFontTx/>
              <a:buNone/>
            </a:pPr>
            <a:r>
              <a:rPr lang="en-US" altLang="zh-TW" sz="2800" dirty="0" smtClean="0">
                <a:solidFill>
                  <a:srgbClr val="FF0000"/>
                </a:solidFill>
                <a:latin typeface="Times New Roman" panose="02020603050405020304" pitchFamily="18" charset="0"/>
              </a:rPr>
              <a:t>          because G is not a complete graph and G is regular.</a:t>
            </a:r>
            <a:endParaRPr lang="en-US" altLang="zh-TW" sz="2800" dirty="0" smtClean="0">
              <a:latin typeface="Times New Roman" panose="02020603050405020304" pitchFamily="18" charset="0"/>
              <a:sym typeface="Symbol" panose="05050102010706020507" pitchFamily="18" charset="2"/>
            </a:endParaRPr>
          </a:p>
          <a:p>
            <a:pPr eaLnBrk="1" hangingPunct="1">
              <a:lnSpc>
                <a:spcPct val="90000"/>
              </a:lnSpc>
              <a:buFontTx/>
              <a:buNone/>
            </a:pPr>
            <a:r>
              <a:rPr lang="en-US" altLang="zh-TW" dirty="0">
                <a:latin typeface="Times New Roman" panose="02020603050405020304" pitchFamily="18" charset="0"/>
                <a:sym typeface="Symbol" panose="05050102010706020507" pitchFamily="18" charset="2"/>
              </a:rPr>
              <a:t> </a:t>
            </a:r>
            <a:r>
              <a:rPr lang="en-US" altLang="zh-TW" dirty="0" smtClean="0">
                <a:latin typeface="Times New Roman" panose="02020603050405020304" pitchFamily="18" charset="0"/>
                <a:sym typeface="Symbol" panose="05050102010706020507" pitchFamily="18" charset="2"/>
              </a:rPr>
              <a:t>         </a:t>
            </a:r>
            <a:r>
              <a:rPr lang="en-US" altLang="zh-TW" sz="2800" dirty="0" smtClean="0">
                <a:latin typeface="Times New Roman" panose="02020603050405020304" pitchFamily="18" charset="0"/>
                <a:sym typeface="Symbol" panose="05050102010706020507" pitchFamily="18" charset="2"/>
              </a:rPr>
              <a:t>Let </a:t>
            </a:r>
            <a:r>
              <a:rPr lang="en-US" altLang="zh-TW" sz="2800" dirty="0" err="1" smtClean="0">
                <a:latin typeface="Times New Roman" panose="02020603050405020304" pitchFamily="18" charset="0"/>
              </a:rPr>
              <a:t>v</a:t>
            </a:r>
            <a:r>
              <a:rPr lang="en-US" altLang="zh-TW" sz="2800" baseline="-25000" dirty="0" err="1" smtClean="0">
                <a:latin typeface="Times New Roman" panose="02020603050405020304" pitchFamily="18" charset="0"/>
              </a:rPr>
              <a:t>n</a:t>
            </a:r>
            <a:r>
              <a:rPr lang="en-US" altLang="zh-TW" sz="2800" dirty="0" smtClean="0">
                <a:latin typeface="Times New Roman" panose="02020603050405020304" pitchFamily="18" charset="0"/>
                <a:sym typeface="Symbol" panose="05050102010706020507" pitchFamily="18" charset="2"/>
              </a:rPr>
              <a:t> be a common neighbor of </a:t>
            </a:r>
            <a:r>
              <a:rPr lang="en-US" altLang="zh-TW" sz="2800" dirty="0" smtClean="0">
                <a:latin typeface="Times New Roman" panose="02020603050405020304" pitchFamily="18" charset="0"/>
              </a:rPr>
              <a:t>v</a:t>
            </a:r>
            <a:r>
              <a:rPr lang="en-US" altLang="zh-TW" sz="2800" baseline="-25000" dirty="0" smtClean="0">
                <a:latin typeface="Times New Roman" panose="02020603050405020304" pitchFamily="18" charset="0"/>
              </a:rPr>
              <a:t>1</a:t>
            </a:r>
            <a:r>
              <a:rPr lang="en-US" altLang="zh-TW" sz="2800" dirty="0" smtClean="0">
                <a:latin typeface="Times New Roman" panose="02020603050405020304" pitchFamily="18" charset="0"/>
                <a:sym typeface="Symbol" panose="05050102010706020507" pitchFamily="18" charset="2"/>
              </a:rPr>
              <a:t> and </a:t>
            </a:r>
            <a:r>
              <a:rPr lang="en-US" altLang="zh-TW" sz="2800" dirty="0" smtClean="0">
                <a:latin typeface="Times New Roman" panose="02020603050405020304" pitchFamily="18" charset="0"/>
              </a:rPr>
              <a:t>v</a:t>
            </a:r>
            <a:r>
              <a:rPr lang="en-US" altLang="zh-TW" sz="2800" baseline="-25000" dirty="0" smtClean="0">
                <a:latin typeface="Times New Roman" panose="02020603050405020304" pitchFamily="18" charset="0"/>
              </a:rPr>
              <a:t>2</a:t>
            </a:r>
            <a:r>
              <a:rPr lang="en-US" altLang="zh-TW" sz="2800" dirty="0" smtClean="0">
                <a:latin typeface="Times New Roman" panose="02020603050405020304" pitchFamily="18" charset="0"/>
                <a:sym typeface="Symbol" panose="05050102010706020507" pitchFamily="18" charset="2"/>
              </a:rPr>
              <a:t>.</a:t>
            </a:r>
          </a:p>
          <a:p>
            <a:pPr eaLnBrk="1" hangingPunct="1">
              <a:lnSpc>
                <a:spcPct val="90000"/>
              </a:lnSpc>
              <a:buFontTx/>
              <a:buNone/>
            </a:pPr>
            <a:r>
              <a:rPr lang="en-US" altLang="zh-TW" dirty="0">
                <a:latin typeface="Times New Roman" panose="02020603050405020304" pitchFamily="18" charset="0"/>
                <a:sym typeface="Symbol" panose="05050102010706020507" pitchFamily="18" charset="2"/>
              </a:rPr>
              <a:t> </a:t>
            </a:r>
            <a:r>
              <a:rPr lang="en-US" altLang="zh-TW" dirty="0" smtClean="0">
                <a:latin typeface="Times New Roman" panose="02020603050405020304" pitchFamily="18" charset="0"/>
                <a:sym typeface="Symbol" panose="05050102010706020507" pitchFamily="18" charset="2"/>
              </a:rPr>
              <a:t>         </a:t>
            </a:r>
            <a:r>
              <a:rPr lang="en-US" altLang="zh-TW" sz="2800" dirty="0" smtClean="0">
                <a:latin typeface="Times New Roman" panose="02020603050405020304" pitchFamily="18" charset="0"/>
              </a:rPr>
              <a:t>v</a:t>
            </a:r>
            <a:r>
              <a:rPr lang="en-US" altLang="zh-TW" sz="2800" baseline="-25000" dirty="0" smtClean="0">
                <a:latin typeface="Times New Roman" panose="02020603050405020304" pitchFamily="18" charset="0"/>
              </a:rPr>
              <a:t>1</a:t>
            </a:r>
            <a:r>
              <a:rPr lang="en-US" altLang="zh-TW" sz="2800" dirty="0" smtClean="0">
                <a:latin typeface="Times New Roman" panose="02020603050405020304" pitchFamily="18" charset="0"/>
              </a:rPr>
              <a:t>, v</a:t>
            </a:r>
            <a:r>
              <a:rPr lang="en-US" altLang="zh-TW" sz="2800" baseline="-25000" dirty="0" smtClean="0">
                <a:latin typeface="Times New Roman" panose="02020603050405020304" pitchFamily="18" charset="0"/>
              </a:rPr>
              <a:t>2</a:t>
            </a:r>
            <a:r>
              <a:rPr lang="en-US" altLang="zh-TW" sz="2800" dirty="0" smtClean="0">
                <a:latin typeface="Times New Roman" panose="02020603050405020304" pitchFamily="18" charset="0"/>
              </a:rPr>
              <a:t>, </a:t>
            </a:r>
            <a:r>
              <a:rPr lang="en-US" altLang="zh-TW" sz="2800" dirty="0" err="1" smtClean="0">
                <a:latin typeface="Times New Roman" panose="02020603050405020304" pitchFamily="18" charset="0"/>
              </a:rPr>
              <a:t>v</a:t>
            </a:r>
            <a:r>
              <a:rPr lang="en-US" altLang="zh-TW" sz="2800" baseline="-25000" dirty="0" err="1" smtClean="0">
                <a:latin typeface="Times New Roman" panose="02020603050405020304" pitchFamily="18" charset="0"/>
              </a:rPr>
              <a:t>n</a:t>
            </a:r>
            <a:r>
              <a:rPr lang="en-US" altLang="zh-TW" sz="2800" baseline="-25000" dirty="0" smtClean="0">
                <a:latin typeface="Times New Roman" panose="02020603050405020304" pitchFamily="18" charset="0"/>
              </a:rPr>
              <a:t> </a:t>
            </a:r>
            <a:r>
              <a:rPr lang="en-US" altLang="zh-TW" sz="2800" dirty="0" smtClean="0">
                <a:latin typeface="Times New Roman" panose="02020603050405020304" pitchFamily="18" charset="0"/>
              </a:rPr>
              <a:t>is the desired triple.</a:t>
            </a:r>
          </a:p>
          <a:p>
            <a:pPr eaLnBrk="1" hangingPunct="1">
              <a:lnSpc>
                <a:spcPct val="90000"/>
              </a:lnSpc>
              <a:buFontTx/>
              <a:buNone/>
            </a:pPr>
            <a:r>
              <a:rPr lang="en-US" altLang="zh-TW" dirty="0">
                <a:latin typeface="Times New Roman" panose="02020603050405020304" pitchFamily="18" charset="0"/>
                <a:sym typeface="Symbol" panose="05050102010706020507" pitchFamily="18" charset="2"/>
              </a:rPr>
              <a:t> </a:t>
            </a:r>
            <a:r>
              <a:rPr lang="en-US" altLang="zh-TW" dirty="0" smtClean="0">
                <a:latin typeface="Times New Roman" panose="02020603050405020304" pitchFamily="18" charset="0"/>
                <a:sym typeface="Symbol" panose="05050102010706020507" pitchFamily="18" charset="2"/>
              </a:rPr>
              <a:t>     </a:t>
            </a:r>
            <a:endParaRPr lang="en-US" altLang="zh-TW" sz="2800" dirty="0" smtClean="0">
              <a:latin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977558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7043">
                                            <p:txEl>
                                              <p:pRg st="1" end="1"/>
                                            </p:txEl>
                                          </p:spTgt>
                                        </p:tgtEl>
                                        <p:attrNameLst>
                                          <p:attrName>style.visibility</p:attrName>
                                        </p:attrNameLst>
                                      </p:cBhvr>
                                      <p:to>
                                        <p:strVal val="visible"/>
                                      </p:to>
                                    </p:set>
                                    <p:animEffect transition="in" filter="checkerboard(across)">
                                      <p:cBhvr>
                                        <p:cTn id="7" dur="500"/>
                                        <p:tgtEl>
                                          <p:spTgt spid="8704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87043">
                                            <p:txEl>
                                              <p:pRg st="2" end="2"/>
                                            </p:txEl>
                                          </p:spTgt>
                                        </p:tgtEl>
                                        <p:attrNameLst>
                                          <p:attrName>style.visibility</p:attrName>
                                        </p:attrNameLst>
                                      </p:cBhvr>
                                      <p:to>
                                        <p:strVal val="visible"/>
                                      </p:to>
                                    </p:set>
                                    <p:animEffect transition="in" filter="checkerboard(across)">
                                      <p:cBhvr>
                                        <p:cTn id="10" dur="500"/>
                                        <p:tgtEl>
                                          <p:spTgt spid="8704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87043">
                                            <p:txEl>
                                              <p:pRg st="8" end="8"/>
                                            </p:txEl>
                                          </p:spTgt>
                                        </p:tgtEl>
                                        <p:attrNameLst>
                                          <p:attrName>style.visibility</p:attrName>
                                        </p:attrNameLst>
                                      </p:cBhvr>
                                      <p:to>
                                        <p:strVal val="visible"/>
                                      </p:to>
                                    </p:set>
                                    <p:animEffect transition="in" filter="checkerboard(across)">
                                      <p:cBhvr>
                                        <p:cTn id="13" dur="500"/>
                                        <p:tgtEl>
                                          <p:spTgt spid="87043">
                                            <p:txEl>
                                              <p:pRg st="8" end="8"/>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87043">
                                            <p:txEl>
                                              <p:pRg st="3" end="3"/>
                                            </p:txEl>
                                          </p:spTgt>
                                        </p:tgtEl>
                                        <p:attrNameLst>
                                          <p:attrName>style.visibility</p:attrName>
                                        </p:attrNameLst>
                                      </p:cBhvr>
                                      <p:to>
                                        <p:strVal val="visible"/>
                                      </p:to>
                                    </p:set>
                                    <p:animEffect transition="in" filter="checkerboard(across)">
                                      <p:cBhvr>
                                        <p:cTn id="18" dur="500"/>
                                        <p:tgtEl>
                                          <p:spTgt spid="8704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87043">
                                            <p:txEl>
                                              <p:pRg st="4" end="4"/>
                                            </p:txEl>
                                          </p:spTgt>
                                        </p:tgtEl>
                                        <p:attrNameLst>
                                          <p:attrName>style.visibility</p:attrName>
                                        </p:attrNameLst>
                                      </p:cBhvr>
                                      <p:to>
                                        <p:strVal val="visible"/>
                                      </p:to>
                                    </p:set>
                                    <p:animEffect transition="in" filter="checkerboard(across)">
                                      <p:cBhvr>
                                        <p:cTn id="23" dur="500"/>
                                        <p:tgtEl>
                                          <p:spTgt spid="8704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87043">
                                            <p:txEl>
                                              <p:pRg st="5" end="5"/>
                                            </p:txEl>
                                          </p:spTgt>
                                        </p:tgtEl>
                                        <p:attrNameLst>
                                          <p:attrName>style.visibility</p:attrName>
                                        </p:attrNameLst>
                                      </p:cBhvr>
                                      <p:to>
                                        <p:strVal val="visible"/>
                                      </p:to>
                                    </p:set>
                                    <p:animEffect transition="in" filter="checkerboard(across)">
                                      <p:cBhvr>
                                        <p:cTn id="28" dur="500"/>
                                        <p:tgtEl>
                                          <p:spTgt spid="87043">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87043">
                                            <p:txEl>
                                              <p:pRg st="6" end="6"/>
                                            </p:txEl>
                                          </p:spTgt>
                                        </p:tgtEl>
                                        <p:attrNameLst>
                                          <p:attrName>style.visibility</p:attrName>
                                        </p:attrNameLst>
                                      </p:cBhvr>
                                      <p:to>
                                        <p:strVal val="visible"/>
                                      </p:to>
                                    </p:set>
                                    <p:animEffect transition="in" filter="checkerboard(across)">
                                      <p:cBhvr>
                                        <p:cTn id="33" dur="500"/>
                                        <p:tgtEl>
                                          <p:spTgt spid="87043">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nodeType="clickEffect">
                                  <p:stCondLst>
                                    <p:cond delay="0"/>
                                  </p:stCondLst>
                                  <p:childTnLst>
                                    <p:set>
                                      <p:cBhvr>
                                        <p:cTn id="37" dur="1" fill="hold">
                                          <p:stCondLst>
                                            <p:cond delay="0"/>
                                          </p:stCondLst>
                                        </p:cTn>
                                        <p:tgtEl>
                                          <p:spTgt spid="87043">
                                            <p:txEl>
                                              <p:pRg st="7" end="7"/>
                                            </p:txEl>
                                          </p:spTgt>
                                        </p:tgtEl>
                                        <p:attrNameLst>
                                          <p:attrName>style.visibility</p:attrName>
                                        </p:attrNameLst>
                                      </p:cBhvr>
                                      <p:to>
                                        <p:strVal val="visible"/>
                                      </p:to>
                                    </p:set>
                                    <p:animEffect transition="in" filter="checkerboard(across)">
                                      <p:cBhvr>
                                        <p:cTn id="38" dur="500"/>
                                        <p:tgtEl>
                                          <p:spTgt spid="870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0890" y="1"/>
            <a:ext cx="7850779" cy="705394"/>
          </a:xfrm>
        </p:spPr>
        <p:txBody>
          <a:bodyPr>
            <a:normAutofit/>
          </a:bodyPr>
          <a:lstStyle/>
          <a:p>
            <a:pPr algn="ctr"/>
            <a:r>
              <a:rPr lang="en-US" altLang="zh-TW" dirty="0" smtClean="0">
                <a:latin typeface="Times New Roman" panose="02020603050405020304" pitchFamily="18" charset="0"/>
                <a:sym typeface="Symbol" panose="05050102010706020507" pitchFamily="18" charset="2"/>
              </a:rPr>
              <a:t>Case 2-2-2: (</a:t>
            </a:r>
            <a:r>
              <a:rPr lang="en-US" altLang="zh-TW" dirty="0" err="1" smtClean="0">
                <a:latin typeface="Times New Roman" panose="02020603050405020304" pitchFamily="18" charset="0"/>
                <a:sym typeface="Symbol" panose="05050102010706020507" pitchFamily="18" charset="2"/>
              </a:rPr>
              <a:t>G</a:t>
            </a:r>
            <a:r>
              <a:rPr lang="en-US" altLang="zh-TW" dirty="0" err="1" smtClean="0">
                <a:latin typeface="Times New Roman" panose="02020603050405020304" pitchFamily="18" charset="0"/>
                <a:sym typeface="Symbol"/>
              </a:rPr>
              <a:t></a:t>
            </a:r>
            <a:r>
              <a:rPr lang="en-US" altLang="zh-TW" dirty="0" err="1" smtClean="0">
                <a:latin typeface="Times New Roman" panose="02020603050405020304" pitchFamily="18" charset="0"/>
                <a:sym typeface="Symbol" panose="05050102010706020507" pitchFamily="18" charset="2"/>
              </a:rPr>
              <a:t>x</a:t>
            </a:r>
            <a:r>
              <a:rPr lang="en-US" altLang="zh-TW" dirty="0" smtClean="0">
                <a:latin typeface="Times New Roman" panose="02020603050405020304" pitchFamily="18" charset="0"/>
                <a:sym typeface="Symbol" panose="05050102010706020507" pitchFamily="18" charset="2"/>
              </a:rPr>
              <a:t>) = 1</a:t>
            </a:r>
            <a:endParaRPr lang="en-US" altLang="zh-TW" dirty="0" smtClean="0">
              <a:latin typeface="Times New Roman" panose="02020603050405020304" pitchFamily="18" charset="0"/>
            </a:endParaRPr>
          </a:p>
        </p:txBody>
      </p:sp>
      <p:sp>
        <p:nvSpPr>
          <p:cNvPr id="88067" name="Rectangle 3"/>
          <p:cNvSpPr>
            <a:spLocks noGrp="1" noChangeArrowheads="1"/>
          </p:cNvSpPr>
          <p:nvPr>
            <p:ph type="body" sz="half" idx="1"/>
          </p:nvPr>
        </p:nvSpPr>
        <p:spPr>
          <a:xfrm>
            <a:off x="323850" y="770709"/>
            <a:ext cx="8424863" cy="4756304"/>
          </a:xfrm>
        </p:spPr>
        <p:txBody>
          <a:bodyPr>
            <a:normAutofit fontScale="92500" lnSpcReduction="20000"/>
          </a:bodyPr>
          <a:lstStyle/>
          <a:p>
            <a:pPr>
              <a:buNone/>
            </a:pPr>
            <a:r>
              <a:rPr lang="en-US" altLang="zh-TW" sz="2800" dirty="0" smtClean="0">
                <a:latin typeface="Times New Roman" panose="02020603050405020304" pitchFamily="18" charset="0"/>
                <a:sym typeface="Symbol" panose="05050102010706020507" pitchFamily="18" charset="2"/>
              </a:rPr>
              <a:t>Let </a:t>
            </a:r>
            <a:r>
              <a:rPr lang="en-US" altLang="zh-TW" sz="2800" dirty="0" err="1" smtClean="0">
                <a:latin typeface="Times New Roman" panose="02020603050405020304" pitchFamily="18" charset="0"/>
              </a:rPr>
              <a:t>v</a:t>
            </a:r>
            <a:r>
              <a:rPr lang="en-US" altLang="zh-TW" sz="2800" baseline="-25000" dirty="0" err="1" smtClean="0">
                <a:latin typeface="Times New Roman" panose="02020603050405020304" pitchFamily="18" charset="0"/>
              </a:rPr>
              <a:t>n</a:t>
            </a:r>
            <a:r>
              <a:rPr lang="en-US" altLang="zh-TW" sz="2800" dirty="0" smtClean="0">
                <a:latin typeface="Times New Roman" panose="02020603050405020304" pitchFamily="18" charset="0"/>
                <a:sym typeface="Symbol" panose="05050102010706020507" pitchFamily="18" charset="2"/>
              </a:rPr>
              <a:t>= x.  </a:t>
            </a:r>
            <a:r>
              <a:rPr lang="en-US" altLang="zh-TW" dirty="0" err="1" smtClean="0">
                <a:latin typeface="Times New Roman" panose="02020603050405020304" pitchFamily="18" charset="0"/>
                <a:sym typeface="Symbol" panose="05050102010706020507" pitchFamily="18" charset="2"/>
              </a:rPr>
              <a:t>G</a:t>
            </a:r>
            <a:r>
              <a:rPr lang="en-US" altLang="zh-TW" dirty="0" err="1" smtClean="0">
                <a:latin typeface="Times New Roman" panose="02020603050405020304" pitchFamily="18" charset="0"/>
                <a:sym typeface="Symbol"/>
              </a:rPr>
              <a:t></a:t>
            </a:r>
            <a:r>
              <a:rPr lang="en-US" altLang="zh-TW" dirty="0" err="1" smtClean="0">
                <a:latin typeface="Times New Roman" panose="02020603050405020304" pitchFamily="18" charset="0"/>
                <a:sym typeface="Symbol" panose="05050102010706020507" pitchFamily="18" charset="2"/>
              </a:rPr>
              <a:t>x</a:t>
            </a:r>
            <a:r>
              <a:rPr lang="en-US" altLang="zh-TW" dirty="0" smtClean="0">
                <a:latin typeface="Times New Roman" panose="02020603050405020304" pitchFamily="18" charset="0"/>
                <a:sym typeface="Symbol" panose="05050102010706020507" pitchFamily="18" charset="2"/>
              </a:rPr>
              <a:t> is not a single block </a:t>
            </a:r>
          </a:p>
          <a:p>
            <a:pPr eaLnBrk="1" hangingPunct="1">
              <a:lnSpc>
                <a:spcPct val="90000"/>
              </a:lnSpc>
              <a:buFontTx/>
              <a:buNone/>
            </a:pPr>
            <a:r>
              <a:rPr lang="en-US" altLang="zh-TW" sz="2800" dirty="0" smtClean="0">
                <a:latin typeface="Times New Roman" panose="02020603050405020304" pitchFamily="18" charset="0"/>
                <a:sym typeface="Symbol" panose="05050102010706020507" pitchFamily="18" charset="2"/>
              </a:rPr>
              <a:t>Further, x has a neighbor in every leaf block of </a:t>
            </a:r>
            <a:r>
              <a:rPr lang="en-US" altLang="zh-TW" sz="2800" dirty="0" err="1" smtClean="0">
                <a:latin typeface="Times New Roman" panose="02020603050405020304" pitchFamily="18" charset="0"/>
                <a:sym typeface="Symbol" panose="05050102010706020507" pitchFamily="18" charset="2"/>
              </a:rPr>
              <a:t>G</a:t>
            </a:r>
            <a:r>
              <a:rPr lang="en-US" altLang="zh-TW" sz="2800" dirty="0" err="1" smtClean="0">
                <a:latin typeface="Times New Roman" panose="02020603050405020304" pitchFamily="18" charset="0"/>
                <a:sym typeface="Symbol"/>
              </a:rPr>
              <a:t></a:t>
            </a:r>
            <a:r>
              <a:rPr lang="en-US" altLang="zh-TW" sz="2800" dirty="0" err="1" smtClean="0">
                <a:latin typeface="Times New Roman" panose="02020603050405020304" pitchFamily="18" charset="0"/>
                <a:sym typeface="Symbol" panose="05050102010706020507" pitchFamily="18" charset="2"/>
              </a:rPr>
              <a:t>x</a:t>
            </a:r>
            <a:r>
              <a:rPr lang="en-US" altLang="zh-TW" sz="2800" dirty="0" smtClean="0">
                <a:latin typeface="Times New Roman" panose="02020603050405020304" pitchFamily="18" charset="0"/>
                <a:sym typeface="Symbol" panose="05050102010706020507" pitchFamily="18" charset="2"/>
              </a:rPr>
              <a:t>, </a:t>
            </a:r>
          </a:p>
          <a:p>
            <a:pPr eaLnBrk="1" hangingPunct="1">
              <a:lnSpc>
                <a:spcPct val="90000"/>
              </a:lnSpc>
              <a:buFontTx/>
              <a:buNone/>
            </a:pPr>
            <a:r>
              <a:rPr lang="en-US" altLang="zh-TW" sz="2800" dirty="0" smtClean="0">
                <a:latin typeface="Times New Roman" panose="02020603050405020304" pitchFamily="18" charset="0"/>
                <a:sym typeface="Symbol" panose="05050102010706020507" pitchFamily="18" charset="2"/>
              </a:rPr>
              <a:t> </a:t>
            </a:r>
          </a:p>
          <a:p>
            <a:pPr eaLnBrk="1" hangingPunct="1">
              <a:lnSpc>
                <a:spcPct val="90000"/>
              </a:lnSpc>
              <a:buFontTx/>
              <a:buNone/>
            </a:pPr>
            <a:endParaRPr lang="en-US" altLang="zh-TW" sz="2800" dirty="0" smtClean="0">
              <a:latin typeface="Times New Roman" panose="02020603050405020304" pitchFamily="18" charset="0"/>
              <a:sym typeface="Symbol" panose="05050102010706020507" pitchFamily="18" charset="2"/>
            </a:endParaRPr>
          </a:p>
          <a:p>
            <a:pPr>
              <a:buNone/>
            </a:pPr>
            <a:r>
              <a:rPr lang="en-US" altLang="zh-TW" sz="2800" dirty="0" smtClean="0">
                <a:latin typeface="Times New Roman" panose="02020603050405020304" pitchFamily="18" charset="0"/>
                <a:sym typeface="Symbol" panose="05050102010706020507" pitchFamily="18" charset="2"/>
              </a:rPr>
              <a:t>Since, there are at least two leaf blocks in </a:t>
            </a:r>
            <a:r>
              <a:rPr lang="en-US" altLang="zh-TW" sz="2800" dirty="0" err="1" smtClean="0">
                <a:latin typeface="Times New Roman" panose="02020603050405020304" pitchFamily="18" charset="0"/>
                <a:sym typeface="Symbol" panose="05050102010706020507" pitchFamily="18" charset="2"/>
              </a:rPr>
              <a:t>G</a:t>
            </a:r>
            <a:r>
              <a:rPr lang="en-US" altLang="zh-TW" sz="2800" dirty="0" err="1" smtClean="0">
                <a:latin typeface="Times New Roman" panose="02020603050405020304" pitchFamily="18" charset="0"/>
                <a:sym typeface="Symbol"/>
              </a:rPr>
              <a:t></a:t>
            </a:r>
            <a:r>
              <a:rPr lang="en-US" altLang="zh-TW" sz="2800" dirty="0" err="1" smtClean="0">
                <a:latin typeface="Times New Roman" panose="02020603050405020304" pitchFamily="18" charset="0"/>
                <a:sym typeface="Symbol" panose="05050102010706020507" pitchFamily="18" charset="2"/>
              </a:rPr>
              <a:t>x</a:t>
            </a:r>
            <a:r>
              <a:rPr lang="en-US" altLang="zh-TW" sz="2800" dirty="0" smtClean="0">
                <a:latin typeface="Times New Roman" panose="02020603050405020304" pitchFamily="18" charset="0"/>
                <a:sym typeface="Symbol" panose="05050102010706020507" pitchFamily="18" charset="2"/>
              </a:rPr>
              <a:t>, let </a:t>
            </a:r>
            <a:r>
              <a:rPr lang="en-US" altLang="zh-TW" dirty="0" smtClean="0">
                <a:latin typeface="Times New Roman" panose="02020603050405020304" pitchFamily="18" charset="0"/>
              </a:rPr>
              <a:t>v</a:t>
            </a:r>
            <a:r>
              <a:rPr lang="en-US" altLang="zh-TW" baseline="-25000" dirty="0" smtClean="0">
                <a:latin typeface="Times New Roman" panose="02020603050405020304" pitchFamily="18" charset="0"/>
              </a:rPr>
              <a:t>1</a:t>
            </a:r>
            <a:r>
              <a:rPr lang="en-US" altLang="zh-TW" dirty="0" smtClean="0">
                <a:latin typeface="Times New Roman" panose="02020603050405020304" pitchFamily="18" charset="0"/>
              </a:rPr>
              <a:t> and v</a:t>
            </a:r>
            <a:r>
              <a:rPr lang="en-US" altLang="zh-TW" baseline="-25000" dirty="0" smtClean="0">
                <a:latin typeface="Times New Roman" panose="02020603050405020304" pitchFamily="18" charset="0"/>
              </a:rPr>
              <a:t>2</a:t>
            </a:r>
            <a:r>
              <a:rPr lang="en-US" altLang="zh-TW" dirty="0" smtClean="0">
                <a:latin typeface="Times New Roman" panose="02020603050405020304" pitchFamily="18" charset="0"/>
              </a:rPr>
              <a:t> be </a:t>
            </a:r>
            <a:r>
              <a:rPr lang="en-US" altLang="zh-TW" dirty="0" err="1" smtClean="0">
                <a:latin typeface="Times New Roman" panose="02020603050405020304" pitchFamily="18" charset="0"/>
              </a:rPr>
              <a:t>neighbours</a:t>
            </a:r>
            <a:r>
              <a:rPr lang="en-US" altLang="zh-TW" dirty="0" smtClean="0">
                <a:latin typeface="Times New Roman" panose="02020603050405020304" pitchFamily="18" charset="0"/>
              </a:rPr>
              <a:t> of x in distinct leaf blocks. </a:t>
            </a:r>
            <a:r>
              <a:rPr lang="en-US" altLang="zh-TW" sz="2800" dirty="0" smtClean="0">
                <a:latin typeface="Times New Roman" panose="02020603050405020304" pitchFamily="18" charset="0"/>
                <a:sym typeface="Symbol" panose="05050102010706020507" pitchFamily="18" charset="2"/>
              </a:rPr>
              <a:t> </a:t>
            </a:r>
          </a:p>
          <a:p>
            <a:pPr eaLnBrk="1" hangingPunct="1">
              <a:lnSpc>
                <a:spcPct val="90000"/>
              </a:lnSpc>
              <a:buFontTx/>
              <a:buNone/>
            </a:pPr>
            <a:r>
              <a:rPr lang="en-US" altLang="zh-TW" sz="2800" dirty="0" smtClean="0">
                <a:latin typeface="Times New Roman" panose="02020603050405020304" pitchFamily="18" charset="0"/>
                <a:sym typeface="Symbol" panose="05050102010706020507" pitchFamily="18" charset="2"/>
              </a:rPr>
              <a:t>Clearly, neighbors </a:t>
            </a:r>
            <a:r>
              <a:rPr lang="en-US" altLang="zh-TW" sz="2800" dirty="0" smtClean="0">
                <a:latin typeface="Times New Roman" panose="02020603050405020304" pitchFamily="18" charset="0"/>
              </a:rPr>
              <a:t>v</a:t>
            </a:r>
            <a:r>
              <a:rPr lang="en-US" altLang="zh-TW" sz="2800" baseline="-25000" dirty="0" smtClean="0">
                <a:latin typeface="Times New Roman" panose="02020603050405020304" pitchFamily="18" charset="0"/>
              </a:rPr>
              <a:t>1</a:t>
            </a:r>
            <a:r>
              <a:rPr lang="en-US" altLang="zh-TW" sz="2800" dirty="0" smtClean="0">
                <a:latin typeface="Times New Roman" panose="02020603050405020304" pitchFamily="18" charset="0"/>
              </a:rPr>
              <a:t> and v</a:t>
            </a:r>
            <a:r>
              <a:rPr lang="en-US" altLang="zh-TW" sz="2800" baseline="-25000" dirty="0" smtClean="0">
                <a:latin typeface="Times New Roman" panose="02020603050405020304" pitchFamily="18" charset="0"/>
              </a:rPr>
              <a:t>2</a:t>
            </a:r>
            <a:r>
              <a:rPr lang="en-US" altLang="zh-TW" sz="2800" dirty="0" smtClean="0">
                <a:latin typeface="Times New Roman" panose="02020603050405020304" pitchFamily="18" charset="0"/>
              </a:rPr>
              <a:t> of x are not adjacent.</a:t>
            </a:r>
          </a:p>
          <a:p>
            <a:pPr eaLnBrk="1" hangingPunct="1">
              <a:lnSpc>
                <a:spcPct val="90000"/>
              </a:lnSpc>
              <a:buFontTx/>
              <a:buNone/>
            </a:pPr>
            <a:r>
              <a:rPr lang="en-US" altLang="zh-TW" sz="2800" dirty="0" smtClean="0">
                <a:latin typeface="Times New Roman" panose="02020603050405020304" pitchFamily="18" charset="0"/>
              </a:rPr>
              <a:t>G</a:t>
            </a:r>
            <a:r>
              <a:rPr lang="en-US" altLang="zh-TW" sz="2800" dirty="0" smtClean="0">
                <a:latin typeface="Times New Roman" panose="02020603050405020304" pitchFamily="18" charset="0"/>
                <a:sym typeface="Symbol"/>
              </a:rPr>
              <a:t></a:t>
            </a:r>
            <a:r>
              <a:rPr lang="en-US" altLang="zh-TW" sz="2800" dirty="0" smtClean="0">
                <a:latin typeface="Times New Roman" panose="02020603050405020304" pitchFamily="18" charset="0"/>
              </a:rPr>
              <a:t>{v</a:t>
            </a:r>
            <a:r>
              <a:rPr lang="en-US" altLang="zh-TW" sz="2800" baseline="-25000" dirty="0" smtClean="0">
                <a:latin typeface="Times New Roman" panose="02020603050405020304" pitchFamily="18" charset="0"/>
              </a:rPr>
              <a:t>1</a:t>
            </a:r>
            <a:r>
              <a:rPr lang="en-US" altLang="zh-TW" sz="2800" dirty="0" smtClean="0">
                <a:latin typeface="Times New Roman" panose="02020603050405020304" pitchFamily="18" charset="0"/>
              </a:rPr>
              <a:t>,v</a:t>
            </a:r>
            <a:r>
              <a:rPr lang="en-US" altLang="zh-TW" sz="2800" baseline="-25000" dirty="0" smtClean="0">
                <a:latin typeface="Times New Roman" panose="02020603050405020304" pitchFamily="18" charset="0"/>
              </a:rPr>
              <a:t>2</a:t>
            </a:r>
            <a:r>
              <a:rPr lang="en-US" altLang="zh-TW" sz="2800" dirty="0" smtClean="0">
                <a:latin typeface="Times New Roman" panose="02020603050405020304" pitchFamily="18" charset="0"/>
              </a:rPr>
              <a:t>,x} is connected</a:t>
            </a:r>
          </a:p>
          <a:p>
            <a:pPr eaLnBrk="1" hangingPunct="1">
              <a:lnSpc>
                <a:spcPct val="90000"/>
              </a:lnSpc>
              <a:buFontTx/>
              <a:buNone/>
            </a:pPr>
            <a:r>
              <a:rPr lang="en-US" altLang="zh-TW" sz="2800" dirty="0" smtClean="0">
                <a:latin typeface="Times New Roman" panose="02020603050405020304" pitchFamily="18" charset="0"/>
              </a:rPr>
              <a:t>      </a:t>
            </a:r>
            <a:r>
              <a:rPr lang="en-US" altLang="zh-TW" sz="2800" dirty="0" smtClean="0">
                <a:solidFill>
                  <a:srgbClr val="FF0000"/>
                </a:solidFill>
                <a:latin typeface="Times New Roman" panose="02020603050405020304" pitchFamily="18" charset="0"/>
              </a:rPr>
              <a:t>since blocks have no cut-vertices.</a:t>
            </a:r>
          </a:p>
          <a:p>
            <a:pPr eaLnBrk="1" hangingPunct="1">
              <a:lnSpc>
                <a:spcPct val="90000"/>
              </a:lnSpc>
              <a:buFontTx/>
              <a:buNone/>
            </a:pPr>
            <a:r>
              <a:rPr lang="en-US" altLang="zh-TW" sz="2800" dirty="0" smtClean="0">
                <a:latin typeface="Times New Roman" panose="02020603050405020304" pitchFamily="18" charset="0"/>
              </a:rPr>
              <a:t>V</a:t>
            </a:r>
            <a:r>
              <a:rPr lang="en-US" altLang="zh-TW" sz="2800" dirty="0" smtClean="0">
                <a:latin typeface="Times New Roman" panose="02020603050405020304" pitchFamily="18" charset="0"/>
                <a:sym typeface="Symbol" panose="05050102010706020507" pitchFamily="18" charset="2"/>
              </a:rPr>
              <a:t>ertex x has a neighbor other than </a:t>
            </a:r>
            <a:r>
              <a:rPr lang="en-US" altLang="zh-TW" sz="2800" dirty="0" smtClean="0">
                <a:latin typeface="Times New Roman" panose="02020603050405020304" pitchFamily="18" charset="0"/>
              </a:rPr>
              <a:t>v</a:t>
            </a:r>
            <a:r>
              <a:rPr lang="en-US" altLang="zh-TW" sz="2800" baseline="-25000" dirty="0" smtClean="0">
                <a:latin typeface="Times New Roman" panose="02020603050405020304" pitchFamily="18" charset="0"/>
              </a:rPr>
              <a:t>1</a:t>
            </a:r>
            <a:r>
              <a:rPr lang="en-US" altLang="zh-TW" sz="2800" dirty="0" smtClean="0">
                <a:latin typeface="Times New Roman" panose="02020603050405020304" pitchFamily="18" charset="0"/>
              </a:rPr>
              <a:t> and v</a:t>
            </a:r>
            <a:r>
              <a:rPr lang="en-US" altLang="zh-TW" sz="2800" baseline="-25000" dirty="0" smtClean="0">
                <a:latin typeface="Times New Roman" panose="02020603050405020304" pitchFamily="18" charset="0"/>
              </a:rPr>
              <a:t>2</a:t>
            </a:r>
            <a:r>
              <a:rPr lang="en-US" altLang="zh-TW" sz="2800" dirty="0" smtClean="0">
                <a:latin typeface="Times New Roman" panose="02020603050405020304" pitchFamily="18" charset="0"/>
              </a:rPr>
              <a:t> </a:t>
            </a:r>
          </a:p>
          <a:p>
            <a:pPr eaLnBrk="1" hangingPunct="1">
              <a:lnSpc>
                <a:spcPct val="90000"/>
              </a:lnSpc>
              <a:buFontTx/>
              <a:buNone/>
            </a:pPr>
            <a:r>
              <a:rPr lang="en-US" altLang="zh-TW" sz="2800" dirty="0" smtClean="0">
                <a:latin typeface="Times New Roman" panose="02020603050405020304" pitchFamily="18" charset="0"/>
                <a:sym typeface="Symbol" panose="05050102010706020507" pitchFamily="18" charset="2"/>
              </a:rPr>
              <a:t>      </a:t>
            </a:r>
            <a:r>
              <a:rPr lang="en-US" altLang="zh-TW" sz="2800" dirty="0" smtClean="0">
                <a:solidFill>
                  <a:srgbClr val="FF0000"/>
                </a:solidFill>
                <a:latin typeface="Times New Roman" panose="02020603050405020304" pitchFamily="18" charset="0"/>
                <a:sym typeface="Symbol" panose="05050102010706020507" pitchFamily="18" charset="2"/>
              </a:rPr>
              <a:t>because </a:t>
            </a:r>
            <a:r>
              <a:rPr lang="en-US" altLang="zh-TW" sz="2800" dirty="0" smtClean="0">
                <a:solidFill>
                  <a:srgbClr val="FF0000"/>
                </a:solidFill>
                <a:latin typeface="Times New Roman" panose="02020603050405020304" pitchFamily="18" charset="0"/>
              </a:rPr>
              <a:t>k </a:t>
            </a:r>
            <a:r>
              <a:rPr lang="en-US" altLang="zh-TW" sz="2800" dirty="0" smtClean="0">
                <a:solidFill>
                  <a:srgbClr val="FF0000"/>
                </a:solidFill>
                <a:latin typeface="Times New Roman" panose="02020603050405020304" pitchFamily="18" charset="0"/>
                <a:sym typeface="Symbol"/>
              </a:rPr>
              <a:t> </a:t>
            </a:r>
            <a:r>
              <a:rPr lang="en-US" altLang="zh-TW" sz="2800" dirty="0" smtClean="0">
                <a:solidFill>
                  <a:srgbClr val="FF0000"/>
                </a:solidFill>
                <a:latin typeface="Times New Roman" panose="02020603050405020304" pitchFamily="18" charset="0"/>
              </a:rPr>
              <a:t>3.</a:t>
            </a:r>
          </a:p>
          <a:p>
            <a:pPr eaLnBrk="1" hangingPunct="1">
              <a:lnSpc>
                <a:spcPct val="90000"/>
              </a:lnSpc>
              <a:buFontTx/>
              <a:buNone/>
            </a:pPr>
            <a:r>
              <a:rPr lang="en-US" altLang="zh-TW" sz="2800" dirty="0" smtClean="0">
                <a:latin typeface="Times New Roman" panose="02020603050405020304" pitchFamily="18" charset="0"/>
              </a:rPr>
              <a:t> G</a:t>
            </a:r>
            <a:r>
              <a:rPr lang="en-US" altLang="zh-TW" sz="2800" dirty="0" smtClean="0">
                <a:latin typeface="Times New Roman" panose="02020603050405020304" pitchFamily="18" charset="0"/>
                <a:sym typeface="Symbol"/>
              </a:rPr>
              <a:t></a:t>
            </a:r>
            <a:r>
              <a:rPr lang="en-US" altLang="zh-TW" sz="2800" dirty="0" smtClean="0">
                <a:latin typeface="Times New Roman" panose="02020603050405020304" pitchFamily="18" charset="0"/>
              </a:rPr>
              <a:t>{v</a:t>
            </a:r>
            <a:r>
              <a:rPr lang="en-US" altLang="zh-TW" sz="2800" baseline="-25000" dirty="0" smtClean="0">
                <a:latin typeface="Times New Roman" panose="02020603050405020304" pitchFamily="18" charset="0"/>
              </a:rPr>
              <a:t>1</a:t>
            </a:r>
            <a:r>
              <a:rPr lang="en-US" altLang="zh-TW" sz="2800" dirty="0" smtClean="0">
                <a:latin typeface="Times New Roman" panose="02020603050405020304" pitchFamily="18" charset="0"/>
              </a:rPr>
              <a:t>,v</a:t>
            </a:r>
            <a:r>
              <a:rPr lang="en-US" altLang="zh-TW" sz="2800" baseline="-25000" dirty="0" smtClean="0">
                <a:latin typeface="Times New Roman" panose="02020603050405020304" pitchFamily="18" charset="0"/>
              </a:rPr>
              <a:t>2</a:t>
            </a:r>
            <a:r>
              <a:rPr lang="en-US" altLang="zh-TW" sz="2800" dirty="0" smtClean="0">
                <a:latin typeface="Times New Roman" panose="02020603050405020304" pitchFamily="18" charset="0"/>
              </a:rPr>
              <a:t>} is connected.</a:t>
            </a:r>
          </a:p>
        </p:txBody>
      </p:sp>
      <p:pic>
        <p:nvPicPr>
          <p:cNvPr id="13316" name="Picture 4"/>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4500563" y="4870450"/>
            <a:ext cx="4643437" cy="1878013"/>
          </a:xfrm>
          <a:noFill/>
        </p:spPr>
      </p:pic>
      <p:sp>
        <p:nvSpPr>
          <p:cNvPr id="88070" name="Text Box 6"/>
          <p:cNvSpPr txBox="1">
            <a:spLocks noChangeArrowheads="1"/>
          </p:cNvSpPr>
          <p:nvPr/>
        </p:nvSpPr>
        <p:spPr bwMode="auto">
          <a:xfrm>
            <a:off x="5637032" y="694418"/>
            <a:ext cx="31325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2800" dirty="0">
                <a:solidFill>
                  <a:srgbClr val="FF0000"/>
                </a:solidFill>
                <a:latin typeface="Times New Roman" panose="02020603050405020304" pitchFamily="18" charset="0"/>
              </a:rPr>
              <a:t>because </a:t>
            </a:r>
            <a:r>
              <a:rPr lang="en-US" altLang="zh-TW" sz="2800" dirty="0">
                <a:solidFill>
                  <a:srgbClr val="FF0000"/>
                </a:solidFill>
                <a:latin typeface="Times New Roman" panose="02020603050405020304" pitchFamily="18" charset="0"/>
                <a:sym typeface="Symbol" panose="05050102010706020507" pitchFamily="18" charset="2"/>
              </a:rPr>
              <a:t>(</a:t>
            </a:r>
            <a:r>
              <a:rPr lang="en-US" altLang="zh-TW" sz="2800" dirty="0" err="1" smtClean="0">
                <a:solidFill>
                  <a:srgbClr val="FF0000"/>
                </a:solidFill>
                <a:latin typeface="Times New Roman" panose="02020603050405020304" pitchFamily="18" charset="0"/>
                <a:sym typeface="Symbol" panose="05050102010706020507" pitchFamily="18" charset="2"/>
              </a:rPr>
              <a:t>G</a:t>
            </a:r>
            <a:r>
              <a:rPr lang="en-US" altLang="zh-TW" sz="2800" dirty="0" err="1" smtClean="0">
                <a:solidFill>
                  <a:srgbClr val="FF0000"/>
                </a:solidFill>
                <a:latin typeface="Times New Roman" panose="02020603050405020304" pitchFamily="18" charset="0"/>
                <a:sym typeface="Symbol"/>
              </a:rPr>
              <a:t></a:t>
            </a:r>
            <a:r>
              <a:rPr lang="en-US" altLang="zh-TW" sz="2800" dirty="0" err="1" smtClean="0">
                <a:solidFill>
                  <a:srgbClr val="FF0000"/>
                </a:solidFill>
                <a:latin typeface="Times New Roman" panose="02020603050405020304" pitchFamily="18" charset="0"/>
                <a:sym typeface="Symbol" panose="05050102010706020507" pitchFamily="18" charset="2"/>
              </a:rPr>
              <a:t>x</a:t>
            </a:r>
            <a:r>
              <a:rPr lang="en-US" altLang="zh-TW" sz="2800" dirty="0" smtClean="0">
                <a:solidFill>
                  <a:srgbClr val="FF0000"/>
                </a:solidFill>
                <a:latin typeface="Times New Roman" panose="02020603050405020304" pitchFamily="18" charset="0"/>
                <a:sym typeface="Symbol" panose="05050102010706020507" pitchFamily="18" charset="2"/>
              </a:rPr>
              <a:t>) = 1</a:t>
            </a:r>
            <a:r>
              <a:rPr lang="en-US" altLang="zh-TW" sz="2800" dirty="0">
                <a:solidFill>
                  <a:srgbClr val="FF0000"/>
                </a:solidFill>
                <a:latin typeface="Times New Roman" panose="02020603050405020304" pitchFamily="18" charset="0"/>
                <a:sym typeface="Symbol" panose="05050102010706020507" pitchFamily="18" charset="2"/>
              </a:rPr>
              <a:t>.</a:t>
            </a:r>
          </a:p>
        </p:txBody>
      </p:sp>
      <p:sp>
        <p:nvSpPr>
          <p:cNvPr id="88072" name="Rectangle 8"/>
          <p:cNvSpPr>
            <a:spLocks noChangeArrowheads="1"/>
          </p:cNvSpPr>
          <p:nvPr/>
        </p:nvSpPr>
        <p:spPr bwMode="auto">
          <a:xfrm>
            <a:off x="365761" y="1632857"/>
            <a:ext cx="78194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2800" dirty="0" smtClean="0">
                <a:solidFill>
                  <a:srgbClr val="FF0000"/>
                </a:solidFill>
                <a:latin typeface="Times New Roman" panose="02020603050405020304" pitchFamily="18" charset="0"/>
                <a:sym typeface="Symbol" panose="05050102010706020507" pitchFamily="18" charset="2"/>
              </a:rPr>
              <a:t>since G is 2-connected, i.e. G has no cut-vertex.  </a:t>
            </a:r>
            <a:endParaRPr lang="en-US" altLang="zh-TW" sz="2800" dirty="0">
              <a:solidFill>
                <a:srgbClr val="FF0000"/>
              </a:solidFill>
              <a:latin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28545180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8072"/>
                                        </p:tgtEl>
                                        <p:attrNameLst>
                                          <p:attrName>style.visibility</p:attrName>
                                        </p:attrNameLst>
                                      </p:cBhvr>
                                      <p:to>
                                        <p:strVal val="visible"/>
                                      </p:to>
                                    </p:set>
                                    <p:animEffect transition="in" filter="checkerboard(across)">
                                      <p:cBhvr>
                                        <p:cTn id="7" dur="500"/>
                                        <p:tgtEl>
                                          <p:spTgt spid="880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88067">
                                            <p:txEl>
                                              <p:pRg st="2" end="2"/>
                                            </p:txEl>
                                          </p:spTgt>
                                        </p:tgtEl>
                                        <p:attrNameLst>
                                          <p:attrName>style.visibility</p:attrName>
                                        </p:attrNameLst>
                                      </p:cBhvr>
                                      <p:to>
                                        <p:strVal val="visible"/>
                                      </p:to>
                                    </p:set>
                                    <p:animEffect transition="in" filter="checkerboard(across)">
                                      <p:cBhvr>
                                        <p:cTn id="12" dur="500"/>
                                        <p:tgtEl>
                                          <p:spTgt spid="880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8070"/>
                                        </p:tgtEl>
                                        <p:attrNameLst>
                                          <p:attrName>style.visibility</p:attrName>
                                        </p:attrNameLst>
                                      </p:cBhvr>
                                      <p:to>
                                        <p:strVal val="visible"/>
                                      </p:to>
                                    </p:set>
                                    <p:animEffect transition="in" filter="checkerboard(across)">
                                      <p:cBhvr>
                                        <p:cTn id="17" dur="500"/>
                                        <p:tgtEl>
                                          <p:spTgt spid="880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88067">
                                            <p:txEl>
                                              <p:pRg st="4" end="4"/>
                                            </p:txEl>
                                          </p:spTgt>
                                        </p:tgtEl>
                                        <p:attrNameLst>
                                          <p:attrName>style.visibility</p:attrName>
                                        </p:attrNameLst>
                                      </p:cBhvr>
                                      <p:to>
                                        <p:strVal val="visible"/>
                                      </p:to>
                                    </p:set>
                                    <p:animEffect transition="in" filter="checkerboard(across)">
                                      <p:cBhvr>
                                        <p:cTn id="22" dur="500"/>
                                        <p:tgtEl>
                                          <p:spTgt spid="8806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88067">
                                            <p:txEl>
                                              <p:pRg st="5" end="5"/>
                                            </p:txEl>
                                          </p:spTgt>
                                        </p:tgtEl>
                                        <p:attrNameLst>
                                          <p:attrName>style.visibility</p:attrName>
                                        </p:attrNameLst>
                                      </p:cBhvr>
                                      <p:to>
                                        <p:strVal val="visible"/>
                                      </p:to>
                                    </p:set>
                                    <p:animEffect transition="in" filter="checkerboard(across)">
                                      <p:cBhvr>
                                        <p:cTn id="27" dur="500"/>
                                        <p:tgtEl>
                                          <p:spTgt spid="8806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88067">
                                            <p:txEl>
                                              <p:pRg st="6" end="6"/>
                                            </p:txEl>
                                          </p:spTgt>
                                        </p:tgtEl>
                                        <p:attrNameLst>
                                          <p:attrName>style.visibility</p:attrName>
                                        </p:attrNameLst>
                                      </p:cBhvr>
                                      <p:to>
                                        <p:strVal val="visible"/>
                                      </p:to>
                                    </p:set>
                                    <p:animEffect transition="in" filter="checkerboard(across)">
                                      <p:cBhvr>
                                        <p:cTn id="32" dur="500"/>
                                        <p:tgtEl>
                                          <p:spTgt spid="8806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88067">
                                            <p:txEl>
                                              <p:pRg st="7" end="7"/>
                                            </p:txEl>
                                          </p:spTgt>
                                        </p:tgtEl>
                                        <p:attrNameLst>
                                          <p:attrName>style.visibility</p:attrName>
                                        </p:attrNameLst>
                                      </p:cBhvr>
                                      <p:to>
                                        <p:strVal val="visible"/>
                                      </p:to>
                                    </p:set>
                                    <p:animEffect transition="in" filter="checkerboard(across)">
                                      <p:cBhvr>
                                        <p:cTn id="37" dur="500"/>
                                        <p:tgtEl>
                                          <p:spTgt spid="88067">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88067">
                                            <p:txEl>
                                              <p:pRg st="8" end="8"/>
                                            </p:txEl>
                                          </p:spTgt>
                                        </p:tgtEl>
                                        <p:attrNameLst>
                                          <p:attrName>style.visibility</p:attrName>
                                        </p:attrNameLst>
                                      </p:cBhvr>
                                      <p:to>
                                        <p:strVal val="visible"/>
                                      </p:to>
                                    </p:set>
                                    <p:animEffect transition="in" filter="checkerboard(across)">
                                      <p:cBhvr>
                                        <p:cTn id="42" dur="500"/>
                                        <p:tgtEl>
                                          <p:spTgt spid="88067">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88067">
                                            <p:txEl>
                                              <p:pRg st="9" end="9"/>
                                            </p:txEl>
                                          </p:spTgt>
                                        </p:tgtEl>
                                        <p:attrNameLst>
                                          <p:attrName>style.visibility</p:attrName>
                                        </p:attrNameLst>
                                      </p:cBhvr>
                                      <p:to>
                                        <p:strVal val="visible"/>
                                      </p:to>
                                    </p:set>
                                    <p:animEffect transition="in" filter="checkerboard(across)">
                                      <p:cBhvr>
                                        <p:cTn id="47" dur="500"/>
                                        <p:tgtEl>
                                          <p:spTgt spid="88067">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88067">
                                            <p:txEl>
                                              <p:pRg st="10" end="10"/>
                                            </p:txEl>
                                          </p:spTgt>
                                        </p:tgtEl>
                                        <p:attrNameLst>
                                          <p:attrName>style.visibility</p:attrName>
                                        </p:attrNameLst>
                                      </p:cBhvr>
                                      <p:to>
                                        <p:strVal val="visible"/>
                                      </p:to>
                                    </p:set>
                                    <p:animEffect transition="in" filter="checkerboard(across)">
                                      <p:cBhvr>
                                        <p:cTn id="52" dur="500"/>
                                        <p:tgtEl>
                                          <p:spTgt spid="880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0" grpId="0"/>
      <p:bldP spid="8807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8C80274-DBD4-48DE-815D-AE6E2DC242AF}" type="datetime1">
              <a:rPr lang="en-US" altLang="zh-TW" sz="1400" smtClean="0">
                <a:ea typeface="新細明體" panose="02020500000000000000" pitchFamily="18" charset="-120"/>
              </a:rPr>
              <a:pPr eaLnBrk="1" hangingPunct="1"/>
              <a:t>4/5/2017</a:t>
            </a:fld>
            <a:endParaRPr lang="en-US" altLang="zh-TW" sz="1400" smtClean="0">
              <a:ea typeface="新細明體" panose="02020500000000000000" pitchFamily="18" charset="-120"/>
            </a:endParaRPr>
          </a:p>
        </p:txBody>
      </p:sp>
      <p:sp>
        <p:nvSpPr>
          <p:cNvPr id="1229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93BE3BA-9B2D-4844-B5D6-7F38781C9A7B}" type="slidenum">
              <a:rPr lang="zh-TW" altLang="en-US" sz="1400"/>
              <a:pPr eaLnBrk="1" hangingPunct="1"/>
              <a:t>18</a:t>
            </a:fld>
            <a:endParaRPr lang="en-US" altLang="zh-TW" sz="1400"/>
          </a:p>
        </p:txBody>
      </p:sp>
      <p:sp>
        <p:nvSpPr>
          <p:cNvPr id="12293" name="Rectangle 2"/>
          <p:cNvSpPr>
            <a:spLocks noGrp="1" noChangeArrowheads="1"/>
          </p:cNvSpPr>
          <p:nvPr>
            <p:ph type="title"/>
          </p:nvPr>
        </p:nvSpPr>
        <p:spPr>
          <a:xfrm>
            <a:off x="685800" y="609600"/>
            <a:ext cx="7915275" cy="914400"/>
          </a:xfrm>
        </p:spPr>
        <p:txBody>
          <a:bodyPr/>
          <a:lstStyle/>
          <a:p>
            <a:pPr eaLnBrk="1" hangingPunct="1"/>
            <a:r>
              <a:rPr lang="en-US" altLang="zh-TW" sz="2800" dirty="0" smtClean="0">
                <a:ea typeface="新細明體" panose="02020500000000000000" pitchFamily="18" charset="-120"/>
              </a:rPr>
              <a:t>Example: Register allocation and interval graphs</a:t>
            </a:r>
            <a:endParaRPr lang="en-US" altLang="zh-TW" sz="1400" dirty="0" smtClean="0">
              <a:ea typeface="新細明體" panose="02020500000000000000" pitchFamily="18" charset="-120"/>
            </a:endParaRPr>
          </a:p>
        </p:txBody>
      </p:sp>
      <p:sp>
        <p:nvSpPr>
          <p:cNvPr id="12294" name="Rectangle 3"/>
          <p:cNvSpPr>
            <a:spLocks noGrp="1" noChangeArrowheads="1"/>
          </p:cNvSpPr>
          <p:nvPr>
            <p:ph type="body" idx="1"/>
          </p:nvPr>
        </p:nvSpPr>
        <p:spPr>
          <a:xfrm>
            <a:off x="700088" y="1535113"/>
            <a:ext cx="7772400" cy="4764087"/>
          </a:xfrm>
        </p:spPr>
        <p:txBody>
          <a:bodyPr/>
          <a:lstStyle/>
          <a:p>
            <a:pPr eaLnBrk="1" hangingPunct="1"/>
            <a:r>
              <a:rPr lang="en-US" altLang="zh-TW" sz="2400" dirty="0" smtClean="0">
                <a:ea typeface="新細明體" panose="02020500000000000000" pitchFamily="18" charset="-120"/>
              </a:rPr>
              <a:t>Register allocation</a:t>
            </a:r>
          </a:p>
          <a:p>
            <a:pPr marL="742950" lvl="1" eaLnBrk="1" hangingPunct="1"/>
            <a:r>
              <a:rPr lang="en-US" altLang="zh-TW" sz="2200" dirty="0" smtClean="0">
                <a:latin typeface="Arial Unicode MS" panose="020B0604020202020204" pitchFamily="34" charset="-128"/>
                <a:ea typeface="Arial Unicode MS" panose="020B0604020202020204" pitchFamily="34" charset="-128"/>
                <a:cs typeface="Arial Unicode MS" panose="020B0604020202020204" pitchFamily="34" charset="-128"/>
              </a:rPr>
              <a:t>A computer program stores the values of its variables in </a:t>
            </a:r>
            <a:r>
              <a:rPr lang="en-US" altLang="zh-TW" sz="2200" b="1" i="1" dirty="0" smtClean="0">
                <a:latin typeface="Arial Unicode MS" panose="020B0604020202020204" pitchFamily="34" charset="-128"/>
                <a:ea typeface="Arial Unicode MS" panose="020B0604020202020204" pitchFamily="34" charset="-128"/>
                <a:cs typeface="Arial Unicode MS" panose="020B0604020202020204" pitchFamily="34" charset="-128"/>
              </a:rPr>
              <a:t>registers</a:t>
            </a:r>
            <a:r>
              <a:rPr lang="en-US" altLang="zh-TW" sz="22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marL="742950" lvl="1" eaLnBrk="1" hangingPunct="1"/>
            <a:r>
              <a:rPr lang="en-US" altLang="zh-TW" sz="2200" dirty="0" smtClean="0">
                <a:latin typeface="Arial Unicode MS" panose="020B0604020202020204" pitchFamily="34" charset="-128"/>
                <a:ea typeface="Arial Unicode MS" panose="020B0604020202020204" pitchFamily="34" charset="-128"/>
                <a:cs typeface="Arial Unicode MS" panose="020B0604020202020204" pitchFamily="34" charset="-128"/>
              </a:rPr>
              <a:t>If two variables are never used simultaneously, then we can allocate them to the same register. </a:t>
            </a:r>
          </a:p>
          <a:p>
            <a:pPr marL="742950" lvl="1" eaLnBrk="1" hangingPunct="1"/>
            <a:r>
              <a:rPr lang="en-US" altLang="zh-TW" sz="2200" dirty="0" smtClean="0">
                <a:latin typeface="Arial Unicode MS" panose="020B0604020202020204" pitchFamily="34" charset="-128"/>
                <a:ea typeface="Arial Unicode MS" panose="020B0604020202020204" pitchFamily="34" charset="-128"/>
                <a:cs typeface="Arial Unicode MS" panose="020B0604020202020204" pitchFamily="34" charset="-128"/>
              </a:rPr>
              <a:t>For each variable, we compute the first and last time when it is used. A variable is active during the interval between these times.</a:t>
            </a:r>
          </a:p>
        </p:txBody>
      </p:sp>
    </p:spTree>
    <p:extLst>
      <p:ext uri="{BB962C8B-B14F-4D97-AF65-F5344CB8AC3E}">
        <p14:creationId xmlns:p14="http://schemas.microsoft.com/office/powerpoint/2010/main" val="4067940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版面配置區 3"/>
          <p:cNvSpPr txBox="1">
            <a:spLocks noGrp="1"/>
          </p:cNvSpPr>
          <p:nvPr/>
        </p:nvSpPr>
        <p:spPr bwMode="auto">
          <a:xfrm>
            <a:off x="0" y="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1400">
                <a:ea typeface="新細明體" panose="02020500000000000000" pitchFamily="18" charset="-120"/>
              </a:rPr>
              <a:t>Graph Theory</a:t>
            </a:r>
          </a:p>
        </p:txBody>
      </p:sp>
      <p:sp>
        <p:nvSpPr>
          <p:cNvPr id="13316" name="投影片編號版面配置區 5"/>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7F8EEC83-326D-45C4-B944-1CBE6A8926EA}" type="slidenum">
              <a:rPr lang="zh-TW" altLang="en-US" sz="1400">
                <a:ea typeface="新細明體" panose="02020500000000000000" pitchFamily="18" charset="-120"/>
              </a:rPr>
              <a:pPr algn="r" eaLnBrk="1" hangingPunct="1"/>
              <a:t>19</a:t>
            </a:fld>
            <a:endParaRPr lang="en-US" altLang="zh-TW" sz="1400">
              <a:ea typeface="新細明體" panose="02020500000000000000" pitchFamily="18" charset="-120"/>
            </a:endParaRPr>
          </a:p>
        </p:txBody>
      </p:sp>
      <p:sp>
        <p:nvSpPr>
          <p:cNvPr id="13317" name="Rectangle 2"/>
          <p:cNvSpPr>
            <a:spLocks noGrp="1" noChangeArrowheads="1"/>
          </p:cNvSpPr>
          <p:nvPr>
            <p:ph type="title" idx="4294967295"/>
          </p:nvPr>
        </p:nvSpPr>
        <p:spPr>
          <a:xfrm>
            <a:off x="600075" y="609600"/>
            <a:ext cx="7858125" cy="914400"/>
          </a:xfrm>
        </p:spPr>
        <p:txBody>
          <a:bodyPr/>
          <a:lstStyle/>
          <a:p>
            <a:pPr eaLnBrk="1" hangingPunct="1"/>
            <a:r>
              <a:rPr lang="en-US" altLang="zh-TW" sz="2800" dirty="0" smtClean="0">
                <a:ea typeface="新細明體" panose="02020500000000000000" pitchFamily="18" charset="-120"/>
              </a:rPr>
              <a:t>Example: Register allocation and interval graphs</a:t>
            </a:r>
            <a:endParaRPr lang="en-US" altLang="zh-TW" sz="1400" dirty="0" smtClean="0">
              <a:ea typeface="新細明體" panose="02020500000000000000" pitchFamily="18" charset="-120"/>
            </a:endParaRPr>
          </a:p>
        </p:txBody>
      </p:sp>
      <p:sp>
        <p:nvSpPr>
          <p:cNvPr id="13318" name="Rectangle 3"/>
          <p:cNvSpPr>
            <a:spLocks noGrp="1" noChangeArrowheads="1"/>
          </p:cNvSpPr>
          <p:nvPr>
            <p:ph type="body" idx="4294967295"/>
          </p:nvPr>
        </p:nvSpPr>
        <p:spPr>
          <a:xfrm>
            <a:off x="700088" y="1535113"/>
            <a:ext cx="7772400" cy="3230562"/>
          </a:xfrm>
        </p:spPr>
        <p:txBody>
          <a:bodyPr/>
          <a:lstStyle/>
          <a:p>
            <a:pPr eaLnBrk="1" hangingPunct="1"/>
            <a:r>
              <a:rPr lang="en-US" altLang="zh-TW" sz="2400" smtClean="0">
                <a:ea typeface="新細明體" panose="02020500000000000000" pitchFamily="18" charset="-120"/>
              </a:rPr>
              <a:t>Interval graph</a:t>
            </a:r>
          </a:p>
          <a:p>
            <a:pPr marL="742950" lvl="1" eaLnBrk="1" hangingPunct="1"/>
            <a:r>
              <a:rPr lang="en-US" altLang="zh-TW" sz="2200" smtClean="0">
                <a:latin typeface="Arial Unicode MS" panose="020B0604020202020204" pitchFamily="34" charset="-128"/>
                <a:ea typeface="Arial Unicode MS" panose="020B0604020202020204" pitchFamily="34" charset="-128"/>
                <a:cs typeface="Arial Unicode MS" panose="020B0604020202020204" pitchFamily="34" charset="-128"/>
              </a:rPr>
              <a:t>We define a graph whose vertices are the variables. </a:t>
            </a:r>
          </a:p>
          <a:p>
            <a:pPr marL="742950" lvl="1" eaLnBrk="1" hangingPunct="1"/>
            <a:r>
              <a:rPr lang="en-US" altLang="zh-TW" sz="2200" smtClean="0">
                <a:latin typeface="Arial Unicode MS" panose="020B0604020202020204" pitchFamily="34" charset="-128"/>
                <a:ea typeface="Arial Unicode MS" panose="020B0604020202020204" pitchFamily="34" charset="-128"/>
                <a:cs typeface="Arial Unicode MS" panose="020B0604020202020204" pitchFamily="34" charset="-128"/>
              </a:rPr>
              <a:t>Two vertices are adjacent if they are active at a common time. </a:t>
            </a:r>
          </a:p>
          <a:p>
            <a:pPr marL="742950" lvl="1" eaLnBrk="1" hangingPunct="1"/>
            <a:r>
              <a:rPr lang="en-US" altLang="zh-TW" sz="2200" smtClean="0">
                <a:latin typeface="Arial Unicode MS" panose="020B0604020202020204" pitchFamily="34" charset="-128"/>
                <a:ea typeface="Arial Unicode MS" panose="020B0604020202020204" pitchFamily="34" charset="-128"/>
                <a:cs typeface="Arial Unicode MS" panose="020B0604020202020204" pitchFamily="34" charset="-128"/>
              </a:rPr>
              <a:t>The number of registers needed is the chromatic number of this graph. </a:t>
            </a:r>
          </a:p>
          <a:p>
            <a:pPr marL="742950" lvl="1" eaLnBrk="1" hangingPunct="1"/>
            <a:r>
              <a:rPr lang="en-US" altLang="zh-TW" sz="2200" smtClean="0">
                <a:latin typeface="Arial Unicode MS" panose="020B0604020202020204" pitchFamily="34" charset="-128"/>
                <a:ea typeface="Arial Unicode MS" panose="020B0604020202020204" pitchFamily="34" charset="-128"/>
                <a:cs typeface="Arial Unicode MS" panose="020B0604020202020204" pitchFamily="34" charset="-128"/>
              </a:rPr>
              <a:t>The time when a variable is active is an interval, so we obtain a special type of representation for the graph.</a:t>
            </a:r>
          </a:p>
        </p:txBody>
      </p:sp>
      <p:sp>
        <p:nvSpPr>
          <p:cNvPr id="2" name="Date Placeholder 1"/>
          <p:cNvSpPr>
            <a:spLocks noGrp="1"/>
          </p:cNvSpPr>
          <p:nvPr>
            <p:ph type="dt" sz="half" idx="10"/>
          </p:nvPr>
        </p:nvSpPr>
        <p:spPr/>
        <p:txBody>
          <a:bodyPr/>
          <a:lstStyle/>
          <a:p>
            <a:fld id="{5EBFCF54-38B3-4CC7-92AA-E160489BF6F8}" type="datetime1">
              <a:rPr lang="en-US" smtClean="0"/>
              <a:pPr/>
              <a:t>4/5/2017</a:t>
            </a:fld>
            <a:endParaRPr lang="en-US"/>
          </a:p>
        </p:txBody>
      </p:sp>
      <p:sp>
        <p:nvSpPr>
          <p:cNvPr id="3" name="Slide Number Placeholder 2"/>
          <p:cNvSpPr>
            <a:spLocks noGrp="1"/>
          </p:cNvSpPr>
          <p:nvPr>
            <p:ph type="sldNum" sz="quarter" idx="12"/>
          </p:nvPr>
        </p:nvSpPr>
        <p:spPr/>
        <p:txBody>
          <a:bodyPr/>
          <a:lstStyle/>
          <a:p>
            <a:fld id="{0F798C2E-3F97-42E3-8F6C-B8F4E82165E1}" type="slidenum">
              <a:rPr lang="en-US" smtClean="0"/>
              <a:pPr/>
              <a:t>19</a:t>
            </a:fld>
            <a:endParaRPr lang="en-US"/>
          </a:p>
        </p:txBody>
      </p:sp>
    </p:spTree>
    <p:extLst>
      <p:ext uri="{BB962C8B-B14F-4D97-AF65-F5344CB8AC3E}">
        <p14:creationId xmlns:p14="http://schemas.microsoft.com/office/powerpoint/2010/main" val="516868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FA0359C-86CA-4AE7-8CCA-BF21025DEEB1}" type="datetime1">
              <a:rPr lang="en-US" altLang="zh-TW" sz="1400" smtClean="0">
                <a:ea typeface="新細明體" panose="02020500000000000000" pitchFamily="18" charset="-120"/>
              </a:rPr>
              <a:pPr eaLnBrk="1" hangingPunct="1"/>
              <a:t>4/5/2017</a:t>
            </a:fld>
            <a:endParaRPr lang="en-US" altLang="zh-TW" sz="1400" smtClean="0">
              <a:ea typeface="新細明體" panose="02020500000000000000" pitchFamily="18" charset="-120"/>
            </a:endParaRPr>
          </a:p>
        </p:txBody>
      </p:sp>
      <p:sp>
        <p:nvSpPr>
          <p:cNvPr id="410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FBD5CF1-D715-4C84-B692-08DEF4513DC5}" type="slidenum">
              <a:rPr lang="zh-TW" altLang="en-US" sz="1400"/>
              <a:pPr eaLnBrk="1" hangingPunct="1"/>
              <a:t>2</a:t>
            </a:fld>
            <a:endParaRPr lang="en-US" altLang="zh-TW" sz="1400"/>
          </a:p>
        </p:txBody>
      </p:sp>
      <p:sp>
        <p:nvSpPr>
          <p:cNvPr id="4101" name="Rectangle 1026"/>
          <p:cNvSpPr>
            <a:spLocks noGrp="1" noChangeArrowheads="1"/>
          </p:cNvSpPr>
          <p:nvPr>
            <p:ph type="title"/>
          </p:nvPr>
        </p:nvSpPr>
        <p:spPr/>
        <p:txBody>
          <a:bodyPr/>
          <a:lstStyle/>
          <a:p>
            <a:pPr eaLnBrk="1" hangingPunct="1"/>
            <a:r>
              <a:rPr lang="en-US" altLang="zh-TW" dirty="0" smtClean="0">
                <a:ea typeface="新細明體" panose="02020500000000000000" pitchFamily="18" charset="-120"/>
              </a:rPr>
              <a:t>Vertex coloring</a:t>
            </a:r>
            <a:endParaRPr lang="en-US" altLang="zh-TW" sz="1400" dirty="0" smtClean="0">
              <a:ea typeface="新細明體" panose="02020500000000000000" pitchFamily="18" charset="-120"/>
            </a:endParaRPr>
          </a:p>
        </p:txBody>
      </p:sp>
      <p:sp>
        <p:nvSpPr>
          <p:cNvPr id="4102" name="Rectangle 1027"/>
          <p:cNvSpPr>
            <a:spLocks noGrp="1" noChangeArrowheads="1"/>
          </p:cNvSpPr>
          <p:nvPr>
            <p:ph type="body" idx="1"/>
          </p:nvPr>
        </p:nvSpPr>
        <p:spPr>
          <a:xfrm>
            <a:off x="685800" y="1804988"/>
            <a:ext cx="7772400" cy="4291012"/>
          </a:xfrm>
        </p:spPr>
        <p:txBody>
          <a:bodyPr/>
          <a:lstStyle/>
          <a:p>
            <a:pPr eaLnBrk="1" hangingPunct="1"/>
            <a:r>
              <a:rPr lang="en-US" altLang="zh-TW" smtClean="0">
                <a:latin typeface="Arial Unicode MS" panose="020B0604020202020204" pitchFamily="34" charset="-128"/>
                <a:ea typeface="Arial Unicode MS" panose="020B0604020202020204" pitchFamily="34" charset="-128"/>
                <a:cs typeface="Arial Unicode MS" panose="020B0604020202020204" pitchFamily="34" charset="-128"/>
              </a:rPr>
              <a:t>A</a:t>
            </a:r>
            <a:r>
              <a:rPr lang="en-US" altLang="zh-TW" smtClean="0">
                <a:ea typeface="新細明體" panose="02020500000000000000" pitchFamily="18" charset="-120"/>
              </a:rPr>
              <a:t> </a:t>
            </a:r>
            <a:r>
              <a:rPr lang="en-US" altLang="zh-TW" i="1" smtClean="0">
                <a:ea typeface="新細明體" panose="02020500000000000000" pitchFamily="18" charset="-120"/>
              </a:rPr>
              <a:t>k</a:t>
            </a:r>
            <a:r>
              <a:rPr lang="en-US" altLang="zh-TW" smtClean="0">
                <a:ea typeface="新細明體" panose="02020500000000000000" pitchFamily="18" charset="-120"/>
              </a:rPr>
              <a:t>-</a:t>
            </a:r>
            <a:r>
              <a:rPr lang="en-US" altLang="zh-TW" b="1" smtClean="0">
                <a:ea typeface="新細明體" panose="02020500000000000000" pitchFamily="18" charset="-120"/>
              </a:rPr>
              <a:t>coloring</a:t>
            </a:r>
            <a:r>
              <a:rPr lang="en-US" altLang="zh-TW" smtClean="0">
                <a:ea typeface="新細明體" panose="02020500000000000000" pitchFamily="18" charset="-120"/>
              </a:rPr>
              <a:t> </a:t>
            </a:r>
            <a:r>
              <a:rPr lang="en-US" altLang="zh-TW" smtClean="0">
                <a:latin typeface="Arial Unicode MS" panose="020B0604020202020204" pitchFamily="34" charset="-128"/>
                <a:ea typeface="Arial Unicode MS" panose="020B0604020202020204" pitchFamily="34" charset="-128"/>
                <a:cs typeface="Arial Unicode MS" panose="020B0604020202020204" pitchFamily="34" charset="-128"/>
              </a:rPr>
              <a:t>of a graph </a:t>
            </a:r>
            <a:r>
              <a:rPr lang="en-US" altLang="zh-TW" i="1" smtClean="0">
                <a:ea typeface="新細明體" panose="02020500000000000000" pitchFamily="18" charset="-120"/>
              </a:rPr>
              <a:t>G</a:t>
            </a:r>
            <a:r>
              <a:rPr lang="en-US" altLang="zh-TW" smtClean="0">
                <a:ea typeface="新細明體" panose="02020500000000000000" pitchFamily="18" charset="-120"/>
              </a:rPr>
              <a:t> </a:t>
            </a:r>
            <a:r>
              <a:rPr lang="en-US" altLang="zh-TW" smtClean="0">
                <a:latin typeface="Arial Unicode MS" panose="020B0604020202020204" pitchFamily="34" charset="-128"/>
                <a:ea typeface="Arial Unicode MS" panose="020B0604020202020204" pitchFamily="34" charset="-128"/>
                <a:cs typeface="Arial Unicode MS" panose="020B0604020202020204" pitchFamily="34" charset="-128"/>
              </a:rPr>
              <a:t>is a labeling </a:t>
            </a:r>
            <a:r>
              <a:rPr lang="en-US" altLang="zh-TW" i="1" smtClean="0">
                <a:ea typeface="新細明體" panose="02020500000000000000" pitchFamily="18" charset="-120"/>
              </a:rPr>
              <a:t>f</a:t>
            </a:r>
            <a:r>
              <a:rPr lang="en-US" altLang="zh-TW" smtClean="0">
                <a:ea typeface="新細明體" panose="02020500000000000000" pitchFamily="18" charset="-120"/>
              </a:rPr>
              <a:t>: </a:t>
            </a:r>
            <a:r>
              <a:rPr lang="en-US" altLang="zh-TW" i="1" smtClean="0">
                <a:ea typeface="新細明體" panose="02020500000000000000" pitchFamily="18" charset="-120"/>
              </a:rPr>
              <a:t>V</a:t>
            </a:r>
            <a:r>
              <a:rPr lang="en-US" altLang="zh-TW" smtClean="0">
                <a:ea typeface="新細明體" panose="02020500000000000000" pitchFamily="18" charset="-120"/>
              </a:rPr>
              <a:t>(</a:t>
            </a:r>
            <a:r>
              <a:rPr lang="en-US" altLang="zh-TW" i="1" smtClean="0">
                <a:ea typeface="新細明體" panose="02020500000000000000" pitchFamily="18" charset="-120"/>
              </a:rPr>
              <a:t>G</a:t>
            </a:r>
            <a:r>
              <a:rPr lang="en-US" altLang="zh-TW" smtClean="0">
                <a:ea typeface="新細明體" panose="02020500000000000000" pitchFamily="18" charset="-120"/>
              </a:rPr>
              <a:t>)</a:t>
            </a:r>
            <a:r>
              <a:rPr lang="en-US" altLang="zh-TW" smtClean="0">
                <a:ea typeface="新細明體" panose="02020500000000000000" pitchFamily="18" charset="-120"/>
                <a:cs typeface="Times New Roman" panose="02020603050405020304" pitchFamily="18" charset="0"/>
              </a:rPr>
              <a:t> → </a:t>
            </a:r>
            <a:r>
              <a:rPr lang="en-US" altLang="zh-TW" i="1" smtClean="0">
                <a:ea typeface="新細明體" panose="02020500000000000000" pitchFamily="18" charset="-120"/>
              </a:rPr>
              <a:t>S</a:t>
            </a:r>
            <a:r>
              <a:rPr lang="en-US" altLang="zh-TW" smtClean="0">
                <a:ea typeface="新細明體" panose="02020500000000000000" pitchFamily="18" charset="-120"/>
              </a:rPr>
              <a:t>, </a:t>
            </a:r>
            <a:r>
              <a:rPr lang="en-US" altLang="zh-TW" smtClean="0">
                <a:latin typeface="Arial Unicode MS" panose="020B0604020202020204" pitchFamily="34" charset="-128"/>
                <a:ea typeface="Arial Unicode MS" panose="020B0604020202020204" pitchFamily="34" charset="-128"/>
                <a:cs typeface="Arial Unicode MS" panose="020B0604020202020204" pitchFamily="34" charset="-128"/>
              </a:rPr>
              <a:t>where</a:t>
            </a:r>
            <a:r>
              <a:rPr lang="en-US" altLang="zh-TW" smtClean="0">
                <a:ea typeface="新細明體" panose="02020500000000000000" pitchFamily="18" charset="-120"/>
              </a:rPr>
              <a:t> |</a:t>
            </a:r>
            <a:r>
              <a:rPr lang="en-US" altLang="zh-TW" i="1" smtClean="0">
                <a:ea typeface="新細明體" panose="02020500000000000000" pitchFamily="18" charset="-120"/>
              </a:rPr>
              <a:t>S</a:t>
            </a:r>
            <a:r>
              <a:rPr lang="en-US" altLang="zh-TW" smtClean="0">
                <a:ea typeface="新細明體" panose="02020500000000000000" pitchFamily="18" charset="-120"/>
              </a:rPr>
              <a:t>| = </a:t>
            </a:r>
            <a:r>
              <a:rPr lang="en-US" altLang="zh-TW" i="1" smtClean="0">
                <a:ea typeface="新細明體" panose="02020500000000000000" pitchFamily="18" charset="-120"/>
              </a:rPr>
              <a:t>k</a:t>
            </a:r>
            <a:r>
              <a:rPr lang="en-US" altLang="zh-TW" smtClean="0">
                <a:ea typeface="新細明體" panose="02020500000000000000" pitchFamily="18" charset="-120"/>
              </a:rPr>
              <a:t> (</a:t>
            </a:r>
            <a:r>
              <a:rPr lang="en-US" altLang="zh-TW" smtClean="0">
                <a:latin typeface="Arial Unicode MS" panose="020B0604020202020204" pitchFamily="34" charset="-128"/>
                <a:ea typeface="Arial Unicode MS" panose="020B0604020202020204" pitchFamily="34" charset="-128"/>
                <a:cs typeface="Arial Unicode MS" panose="020B0604020202020204" pitchFamily="34" charset="-128"/>
              </a:rPr>
              <a:t>often we use </a:t>
            </a:r>
            <a:r>
              <a:rPr lang="en-US" altLang="zh-TW" i="1" smtClean="0">
                <a:ea typeface="新細明體" panose="02020500000000000000" pitchFamily="18" charset="-120"/>
              </a:rPr>
              <a:t>S</a:t>
            </a:r>
            <a:r>
              <a:rPr lang="en-US" altLang="zh-TW" smtClean="0">
                <a:ea typeface="新細明體" panose="02020500000000000000" pitchFamily="18" charset="-120"/>
              </a:rPr>
              <a:t> = [</a:t>
            </a:r>
            <a:r>
              <a:rPr lang="en-US" altLang="zh-TW" i="1" smtClean="0">
                <a:ea typeface="新細明體" panose="02020500000000000000" pitchFamily="18" charset="-120"/>
              </a:rPr>
              <a:t>k</a:t>
            </a:r>
            <a:r>
              <a:rPr lang="en-US" altLang="zh-TW" smtClean="0">
                <a:ea typeface="新細明體" panose="02020500000000000000" pitchFamily="18" charset="-120"/>
              </a:rPr>
              <a:t>]). </a:t>
            </a:r>
            <a:r>
              <a:rPr lang="en-US" altLang="zh-TW" smtClean="0">
                <a:latin typeface="Arial Unicode MS" panose="020B0604020202020204" pitchFamily="34" charset="-128"/>
                <a:ea typeface="Arial Unicode MS" panose="020B0604020202020204" pitchFamily="34" charset="-128"/>
                <a:cs typeface="Arial Unicode MS" panose="020B0604020202020204" pitchFamily="34" charset="-128"/>
              </a:rPr>
              <a:t>The labels are </a:t>
            </a:r>
            <a:r>
              <a:rPr lang="en-US" altLang="zh-TW" b="1" smtClean="0">
                <a:ea typeface="新細明體" panose="02020500000000000000" pitchFamily="18" charset="-120"/>
              </a:rPr>
              <a:t>colors</a:t>
            </a:r>
            <a:r>
              <a:rPr lang="en-US" altLang="zh-TW" smtClean="0">
                <a:ea typeface="新細明體" panose="02020500000000000000" pitchFamily="18" charset="-120"/>
              </a:rPr>
              <a:t>; </a:t>
            </a:r>
            <a:r>
              <a:rPr lang="en-US" altLang="zh-TW" smtClean="0">
                <a:latin typeface="Arial Unicode MS" panose="020B0604020202020204" pitchFamily="34" charset="-128"/>
                <a:ea typeface="Arial Unicode MS" panose="020B0604020202020204" pitchFamily="34" charset="-128"/>
                <a:cs typeface="Arial Unicode MS" panose="020B0604020202020204" pitchFamily="34" charset="-128"/>
              </a:rPr>
              <a:t>the vertices of one color form a </a:t>
            </a:r>
            <a:r>
              <a:rPr lang="en-US" altLang="zh-TW" b="1" smtClean="0">
                <a:ea typeface="新細明體" panose="02020500000000000000" pitchFamily="18" charset="-120"/>
              </a:rPr>
              <a:t>color class</a:t>
            </a:r>
            <a:r>
              <a:rPr lang="en-US" altLang="zh-TW" smtClean="0">
                <a:ea typeface="新細明體" panose="02020500000000000000" pitchFamily="18" charset="-120"/>
              </a:rPr>
              <a:t>. </a:t>
            </a:r>
          </a:p>
          <a:p>
            <a:pPr eaLnBrk="1" hangingPunct="1"/>
            <a:r>
              <a:rPr lang="en-US" altLang="zh-TW" smtClean="0">
                <a:latin typeface="Arial Unicode MS" panose="020B0604020202020204" pitchFamily="34" charset="-128"/>
                <a:ea typeface="Arial Unicode MS" panose="020B0604020202020204" pitchFamily="34" charset="-128"/>
                <a:cs typeface="Arial Unicode MS" panose="020B0604020202020204" pitchFamily="34" charset="-128"/>
              </a:rPr>
              <a:t>A</a:t>
            </a:r>
            <a:r>
              <a:rPr lang="en-US" altLang="zh-TW" smtClean="0">
                <a:ea typeface="新細明體" panose="02020500000000000000" pitchFamily="18" charset="-120"/>
              </a:rPr>
              <a:t> </a:t>
            </a:r>
            <a:r>
              <a:rPr lang="en-US" altLang="zh-TW" i="1" smtClean="0">
                <a:ea typeface="新細明體" panose="02020500000000000000" pitchFamily="18" charset="-120"/>
              </a:rPr>
              <a:t>k</a:t>
            </a:r>
            <a:r>
              <a:rPr lang="en-US" altLang="zh-TW" smtClean="0">
                <a:ea typeface="新細明體" panose="02020500000000000000" pitchFamily="18" charset="-120"/>
              </a:rPr>
              <a:t>-coloring </a:t>
            </a:r>
            <a:r>
              <a:rPr lang="en-US" altLang="zh-TW" smtClean="0">
                <a:latin typeface="Arial Unicode MS" panose="020B0604020202020204" pitchFamily="34" charset="-128"/>
                <a:ea typeface="Arial Unicode MS" panose="020B0604020202020204" pitchFamily="34" charset="-128"/>
                <a:cs typeface="Arial Unicode MS" panose="020B0604020202020204" pitchFamily="34" charset="-128"/>
              </a:rPr>
              <a:t>is</a:t>
            </a:r>
            <a:r>
              <a:rPr lang="en-US" altLang="zh-TW" smtClean="0">
                <a:ea typeface="新細明體" panose="02020500000000000000" pitchFamily="18" charset="-120"/>
              </a:rPr>
              <a:t> </a:t>
            </a:r>
            <a:r>
              <a:rPr lang="en-US" altLang="zh-TW" b="1" smtClean="0">
                <a:ea typeface="新細明體" panose="02020500000000000000" pitchFamily="18" charset="-120"/>
              </a:rPr>
              <a:t>proper</a:t>
            </a:r>
            <a:r>
              <a:rPr lang="en-US" altLang="zh-TW" smtClean="0">
                <a:ea typeface="新細明體" panose="02020500000000000000" pitchFamily="18" charset="-120"/>
              </a:rPr>
              <a:t> </a:t>
            </a:r>
            <a:r>
              <a:rPr lang="en-US" altLang="zh-TW" smtClean="0">
                <a:latin typeface="Arial Unicode MS" panose="020B0604020202020204" pitchFamily="34" charset="-128"/>
                <a:ea typeface="Arial Unicode MS" panose="020B0604020202020204" pitchFamily="34" charset="-128"/>
                <a:cs typeface="Arial Unicode MS" panose="020B0604020202020204" pitchFamily="34" charset="-128"/>
              </a:rPr>
              <a:t>if adjacent vertices have different labels. </a:t>
            </a:r>
          </a:p>
          <a:p>
            <a:pPr eaLnBrk="1" hangingPunct="1"/>
            <a:r>
              <a:rPr lang="en-US" altLang="zh-TW" smtClean="0">
                <a:latin typeface="Arial Unicode MS" panose="020B0604020202020204" pitchFamily="34" charset="-128"/>
                <a:ea typeface="Arial Unicode MS" panose="020B0604020202020204" pitchFamily="34" charset="-128"/>
                <a:cs typeface="Arial Unicode MS" panose="020B0604020202020204" pitchFamily="34" charset="-128"/>
              </a:rPr>
              <a:t>A graph is </a:t>
            </a:r>
            <a:r>
              <a:rPr lang="en-US" altLang="zh-TW" i="1" smtClean="0">
                <a:ea typeface="新細明體" panose="02020500000000000000" pitchFamily="18" charset="-120"/>
              </a:rPr>
              <a:t>k</a:t>
            </a:r>
            <a:r>
              <a:rPr lang="en-US" altLang="zh-TW" smtClean="0">
                <a:ea typeface="新細明體" panose="02020500000000000000" pitchFamily="18" charset="-120"/>
              </a:rPr>
              <a:t>-</a:t>
            </a:r>
            <a:r>
              <a:rPr lang="en-US" altLang="zh-TW" b="1" smtClean="0">
                <a:ea typeface="新細明體" panose="02020500000000000000" pitchFamily="18" charset="-120"/>
              </a:rPr>
              <a:t>colorable</a:t>
            </a:r>
            <a:r>
              <a:rPr lang="en-US" altLang="zh-TW" smtClean="0">
                <a:ea typeface="新細明體" panose="02020500000000000000" pitchFamily="18" charset="-120"/>
              </a:rPr>
              <a:t> </a:t>
            </a:r>
            <a:r>
              <a:rPr lang="en-US" altLang="zh-TW" smtClean="0">
                <a:latin typeface="Arial Unicode MS" panose="020B0604020202020204" pitchFamily="34" charset="-128"/>
                <a:ea typeface="Arial Unicode MS" panose="020B0604020202020204" pitchFamily="34" charset="-128"/>
                <a:cs typeface="Arial Unicode MS" panose="020B0604020202020204" pitchFamily="34" charset="-128"/>
              </a:rPr>
              <a:t>if it has a proper </a:t>
            </a:r>
            <a:r>
              <a:rPr lang="en-US" altLang="zh-TW" smtClean="0">
                <a:ea typeface="新細明體" panose="02020500000000000000" pitchFamily="18" charset="-120"/>
              </a:rPr>
              <a:t>k-coloring. </a:t>
            </a:r>
            <a:r>
              <a:rPr lang="en-US" altLang="zh-TW" smtClean="0">
                <a:latin typeface="Arial Unicode MS" panose="020B0604020202020204" pitchFamily="34" charset="-128"/>
                <a:ea typeface="Arial Unicode MS" panose="020B0604020202020204" pitchFamily="34" charset="-128"/>
                <a:cs typeface="Arial Unicode MS" panose="020B0604020202020204" pitchFamily="34" charset="-128"/>
              </a:rPr>
              <a:t>The</a:t>
            </a:r>
            <a:r>
              <a:rPr lang="en-US" altLang="zh-TW" smtClean="0">
                <a:ea typeface="新細明體" panose="02020500000000000000" pitchFamily="18" charset="-120"/>
              </a:rPr>
              <a:t> </a:t>
            </a:r>
            <a:r>
              <a:rPr lang="en-US" altLang="zh-TW" b="1" smtClean="0">
                <a:ea typeface="新細明體" panose="02020500000000000000" pitchFamily="18" charset="-120"/>
              </a:rPr>
              <a:t>chromatic number</a:t>
            </a:r>
            <a:r>
              <a:rPr lang="en-US" altLang="zh-TW" smtClean="0">
                <a:ea typeface="新細明體" panose="02020500000000000000" pitchFamily="18" charset="-120"/>
              </a:rPr>
              <a:t> </a:t>
            </a:r>
            <a:r>
              <a:rPr lang="en-US" altLang="zh-TW" smtClean="0">
                <a:ea typeface="新細明體" panose="02020500000000000000" pitchFamily="18" charset="-120"/>
                <a:sym typeface="Symbol" panose="05050102010706020507" pitchFamily="18" charset="2"/>
              </a:rPr>
              <a:t></a:t>
            </a:r>
            <a:r>
              <a:rPr lang="en-US" altLang="zh-TW" smtClean="0">
                <a:ea typeface="新細明體" panose="02020500000000000000" pitchFamily="18" charset="-120"/>
              </a:rPr>
              <a:t>(</a:t>
            </a:r>
            <a:r>
              <a:rPr lang="en-US" altLang="zh-TW" i="1" smtClean="0">
                <a:ea typeface="新細明體" panose="02020500000000000000" pitchFamily="18" charset="-120"/>
              </a:rPr>
              <a:t>G</a:t>
            </a:r>
            <a:r>
              <a:rPr lang="en-US" altLang="zh-TW" smtClean="0">
                <a:ea typeface="新細明體" panose="02020500000000000000" pitchFamily="18" charset="-120"/>
              </a:rPr>
              <a:t>) is the least </a:t>
            </a:r>
            <a:r>
              <a:rPr lang="en-US" altLang="zh-TW" i="1" smtClean="0">
                <a:ea typeface="新細明體" panose="02020500000000000000" pitchFamily="18" charset="-120"/>
              </a:rPr>
              <a:t>k</a:t>
            </a:r>
            <a:r>
              <a:rPr lang="en-US" altLang="zh-TW" smtClean="0">
                <a:ea typeface="新細明體" panose="02020500000000000000" pitchFamily="18" charset="-120"/>
              </a:rPr>
              <a:t> </a:t>
            </a:r>
            <a:r>
              <a:rPr lang="en-US" altLang="zh-TW" smtClean="0">
                <a:latin typeface="Arial Unicode MS" panose="020B0604020202020204" pitchFamily="34" charset="-128"/>
                <a:ea typeface="Arial Unicode MS" panose="020B0604020202020204" pitchFamily="34" charset="-128"/>
                <a:cs typeface="Arial Unicode MS" panose="020B0604020202020204" pitchFamily="34" charset="-128"/>
              </a:rPr>
              <a:t>such that </a:t>
            </a:r>
            <a:r>
              <a:rPr lang="en-US" altLang="zh-TW" i="1" smtClean="0">
                <a:ea typeface="新細明體" panose="02020500000000000000" pitchFamily="18" charset="-120"/>
              </a:rPr>
              <a:t>G</a:t>
            </a:r>
            <a:r>
              <a:rPr lang="en-US" altLang="zh-TW" smtClean="0">
                <a:ea typeface="新細明體" panose="02020500000000000000" pitchFamily="18" charset="-120"/>
              </a:rPr>
              <a:t> </a:t>
            </a:r>
            <a:r>
              <a:rPr lang="en-US" altLang="zh-TW" smtClean="0">
                <a:latin typeface="Arial Unicode MS" panose="020B0604020202020204" pitchFamily="34" charset="-128"/>
                <a:ea typeface="Arial Unicode MS" panose="020B0604020202020204" pitchFamily="34" charset="-128"/>
                <a:cs typeface="Arial Unicode MS" panose="020B0604020202020204" pitchFamily="34" charset="-128"/>
              </a:rPr>
              <a:t>is</a:t>
            </a:r>
            <a:r>
              <a:rPr lang="en-US" altLang="zh-TW" smtClean="0">
                <a:ea typeface="新細明體" panose="02020500000000000000" pitchFamily="18" charset="-120"/>
              </a:rPr>
              <a:t> </a:t>
            </a:r>
            <a:r>
              <a:rPr lang="en-US" altLang="zh-TW" i="1" smtClean="0">
                <a:ea typeface="新細明體" panose="02020500000000000000" pitchFamily="18" charset="-120"/>
              </a:rPr>
              <a:t>k</a:t>
            </a:r>
            <a:r>
              <a:rPr lang="en-US" altLang="zh-TW" smtClean="0">
                <a:ea typeface="新細明體" panose="02020500000000000000" pitchFamily="18" charset="-120"/>
              </a:rPr>
              <a:t>-</a:t>
            </a:r>
            <a:r>
              <a:rPr lang="en-US" altLang="zh-TW" smtClean="0">
                <a:latin typeface="Arial Unicode MS" panose="020B0604020202020204" pitchFamily="34" charset="-128"/>
                <a:ea typeface="Arial Unicode MS" panose="020B0604020202020204" pitchFamily="34" charset="-128"/>
                <a:cs typeface="Arial Unicode MS" panose="020B0604020202020204" pitchFamily="34" charset="-128"/>
              </a:rPr>
              <a:t>colorable</a:t>
            </a:r>
            <a:r>
              <a:rPr lang="en-US" altLang="zh-TW" smtClean="0">
                <a:ea typeface="新細明體" panose="02020500000000000000" pitchFamily="18" charset="-120"/>
              </a:rPr>
              <a:t>.</a:t>
            </a:r>
          </a:p>
        </p:txBody>
      </p:sp>
    </p:spTree>
    <p:extLst>
      <p:ext uri="{BB962C8B-B14F-4D97-AF65-F5344CB8AC3E}">
        <p14:creationId xmlns:p14="http://schemas.microsoft.com/office/powerpoint/2010/main" val="14361410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版面配置區 3"/>
          <p:cNvSpPr txBox="1">
            <a:spLocks noGrp="1"/>
          </p:cNvSpPr>
          <p:nvPr/>
        </p:nvSpPr>
        <p:spPr bwMode="auto">
          <a:xfrm>
            <a:off x="0" y="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1400">
                <a:ea typeface="新細明體" panose="02020500000000000000" pitchFamily="18" charset="-120"/>
              </a:rPr>
              <a:t>Graph Theory</a:t>
            </a:r>
          </a:p>
        </p:txBody>
      </p:sp>
      <p:sp>
        <p:nvSpPr>
          <p:cNvPr id="14340" name="投影片編號版面配置區 5"/>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9897DA4B-2BFA-4CC5-A29B-A6BC30AC70C7}" type="slidenum">
              <a:rPr lang="zh-TW" altLang="en-US" sz="1400">
                <a:ea typeface="新細明體" panose="02020500000000000000" pitchFamily="18" charset="-120"/>
              </a:rPr>
              <a:pPr algn="r" eaLnBrk="1" hangingPunct="1"/>
              <a:t>20</a:t>
            </a:fld>
            <a:endParaRPr lang="en-US" altLang="zh-TW" sz="1400">
              <a:ea typeface="新細明體" panose="02020500000000000000" pitchFamily="18" charset="-120"/>
            </a:endParaRPr>
          </a:p>
        </p:txBody>
      </p:sp>
      <p:sp>
        <p:nvSpPr>
          <p:cNvPr id="14341" name="Rectangle 2"/>
          <p:cNvSpPr>
            <a:spLocks noGrp="1" noChangeArrowheads="1"/>
          </p:cNvSpPr>
          <p:nvPr>
            <p:ph type="title" idx="4294967295"/>
          </p:nvPr>
        </p:nvSpPr>
        <p:spPr/>
        <p:txBody>
          <a:bodyPr/>
          <a:lstStyle/>
          <a:p>
            <a:pPr eaLnBrk="1" hangingPunct="1"/>
            <a:r>
              <a:rPr lang="en-US" altLang="zh-TW" sz="2800" smtClean="0">
                <a:ea typeface="新細明體" panose="02020500000000000000" pitchFamily="18" charset="-120"/>
              </a:rPr>
              <a:t>Interval Representation and interval graphs</a:t>
            </a:r>
            <a:r>
              <a:rPr lang="en-US" altLang="zh-TW" sz="3200" smtClean="0">
                <a:ea typeface="新細明體" panose="02020500000000000000" pitchFamily="18" charset="-120"/>
              </a:rPr>
              <a:t> </a:t>
            </a:r>
            <a:r>
              <a:rPr lang="en-US" altLang="zh-TW" sz="1600" smtClean="0">
                <a:ea typeface="新細明體" panose="02020500000000000000" pitchFamily="18" charset="-120"/>
              </a:rPr>
              <a:t>continue</a:t>
            </a:r>
          </a:p>
        </p:txBody>
      </p:sp>
      <p:sp>
        <p:nvSpPr>
          <p:cNvPr id="14342" name="Rectangle 3"/>
          <p:cNvSpPr>
            <a:spLocks noGrp="1" noChangeArrowheads="1"/>
          </p:cNvSpPr>
          <p:nvPr>
            <p:ph type="body" idx="4294967295"/>
          </p:nvPr>
        </p:nvSpPr>
        <p:spPr>
          <a:xfrm>
            <a:off x="752475" y="1571625"/>
            <a:ext cx="7772400" cy="2190750"/>
          </a:xfrm>
        </p:spPr>
        <p:txBody>
          <a:bodyPr>
            <a:normAutofit lnSpcReduction="10000"/>
          </a:bodyPr>
          <a:lstStyle/>
          <a:p>
            <a:pPr eaLnBrk="1" hangingPunct="1">
              <a:lnSpc>
                <a:spcPct val="90000"/>
              </a:lnSpc>
            </a:pPr>
            <a:r>
              <a:rPr lang="en-US" altLang="zh-TW" sz="2400" dirty="0" smtClean="0">
                <a:latin typeface="Arial Unicode MS" panose="020B0604020202020204" pitchFamily="34" charset="-128"/>
                <a:ea typeface="Arial Unicode MS" panose="020B0604020202020204" pitchFamily="34" charset="-128"/>
                <a:cs typeface="Arial Unicode MS" panose="020B0604020202020204" pitchFamily="34" charset="-128"/>
              </a:rPr>
              <a:t>An </a:t>
            </a:r>
            <a:r>
              <a:rPr lang="en-US" altLang="zh-TW"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interval representation</a:t>
            </a:r>
            <a:r>
              <a:rPr lang="en-US" altLang="zh-TW" sz="2400" dirty="0" smtClean="0">
                <a:latin typeface="Arial Unicode MS" panose="020B0604020202020204" pitchFamily="34" charset="-128"/>
                <a:ea typeface="Arial Unicode MS" panose="020B0604020202020204" pitchFamily="34" charset="-128"/>
                <a:cs typeface="Arial Unicode MS" panose="020B0604020202020204" pitchFamily="34" charset="-128"/>
              </a:rPr>
              <a:t> of a graph is a family of open intervals on the real line assigned to the vertices </a:t>
            </a:r>
          </a:p>
          <a:p>
            <a:pPr marL="742950" lvl="1" eaLnBrk="1" hangingPunct="1">
              <a:lnSpc>
                <a:spcPct val="90000"/>
              </a:lnSpc>
            </a:pPr>
            <a:r>
              <a:rPr lang="en-US" altLang="zh-TW" sz="2200" dirty="0" smtClean="0">
                <a:latin typeface="Arial Unicode MS" panose="020B0604020202020204" pitchFamily="34" charset="-128"/>
                <a:ea typeface="Arial Unicode MS" panose="020B0604020202020204" pitchFamily="34" charset="-128"/>
                <a:cs typeface="Arial Unicode MS" panose="020B0604020202020204" pitchFamily="34" charset="-128"/>
              </a:rPr>
              <a:t>so that vertices are adjacent if and only if the corresponding interval intersect.</a:t>
            </a:r>
          </a:p>
          <a:p>
            <a:pPr eaLnBrk="1" hangingPunct="1">
              <a:lnSpc>
                <a:spcPct val="90000"/>
              </a:lnSpc>
            </a:pPr>
            <a:r>
              <a:rPr lang="en-US" altLang="zh-TW" sz="2400" dirty="0" smtClean="0">
                <a:latin typeface="Arial Unicode MS" panose="020B0604020202020204" pitchFamily="34" charset="-128"/>
                <a:ea typeface="Arial Unicode MS" panose="020B0604020202020204" pitchFamily="34" charset="-128"/>
                <a:cs typeface="Arial Unicode MS" panose="020B0604020202020204" pitchFamily="34" charset="-128"/>
              </a:rPr>
              <a:t> A graph having such a representation is an </a:t>
            </a:r>
            <a:r>
              <a:rPr lang="en-US" altLang="zh-TW"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interval graph</a:t>
            </a:r>
            <a:r>
              <a:rPr lang="en-US" altLang="zh-TW" sz="24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p:txBody>
      </p:sp>
      <p:sp>
        <p:nvSpPr>
          <p:cNvPr id="14343" name="Oval 7"/>
          <p:cNvSpPr>
            <a:spLocks noChangeArrowheads="1"/>
          </p:cNvSpPr>
          <p:nvPr/>
        </p:nvSpPr>
        <p:spPr bwMode="auto">
          <a:xfrm>
            <a:off x="2324100" y="4171950"/>
            <a:ext cx="361950" cy="3524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14344" name="Oval 8"/>
          <p:cNvSpPr>
            <a:spLocks noChangeArrowheads="1"/>
          </p:cNvSpPr>
          <p:nvPr/>
        </p:nvSpPr>
        <p:spPr bwMode="auto">
          <a:xfrm>
            <a:off x="1304925" y="4819650"/>
            <a:ext cx="361950" cy="3524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14345" name="Oval 9"/>
          <p:cNvSpPr>
            <a:spLocks noChangeArrowheads="1"/>
          </p:cNvSpPr>
          <p:nvPr/>
        </p:nvSpPr>
        <p:spPr bwMode="auto">
          <a:xfrm>
            <a:off x="2286000" y="5305425"/>
            <a:ext cx="361950" cy="3524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14346" name="Text Box 10"/>
          <p:cNvSpPr txBox="1">
            <a:spLocks noChangeArrowheads="1"/>
          </p:cNvSpPr>
          <p:nvPr/>
        </p:nvSpPr>
        <p:spPr bwMode="auto">
          <a:xfrm>
            <a:off x="2314575" y="4143375"/>
            <a:ext cx="342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2000">
                <a:ea typeface="新細明體" panose="02020500000000000000" pitchFamily="18" charset="-120"/>
              </a:rPr>
              <a:t>A</a:t>
            </a:r>
          </a:p>
        </p:txBody>
      </p:sp>
      <p:sp>
        <p:nvSpPr>
          <p:cNvPr id="14347" name="Text Box 11"/>
          <p:cNvSpPr txBox="1">
            <a:spLocks noChangeArrowheads="1"/>
          </p:cNvSpPr>
          <p:nvPr/>
        </p:nvSpPr>
        <p:spPr bwMode="auto">
          <a:xfrm>
            <a:off x="1314450" y="4791075"/>
            <a:ext cx="342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2000">
                <a:ea typeface="新細明體" panose="02020500000000000000" pitchFamily="18" charset="-120"/>
              </a:rPr>
              <a:t>B</a:t>
            </a:r>
          </a:p>
        </p:txBody>
      </p:sp>
      <p:sp>
        <p:nvSpPr>
          <p:cNvPr id="14348" name="Text Box 12"/>
          <p:cNvSpPr txBox="1">
            <a:spLocks noChangeArrowheads="1"/>
          </p:cNvSpPr>
          <p:nvPr/>
        </p:nvSpPr>
        <p:spPr bwMode="auto">
          <a:xfrm>
            <a:off x="2295525" y="5276850"/>
            <a:ext cx="342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2000">
                <a:ea typeface="新細明體" panose="02020500000000000000" pitchFamily="18" charset="-120"/>
              </a:rPr>
              <a:t>C</a:t>
            </a:r>
          </a:p>
        </p:txBody>
      </p:sp>
      <p:sp>
        <p:nvSpPr>
          <p:cNvPr id="14349" name="Line 13"/>
          <p:cNvSpPr>
            <a:spLocks noChangeShapeType="1"/>
          </p:cNvSpPr>
          <p:nvPr/>
        </p:nvSpPr>
        <p:spPr bwMode="auto">
          <a:xfrm flipV="1">
            <a:off x="1619250" y="4419600"/>
            <a:ext cx="723900" cy="4476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0" name="Line 14"/>
          <p:cNvSpPr>
            <a:spLocks noChangeShapeType="1"/>
          </p:cNvSpPr>
          <p:nvPr/>
        </p:nvSpPr>
        <p:spPr bwMode="auto">
          <a:xfrm>
            <a:off x="1638300" y="5105400"/>
            <a:ext cx="647700" cy="3524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1" name="Line 15"/>
          <p:cNvSpPr>
            <a:spLocks noChangeShapeType="1"/>
          </p:cNvSpPr>
          <p:nvPr/>
        </p:nvSpPr>
        <p:spPr bwMode="auto">
          <a:xfrm flipV="1">
            <a:off x="4029075" y="4210050"/>
            <a:ext cx="895350" cy="95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2" name="Text Box 16"/>
          <p:cNvSpPr txBox="1">
            <a:spLocks noChangeArrowheads="1"/>
          </p:cNvSpPr>
          <p:nvPr/>
        </p:nvSpPr>
        <p:spPr bwMode="auto">
          <a:xfrm>
            <a:off x="3533775" y="4010025"/>
            <a:ext cx="342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2000">
                <a:ea typeface="新細明體" panose="02020500000000000000" pitchFamily="18" charset="-120"/>
              </a:rPr>
              <a:t>A</a:t>
            </a:r>
          </a:p>
        </p:txBody>
      </p:sp>
      <p:sp>
        <p:nvSpPr>
          <p:cNvPr id="14353" name="Text Box 17"/>
          <p:cNvSpPr txBox="1">
            <a:spLocks noChangeArrowheads="1"/>
          </p:cNvSpPr>
          <p:nvPr/>
        </p:nvSpPr>
        <p:spPr bwMode="auto">
          <a:xfrm>
            <a:off x="3524250" y="4562475"/>
            <a:ext cx="342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2000">
                <a:ea typeface="新細明體" panose="02020500000000000000" pitchFamily="18" charset="-120"/>
              </a:rPr>
              <a:t>B</a:t>
            </a:r>
          </a:p>
        </p:txBody>
      </p:sp>
      <p:sp>
        <p:nvSpPr>
          <p:cNvPr id="14354" name="Text Box 18"/>
          <p:cNvSpPr txBox="1">
            <a:spLocks noChangeArrowheads="1"/>
          </p:cNvSpPr>
          <p:nvPr/>
        </p:nvSpPr>
        <p:spPr bwMode="auto">
          <a:xfrm>
            <a:off x="3543300" y="5143500"/>
            <a:ext cx="342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2000">
                <a:ea typeface="新細明體" panose="02020500000000000000" pitchFamily="18" charset="-120"/>
              </a:rPr>
              <a:t>C</a:t>
            </a:r>
          </a:p>
        </p:txBody>
      </p:sp>
      <p:sp>
        <p:nvSpPr>
          <p:cNvPr id="14355" name="Line 19"/>
          <p:cNvSpPr>
            <a:spLocks noChangeShapeType="1"/>
          </p:cNvSpPr>
          <p:nvPr/>
        </p:nvSpPr>
        <p:spPr bwMode="auto">
          <a:xfrm flipV="1">
            <a:off x="4552950" y="4752975"/>
            <a:ext cx="2266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6" name="Line 20"/>
          <p:cNvSpPr>
            <a:spLocks noChangeShapeType="1"/>
          </p:cNvSpPr>
          <p:nvPr/>
        </p:nvSpPr>
        <p:spPr bwMode="auto">
          <a:xfrm>
            <a:off x="5467350" y="5295900"/>
            <a:ext cx="1219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7" name="Text Box 21"/>
          <p:cNvSpPr txBox="1">
            <a:spLocks noChangeArrowheads="1"/>
          </p:cNvSpPr>
          <p:nvPr/>
        </p:nvSpPr>
        <p:spPr bwMode="auto">
          <a:xfrm>
            <a:off x="1028700" y="5734050"/>
            <a:ext cx="2228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b="1">
                <a:ea typeface="新細明體" panose="02020500000000000000" pitchFamily="18" charset="-120"/>
              </a:rPr>
              <a:t>Interval graph</a:t>
            </a:r>
            <a:endParaRPr lang="zh-TW" altLang="en-US" b="1">
              <a:ea typeface="新細明體" panose="02020500000000000000" pitchFamily="18" charset="-120"/>
            </a:endParaRPr>
          </a:p>
        </p:txBody>
      </p:sp>
      <p:sp>
        <p:nvSpPr>
          <p:cNvPr id="14358" name="Text Box 22"/>
          <p:cNvSpPr txBox="1">
            <a:spLocks noChangeArrowheads="1"/>
          </p:cNvSpPr>
          <p:nvPr/>
        </p:nvSpPr>
        <p:spPr bwMode="auto">
          <a:xfrm>
            <a:off x="3990975" y="5734050"/>
            <a:ext cx="3314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b="1">
                <a:ea typeface="新細明體" panose="02020500000000000000" pitchFamily="18" charset="-120"/>
              </a:rPr>
              <a:t>Interval  representation</a:t>
            </a:r>
            <a:endParaRPr lang="zh-TW" altLang="en-US" b="1">
              <a:ea typeface="新細明體" panose="02020500000000000000" pitchFamily="18" charset="-120"/>
            </a:endParaRPr>
          </a:p>
        </p:txBody>
      </p:sp>
      <p:sp>
        <p:nvSpPr>
          <p:cNvPr id="2" name="Date Placeholder 1"/>
          <p:cNvSpPr>
            <a:spLocks noGrp="1"/>
          </p:cNvSpPr>
          <p:nvPr>
            <p:ph type="dt" sz="half" idx="10"/>
          </p:nvPr>
        </p:nvSpPr>
        <p:spPr/>
        <p:txBody>
          <a:bodyPr/>
          <a:lstStyle/>
          <a:p>
            <a:fld id="{B2E596AD-D6D2-4E3C-8EC9-AF8106C53F45}" type="datetime1">
              <a:rPr lang="en-US" smtClean="0"/>
              <a:pPr/>
              <a:t>4/5/2017</a:t>
            </a:fld>
            <a:endParaRPr lang="en-US"/>
          </a:p>
        </p:txBody>
      </p:sp>
      <p:sp>
        <p:nvSpPr>
          <p:cNvPr id="3" name="Slide Number Placeholder 2"/>
          <p:cNvSpPr>
            <a:spLocks noGrp="1"/>
          </p:cNvSpPr>
          <p:nvPr>
            <p:ph type="sldNum" sz="quarter" idx="12"/>
          </p:nvPr>
        </p:nvSpPr>
        <p:spPr/>
        <p:txBody>
          <a:bodyPr/>
          <a:lstStyle/>
          <a:p>
            <a:fld id="{0F798C2E-3F97-42E3-8F6C-B8F4E82165E1}" type="slidenum">
              <a:rPr lang="en-US" smtClean="0"/>
              <a:pPr/>
              <a:t>20</a:t>
            </a:fld>
            <a:endParaRPr lang="en-US"/>
          </a:p>
        </p:txBody>
      </p:sp>
    </p:spTree>
    <p:extLst>
      <p:ext uri="{BB962C8B-B14F-4D97-AF65-F5344CB8AC3E}">
        <p14:creationId xmlns:p14="http://schemas.microsoft.com/office/powerpoint/2010/main" val="18790932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6"/>
          <p:cNvSpPr txBox="1">
            <a:spLocks noChangeArrowheads="1"/>
          </p:cNvSpPr>
          <p:nvPr/>
        </p:nvSpPr>
        <p:spPr bwMode="auto">
          <a:xfrm>
            <a:off x="561975" y="5638800"/>
            <a:ext cx="390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2000">
                <a:ea typeface="新細明體" panose="02020500000000000000" pitchFamily="18" charset="-120"/>
              </a:rPr>
              <a:t>a</a:t>
            </a:r>
          </a:p>
        </p:txBody>
      </p:sp>
      <p:sp>
        <p:nvSpPr>
          <p:cNvPr id="15363"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0C32BA9-356F-437F-BA44-199258635276}" type="datetime1">
              <a:rPr lang="en-US" altLang="zh-TW" sz="1400" smtClean="0">
                <a:ea typeface="新細明體" panose="02020500000000000000" pitchFamily="18" charset="-120"/>
              </a:rPr>
              <a:pPr eaLnBrk="1" hangingPunct="1"/>
              <a:t>4/5/2017</a:t>
            </a:fld>
            <a:endParaRPr lang="en-US" altLang="zh-TW" sz="1400" smtClean="0">
              <a:ea typeface="新細明體" panose="02020500000000000000" pitchFamily="18" charset="-120"/>
            </a:endParaRPr>
          </a:p>
        </p:txBody>
      </p:sp>
      <p:sp>
        <p:nvSpPr>
          <p:cNvPr id="15365"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0F2225D-B969-469C-9E16-6B9F4AFEBED3}" type="slidenum">
              <a:rPr lang="zh-TW" altLang="en-US" sz="1400"/>
              <a:pPr eaLnBrk="1" hangingPunct="1"/>
              <a:t>21</a:t>
            </a:fld>
            <a:endParaRPr lang="en-US" altLang="zh-TW" sz="1400"/>
          </a:p>
        </p:txBody>
      </p:sp>
      <p:sp>
        <p:nvSpPr>
          <p:cNvPr id="15366" name="Rectangle 2"/>
          <p:cNvSpPr>
            <a:spLocks noGrp="1" noChangeArrowheads="1"/>
          </p:cNvSpPr>
          <p:nvPr>
            <p:ph type="title"/>
          </p:nvPr>
        </p:nvSpPr>
        <p:spPr/>
        <p:txBody>
          <a:bodyPr/>
          <a:lstStyle/>
          <a:p>
            <a:pPr eaLnBrk="1" hangingPunct="1"/>
            <a:r>
              <a:rPr lang="en-US" altLang="zh-TW" sz="2800" smtClean="0">
                <a:ea typeface="新細明體" panose="02020500000000000000" pitchFamily="18" charset="-120"/>
              </a:rPr>
              <a:t>Example: Register allocation and interval graphs</a:t>
            </a:r>
            <a:r>
              <a:rPr lang="en-US" altLang="zh-TW" sz="3200" smtClean="0">
                <a:ea typeface="新細明體" panose="02020500000000000000" pitchFamily="18" charset="-120"/>
              </a:rPr>
              <a:t> </a:t>
            </a:r>
            <a:r>
              <a:rPr lang="en-US" altLang="zh-TW" sz="1600" smtClean="0">
                <a:ea typeface="新細明體" panose="02020500000000000000" pitchFamily="18" charset="-120"/>
              </a:rPr>
              <a:t>continue</a:t>
            </a:r>
          </a:p>
        </p:txBody>
      </p:sp>
      <p:sp>
        <p:nvSpPr>
          <p:cNvPr id="15367" name="Rectangle 3"/>
          <p:cNvSpPr>
            <a:spLocks noGrp="1" noChangeArrowheads="1"/>
          </p:cNvSpPr>
          <p:nvPr>
            <p:ph type="body" idx="1"/>
          </p:nvPr>
        </p:nvSpPr>
        <p:spPr>
          <a:xfrm>
            <a:off x="685800" y="1752600"/>
            <a:ext cx="7772400" cy="1514475"/>
          </a:xfrm>
        </p:spPr>
        <p:txBody>
          <a:bodyPr/>
          <a:lstStyle/>
          <a:p>
            <a:pPr eaLnBrk="1" hangingPunct="1">
              <a:lnSpc>
                <a:spcPct val="90000"/>
              </a:lnSpc>
            </a:pPr>
            <a:r>
              <a:rPr lang="en-US" altLang="zh-TW" sz="2400" dirty="0" smtClean="0">
                <a:latin typeface="Arial Unicode MS" panose="020B0604020202020204" pitchFamily="34" charset="-128"/>
                <a:ea typeface="Arial Unicode MS" panose="020B0604020202020204" pitchFamily="34" charset="-128"/>
                <a:cs typeface="Arial Unicode MS" panose="020B0604020202020204" pitchFamily="34" charset="-128"/>
              </a:rPr>
              <a:t>For the vertex ordering </a:t>
            </a:r>
            <a:r>
              <a:rPr lang="en-US" altLang="zh-TW" sz="2400" i="1" dirty="0" smtClean="0">
                <a:ea typeface="新細明體" panose="02020500000000000000" pitchFamily="18" charset="-120"/>
              </a:rPr>
              <a:t>a, b, c, d, e, f, g, h</a:t>
            </a:r>
            <a:r>
              <a:rPr lang="en-US" altLang="zh-TW" sz="2400" dirty="0" smtClean="0">
                <a:ea typeface="新細明體" panose="02020500000000000000" pitchFamily="18" charset="-120"/>
              </a:rPr>
              <a:t> </a:t>
            </a:r>
            <a:r>
              <a:rPr lang="en-US" altLang="zh-TW" sz="2400" dirty="0" smtClean="0">
                <a:latin typeface="Arial Unicode MS" panose="020B0604020202020204" pitchFamily="34" charset="-128"/>
                <a:ea typeface="Arial Unicode MS" panose="020B0604020202020204" pitchFamily="34" charset="-128"/>
                <a:cs typeface="Arial Unicode MS" panose="020B0604020202020204" pitchFamily="34" charset="-128"/>
              </a:rPr>
              <a:t>of the interval graph below, greedy coloring assigns</a:t>
            </a:r>
            <a:r>
              <a:rPr lang="en-US" altLang="zh-TW" sz="2400" dirty="0" smtClean="0">
                <a:ea typeface="新細明體" panose="02020500000000000000" pitchFamily="18" charset="-120"/>
              </a:rPr>
              <a:t> 1, 2, 1, 3, 2, 1, 2, 3, </a:t>
            </a:r>
            <a:r>
              <a:rPr lang="en-US" altLang="zh-TW" sz="2400" dirty="0" smtClean="0">
                <a:latin typeface="Arial Unicode MS" panose="020B0604020202020204" pitchFamily="34" charset="-128"/>
                <a:ea typeface="Arial Unicode MS" panose="020B0604020202020204" pitchFamily="34" charset="-128"/>
                <a:cs typeface="Arial Unicode MS" panose="020B0604020202020204" pitchFamily="34" charset="-128"/>
              </a:rPr>
              <a:t>respectively, which is optimal</a:t>
            </a:r>
            <a:r>
              <a:rPr lang="en-US" altLang="zh-TW" sz="2400" smtClean="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altLang="zh-TW" sz="2400" dirty="0" smtClean="0">
              <a:ea typeface="新細明體" panose="02020500000000000000" pitchFamily="18" charset="-120"/>
            </a:endParaRPr>
          </a:p>
        </p:txBody>
      </p:sp>
      <p:sp>
        <p:nvSpPr>
          <p:cNvPr id="15368" name="Oval 8"/>
          <p:cNvSpPr>
            <a:spLocks noChangeArrowheads="1"/>
          </p:cNvSpPr>
          <p:nvPr/>
        </p:nvSpPr>
        <p:spPr bwMode="auto">
          <a:xfrm>
            <a:off x="1771650" y="4333875"/>
            <a:ext cx="304800" cy="285750"/>
          </a:xfrm>
          <a:prstGeom prst="ellipse">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15369" name="Oval 9"/>
          <p:cNvSpPr>
            <a:spLocks noChangeArrowheads="1"/>
          </p:cNvSpPr>
          <p:nvPr/>
        </p:nvSpPr>
        <p:spPr bwMode="auto">
          <a:xfrm>
            <a:off x="923925" y="4905375"/>
            <a:ext cx="304800" cy="28575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15370" name="Oval 10"/>
          <p:cNvSpPr>
            <a:spLocks noChangeArrowheads="1"/>
          </p:cNvSpPr>
          <p:nvPr/>
        </p:nvSpPr>
        <p:spPr bwMode="auto">
          <a:xfrm>
            <a:off x="2343150" y="5000625"/>
            <a:ext cx="304800" cy="28575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15371" name="Oval 11"/>
          <p:cNvSpPr>
            <a:spLocks noChangeArrowheads="1"/>
          </p:cNvSpPr>
          <p:nvPr/>
        </p:nvSpPr>
        <p:spPr bwMode="auto">
          <a:xfrm>
            <a:off x="1695450" y="5734050"/>
            <a:ext cx="304800" cy="285750"/>
          </a:xfrm>
          <a:prstGeom prst="ellipse">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15372" name="Oval 13"/>
          <p:cNvSpPr>
            <a:spLocks noChangeArrowheads="1"/>
          </p:cNvSpPr>
          <p:nvPr/>
        </p:nvSpPr>
        <p:spPr bwMode="auto">
          <a:xfrm>
            <a:off x="3267075" y="5000625"/>
            <a:ext cx="304800" cy="28575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15373" name="Oval 14"/>
          <p:cNvSpPr>
            <a:spLocks noChangeArrowheads="1"/>
          </p:cNvSpPr>
          <p:nvPr/>
        </p:nvSpPr>
        <p:spPr bwMode="auto">
          <a:xfrm>
            <a:off x="4200525" y="5019675"/>
            <a:ext cx="304800" cy="285750"/>
          </a:xfrm>
          <a:prstGeom prst="ellipse">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15374" name="Oval 15"/>
          <p:cNvSpPr>
            <a:spLocks noChangeArrowheads="1"/>
          </p:cNvSpPr>
          <p:nvPr/>
        </p:nvSpPr>
        <p:spPr bwMode="auto">
          <a:xfrm>
            <a:off x="3695700" y="5791200"/>
            <a:ext cx="304800" cy="28575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15375" name="Line 16"/>
          <p:cNvSpPr>
            <a:spLocks noChangeShapeType="1"/>
          </p:cNvSpPr>
          <p:nvPr/>
        </p:nvSpPr>
        <p:spPr bwMode="auto">
          <a:xfrm flipV="1">
            <a:off x="1200150" y="4543425"/>
            <a:ext cx="590550" cy="4095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6" name="Line 17"/>
          <p:cNvSpPr>
            <a:spLocks noChangeShapeType="1"/>
          </p:cNvSpPr>
          <p:nvPr/>
        </p:nvSpPr>
        <p:spPr bwMode="auto">
          <a:xfrm>
            <a:off x="1162050" y="5153025"/>
            <a:ext cx="59055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7" name="Line 19"/>
          <p:cNvSpPr>
            <a:spLocks noChangeShapeType="1"/>
          </p:cNvSpPr>
          <p:nvPr/>
        </p:nvSpPr>
        <p:spPr bwMode="auto">
          <a:xfrm>
            <a:off x="2047875" y="4581525"/>
            <a:ext cx="352425" cy="4476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8" name="Line 20"/>
          <p:cNvSpPr>
            <a:spLocks noChangeShapeType="1"/>
          </p:cNvSpPr>
          <p:nvPr/>
        </p:nvSpPr>
        <p:spPr bwMode="auto">
          <a:xfrm flipV="1">
            <a:off x="1971675" y="5267325"/>
            <a:ext cx="428625" cy="4953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9" name="Line 21"/>
          <p:cNvSpPr>
            <a:spLocks noChangeShapeType="1"/>
          </p:cNvSpPr>
          <p:nvPr/>
        </p:nvSpPr>
        <p:spPr bwMode="auto">
          <a:xfrm>
            <a:off x="1219200" y="5048250"/>
            <a:ext cx="1114425" cy="76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0" name="Line 22"/>
          <p:cNvSpPr>
            <a:spLocks noChangeShapeType="1"/>
          </p:cNvSpPr>
          <p:nvPr/>
        </p:nvSpPr>
        <p:spPr bwMode="auto">
          <a:xfrm>
            <a:off x="2638425" y="5143500"/>
            <a:ext cx="609600"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1" name="Line 23"/>
          <p:cNvSpPr>
            <a:spLocks noChangeShapeType="1"/>
          </p:cNvSpPr>
          <p:nvPr/>
        </p:nvSpPr>
        <p:spPr bwMode="auto">
          <a:xfrm>
            <a:off x="3571875" y="5143500"/>
            <a:ext cx="619125"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2" name="Text Box 28"/>
          <p:cNvSpPr txBox="1">
            <a:spLocks noChangeArrowheads="1"/>
          </p:cNvSpPr>
          <p:nvPr/>
        </p:nvSpPr>
        <p:spPr bwMode="auto">
          <a:xfrm>
            <a:off x="895350" y="4772025"/>
            <a:ext cx="390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2000">
                <a:ea typeface="新細明體" panose="02020500000000000000" pitchFamily="18" charset="-120"/>
              </a:rPr>
              <a:t>c</a:t>
            </a:r>
          </a:p>
        </p:txBody>
      </p:sp>
      <p:sp>
        <p:nvSpPr>
          <p:cNvPr id="15383" name="Line 24"/>
          <p:cNvSpPr>
            <a:spLocks noChangeShapeType="1"/>
          </p:cNvSpPr>
          <p:nvPr/>
        </p:nvSpPr>
        <p:spPr bwMode="auto">
          <a:xfrm>
            <a:off x="3467100" y="5267325"/>
            <a:ext cx="276225"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4" name="Text Box 29"/>
          <p:cNvSpPr txBox="1">
            <a:spLocks noChangeArrowheads="1"/>
          </p:cNvSpPr>
          <p:nvPr/>
        </p:nvSpPr>
        <p:spPr bwMode="auto">
          <a:xfrm>
            <a:off x="2305050" y="4924425"/>
            <a:ext cx="390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2000">
                <a:ea typeface="新細明體" panose="02020500000000000000" pitchFamily="18" charset="-120"/>
              </a:rPr>
              <a:t>d</a:t>
            </a:r>
          </a:p>
        </p:txBody>
      </p:sp>
      <p:sp>
        <p:nvSpPr>
          <p:cNvPr id="15385" name="Text Box 30"/>
          <p:cNvSpPr txBox="1">
            <a:spLocks noChangeArrowheads="1"/>
          </p:cNvSpPr>
          <p:nvPr/>
        </p:nvSpPr>
        <p:spPr bwMode="auto">
          <a:xfrm>
            <a:off x="1743075" y="4248150"/>
            <a:ext cx="390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2000">
                <a:ea typeface="新細明體" panose="02020500000000000000" pitchFamily="18" charset="-120"/>
              </a:rPr>
              <a:t>e</a:t>
            </a:r>
          </a:p>
        </p:txBody>
      </p:sp>
      <p:sp>
        <p:nvSpPr>
          <p:cNvPr id="15386" name="Text Box 31"/>
          <p:cNvSpPr txBox="1">
            <a:spLocks noChangeArrowheads="1"/>
          </p:cNvSpPr>
          <p:nvPr/>
        </p:nvSpPr>
        <p:spPr bwMode="auto">
          <a:xfrm>
            <a:off x="3248025" y="4924425"/>
            <a:ext cx="390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2000">
                <a:ea typeface="新細明體" panose="02020500000000000000" pitchFamily="18" charset="-120"/>
              </a:rPr>
              <a:t>f</a:t>
            </a:r>
          </a:p>
        </p:txBody>
      </p:sp>
      <p:sp>
        <p:nvSpPr>
          <p:cNvPr id="15387" name="Text Box 32"/>
          <p:cNvSpPr txBox="1">
            <a:spLocks noChangeArrowheads="1"/>
          </p:cNvSpPr>
          <p:nvPr/>
        </p:nvSpPr>
        <p:spPr bwMode="auto">
          <a:xfrm>
            <a:off x="3676650" y="5715000"/>
            <a:ext cx="390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2000">
                <a:ea typeface="新細明體" panose="02020500000000000000" pitchFamily="18" charset="-120"/>
              </a:rPr>
              <a:t>h</a:t>
            </a:r>
          </a:p>
        </p:txBody>
      </p:sp>
      <p:sp>
        <p:nvSpPr>
          <p:cNvPr id="15388" name="Text Box 33"/>
          <p:cNvSpPr txBox="1">
            <a:spLocks noChangeArrowheads="1"/>
          </p:cNvSpPr>
          <p:nvPr/>
        </p:nvSpPr>
        <p:spPr bwMode="auto">
          <a:xfrm>
            <a:off x="4191000" y="4914900"/>
            <a:ext cx="390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2000">
                <a:ea typeface="新細明體" panose="02020500000000000000" pitchFamily="18" charset="-120"/>
              </a:rPr>
              <a:t>g</a:t>
            </a:r>
          </a:p>
        </p:txBody>
      </p:sp>
      <p:sp>
        <p:nvSpPr>
          <p:cNvPr id="15389" name="Line 25"/>
          <p:cNvSpPr>
            <a:spLocks noChangeShapeType="1"/>
          </p:cNvSpPr>
          <p:nvPr/>
        </p:nvSpPr>
        <p:spPr bwMode="auto">
          <a:xfrm flipV="1">
            <a:off x="3943350" y="5295900"/>
            <a:ext cx="342900" cy="5238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0" name="Oval 12"/>
          <p:cNvSpPr>
            <a:spLocks noChangeArrowheads="1"/>
          </p:cNvSpPr>
          <p:nvPr/>
        </p:nvSpPr>
        <p:spPr bwMode="auto">
          <a:xfrm>
            <a:off x="571500" y="5762625"/>
            <a:ext cx="304800" cy="28575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15391" name="Line 18"/>
          <p:cNvSpPr>
            <a:spLocks noChangeShapeType="1"/>
          </p:cNvSpPr>
          <p:nvPr/>
        </p:nvSpPr>
        <p:spPr bwMode="auto">
          <a:xfrm flipV="1">
            <a:off x="866775" y="5895975"/>
            <a:ext cx="828675"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2" name="Text Box 27"/>
          <p:cNvSpPr txBox="1">
            <a:spLocks noChangeArrowheads="1"/>
          </p:cNvSpPr>
          <p:nvPr/>
        </p:nvSpPr>
        <p:spPr bwMode="auto">
          <a:xfrm>
            <a:off x="1695450" y="5648325"/>
            <a:ext cx="390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2000">
                <a:ea typeface="新細明體" panose="02020500000000000000" pitchFamily="18" charset="-120"/>
              </a:rPr>
              <a:t>b</a:t>
            </a:r>
          </a:p>
        </p:txBody>
      </p:sp>
      <p:sp>
        <p:nvSpPr>
          <p:cNvPr id="15393" name="Oval 34"/>
          <p:cNvSpPr>
            <a:spLocks noChangeArrowheads="1"/>
          </p:cNvSpPr>
          <p:nvPr/>
        </p:nvSpPr>
        <p:spPr bwMode="auto">
          <a:xfrm>
            <a:off x="1057275" y="3829050"/>
            <a:ext cx="285750" cy="276225"/>
          </a:xfrm>
          <a:prstGeom prst="ellipse">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15394" name="Oval 35"/>
          <p:cNvSpPr>
            <a:spLocks noChangeArrowheads="1"/>
          </p:cNvSpPr>
          <p:nvPr/>
        </p:nvSpPr>
        <p:spPr bwMode="auto">
          <a:xfrm>
            <a:off x="1533525" y="3829050"/>
            <a:ext cx="323850" cy="3048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15395" name="Oval 36"/>
          <p:cNvSpPr>
            <a:spLocks noChangeArrowheads="1"/>
          </p:cNvSpPr>
          <p:nvPr/>
        </p:nvSpPr>
        <p:spPr bwMode="auto">
          <a:xfrm>
            <a:off x="2057400" y="3819525"/>
            <a:ext cx="333375" cy="314325"/>
          </a:xfrm>
          <a:prstGeom prst="ellipse">
            <a:avLst/>
          </a:prstGeom>
          <a:solidFill>
            <a:schemeClr val="accent2"/>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15396" name="Oval 37"/>
          <p:cNvSpPr>
            <a:spLocks noChangeArrowheads="1"/>
          </p:cNvSpPr>
          <p:nvPr/>
        </p:nvSpPr>
        <p:spPr bwMode="auto">
          <a:xfrm>
            <a:off x="2581275" y="3829050"/>
            <a:ext cx="323850" cy="304800"/>
          </a:xfrm>
          <a:prstGeom prst="ellipse">
            <a:avLst/>
          </a:prstGeom>
          <a:solidFill>
            <a:srgbClr val="FFFF00"/>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15397" name="Oval 38"/>
          <p:cNvSpPr>
            <a:spLocks noChangeArrowheads="1"/>
          </p:cNvSpPr>
          <p:nvPr/>
        </p:nvSpPr>
        <p:spPr bwMode="auto">
          <a:xfrm>
            <a:off x="3124200" y="3810000"/>
            <a:ext cx="323850" cy="314325"/>
          </a:xfrm>
          <a:prstGeom prst="ellipse">
            <a:avLst/>
          </a:prstGeom>
          <a:solidFill>
            <a:srgbClr val="000000"/>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15398" name="Text Box 39"/>
          <p:cNvSpPr txBox="1">
            <a:spLocks noChangeArrowheads="1"/>
          </p:cNvSpPr>
          <p:nvPr/>
        </p:nvSpPr>
        <p:spPr bwMode="auto">
          <a:xfrm>
            <a:off x="1028700" y="3381375"/>
            <a:ext cx="485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1800">
                <a:ea typeface="新細明體" panose="02020500000000000000" pitchFamily="18" charset="-120"/>
              </a:rPr>
              <a:t>1</a:t>
            </a:r>
          </a:p>
        </p:txBody>
      </p:sp>
      <p:sp>
        <p:nvSpPr>
          <p:cNvPr id="15399" name="Text Box 40"/>
          <p:cNvSpPr txBox="1">
            <a:spLocks noChangeArrowheads="1"/>
          </p:cNvSpPr>
          <p:nvPr/>
        </p:nvSpPr>
        <p:spPr bwMode="auto">
          <a:xfrm>
            <a:off x="1504950" y="3371850"/>
            <a:ext cx="485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1800">
                <a:ea typeface="新細明體" panose="02020500000000000000" pitchFamily="18" charset="-120"/>
              </a:rPr>
              <a:t>2</a:t>
            </a:r>
          </a:p>
        </p:txBody>
      </p:sp>
      <p:sp>
        <p:nvSpPr>
          <p:cNvPr id="15400" name="Text Box 41"/>
          <p:cNvSpPr txBox="1">
            <a:spLocks noChangeArrowheads="1"/>
          </p:cNvSpPr>
          <p:nvPr/>
        </p:nvSpPr>
        <p:spPr bwMode="auto">
          <a:xfrm>
            <a:off x="2095500" y="3362325"/>
            <a:ext cx="485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1800">
                <a:ea typeface="新細明體" panose="02020500000000000000" pitchFamily="18" charset="-120"/>
              </a:rPr>
              <a:t>3</a:t>
            </a:r>
          </a:p>
        </p:txBody>
      </p:sp>
      <p:sp>
        <p:nvSpPr>
          <p:cNvPr id="15401" name="Text Box 42"/>
          <p:cNvSpPr txBox="1">
            <a:spLocks noChangeArrowheads="1"/>
          </p:cNvSpPr>
          <p:nvPr/>
        </p:nvSpPr>
        <p:spPr bwMode="auto">
          <a:xfrm>
            <a:off x="2628900" y="3362325"/>
            <a:ext cx="485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1800">
                <a:ea typeface="新細明體" panose="02020500000000000000" pitchFamily="18" charset="-120"/>
              </a:rPr>
              <a:t>4</a:t>
            </a:r>
          </a:p>
        </p:txBody>
      </p:sp>
      <p:sp>
        <p:nvSpPr>
          <p:cNvPr id="15402" name="Text Box 43"/>
          <p:cNvSpPr txBox="1">
            <a:spLocks noChangeArrowheads="1"/>
          </p:cNvSpPr>
          <p:nvPr/>
        </p:nvSpPr>
        <p:spPr bwMode="auto">
          <a:xfrm>
            <a:off x="3143250" y="3371850"/>
            <a:ext cx="485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1800">
                <a:ea typeface="新細明體" panose="02020500000000000000" pitchFamily="18" charset="-120"/>
              </a:rPr>
              <a:t>5</a:t>
            </a:r>
          </a:p>
        </p:txBody>
      </p:sp>
      <p:sp>
        <p:nvSpPr>
          <p:cNvPr id="15403" name="Line 44"/>
          <p:cNvSpPr>
            <a:spLocks noChangeShapeType="1"/>
          </p:cNvSpPr>
          <p:nvPr/>
        </p:nvSpPr>
        <p:spPr bwMode="auto">
          <a:xfrm>
            <a:off x="5886450" y="4829175"/>
            <a:ext cx="1285875"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4" name="Line 45"/>
          <p:cNvSpPr>
            <a:spLocks noChangeShapeType="1"/>
          </p:cNvSpPr>
          <p:nvPr/>
        </p:nvSpPr>
        <p:spPr bwMode="auto">
          <a:xfrm>
            <a:off x="5257800" y="5524500"/>
            <a:ext cx="56197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5" name="Line 46"/>
          <p:cNvSpPr>
            <a:spLocks noChangeShapeType="1"/>
          </p:cNvSpPr>
          <p:nvPr/>
        </p:nvSpPr>
        <p:spPr bwMode="auto">
          <a:xfrm>
            <a:off x="5638800" y="5181600"/>
            <a:ext cx="561975"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6" name="Line 47"/>
          <p:cNvSpPr>
            <a:spLocks noChangeShapeType="1"/>
          </p:cNvSpPr>
          <p:nvPr/>
        </p:nvSpPr>
        <p:spPr bwMode="auto">
          <a:xfrm>
            <a:off x="6419850" y="5172075"/>
            <a:ext cx="361950"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7" name="Line 48"/>
          <p:cNvSpPr>
            <a:spLocks noChangeShapeType="1"/>
          </p:cNvSpPr>
          <p:nvPr/>
        </p:nvSpPr>
        <p:spPr bwMode="auto">
          <a:xfrm flipV="1">
            <a:off x="7362825" y="5172075"/>
            <a:ext cx="685800"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8" name="Line 49"/>
          <p:cNvSpPr>
            <a:spLocks noChangeShapeType="1"/>
          </p:cNvSpPr>
          <p:nvPr/>
        </p:nvSpPr>
        <p:spPr bwMode="auto">
          <a:xfrm>
            <a:off x="7381875" y="4810125"/>
            <a:ext cx="7239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9" name="Line 50"/>
          <p:cNvSpPr>
            <a:spLocks noChangeShapeType="1"/>
          </p:cNvSpPr>
          <p:nvPr/>
        </p:nvSpPr>
        <p:spPr bwMode="auto">
          <a:xfrm flipV="1">
            <a:off x="6019800" y="5514975"/>
            <a:ext cx="704850" cy="952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10" name="Line 51"/>
          <p:cNvSpPr>
            <a:spLocks noChangeShapeType="1"/>
          </p:cNvSpPr>
          <p:nvPr/>
        </p:nvSpPr>
        <p:spPr bwMode="auto">
          <a:xfrm flipV="1">
            <a:off x="7029450" y="5505450"/>
            <a:ext cx="1104900" cy="952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11" name="Text Box 52"/>
          <p:cNvSpPr txBox="1">
            <a:spLocks noChangeArrowheads="1"/>
          </p:cNvSpPr>
          <p:nvPr/>
        </p:nvSpPr>
        <p:spPr bwMode="auto">
          <a:xfrm>
            <a:off x="5667375" y="4486275"/>
            <a:ext cx="390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2000">
                <a:ea typeface="新細明體" panose="02020500000000000000" pitchFamily="18" charset="-120"/>
              </a:rPr>
              <a:t>d</a:t>
            </a:r>
          </a:p>
        </p:txBody>
      </p:sp>
      <p:sp>
        <p:nvSpPr>
          <p:cNvPr id="15412" name="Text Box 53"/>
          <p:cNvSpPr txBox="1">
            <a:spLocks noChangeArrowheads="1"/>
          </p:cNvSpPr>
          <p:nvPr/>
        </p:nvSpPr>
        <p:spPr bwMode="auto">
          <a:xfrm>
            <a:off x="7391400" y="4429125"/>
            <a:ext cx="390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2000">
                <a:ea typeface="新細明體" panose="02020500000000000000" pitchFamily="18" charset="-120"/>
              </a:rPr>
              <a:t>h</a:t>
            </a:r>
          </a:p>
        </p:txBody>
      </p:sp>
      <p:sp>
        <p:nvSpPr>
          <p:cNvPr id="15413" name="Text Box 54"/>
          <p:cNvSpPr txBox="1">
            <a:spLocks noChangeArrowheads="1"/>
          </p:cNvSpPr>
          <p:nvPr/>
        </p:nvSpPr>
        <p:spPr bwMode="auto">
          <a:xfrm>
            <a:off x="5124450" y="5181600"/>
            <a:ext cx="390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2000">
                <a:ea typeface="新細明體" panose="02020500000000000000" pitchFamily="18" charset="-120"/>
              </a:rPr>
              <a:t>a</a:t>
            </a:r>
          </a:p>
        </p:txBody>
      </p:sp>
      <p:sp>
        <p:nvSpPr>
          <p:cNvPr id="15414" name="Text Box 55"/>
          <p:cNvSpPr txBox="1">
            <a:spLocks noChangeArrowheads="1"/>
          </p:cNvSpPr>
          <p:nvPr/>
        </p:nvSpPr>
        <p:spPr bwMode="auto">
          <a:xfrm>
            <a:off x="6219825" y="5172075"/>
            <a:ext cx="390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2000">
                <a:ea typeface="新細明體" panose="02020500000000000000" pitchFamily="18" charset="-120"/>
              </a:rPr>
              <a:t>c</a:t>
            </a:r>
          </a:p>
        </p:txBody>
      </p:sp>
      <p:sp>
        <p:nvSpPr>
          <p:cNvPr id="15415" name="Text Box 56"/>
          <p:cNvSpPr txBox="1">
            <a:spLocks noChangeArrowheads="1"/>
          </p:cNvSpPr>
          <p:nvPr/>
        </p:nvSpPr>
        <p:spPr bwMode="auto">
          <a:xfrm>
            <a:off x="7439025" y="4800600"/>
            <a:ext cx="390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2000">
                <a:ea typeface="新細明體" panose="02020500000000000000" pitchFamily="18" charset="-120"/>
              </a:rPr>
              <a:t>g</a:t>
            </a:r>
          </a:p>
        </p:txBody>
      </p:sp>
      <p:sp>
        <p:nvSpPr>
          <p:cNvPr id="15416" name="Text Box 57"/>
          <p:cNvSpPr txBox="1">
            <a:spLocks noChangeArrowheads="1"/>
          </p:cNvSpPr>
          <p:nvPr/>
        </p:nvSpPr>
        <p:spPr bwMode="auto">
          <a:xfrm>
            <a:off x="5524500" y="4867275"/>
            <a:ext cx="390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2000">
                <a:ea typeface="新細明體" panose="02020500000000000000" pitchFamily="18" charset="-120"/>
              </a:rPr>
              <a:t>b</a:t>
            </a:r>
          </a:p>
        </p:txBody>
      </p:sp>
      <p:sp>
        <p:nvSpPr>
          <p:cNvPr id="15417" name="Text Box 58"/>
          <p:cNvSpPr txBox="1">
            <a:spLocks noChangeArrowheads="1"/>
          </p:cNvSpPr>
          <p:nvPr/>
        </p:nvSpPr>
        <p:spPr bwMode="auto">
          <a:xfrm>
            <a:off x="6315075" y="4838700"/>
            <a:ext cx="390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2000">
                <a:ea typeface="新細明體" panose="02020500000000000000" pitchFamily="18" charset="-120"/>
              </a:rPr>
              <a:t>e</a:t>
            </a:r>
          </a:p>
        </p:txBody>
      </p:sp>
      <p:sp>
        <p:nvSpPr>
          <p:cNvPr id="15418" name="Text Box 59"/>
          <p:cNvSpPr txBox="1">
            <a:spLocks noChangeArrowheads="1"/>
          </p:cNvSpPr>
          <p:nvPr/>
        </p:nvSpPr>
        <p:spPr bwMode="auto">
          <a:xfrm>
            <a:off x="7353300" y="5143500"/>
            <a:ext cx="390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2000">
                <a:ea typeface="新細明體" panose="02020500000000000000" pitchFamily="18" charset="-120"/>
              </a:rPr>
              <a:t>f</a:t>
            </a:r>
          </a:p>
        </p:txBody>
      </p:sp>
    </p:spTree>
    <p:extLst>
      <p:ext uri="{BB962C8B-B14F-4D97-AF65-F5344CB8AC3E}">
        <p14:creationId xmlns:p14="http://schemas.microsoft.com/office/powerpoint/2010/main" val="9561256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A4A0AC4-F918-4F10-8349-D68DE6E7C997}" type="datetime1">
              <a:rPr lang="en-US" altLang="zh-TW" sz="1400" smtClean="0">
                <a:ea typeface="新細明體" panose="02020500000000000000" pitchFamily="18" charset="-120"/>
              </a:rPr>
              <a:pPr eaLnBrk="1" hangingPunct="1"/>
              <a:t>4/5/2017</a:t>
            </a:fld>
            <a:endParaRPr lang="en-US" altLang="zh-TW" sz="1400" smtClean="0">
              <a:ea typeface="新細明體" panose="02020500000000000000" pitchFamily="18" charset="-120"/>
            </a:endParaRPr>
          </a:p>
        </p:txBody>
      </p:sp>
      <p:sp>
        <p:nvSpPr>
          <p:cNvPr id="1638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A445B4C-56C6-4EDC-9320-4B191FF5E1CE}" type="slidenum">
              <a:rPr lang="zh-TW" altLang="en-US" sz="1400"/>
              <a:pPr eaLnBrk="1" hangingPunct="1"/>
              <a:t>22</a:t>
            </a:fld>
            <a:endParaRPr lang="en-US" altLang="zh-TW" sz="1400"/>
          </a:p>
        </p:txBody>
      </p:sp>
      <p:sp>
        <p:nvSpPr>
          <p:cNvPr id="16389" name="Rectangle 2"/>
          <p:cNvSpPr>
            <a:spLocks noGrp="1" noChangeArrowheads="1"/>
          </p:cNvSpPr>
          <p:nvPr>
            <p:ph type="title"/>
          </p:nvPr>
        </p:nvSpPr>
        <p:spPr/>
        <p:txBody>
          <a:bodyPr/>
          <a:lstStyle/>
          <a:p>
            <a:pPr eaLnBrk="1" hangingPunct="1"/>
            <a:r>
              <a:rPr lang="en-US" altLang="zh-TW" sz="2800" dirty="0" smtClean="0">
                <a:solidFill>
                  <a:schemeClr val="tx1"/>
                </a:solidFill>
                <a:ea typeface="新細明體" panose="02020500000000000000" pitchFamily="18" charset="-120"/>
              </a:rPr>
              <a:t>Proposition 42:  If G is an interval graph, then</a:t>
            </a:r>
            <a:r>
              <a:rPr lang="en-US" altLang="zh-TW" sz="2800" dirty="0" smtClean="0">
                <a:solidFill>
                  <a:srgbClr val="FF0000"/>
                </a:solidFill>
                <a:ea typeface="新細明體" panose="02020500000000000000" pitchFamily="18" charset="-120"/>
              </a:rPr>
              <a:t> </a:t>
            </a:r>
            <a:r>
              <a:rPr lang="en-US" altLang="zh-TW" sz="2800" dirty="0" smtClean="0">
                <a:ea typeface="新細明體" panose="02020500000000000000" pitchFamily="18" charset="-120"/>
                <a:sym typeface="Symbol" panose="05050102010706020507" pitchFamily="18" charset="2"/>
              </a:rPr>
              <a:t>(</a:t>
            </a:r>
            <a:r>
              <a:rPr lang="en-US" altLang="zh-TW" sz="2800" i="1" dirty="0" smtClean="0">
                <a:ea typeface="新細明體" panose="02020500000000000000" pitchFamily="18" charset="-120"/>
                <a:sym typeface="Symbol" panose="05050102010706020507" pitchFamily="18" charset="2"/>
              </a:rPr>
              <a:t>G</a:t>
            </a:r>
            <a:r>
              <a:rPr lang="en-US" altLang="zh-TW" sz="2800" dirty="0" smtClean="0">
                <a:ea typeface="新細明體" panose="02020500000000000000" pitchFamily="18" charset="-120"/>
                <a:sym typeface="Symbol" panose="05050102010706020507" pitchFamily="18" charset="2"/>
              </a:rPr>
              <a:t>) = </a:t>
            </a:r>
            <a:r>
              <a:rPr lang="el-GR" altLang="zh-TW" sz="2800" dirty="0" smtClean="0">
                <a:ea typeface="新細明體" panose="02020500000000000000" pitchFamily="18" charset="-120"/>
                <a:cs typeface="Times New Roman" panose="02020603050405020304" pitchFamily="18" charset="0"/>
                <a:sym typeface="Symbol" panose="05050102010706020507" pitchFamily="18" charset="2"/>
              </a:rPr>
              <a:t>ω</a:t>
            </a:r>
            <a:r>
              <a:rPr lang="en-US" altLang="zh-TW" sz="2800" dirty="0" smtClean="0">
                <a:ea typeface="新細明體" panose="02020500000000000000" pitchFamily="18" charset="-120"/>
                <a:cs typeface="Times New Roman" panose="02020603050405020304" pitchFamily="18" charset="0"/>
                <a:sym typeface="Symbol" panose="05050102010706020507" pitchFamily="18" charset="2"/>
              </a:rPr>
              <a:t>(</a:t>
            </a:r>
            <a:r>
              <a:rPr lang="en-US" altLang="zh-TW" sz="2800" i="1" dirty="0" smtClean="0">
                <a:ea typeface="新細明體" panose="02020500000000000000" pitchFamily="18" charset="-120"/>
                <a:cs typeface="Times New Roman" panose="02020603050405020304" pitchFamily="18" charset="0"/>
                <a:sym typeface="Symbol" panose="05050102010706020507" pitchFamily="18" charset="2"/>
              </a:rPr>
              <a:t>G</a:t>
            </a:r>
            <a:r>
              <a:rPr lang="en-US" altLang="zh-TW" sz="2800" dirty="0" smtClean="0">
                <a:ea typeface="新細明體" panose="02020500000000000000" pitchFamily="18" charset="-120"/>
                <a:cs typeface="Times New Roman" panose="02020603050405020304" pitchFamily="18" charset="0"/>
                <a:sym typeface="Symbol" panose="05050102010706020507" pitchFamily="18" charset="2"/>
              </a:rPr>
              <a:t>)</a:t>
            </a:r>
            <a:endParaRPr lang="el-GR" altLang="zh-TW" sz="2800" dirty="0" smtClean="0">
              <a:ea typeface="新細明體" panose="02020500000000000000" pitchFamily="18" charset="-120"/>
              <a:cs typeface="Times New Roman" panose="02020603050405020304" pitchFamily="18" charset="0"/>
              <a:sym typeface="Symbol" panose="05050102010706020507" pitchFamily="18" charset="2"/>
            </a:endParaRPr>
          </a:p>
        </p:txBody>
      </p:sp>
      <p:sp>
        <p:nvSpPr>
          <p:cNvPr id="16390"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zh-TW" b="1" dirty="0" smtClean="0">
                <a:ea typeface="新細明體" panose="02020500000000000000" pitchFamily="18" charset="-120"/>
              </a:rPr>
              <a:t>Proof</a:t>
            </a:r>
            <a:r>
              <a:rPr lang="en-US" altLang="zh-TW" dirty="0" smtClean="0">
                <a:ea typeface="新細明體" panose="02020500000000000000" pitchFamily="18" charset="-120"/>
              </a:rPr>
              <a:t>: </a:t>
            </a:r>
          </a:p>
          <a:p>
            <a:pPr eaLnBrk="1" hangingPunct="1">
              <a:lnSpc>
                <a:spcPct val="90000"/>
              </a:lnSpc>
            </a:pP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Order the vertices according to the left endpoints of the intervals in an interval representation. </a:t>
            </a:r>
          </a:p>
          <a:p>
            <a:pPr eaLnBrk="1" hangingPunct="1">
              <a:lnSpc>
                <a:spcPct val="90000"/>
              </a:lnSpc>
            </a:pP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Apply greedy coloring, and suppose that </a:t>
            </a:r>
            <a:r>
              <a:rPr lang="en-US" altLang="zh-TW" i="1" dirty="0" smtClean="0">
                <a:ea typeface="新細明體" panose="02020500000000000000" pitchFamily="18" charset="-120"/>
              </a:rPr>
              <a:t>x</a:t>
            </a:r>
            <a:r>
              <a:rPr lang="en-US" altLang="zh-TW" dirty="0" smtClean="0">
                <a:ea typeface="新細明體" panose="02020500000000000000" pitchFamily="18" charset="-120"/>
              </a:rPr>
              <a:t>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receives</a:t>
            </a:r>
            <a:r>
              <a:rPr lang="en-US" altLang="zh-TW" dirty="0" smtClean="0">
                <a:ea typeface="新細明體" panose="02020500000000000000" pitchFamily="18" charset="-120"/>
              </a:rPr>
              <a:t> </a:t>
            </a:r>
            <a:r>
              <a:rPr lang="en-US" altLang="zh-TW" i="1" dirty="0" smtClean="0">
                <a:ea typeface="新細明體" panose="02020500000000000000" pitchFamily="18" charset="-120"/>
              </a:rPr>
              <a:t>k</a:t>
            </a:r>
            <a:r>
              <a:rPr lang="en-US" altLang="zh-TW" dirty="0" smtClean="0">
                <a:ea typeface="新細明體" panose="02020500000000000000" pitchFamily="18" charset="-120"/>
              </a:rPr>
              <a:t>,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the maximum color assigned. </a:t>
            </a:r>
          </a:p>
          <a:p>
            <a:pPr eaLnBrk="1" hangingPunct="1">
              <a:lnSpc>
                <a:spcPct val="90000"/>
              </a:lnSpc>
            </a:pP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Since</a:t>
            </a:r>
            <a:r>
              <a:rPr lang="en-US" altLang="zh-TW" dirty="0" smtClean="0">
                <a:ea typeface="新細明體" panose="02020500000000000000" pitchFamily="18" charset="-120"/>
              </a:rPr>
              <a:t> </a:t>
            </a:r>
            <a:r>
              <a:rPr lang="en-US" altLang="zh-TW" i="1" dirty="0" smtClean="0">
                <a:ea typeface="新細明體" panose="02020500000000000000" pitchFamily="18" charset="-120"/>
              </a:rPr>
              <a:t>x</a:t>
            </a:r>
            <a:r>
              <a:rPr lang="en-US" altLang="zh-TW" dirty="0" smtClean="0">
                <a:ea typeface="新細明體" panose="02020500000000000000" pitchFamily="18" charset="-120"/>
              </a:rPr>
              <a:t>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does not receive a smaller color, the left endpoint</a:t>
            </a:r>
            <a:r>
              <a:rPr lang="en-US" altLang="zh-TW" dirty="0" smtClean="0">
                <a:ea typeface="新細明體" panose="02020500000000000000" pitchFamily="18" charset="-120"/>
              </a:rPr>
              <a:t> </a:t>
            </a:r>
            <a:r>
              <a:rPr lang="en-US" altLang="zh-TW" i="1" dirty="0" smtClean="0">
                <a:ea typeface="新細明體" panose="02020500000000000000" pitchFamily="18" charset="-120"/>
              </a:rPr>
              <a:t>a</a:t>
            </a:r>
            <a:r>
              <a:rPr lang="en-US" altLang="zh-TW" dirty="0" smtClean="0">
                <a:ea typeface="新細明體" panose="02020500000000000000" pitchFamily="18" charset="-120"/>
              </a:rPr>
              <a:t>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of its interval belongs also to intervals that already have colors 1 through </a:t>
            </a:r>
            <a:r>
              <a:rPr lang="en-US" altLang="zh-TW" i="1" dirty="0" smtClean="0">
                <a:ea typeface="新細明體" panose="02020500000000000000" pitchFamily="18" charset="-120"/>
              </a:rPr>
              <a:t>k</a:t>
            </a:r>
            <a:r>
              <a:rPr lang="en-US" altLang="zh-TW" dirty="0" smtClean="0">
                <a:ea typeface="新細明體" panose="02020500000000000000" pitchFamily="18" charset="-120"/>
                <a:sym typeface="Symbol"/>
              </a:rPr>
              <a:t></a:t>
            </a:r>
            <a:r>
              <a:rPr lang="en-US" altLang="zh-TW" dirty="0" smtClean="0">
                <a:ea typeface="新細明體" panose="02020500000000000000" pitchFamily="18" charset="-120"/>
              </a:rPr>
              <a:t>1.                     </a:t>
            </a:r>
            <a:r>
              <a:rPr lang="en-US" altLang="zh-TW" dirty="0" smtClean="0">
                <a:ea typeface="新細明體" panose="02020500000000000000" pitchFamily="18" charset="-120"/>
                <a:sym typeface="Wingdings 3" panose="05040102010807070707" pitchFamily="18" charset="2"/>
              </a:rPr>
              <a:t></a:t>
            </a:r>
            <a:endParaRPr lang="en-US" altLang="zh-TW" dirty="0" smtClean="0">
              <a:ea typeface="新細明體" panose="02020500000000000000" pitchFamily="18" charset="-120"/>
            </a:endParaRPr>
          </a:p>
        </p:txBody>
      </p:sp>
    </p:spTree>
    <p:extLst>
      <p:ext uri="{BB962C8B-B14F-4D97-AF65-F5344CB8AC3E}">
        <p14:creationId xmlns:p14="http://schemas.microsoft.com/office/powerpoint/2010/main" val="20000543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D983C22-B41D-4793-BAE6-3A51F9DF2F41}" type="datetime1">
              <a:rPr lang="en-US" altLang="zh-TW" sz="1400" smtClean="0">
                <a:ea typeface="新細明體" panose="02020500000000000000" pitchFamily="18" charset="-120"/>
              </a:rPr>
              <a:pPr eaLnBrk="1" hangingPunct="1"/>
              <a:t>4/5/2017</a:t>
            </a:fld>
            <a:endParaRPr lang="en-US" altLang="zh-TW" sz="1400" smtClean="0">
              <a:ea typeface="新細明體" panose="02020500000000000000" pitchFamily="18" charset="-120"/>
            </a:endParaRPr>
          </a:p>
        </p:txBody>
      </p:sp>
      <p:sp>
        <p:nvSpPr>
          <p:cNvPr id="1741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01240A9-7EB1-4828-A5E7-64C217626D3D}" type="slidenum">
              <a:rPr lang="zh-TW" altLang="en-US" sz="1400"/>
              <a:pPr eaLnBrk="1" hangingPunct="1"/>
              <a:t>23</a:t>
            </a:fld>
            <a:endParaRPr lang="en-US" altLang="zh-TW" sz="1400"/>
          </a:p>
        </p:txBody>
      </p:sp>
      <p:sp>
        <p:nvSpPr>
          <p:cNvPr id="17413" name="Rectangle 2"/>
          <p:cNvSpPr>
            <a:spLocks noGrp="1" noChangeArrowheads="1"/>
          </p:cNvSpPr>
          <p:nvPr>
            <p:ph type="title"/>
          </p:nvPr>
        </p:nvSpPr>
        <p:spPr/>
        <p:txBody>
          <a:bodyPr/>
          <a:lstStyle/>
          <a:p>
            <a:pPr eaLnBrk="1" hangingPunct="1"/>
            <a:r>
              <a:rPr lang="en-US" altLang="zh-TW" sz="2800" dirty="0" smtClean="0">
                <a:solidFill>
                  <a:schemeClr val="tx1"/>
                </a:solidFill>
                <a:ea typeface="新細明體" panose="02020500000000000000" pitchFamily="18" charset="-120"/>
              </a:rPr>
              <a:t>Proposition 42: If </a:t>
            </a:r>
            <a:r>
              <a:rPr lang="en-US" altLang="zh-TW" sz="2800" i="1" dirty="0" smtClean="0">
                <a:solidFill>
                  <a:schemeClr val="tx1"/>
                </a:solidFill>
                <a:ea typeface="新細明體" panose="02020500000000000000" pitchFamily="18" charset="-120"/>
              </a:rPr>
              <a:t>G</a:t>
            </a:r>
            <a:r>
              <a:rPr lang="en-US" altLang="zh-TW" sz="2800" dirty="0" smtClean="0">
                <a:solidFill>
                  <a:schemeClr val="tx1"/>
                </a:solidFill>
                <a:ea typeface="新細明體" panose="02020500000000000000" pitchFamily="18" charset="-120"/>
              </a:rPr>
              <a:t> is an interval graph, then</a:t>
            </a:r>
            <a:r>
              <a:rPr lang="en-US" altLang="zh-TW" sz="2800" dirty="0" smtClean="0">
                <a:solidFill>
                  <a:srgbClr val="FF0000"/>
                </a:solidFill>
                <a:ea typeface="新細明體" panose="02020500000000000000" pitchFamily="18" charset="-120"/>
              </a:rPr>
              <a:t> </a:t>
            </a:r>
            <a:r>
              <a:rPr lang="en-US" altLang="zh-TW" sz="2800" dirty="0" smtClean="0">
                <a:ea typeface="新細明體" panose="02020500000000000000" pitchFamily="18" charset="-120"/>
                <a:sym typeface="Symbol" panose="05050102010706020507" pitchFamily="18" charset="2"/>
              </a:rPr>
              <a:t>(</a:t>
            </a:r>
            <a:r>
              <a:rPr lang="en-US" altLang="zh-TW" sz="2800" i="1" dirty="0" smtClean="0">
                <a:ea typeface="新細明體" panose="02020500000000000000" pitchFamily="18" charset="-120"/>
                <a:sym typeface="Symbol" panose="05050102010706020507" pitchFamily="18" charset="2"/>
              </a:rPr>
              <a:t>G</a:t>
            </a:r>
            <a:r>
              <a:rPr lang="en-US" altLang="zh-TW" sz="2800" dirty="0" smtClean="0">
                <a:ea typeface="新細明體" panose="02020500000000000000" pitchFamily="18" charset="-120"/>
                <a:sym typeface="Symbol" panose="05050102010706020507" pitchFamily="18" charset="2"/>
              </a:rPr>
              <a:t>) = </a:t>
            </a:r>
            <a:r>
              <a:rPr lang="el-GR" altLang="zh-TW" sz="2800" dirty="0" smtClean="0">
                <a:ea typeface="新細明體" panose="02020500000000000000" pitchFamily="18" charset="-120"/>
                <a:cs typeface="Times New Roman" panose="02020603050405020304" pitchFamily="18" charset="0"/>
                <a:sym typeface="Symbol" panose="05050102010706020507" pitchFamily="18" charset="2"/>
              </a:rPr>
              <a:t>ω</a:t>
            </a:r>
            <a:r>
              <a:rPr lang="en-US" altLang="zh-TW" sz="2800" dirty="0" smtClean="0">
                <a:ea typeface="新細明體" panose="02020500000000000000" pitchFamily="18" charset="-120"/>
                <a:cs typeface="Times New Roman" panose="02020603050405020304" pitchFamily="18" charset="0"/>
                <a:sym typeface="Symbol" panose="05050102010706020507" pitchFamily="18" charset="2"/>
              </a:rPr>
              <a:t>(</a:t>
            </a:r>
            <a:r>
              <a:rPr lang="en-US" altLang="zh-TW" sz="2800" i="1" dirty="0" smtClean="0">
                <a:ea typeface="新細明體" panose="02020500000000000000" pitchFamily="18" charset="-120"/>
                <a:cs typeface="Times New Roman" panose="02020603050405020304" pitchFamily="18" charset="0"/>
                <a:sym typeface="Symbol" panose="05050102010706020507" pitchFamily="18" charset="2"/>
              </a:rPr>
              <a:t>G</a:t>
            </a:r>
            <a:r>
              <a:rPr lang="en-US" altLang="zh-TW" sz="2800" dirty="0" smtClean="0">
                <a:ea typeface="新細明體" panose="02020500000000000000" pitchFamily="18" charset="-120"/>
                <a:cs typeface="Times New Roman" panose="02020603050405020304" pitchFamily="18" charset="0"/>
                <a:sym typeface="Symbol" panose="05050102010706020507" pitchFamily="18" charset="2"/>
              </a:rPr>
              <a:t>)</a:t>
            </a:r>
            <a:endParaRPr lang="el-GR" altLang="zh-TW" sz="2800" dirty="0" smtClean="0">
              <a:ea typeface="新細明體" panose="02020500000000000000" pitchFamily="18" charset="-120"/>
              <a:cs typeface="Times New Roman" panose="02020603050405020304" pitchFamily="18" charset="0"/>
              <a:sym typeface="Symbol" panose="05050102010706020507" pitchFamily="18" charset="2"/>
            </a:endParaRPr>
          </a:p>
        </p:txBody>
      </p:sp>
      <p:sp>
        <p:nvSpPr>
          <p:cNvPr id="17414"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zh-TW" b="1" dirty="0" smtClean="0">
                <a:ea typeface="新細明體" panose="02020500000000000000" pitchFamily="18" charset="-120"/>
              </a:rPr>
              <a:t>Proof</a:t>
            </a:r>
            <a:r>
              <a:rPr lang="en-US" altLang="zh-TW" dirty="0" smtClean="0">
                <a:ea typeface="新細明體" panose="02020500000000000000" pitchFamily="18" charset="-120"/>
              </a:rPr>
              <a:t>: </a:t>
            </a:r>
            <a:r>
              <a:rPr lang="en-US" altLang="zh-TW" dirty="0" smtClean="0">
                <a:ea typeface="新細明體" panose="02020500000000000000" pitchFamily="18" charset="-120"/>
                <a:sym typeface="Wingdings 3" panose="05040102010807070707" pitchFamily="18" charset="2"/>
              </a:rPr>
              <a:t></a:t>
            </a:r>
            <a:endParaRPr lang="en-US" altLang="zh-TW" dirty="0" smtClean="0">
              <a:ea typeface="新細明體" panose="02020500000000000000" pitchFamily="18" charset="-120"/>
            </a:endParaRPr>
          </a:p>
          <a:p>
            <a:pPr eaLnBrk="1" hangingPunct="1">
              <a:lnSpc>
                <a:spcPct val="90000"/>
              </a:lnSpc>
            </a:pP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These intervals all share the point </a:t>
            </a:r>
            <a:r>
              <a:rPr lang="en-US" altLang="zh-TW" i="1" dirty="0" smtClean="0">
                <a:ea typeface="新細明體" panose="02020500000000000000" pitchFamily="18" charset="-120"/>
              </a:rPr>
              <a:t>a</a:t>
            </a:r>
            <a:r>
              <a:rPr lang="en-US" altLang="zh-TW" dirty="0" smtClean="0">
                <a:ea typeface="新細明體" panose="02020500000000000000" pitchFamily="18" charset="-120"/>
              </a:rPr>
              <a:t>,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so we have a </a:t>
            </a:r>
            <a:r>
              <a:rPr lang="en-US" altLang="zh-TW" i="1" dirty="0" smtClean="0">
                <a:ea typeface="新細明體" panose="02020500000000000000" pitchFamily="18" charset="-120"/>
              </a:rPr>
              <a:t>k</a:t>
            </a:r>
            <a:r>
              <a:rPr lang="en-US" altLang="zh-TW" dirty="0" smtClean="0">
                <a:ea typeface="新細明體" panose="02020500000000000000" pitchFamily="18" charset="-120"/>
              </a:rPr>
              <a:t>-clique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consisting of</a:t>
            </a:r>
            <a:r>
              <a:rPr lang="en-US" altLang="zh-TW" dirty="0" smtClean="0">
                <a:ea typeface="新細明體" panose="02020500000000000000" pitchFamily="18" charset="-120"/>
              </a:rPr>
              <a:t> </a:t>
            </a:r>
            <a:r>
              <a:rPr lang="en-US" altLang="zh-TW" i="1" dirty="0" smtClean="0">
                <a:ea typeface="新細明體" panose="02020500000000000000" pitchFamily="18" charset="-120"/>
              </a:rPr>
              <a:t>x</a:t>
            </a:r>
            <a:r>
              <a:rPr lang="en-US" altLang="zh-TW" dirty="0" smtClean="0">
                <a:ea typeface="新細明體" panose="02020500000000000000" pitchFamily="18" charset="-120"/>
              </a:rPr>
              <a:t>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and neighbors of </a:t>
            </a:r>
            <a:r>
              <a:rPr lang="en-US" altLang="zh-TW" i="1" dirty="0" smtClean="0">
                <a:ea typeface="新細明體" panose="02020500000000000000" pitchFamily="18" charset="-120"/>
              </a:rPr>
              <a:t>x</a:t>
            </a:r>
            <a:r>
              <a:rPr lang="en-US" altLang="zh-TW" dirty="0" smtClean="0">
                <a:ea typeface="新細明體" panose="02020500000000000000" pitchFamily="18" charset="-120"/>
              </a:rPr>
              <a:t>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with colors </a:t>
            </a:r>
            <a:r>
              <a:rPr lang="en-US" altLang="zh-TW" dirty="0" smtClean="0">
                <a:ea typeface="新細明體" panose="02020500000000000000" pitchFamily="18" charset="-120"/>
              </a:rPr>
              <a:t>1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through</a:t>
            </a:r>
            <a:r>
              <a:rPr lang="en-US" altLang="zh-TW" dirty="0" smtClean="0">
                <a:ea typeface="新細明體" panose="02020500000000000000" pitchFamily="18" charset="-120"/>
              </a:rPr>
              <a:t> </a:t>
            </a:r>
            <a:r>
              <a:rPr lang="en-US" altLang="zh-TW" i="1" dirty="0" smtClean="0">
                <a:ea typeface="新細明體" panose="02020500000000000000" pitchFamily="18" charset="-120"/>
              </a:rPr>
              <a:t>k</a:t>
            </a:r>
            <a:r>
              <a:rPr lang="en-US" altLang="zh-TW" dirty="0" smtClean="0">
                <a:ea typeface="新細明體" panose="02020500000000000000" pitchFamily="18" charset="-120"/>
                <a:sym typeface="Symbol"/>
              </a:rPr>
              <a:t></a:t>
            </a:r>
            <a:r>
              <a:rPr lang="en-US" altLang="zh-TW" dirty="0" smtClean="0">
                <a:ea typeface="新細明體" panose="02020500000000000000" pitchFamily="18" charset="-120"/>
              </a:rPr>
              <a:t>1. </a:t>
            </a:r>
          </a:p>
          <a:p>
            <a:pPr eaLnBrk="1" hangingPunct="1">
              <a:lnSpc>
                <a:spcPct val="90000"/>
              </a:lnSpc>
            </a:pP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Hence</a:t>
            </a:r>
            <a:r>
              <a:rPr lang="en-US" altLang="zh-TW" dirty="0" smtClean="0">
                <a:ea typeface="新細明體" panose="02020500000000000000" pitchFamily="18" charset="-120"/>
              </a:rPr>
              <a:t> </a:t>
            </a:r>
            <a:r>
              <a:rPr lang="el-GR" altLang="zh-TW" dirty="0" smtClean="0">
                <a:ea typeface="新細明體" panose="02020500000000000000" pitchFamily="18" charset="-120"/>
                <a:cs typeface="Times New Roman" panose="02020603050405020304" pitchFamily="18" charset="0"/>
              </a:rPr>
              <a:t>ω</a:t>
            </a:r>
            <a:r>
              <a:rPr lang="en-US" altLang="zh-TW" dirty="0" smtClean="0">
                <a:ea typeface="新細明體" panose="02020500000000000000" pitchFamily="18" charset="-120"/>
              </a:rPr>
              <a:t>(</a:t>
            </a:r>
            <a:r>
              <a:rPr lang="en-US" altLang="zh-TW" i="1" dirty="0" smtClean="0">
                <a:ea typeface="新細明體" panose="02020500000000000000" pitchFamily="18" charset="-120"/>
              </a:rPr>
              <a:t>G</a:t>
            </a:r>
            <a:r>
              <a:rPr lang="en-US" altLang="zh-TW" dirty="0" smtClean="0">
                <a:ea typeface="新細明體" panose="02020500000000000000" pitchFamily="18" charset="-120"/>
              </a:rPr>
              <a:t>) </a:t>
            </a:r>
            <a:r>
              <a:rPr lang="en-US" altLang="zh-TW" dirty="0" smtClean="0">
                <a:latin typeface="Dotum" panose="020B0600000101010101" pitchFamily="34" charset="-127"/>
                <a:ea typeface="Dotum" panose="020B0600000101010101" pitchFamily="34" charset="-127"/>
              </a:rPr>
              <a:t>≥ </a:t>
            </a:r>
            <a:r>
              <a:rPr lang="en-US" altLang="zh-TW" i="1" dirty="0" smtClean="0">
                <a:ea typeface="新細明體" panose="02020500000000000000" pitchFamily="18" charset="-120"/>
              </a:rPr>
              <a:t>k</a:t>
            </a:r>
            <a:r>
              <a:rPr lang="en-US" altLang="zh-TW" dirty="0" smtClean="0">
                <a:ea typeface="新細明體" panose="02020500000000000000" pitchFamily="18" charset="-120"/>
              </a:rPr>
              <a:t> </a:t>
            </a:r>
            <a:r>
              <a:rPr lang="en-US" altLang="zh-TW" dirty="0" smtClean="0">
                <a:latin typeface="Dotum" panose="020B0600000101010101" pitchFamily="34" charset="-127"/>
                <a:ea typeface="Dotum" panose="020B0600000101010101" pitchFamily="34" charset="-127"/>
              </a:rPr>
              <a:t>≥ </a:t>
            </a:r>
            <a:r>
              <a:rPr lang="en-US" altLang="zh-TW"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a:t>
            </a:r>
            <a:r>
              <a:rPr lang="en-US" altLang="zh-TW" i="1" dirty="0" smtClean="0">
                <a:ea typeface="新細明體" panose="02020500000000000000" pitchFamily="18" charset="-120"/>
              </a:rPr>
              <a:t>G</a:t>
            </a:r>
            <a:r>
              <a:rPr lang="en-US" altLang="zh-TW" dirty="0" smtClean="0">
                <a:ea typeface="新細明體" panose="02020500000000000000" pitchFamily="18" charset="-120"/>
              </a:rPr>
              <a:t>).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Since</a:t>
            </a:r>
            <a:r>
              <a:rPr lang="en-US" altLang="zh-TW" dirty="0" smtClean="0">
                <a:ea typeface="新細明體" panose="02020500000000000000" pitchFamily="18" charset="-120"/>
              </a:rPr>
              <a:t> </a:t>
            </a:r>
            <a:r>
              <a:rPr lang="en-US" altLang="zh-TW"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a:t>
            </a:r>
            <a:r>
              <a:rPr lang="en-US" altLang="zh-TW" i="1" dirty="0" smtClean="0">
                <a:ea typeface="新細明體" panose="02020500000000000000" pitchFamily="18" charset="-120"/>
              </a:rPr>
              <a:t>G</a:t>
            </a:r>
            <a:r>
              <a:rPr lang="en-US" altLang="zh-TW" dirty="0" smtClean="0">
                <a:ea typeface="新細明體" panose="02020500000000000000" pitchFamily="18" charset="-120"/>
              </a:rPr>
              <a:t>) </a:t>
            </a:r>
            <a:r>
              <a:rPr lang="en-US" altLang="zh-TW" dirty="0" smtClean="0">
                <a:latin typeface="Dotum" panose="020B0600000101010101" pitchFamily="34" charset="-127"/>
                <a:ea typeface="Dotum" panose="020B0600000101010101" pitchFamily="34" charset="-127"/>
              </a:rPr>
              <a:t>≥ </a:t>
            </a:r>
            <a:r>
              <a:rPr lang="el-GR" altLang="zh-TW" dirty="0" smtClean="0">
                <a:ea typeface="新細明體" panose="02020500000000000000" pitchFamily="18" charset="-120"/>
              </a:rPr>
              <a:t>ω</a:t>
            </a:r>
            <a:r>
              <a:rPr lang="en-US" altLang="zh-TW" dirty="0" smtClean="0">
                <a:ea typeface="新細明體" panose="02020500000000000000" pitchFamily="18" charset="-120"/>
              </a:rPr>
              <a:t>(</a:t>
            </a:r>
            <a:r>
              <a:rPr lang="en-US" altLang="zh-TW" i="1" dirty="0" smtClean="0">
                <a:ea typeface="新細明體" panose="02020500000000000000" pitchFamily="18" charset="-120"/>
              </a:rPr>
              <a:t>G</a:t>
            </a:r>
            <a:r>
              <a:rPr lang="en-US" altLang="zh-TW" dirty="0" smtClean="0">
                <a:ea typeface="新細明體" panose="02020500000000000000" pitchFamily="18" charset="-120"/>
              </a:rPr>
              <a:t>)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always, this coloring is optimal</a:t>
            </a:r>
            <a:r>
              <a:rPr lang="en-US" altLang="zh-TW" dirty="0" smtClean="0">
                <a:ea typeface="新細明體" panose="02020500000000000000" pitchFamily="18" charset="-120"/>
              </a:rPr>
              <a:t>.                                           </a:t>
            </a:r>
          </a:p>
        </p:txBody>
      </p:sp>
    </p:spTree>
    <p:extLst>
      <p:ext uri="{BB962C8B-B14F-4D97-AF65-F5344CB8AC3E}">
        <p14:creationId xmlns:p14="http://schemas.microsoft.com/office/powerpoint/2010/main" val="30452938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13F606B-2D16-47A7-8000-82A12E4C4C6F}" type="datetime1">
              <a:rPr lang="en-US" altLang="zh-TW" sz="1400" smtClean="0">
                <a:ea typeface="新細明體" panose="02020500000000000000" pitchFamily="18" charset="-120"/>
              </a:rPr>
              <a:pPr eaLnBrk="1" hangingPunct="1"/>
              <a:t>4/5/2017</a:t>
            </a:fld>
            <a:endParaRPr lang="en-US" altLang="zh-TW" sz="1400" smtClean="0">
              <a:ea typeface="新細明體" panose="02020500000000000000" pitchFamily="18" charset="-120"/>
            </a:endParaRPr>
          </a:p>
        </p:txBody>
      </p:sp>
      <p:sp>
        <p:nvSpPr>
          <p:cNvPr id="1843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B311BB6-D5E6-436C-A43E-BC0C841CD10D}" type="slidenum">
              <a:rPr lang="zh-TW" altLang="en-US" sz="1400"/>
              <a:pPr eaLnBrk="1" hangingPunct="1"/>
              <a:t>24</a:t>
            </a:fld>
            <a:endParaRPr lang="en-US" altLang="zh-TW" sz="1400"/>
          </a:p>
        </p:txBody>
      </p:sp>
      <p:sp>
        <p:nvSpPr>
          <p:cNvPr id="18437" name="Rectangle 2"/>
          <p:cNvSpPr>
            <a:spLocks noGrp="1" noChangeArrowheads="1"/>
          </p:cNvSpPr>
          <p:nvPr>
            <p:ph type="title"/>
          </p:nvPr>
        </p:nvSpPr>
        <p:spPr/>
        <p:txBody>
          <a:bodyPr>
            <a:normAutofit/>
          </a:bodyPr>
          <a:lstStyle/>
          <a:p>
            <a:r>
              <a:rPr lang="en-US" altLang="zh-TW" sz="3200" dirty="0" smtClean="0"/>
              <a:t>Proposition 43: If H is a k-critical graph, then </a:t>
            </a:r>
            <a:r>
              <a:rPr lang="el-GR" altLang="zh-TW" sz="3200" dirty="0" smtClean="0">
                <a:sym typeface="Symbol"/>
              </a:rPr>
              <a:t></a:t>
            </a:r>
            <a:r>
              <a:rPr lang="en-US" altLang="zh-TW" sz="3200" dirty="0" smtClean="0"/>
              <a:t>(H) </a:t>
            </a:r>
            <a:r>
              <a:rPr lang="en-US" altLang="zh-TW" sz="3200" dirty="0" smtClean="0">
                <a:sym typeface="Symbol"/>
              </a:rPr>
              <a:t></a:t>
            </a:r>
            <a:r>
              <a:rPr lang="en-US" altLang="zh-TW" sz="3200" dirty="0" smtClean="0"/>
              <a:t> k</a:t>
            </a:r>
            <a:r>
              <a:rPr lang="en-US" altLang="zh-TW" sz="3200" dirty="0" smtClean="0">
                <a:sym typeface="Symbol"/>
              </a:rPr>
              <a:t></a:t>
            </a:r>
            <a:r>
              <a:rPr lang="en-US" altLang="zh-TW" sz="3200" dirty="0" smtClean="0"/>
              <a:t>1</a:t>
            </a:r>
            <a:endParaRPr lang="zh-TW" altLang="en-US" sz="3200" dirty="0" smtClean="0">
              <a:ea typeface="新細明體" panose="02020500000000000000" pitchFamily="18" charset="-120"/>
            </a:endParaRPr>
          </a:p>
        </p:txBody>
      </p:sp>
      <p:sp>
        <p:nvSpPr>
          <p:cNvPr id="18438" name="Rectangle 3"/>
          <p:cNvSpPr>
            <a:spLocks noGrp="1" noChangeArrowheads="1"/>
          </p:cNvSpPr>
          <p:nvPr>
            <p:ph type="body" idx="1"/>
          </p:nvPr>
        </p:nvSpPr>
        <p:spPr/>
        <p:txBody>
          <a:bodyPr/>
          <a:lstStyle/>
          <a:p>
            <a:pPr eaLnBrk="1" hangingPunct="1"/>
            <a:r>
              <a:rPr lang="en-US" altLang="zh-TW" dirty="0" smtClean="0">
                <a:ea typeface="新細明體" panose="02020500000000000000" pitchFamily="18" charset="-120"/>
              </a:rPr>
              <a:t>As H is k-critical, for any x </a:t>
            </a:r>
            <a:r>
              <a:rPr lang="en-US" altLang="zh-TW" dirty="0" smtClean="0">
                <a:latin typeface="MS Gothic" panose="020B0609070205080204" pitchFamily="49" charset="-128"/>
                <a:ea typeface="MS Gothic" panose="020B0609070205080204" pitchFamily="49" charset="-128"/>
              </a:rPr>
              <a:t>∈</a:t>
            </a:r>
            <a:r>
              <a:rPr lang="en-US" altLang="zh-TW" dirty="0" smtClean="0">
                <a:ea typeface="MS Gothic" panose="020B0609070205080204" pitchFamily="49" charset="-128"/>
              </a:rPr>
              <a:t>V(H), </a:t>
            </a:r>
            <a:r>
              <a:rPr lang="en-US" altLang="zh-TW" dirty="0" err="1" smtClean="0">
                <a:ea typeface="MS Gothic" panose="020B0609070205080204" pitchFamily="49" charset="-128"/>
              </a:rPr>
              <a:t>H</a:t>
            </a:r>
            <a:r>
              <a:rPr lang="en-US" altLang="zh-TW" dirty="0" err="1" smtClean="0">
                <a:ea typeface="MS Gothic" panose="020B0609070205080204" pitchFamily="49" charset="-128"/>
                <a:sym typeface="Symbol"/>
              </a:rPr>
              <a:t></a:t>
            </a:r>
            <a:r>
              <a:rPr lang="en-US" altLang="zh-TW" dirty="0" err="1" smtClean="0">
                <a:ea typeface="MS Gothic" panose="020B0609070205080204" pitchFamily="49" charset="-128"/>
              </a:rPr>
              <a:t>x</a:t>
            </a:r>
            <a:r>
              <a:rPr lang="en-US" altLang="zh-TW" dirty="0" smtClean="0">
                <a:ea typeface="MS Gothic" panose="020B0609070205080204" pitchFamily="49" charset="-128"/>
              </a:rPr>
              <a:t> is (k</a:t>
            </a:r>
            <a:r>
              <a:rPr lang="en-US" altLang="zh-TW" dirty="0" smtClean="0">
                <a:ea typeface="MS Gothic" panose="020B0609070205080204" pitchFamily="49" charset="-128"/>
                <a:sym typeface="Symbol"/>
              </a:rPr>
              <a:t></a:t>
            </a:r>
            <a:r>
              <a:rPr lang="en-US" altLang="zh-TW" dirty="0" smtClean="0">
                <a:ea typeface="MS Gothic" panose="020B0609070205080204" pitchFamily="49" charset="-128"/>
              </a:rPr>
              <a:t>1)- colorable. </a:t>
            </a:r>
          </a:p>
          <a:p>
            <a:pPr eaLnBrk="1" hangingPunct="1"/>
            <a:r>
              <a:rPr lang="en-US" altLang="zh-TW" dirty="0" smtClean="0">
                <a:ea typeface="MS Gothic" panose="020B0609070205080204" pitchFamily="49" charset="-128"/>
              </a:rPr>
              <a:t>If d(x) &lt; k</a:t>
            </a:r>
            <a:r>
              <a:rPr lang="en-US" altLang="zh-TW" dirty="0" smtClean="0">
                <a:ea typeface="MS Gothic" panose="020B0609070205080204" pitchFamily="49" charset="-128"/>
                <a:sym typeface="Symbol"/>
              </a:rPr>
              <a:t></a:t>
            </a:r>
            <a:r>
              <a:rPr lang="en-US" altLang="zh-TW" dirty="0" smtClean="0">
                <a:ea typeface="MS Gothic" panose="020B0609070205080204" pitchFamily="49" charset="-128"/>
              </a:rPr>
              <a:t>1, we can use one of the colors in </a:t>
            </a:r>
            <a:r>
              <a:rPr lang="en-US" altLang="zh-TW" dirty="0" err="1" smtClean="0">
                <a:ea typeface="MS Gothic" panose="020B0609070205080204" pitchFamily="49" charset="-128"/>
              </a:rPr>
              <a:t>H</a:t>
            </a:r>
            <a:r>
              <a:rPr lang="en-US" altLang="zh-TW" dirty="0" err="1" smtClean="0">
                <a:ea typeface="MS Gothic" panose="020B0609070205080204" pitchFamily="49" charset="-128"/>
                <a:sym typeface="Symbol"/>
              </a:rPr>
              <a:t></a:t>
            </a:r>
            <a:r>
              <a:rPr lang="en-US" altLang="zh-TW" dirty="0" err="1" smtClean="0">
                <a:ea typeface="MS Gothic" panose="020B0609070205080204" pitchFamily="49" charset="-128"/>
              </a:rPr>
              <a:t>x</a:t>
            </a:r>
            <a:r>
              <a:rPr lang="en-US" altLang="zh-TW" dirty="0" smtClean="0">
                <a:ea typeface="MS Gothic" panose="020B0609070205080204" pitchFamily="49" charset="-128"/>
              </a:rPr>
              <a:t>, to color H </a:t>
            </a:r>
            <a:r>
              <a:rPr lang="en-US" altLang="zh-TW" smtClean="0">
                <a:ea typeface="MS Gothic" panose="020B0609070205080204" pitchFamily="49" charset="-128"/>
              </a:rPr>
              <a:t>by k</a:t>
            </a:r>
            <a:r>
              <a:rPr lang="en-US" altLang="zh-TW" smtClean="0">
                <a:ea typeface="MS Gothic" panose="020B0609070205080204" pitchFamily="49" charset="-128"/>
                <a:sym typeface="Symbol"/>
              </a:rPr>
              <a:t></a:t>
            </a:r>
            <a:r>
              <a:rPr lang="en-US" altLang="zh-TW" smtClean="0">
                <a:ea typeface="MS Gothic" panose="020B0609070205080204" pitchFamily="49" charset="-128"/>
              </a:rPr>
              <a:t>1 </a:t>
            </a:r>
            <a:r>
              <a:rPr lang="en-US" altLang="zh-TW" dirty="0" smtClean="0">
                <a:ea typeface="MS Gothic" panose="020B0609070205080204" pitchFamily="49" charset="-128"/>
              </a:rPr>
              <a:t>colors. </a:t>
            </a:r>
            <a:endParaRPr lang="zh-TW" altLang="en-US" dirty="0" smtClean="0">
              <a:ea typeface="新細明體" panose="02020500000000000000" pitchFamily="18" charset="-120"/>
            </a:endParaRPr>
          </a:p>
        </p:txBody>
      </p:sp>
    </p:spTree>
    <p:extLst>
      <p:ext uri="{BB962C8B-B14F-4D97-AF65-F5344CB8AC3E}">
        <p14:creationId xmlns:p14="http://schemas.microsoft.com/office/powerpoint/2010/main" val="636837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13F606B-2D16-47A7-8000-82A12E4C4C6F}" type="datetime1">
              <a:rPr lang="en-US" altLang="zh-TW" sz="1400" smtClean="0">
                <a:ea typeface="新細明體" panose="02020500000000000000" pitchFamily="18" charset="-120"/>
              </a:rPr>
              <a:pPr eaLnBrk="1" hangingPunct="1"/>
              <a:t>4/5/2017</a:t>
            </a:fld>
            <a:endParaRPr lang="en-US" altLang="zh-TW" sz="1400" smtClean="0">
              <a:ea typeface="新細明體" panose="02020500000000000000" pitchFamily="18" charset="-120"/>
            </a:endParaRPr>
          </a:p>
        </p:txBody>
      </p:sp>
      <p:sp>
        <p:nvSpPr>
          <p:cNvPr id="1843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B311BB6-D5E6-436C-A43E-BC0C841CD10D}" type="slidenum">
              <a:rPr lang="zh-TW" altLang="en-US" sz="1400"/>
              <a:pPr eaLnBrk="1" hangingPunct="1"/>
              <a:t>25</a:t>
            </a:fld>
            <a:endParaRPr lang="en-US" altLang="zh-TW" sz="1400"/>
          </a:p>
        </p:txBody>
      </p:sp>
      <p:sp>
        <p:nvSpPr>
          <p:cNvPr id="18437" name="Rectangle 2"/>
          <p:cNvSpPr>
            <a:spLocks noGrp="1" noChangeArrowheads="1"/>
          </p:cNvSpPr>
          <p:nvPr>
            <p:ph type="title"/>
          </p:nvPr>
        </p:nvSpPr>
        <p:spPr/>
        <p:txBody>
          <a:bodyPr>
            <a:normAutofit/>
          </a:bodyPr>
          <a:lstStyle/>
          <a:p>
            <a:r>
              <a:rPr lang="en-US" altLang="zh-TW" sz="3200" smtClean="0"/>
              <a:t>Proposition 44: </a:t>
            </a:r>
            <a:r>
              <a:rPr lang="en-US" altLang="zh-TW" sz="3200" dirty="0" smtClean="0"/>
              <a:t>If G is a graph, then </a:t>
            </a:r>
            <a:r>
              <a:rPr lang="en-US" altLang="zh-TW" sz="3200" dirty="0" smtClean="0">
                <a:ea typeface="新細明體" panose="02020500000000000000" pitchFamily="18" charset="-120"/>
                <a:sym typeface="Symbol" panose="05050102010706020507" pitchFamily="18" charset="2"/>
              </a:rPr>
              <a:t>(</a:t>
            </a:r>
            <a:r>
              <a:rPr lang="en-US" altLang="zh-TW" sz="3200" i="1" dirty="0" smtClean="0">
                <a:ea typeface="新細明體" panose="02020500000000000000" pitchFamily="18" charset="-120"/>
                <a:sym typeface="Symbol" panose="05050102010706020507" pitchFamily="18" charset="2"/>
              </a:rPr>
              <a:t>G</a:t>
            </a:r>
            <a:r>
              <a:rPr lang="en-US" altLang="zh-TW" sz="3200" dirty="0" smtClean="0">
                <a:ea typeface="新細明體" panose="02020500000000000000" pitchFamily="18" charset="-120"/>
                <a:sym typeface="Symbol" panose="05050102010706020507" pitchFamily="18" charset="2"/>
              </a:rPr>
              <a:t>) </a:t>
            </a:r>
            <a:r>
              <a:rPr lang="en-US" altLang="zh-TW" sz="3200" dirty="0" smtClean="0">
                <a:ea typeface="新細明體" panose="02020500000000000000" pitchFamily="18" charset="-120"/>
                <a:sym typeface="Symbol"/>
              </a:rPr>
              <a:t> 1 + max { (H) : H  G}.</a:t>
            </a:r>
            <a:endParaRPr lang="zh-TW" altLang="en-US" sz="3200" dirty="0" smtClean="0">
              <a:ea typeface="新細明體" panose="02020500000000000000" pitchFamily="18" charset="-120"/>
            </a:endParaRPr>
          </a:p>
        </p:txBody>
      </p:sp>
      <p:sp>
        <p:nvSpPr>
          <p:cNvPr id="18438" name="Rectangle 3"/>
          <p:cNvSpPr>
            <a:spLocks noGrp="1" noChangeArrowheads="1"/>
          </p:cNvSpPr>
          <p:nvPr>
            <p:ph type="body" idx="1"/>
          </p:nvPr>
        </p:nvSpPr>
        <p:spPr>
          <a:xfrm>
            <a:off x="628650" y="2312125"/>
            <a:ext cx="7886700" cy="3864837"/>
          </a:xfrm>
        </p:spPr>
        <p:txBody>
          <a:bodyPr/>
          <a:lstStyle/>
          <a:p>
            <a:r>
              <a:rPr lang="en-US" altLang="zh-TW" dirty="0" smtClean="0">
                <a:ea typeface="新細明體" panose="02020500000000000000" pitchFamily="18" charset="-120"/>
              </a:rPr>
              <a:t>Put k = </a:t>
            </a:r>
            <a:r>
              <a:rPr lang="en-US" altLang="zh-TW" dirty="0" smtClean="0">
                <a:ea typeface="新細明體" panose="02020500000000000000" pitchFamily="18" charset="-120"/>
                <a:sym typeface="Symbol" panose="05050102010706020507" pitchFamily="18" charset="2"/>
              </a:rPr>
              <a:t>(</a:t>
            </a:r>
            <a:r>
              <a:rPr lang="en-US" altLang="zh-TW" i="1" dirty="0" smtClean="0">
                <a:ea typeface="新細明體" panose="02020500000000000000" pitchFamily="18" charset="-120"/>
                <a:sym typeface="Symbol" panose="05050102010706020507" pitchFamily="18" charset="2"/>
              </a:rPr>
              <a:t>G</a:t>
            </a:r>
            <a:r>
              <a:rPr lang="en-US" altLang="zh-TW" dirty="0" smtClean="0">
                <a:ea typeface="新細明體" panose="02020500000000000000" pitchFamily="18" charset="-120"/>
                <a:sym typeface="Symbol" panose="05050102010706020507" pitchFamily="18" charset="2"/>
              </a:rPr>
              <a:t>) and j = </a:t>
            </a:r>
            <a:r>
              <a:rPr lang="en-US" altLang="zh-TW" dirty="0" smtClean="0">
                <a:ea typeface="新細明體" panose="02020500000000000000" pitchFamily="18" charset="-120"/>
                <a:sym typeface="Symbol"/>
              </a:rPr>
              <a:t>max { (H) : H  G}. </a:t>
            </a:r>
          </a:p>
          <a:p>
            <a:r>
              <a:rPr lang="en-US" altLang="zh-TW" dirty="0" smtClean="0">
                <a:ea typeface="新細明體" panose="02020500000000000000" pitchFamily="18" charset="-120"/>
                <a:sym typeface="Symbol"/>
              </a:rPr>
              <a:t>Now, </a:t>
            </a:r>
            <a:r>
              <a:rPr lang="en-US" altLang="zh-TW" dirty="0" smtClean="0">
                <a:ea typeface="新細明體" panose="02020500000000000000" pitchFamily="18" charset="-120"/>
                <a:sym typeface="Symbol" panose="05050102010706020507" pitchFamily="18" charset="2"/>
              </a:rPr>
              <a:t>let H’ be a </a:t>
            </a:r>
            <a:r>
              <a:rPr lang="en-US" altLang="zh-TW" dirty="0" smtClean="0">
                <a:ea typeface="新細明體" panose="02020500000000000000" pitchFamily="18" charset="-120"/>
              </a:rPr>
              <a:t>k-critical </a:t>
            </a:r>
            <a:r>
              <a:rPr lang="en-US" altLang="zh-TW" dirty="0" err="1" smtClean="0">
                <a:ea typeface="新細明體" panose="02020500000000000000" pitchFamily="18" charset="-120"/>
              </a:rPr>
              <a:t>subgraph</a:t>
            </a:r>
            <a:r>
              <a:rPr lang="en-US" altLang="zh-TW" dirty="0" smtClean="0">
                <a:ea typeface="新細明體" panose="02020500000000000000" pitchFamily="18" charset="-120"/>
              </a:rPr>
              <a:t> of G. By the previous </a:t>
            </a:r>
            <a:r>
              <a:rPr lang="en-US" altLang="zh-TW" smtClean="0">
                <a:ea typeface="新細明體" panose="02020500000000000000" pitchFamily="18" charset="-120"/>
              </a:rPr>
              <a:t>Proposition 43, </a:t>
            </a:r>
            <a:endParaRPr lang="en-US" altLang="zh-TW" dirty="0" smtClean="0">
              <a:ea typeface="新細明體" panose="02020500000000000000" pitchFamily="18" charset="-120"/>
            </a:endParaRPr>
          </a:p>
          <a:p>
            <a:pPr>
              <a:buNone/>
            </a:pPr>
            <a:r>
              <a:rPr lang="en-US" altLang="zh-TW" dirty="0" smtClean="0">
                <a:ea typeface="新細明體" panose="02020500000000000000" pitchFamily="18" charset="-120"/>
              </a:rPr>
              <a:t>	</a:t>
            </a:r>
            <a:r>
              <a:rPr lang="en-US" altLang="zh-TW" dirty="0" smtClean="0">
                <a:ea typeface="新細明體" panose="02020500000000000000" pitchFamily="18" charset="-120"/>
                <a:sym typeface="Symbol" panose="05050102010706020507" pitchFamily="18" charset="2"/>
              </a:rPr>
              <a:t> (</a:t>
            </a:r>
            <a:r>
              <a:rPr lang="en-US" altLang="zh-TW" i="1" dirty="0" smtClean="0">
                <a:ea typeface="新細明體" panose="02020500000000000000" pitchFamily="18" charset="-120"/>
                <a:sym typeface="Symbol" panose="05050102010706020507" pitchFamily="18" charset="2"/>
              </a:rPr>
              <a:t>G) </a:t>
            </a:r>
            <a:r>
              <a:rPr lang="en-US" altLang="zh-TW" i="1" dirty="0" smtClean="0">
                <a:ea typeface="新細明體" panose="02020500000000000000" pitchFamily="18" charset="-120"/>
                <a:sym typeface="Symbol"/>
              </a:rPr>
              <a:t> 1 = </a:t>
            </a:r>
            <a:r>
              <a:rPr lang="en-US" altLang="zh-TW" dirty="0" smtClean="0">
                <a:ea typeface="新細明體" panose="02020500000000000000" pitchFamily="18" charset="-120"/>
                <a:sym typeface="Symbol" panose="05050102010706020507" pitchFamily="18" charset="2"/>
              </a:rPr>
              <a:t>(</a:t>
            </a:r>
            <a:r>
              <a:rPr lang="en-US" altLang="zh-TW" i="1" dirty="0" smtClean="0">
                <a:ea typeface="新細明體" panose="02020500000000000000" pitchFamily="18" charset="-120"/>
                <a:sym typeface="Symbol" panose="05050102010706020507" pitchFamily="18" charset="2"/>
              </a:rPr>
              <a:t>H’) </a:t>
            </a:r>
            <a:r>
              <a:rPr lang="en-US" altLang="zh-TW" i="1" dirty="0" smtClean="0">
                <a:ea typeface="新細明體" panose="02020500000000000000" pitchFamily="18" charset="-120"/>
                <a:sym typeface="Symbol"/>
              </a:rPr>
              <a:t> 1 </a:t>
            </a:r>
            <a:r>
              <a:rPr lang="en-US" altLang="zh-TW" dirty="0" smtClean="0">
                <a:ea typeface="新細明體" panose="02020500000000000000" pitchFamily="18" charset="-120"/>
                <a:sym typeface="Symbol"/>
              </a:rPr>
              <a:t>  (H’)  j , as required. </a:t>
            </a:r>
            <a:r>
              <a:rPr lang="en-US" altLang="zh-TW" dirty="0" smtClean="0">
                <a:ea typeface="MS Gothic" panose="020B0609070205080204" pitchFamily="49" charset="-128"/>
              </a:rPr>
              <a:t> </a:t>
            </a:r>
            <a:endParaRPr lang="zh-TW" altLang="en-US" dirty="0" smtClean="0">
              <a:ea typeface="新細明體" panose="02020500000000000000" pitchFamily="18" charset="-120"/>
            </a:endParaRPr>
          </a:p>
        </p:txBody>
      </p:sp>
    </p:spTree>
    <p:extLst>
      <p:ext uri="{BB962C8B-B14F-4D97-AF65-F5344CB8AC3E}">
        <p14:creationId xmlns:p14="http://schemas.microsoft.com/office/powerpoint/2010/main" val="63683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52BF330-5BF0-49B4-A422-9B8B3273A9EC}" type="datetime1">
              <a:rPr lang="en-US" altLang="zh-TW" sz="1400" smtClean="0">
                <a:ea typeface="新細明體" panose="02020500000000000000" pitchFamily="18" charset="-120"/>
              </a:rPr>
              <a:pPr eaLnBrk="1" hangingPunct="1"/>
              <a:t>4/5/2017</a:t>
            </a:fld>
            <a:endParaRPr lang="en-US" altLang="zh-TW" sz="1400" smtClean="0">
              <a:ea typeface="新細明體" panose="02020500000000000000" pitchFamily="18" charset="-120"/>
            </a:endParaRPr>
          </a:p>
        </p:txBody>
      </p:sp>
      <p:sp>
        <p:nvSpPr>
          <p:cNvPr id="512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C1F3748-3C3D-403B-9E66-DEC0904FB80E}" type="slidenum">
              <a:rPr lang="zh-TW" altLang="en-US" sz="1400"/>
              <a:pPr eaLnBrk="1" hangingPunct="1"/>
              <a:t>3</a:t>
            </a:fld>
            <a:endParaRPr lang="en-US" altLang="zh-TW" sz="1400"/>
          </a:p>
        </p:txBody>
      </p:sp>
      <p:sp>
        <p:nvSpPr>
          <p:cNvPr id="5125" name="Rectangle 2"/>
          <p:cNvSpPr>
            <a:spLocks noGrp="1" noChangeArrowheads="1"/>
          </p:cNvSpPr>
          <p:nvPr>
            <p:ph type="title"/>
          </p:nvPr>
        </p:nvSpPr>
        <p:spPr/>
        <p:txBody>
          <a:bodyPr/>
          <a:lstStyle/>
          <a:p>
            <a:pPr eaLnBrk="1" hangingPunct="1"/>
            <a:r>
              <a:rPr lang="en-US" altLang="zh-TW" i="1" dirty="0" smtClean="0">
                <a:ea typeface="新細明體" panose="02020500000000000000" pitchFamily="18" charset="-120"/>
              </a:rPr>
              <a:t>k</a:t>
            </a:r>
            <a:r>
              <a:rPr lang="en-US" altLang="zh-TW" dirty="0" smtClean="0">
                <a:ea typeface="新細明體" panose="02020500000000000000" pitchFamily="18" charset="-120"/>
              </a:rPr>
              <a:t>-chromatic</a:t>
            </a:r>
            <a:endParaRPr lang="en-US" altLang="zh-TW" sz="1400" dirty="0" smtClean="0">
              <a:ea typeface="新細明體" panose="02020500000000000000" pitchFamily="18" charset="-120"/>
            </a:endParaRPr>
          </a:p>
        </p:txBody>
      </p:sp>
      <p:sp>
        <p:nvSpPr>
          <p:cNvPr id="5126" name="Rectangle 3"/>
          <p:cNvSpPr>
            <a:spLocks noGrp="1" noChangeArrowheads="1"/>
          </p:cNvSpPr>
          <p:nvPr>
            <p:ph type="body" idx="1"/>
          </p:nvPr>
        </p:nvSpPr>
        <p:spPr/>
        <p:txBody>
          <a:bodyPr/>
          <a:lstStyle/>
          <a:p>
            <a:pPr eaLnBrk="1" hangingPunct="1"/>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A graph </a:t>
            </a:r>
            <a:r>
              <a:rPr lang="en-US" altLang="zh-TW" i="1" dirty="0" smtClean="0">
                <a:ea typeface="新細明體" panose="02020500000000000000" pitchFamily="18" charset="-120"/>
              </a:rPr>
              <a:t>G</a:t>
            </a:r>
            <a:r>
              <a:rPr lang="en-US" altLang="zh-TW" dirty="0" smtClean="0">
                <a:ea typeface="新細明體" panose="02020500000000000000" pitchFamily="18" charset="-120"/>
              </a:rPr>
              <a:t>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is</a:t>
            </a:r>
            <a:r>
              <a:rPr lang="en-US" altLang="zh-TW" dirty="0" smtClean="0">
                <a:ea typeface="新細明體" panose="02020500000000000000" pitchFamily="18" charset="-120"/>
              </a:rPr>
              <a:t> </a:t>
            </a:r>
            <a:r>
              <a:rPr lang="en-US" altLang="zh-TW" i="1" dirty="0" smtClean="0">
                <a:ea typeface="新細明體" panose="02020500000000000000" pitchFamily="18" charset="-120"/>
              </a:rPr>
              <a:t>k</a:t>
            </a:r>
            <a:r>
              <a:rPr lang="en-US" altLang="zh-TW" dirty="0" smtClean="0">
                <a:ea typeface="新細明體" panose="02020500000000000000" pitchFamily="18" charset="-120"/>
              </a:rPr>
              <a:t>-</a:t>
            </a:r>
            <a:r>
              <a:rPr lang="en-US" altLang="zh-TW" b="1" dirty="0" smtClean="0">
                <a:ea typeface="新細明體" panose="02020500000000000000" pitchFamily="18" charset="-120"/>
              </a:rPr>
              <a:t>chromatic</a:t>
            </a:r>
            <a:r>
              <a:rPr lang="en-US" altLang="zh-TW" dirty="0" smtClean="0">
                <a:ea typeface="新細明體" panose="02020500000000000000" pitchFamily="18" charset="-120"/>
              </a:rPr>
              <a:t>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if</a:t>
            </a:r>
            <a:r>
              <a:rPr lang="en-US" altLang="zh-TW" dirty="0" smtClean="0">
                <a:ea typeface="新細明體" panose="02020500000000000000" pitchFamily="18" charset="-120"/>
              </a:rPr>
              <a:t> </a:t>
            </a:r>
            <a:r>
              <a:rPr lang="en-US" altLang="zh-TW"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a:t>
            </a:r>
            <a:r>
              <a:rPr lang="en-US" altLang="zh-TW" i="1" dirty="0" smtClean="0">
                <a:ea typeface="新細明體" panose="02020500000000000000" pitchFamily="18" charset="-120"/>
              </a:rPr>
              <a:t>G</a:t>
            </a:r>
            <a:r>
              <a:rPr lang="en-US" altLang="zh-TW" dirty="0" smtClean="0">
                <a:ea typeface="新細明體" panose="02020500000000000000" pitchFamily="18" charset="-120"/>
              </a:rPr>
              <a:t>) = </a:t>
            </a:r>
            <a:r>
              <a:rPr lang="en-US" altLang="zh-TW" i="1" dirty="0" smtClean="0">
                <a:ea typeface="新細明體" panose="02020500000000000000" pitchFamily="18" charset="-120"/>
              </a:rPr>
              <a:t>k</a:t>
            </a:r>
            <a:r>
              <a:rPr lang="en-US" altLang="zh-TW" dirty="0" smtClean="0">
                <a:ea typeface="新細明體" panose="02020500000000000000" pitchFamily="18" charset="-120"/>
              </a:rPr>
              <a:t>. </a:t>
            </a:r>
          </a:p>
          <a:p>
            <a:pPr eaLnBrk="1" hangingPunct="1"/>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A proper </a:t>
            </a:r>
            <a:r>
              <a:rPr lang="en-US" altLang="zh-TW" i="1" dirty="0" smtClean="0">
                <a:ea typeface="新細明體" panose="02020500000000000000" pitchFamily="18" charset="-120"/>
              </a:rPr>
              <a:t>k</a:t>
            </a:r>
            <a:r>
              <a:rPr lang="en-US" altLang="zh-TW" dirty="0" smtClean="0">
                <a:ea typeface="新細明體" panose="02020500000000000000" pitchFamily="18" charset="-120"/>
              </a:rPr>
              <a:t>-coloring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of a </a:t>
            </a:r>
            <a:r>
              <a:rPr lang="en-US" altLang="zh-TW" i="1" dirty="0" smtClean="0">
                <a:ea typeface="新細明體" panose="02020500000000000000" pitchFamily="18" charset="-120"/>
              </a:rPr>
              <a:t>k</a:t>
            </a:r>
            <a:r>
              <a:rPr lang="en-US" altLang="zh-TW" dirty="0" smtClean="0">
                <a:ea typeface="新細明體" panose="02020500000000000000" pitchFamily="18" charset="-120"/>
              </a:rPr>
              <a:t>-chromatic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graph is an </a:t>
            </a:r>
            <a:r>
              <a:rPr lang="en-US" altLang="zh-TW" b="1" dirty="0" smtClean="0">
                <a:ea typeface="新細明體" panose="02020500000000000000" pitchFamily="18" charset="-120"/>
              </a:rPr>
              <a:t>optimal coloring</a:t>
            </a:r>
            <a:r>
              <a:rPr lang="en-US" altLang="zh-TW" dirty="0" smtClean="0">
                <a:ea typeface="新細明體" panose="02020500000000000000" pitchFamily="18" charset="-120"/>
              </a:rPr>
              <a:t>. </a:t>
            </a:r>
          </a:p>
          <a:p>
            <a:pPr eaLnBrk="1" hangingPunct="1"/>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If</a:t>
            </a:r>
            <a:r>
              <a:rPr lang="en-US" altLang="zh-TW" dirty="0" smtClean="0">
                <a:ea typeface="新細明體" panose="02020500000000000000" pitchFamily="18" charset="-120"/>
              </a:rPr>
              <a:t> </a:t>
            </a:r>
            <a:r>
              <a:rPr lang="en-US" altLang="zh-TW"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a:t>
            </a:r>
            <a:r>
              <a:rPr lang="en-US" altLang="zh-TW" i="1" dirty="0" smtClean="0">
                <a:ea typeface="新細明體" panose="02020500000000000000" pitchFamily="18" charset="-120"/>
              </a:rPr>
              <a:t>H</a:t>
            </a:r>
            <a:r>
              <a:rPr lang="en-US" altLang="zh-TW" dirty="0" smtClean="0">
                <a:ea typeface="新細明體" panose="02020500000000000000" pitchFamily="18" charset="-120"/>
              </a:rPr>
              <a:t>)  &lt; </a:t>
            </a:r>
            <a:r>
              <a:rPr lang="en-US" altLang="zh-TW"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a:t>
            </a:r>
            <a:r>
              <a:rPr lang="en-US" altLang="zh-TW" i="1" dirty="0" smtClean="0">
                <a:ea typeface="新細明體" panose="02020500000000000000" pitchFamily="18" charset="-120"/>
              </a:rPr>
              <a:t>G</a:t>
            </a:r>
            <a:r>
              <a:rPr lang="en-US" altLang="zh-TW" dirty="0" smtClean="0">
                <a:ea typeface="新細明體" panose="02020500000000000000" pitchFamily="18" charset="-120"/>
              </a:rPr>
              <a:t>) = </a:t>
            </a:r>
            <a:r>
              <a:rPr lang="en-US" altLang="zh-TW" i="1" dirty="0" smtClean="0">
                <a:ea typeface="新細明體" panose="02020500000000000000" pitchFamily="18" charset="-120"/>
              </a:rPr>
              <a:t>k</a:t>
            </a:r>
            <a:r>
              <a:rPr lang="en-US" altLang="zh-TW" dirty="0" smtClean="0">
                <a:ea typeface="新細明體" panose="02020500000000000000" pitchFamily="18" charset="-120"/>
              </a:rPr>
              <a:t>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for every </a:t>
            </a:r>
            <a:r>
              <a:rPr lang="en-US" altLang="zh-TW" dirty="0" smtClean="0">
                <a:solidFill>
                  <a:srgbClr val="FF0000"/>
                </a:solidFill>
                <a:ea typeface="新細明體" panose="02020500000000000000" pitchFamily="18" charset="-120"/>
              </a:rPr>
              <a:t>proper</a:t>
            </a:r>
            <a:r>
              <a:rPr lang="en-US" altLang="zh-TW" dirty="0" smtClean="0">
                <a:ea typeface="新細明體" panose="02020500000000000000" pitchFamily="18" charset="-120"/>
              </a:rPr>
              <a:t> </a:t>
            </a:r>
            <a:r>
              <a:rPr lang="en-US" altLang="zh-TW" dirty="0" err="1" smtClean="0">
                <a:latin typeface="Arial Unicode MS" panose="020B0604020202020204" pitchFamily="34" charset="-128"/>
                <a:ea typeface="Arial Unicode MS" panose="020B0604020202020204" pitchFamily="34" charset="-128"/>
                <a:cs typeface="Arial Unicode MS" panose="020B0604020202020204" pitchFamily="34" charset="-128"/>
              </a:rPr>
              <a:t>subgraph</a:t>
            </a:r>
            <a:r>
              <a:rPr lang="en-US" altLang="zh-TW" dirty="0" smtClean="0">
                <a:ea typeface="新細明體" panose="02020500000000000000" pitchFamily="18" charset="-120"/>
              </a:rPr>
              <a:t> </a:t>
            </a:r>
            <a:r>
              <a:rPr lang="en-US" altLang="zh-TW" i="1" dirty="0" smtClean="0">
                <a:ea typeface="新細明體" panose="02020500000000000000" pitchFamily="18" charset="-120"/>
              </a:rPr>
              <a:t>H</a:t>
            </a:r>
            <a:r>
              <a:rPr lang="en-US" altLang="zh-TW" dirty="0" smtClean="0">
                <a:ea typeface="新細明體" panose="02020500000000000000" pitchFamily="18" charset="-120"/>
              </a:rPr>
              <a:t>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of</a:t>
            </a:r>
            <a:r>
              <a:rPr lang="en-US" altLang="zh-TW" dirty="0" smtClean="0">
                <a:ea typeface="新細明體" panose="02020500000000000000" pitchFamily="18" charset="-120"/>
              </a:rPr>
              <a:t> </a:t>
            </a:r>
            <a:r>
              <a:rPr lang="en-US" altLang="zh-TW" i="1" dirty="0" smtClean="0">
                <a:ea typeface="新細明體" panose="02020500000000000000" pitchFamily="18" charset="-120"/>
              </a:rPr>
              <a:t>G</a:t>
            </a:r>
            <a:r>
              <a:rPr lang="en-US" altLang="zh-TW" dirty="0" smtClean="0">
                <a:ea typeface="新細明體" panose="02020500000000000000" pitchFamily="18" charset="-120"/>
              </a:rPr>
              <a:t>,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then</a:t>
            </a:r>
            <a:r>
              <a:rPr lang="en-US" altLang="zh-TW" dirty="0" smtClean="0">
                <a:ea typeface="新細明體" panose="02020500000000000000" pitchFamily="18" charset="-120"/>
              </a:rPr>
              <a:t> </a:t>
            </a:r>
            <a:r>
              <a:rPr lang="en-US" altLang="zh-TW" i="1" dirty="0" smtClean="0">
                <a:ea typeface="新細明體" panose="02020500000000000000" pitchFamily="18" charset="-120"/>
              </a:rPr>
              <a:t>G</a:t>
            </a:r>
            <a:r>
              <a:rPr lang="en-US" altLang="zh-TW" dirty="0" smtClean="0">
                <a:ea typeface="新細明體" panose="02020500000000000000" pitchFamily="18" charset="-120"/>
              </a:rPr>
              <a:t>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is</a:t>
            </a:r>
            <a:r>
              <a:rPr lang="en-US" altLang="zh-TW" dirty="0" smtClean="0">
                <a:ea typeface="新細明體" panose="02020500000000000000" pitchFamily="18" charset="-120"/>
              </a:rPr>
              <a:t> </a:t>
            </a:r>
            <a:r>
              <a:rPr lang="en-US" altLang="zh-TW" b="1" dirty="0" smtClean="0">
                <a:ea typeface="新細明體" panose="02020500000000000000" pitchFamily="18" charset="-120"/>
              </a:rPr>
              <a:t>color-critical</a:t>
            </a:r>
            <a:r>
              <a:rPr lang="en-US" altLang="zh-TW" dirty="0" smtClean="0">
                <a:ea typeface="新細明體" panose="02020500000000000000" pitchFamily="18" charset="-120"/>
              </a:rPr>
              <a:t>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or</a:t>
            </a:r>
            <a:r>
              <a:rPr lang="en-US" altLang="zh-TW" dirty="0" smtClean="0">
                <a:ea typeface="新細明體" panose="02020500000000000000" pitchFamily="18" charset="-120"/>
              </a:rPr>
              <a:t> </a:t>
            </a:r>
            <a:r>
              <a:rPr lang="en-US" altLang="zh-TW" i="1" dirty="0" smtClean="0">
                <a:ea typeface="新細明體" panose="02020500000000000000" pitchFamily="18" charset="-120"/>
              </a:rPr>
              <a:t>k</a:t>
            </a:r>
            <a:r>
              <a:rPr lang="en-US" altLang="zh-TW" dirty="0" smtClean="0">
                <a:ea typeface="新細明體" panose="02020500000000000000" pitchFamily="18" charset="-120"/>
              </a:rPr>
              <a:t>-</a:t>
            </a:r>
            <a:r>
              <a:rPr lang="en-US" altLang="zh-TW" b="1" dirty="0" smtClean="0">
                <a:ea typeface="新細明體" panose="02020500000000000000" pitchFamily="18" charset="-120"/>
              </a:rPr>
              <a:t>critical</a:t>
            </a:r>
            <a:r>
              <a:rPr lang="en-US" altLang="zh-TW" dirty="0" smtClean="0">
                <a:ea typeface="新細明體" panose="02020500000000000000" pitchFamily="18" charset="-120"/>
              </a:rPr>
              <a:t>.</a:t>
            </a:r>
          </a:p>
        </p:txBody>
      </p:sp>
    </p:spTree>
    <p:extLst>
      <p:ext uri="{BB962C8B-B14F-4D97-AF65-F5344CB8AC3E}">
        <p14:creationId xmlns:p14="http://schemas.microsoft.com/office/powerpoint/2010/main" val="2368673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Chromatic Number</a:t>
            </a:r>
            <a:endParaRPr lang="en-US" dirty="0"/>
          </a:p>
        </p:txBody>
      </p:sp>
      <p:sp>
        <p:nvSpPr>
          <p:cNvPr id="3" name="Content Placeholder 2"/>
          <p:cNvSpPr>
            <a:spLocks noGrp="1"/>
          </p:cNvSpPr>
          <p:nvPr>
            <p:ph idx="1"/>
          </p:nvPr>
        </p:nvSpPr>
        <p:spPr/>
        <p:txBody>
          <a:bodyPr>
            <a:normAutofit/>
          </a:bodyPr>
          <a:lstStyle/>
          <a:p>
            <a:r>
              <a:rPr lang="en-US" sz="3600" i="1" dirty="0" err="1" smtClean="0"/>
              <a:t>K</a:t>
            </a:r>
            <a:r>
              <a:rPr lang="en-US" i="1" dirty="0" err="1" smtClean="0"/>
              <a:t>n</a:t>
            </a:r>
            <a:endParaRPr lang="en-US" i="1" dirty="0" smtClean="0"/>
          </a:p>
          <a:p>
            <a:r>
              <a:rPr lang="en-US" sz="3600" i="1" dirty="0" err="1" smtClean="0"/>
              <a:t>K</a:t>
            </a:r>
            <a:r>
              <a:rPr lang="en-US" i="1" dirty="0" err="1" smtClean="0"/>
              <a:t>n,n</a:t>
            </a:r>
            <a:endParaRPr lang="en-US" i="1" dirty="0" smtClean="0"/>
          </a:p>
          <a:p>
            <a:r>
              <a:rPr lang="en-US" sz="3600" i="1" dirty="0" smtClean="0"/>
              <a:t>Cycle</a:t>
            </a:r>
            <a:endParaRPr lang="en-US" sz="3600" i="1" dirty="0"/>
          </a:p>
        </p:txBody>
      </p:sp>
      <p:sp>
        <p:nvSpPr>
          <p:cNvPr id="4" name="Date Placeholder 3"/>
          <p:cNvSpPr>
            <a:spLocks noGrp="1"/>
          </p:cNvSpPr>
          <p:nvPr>
            <p:ph type="dt" sz="half" idx="10"/>
          </p:nvPr>
        </p:nvSpPr>
        <p:spPr/>
        <p:txBody>
          <a:bodyPr/>
          <a:lstStyle/>
          <a:p>
            <a:fld id="{8B7EE71B-CCDA-4489-86B8-DBD3347924ED}" type="datetime1">
              <a:rPr lang="en-US" smtClean="0"/>
              <a:pPr/>
              <a:t>4/5/2017</a:t>
            </a:fld>
            <a:endParaRPr lang="en-US"/>
          </a:p>
        </p:txBody>
      </p:sp>
      <p:sp>
        <p:nvSpPr>
          <p:cNvPr id="5" name="Slide Number Placeholder 4"/>
          <p:cNvSpPr>
            <a:spLocks noGrp="1"/>
          </p:cNvSpPr>
          <p:nvPr>
            <p:ph type="sldNum" sz="quarter" idx="12"/>
          </p:nvPr>
        </p:nvSpPr>
        <p:spPr/>
        <p:txBody>
          <a:bodyPr/>
          <a:lstStyle/>
          <a:p>
            <a:fld id="{0F798C2E-3F97-42E3-8F6C-B8F4E82165E1}" type="slidenum">
              <a:rPr lang="en-US" smtClean="0"/>
              <a:pPr/>
              <a:t>4</a:t>
            </a:fld>
            <a:endParaRPr lang="en-US"/>
          </a:p>
        </p:txBody>
      </p:sp>
    </p:spTree>
    <p:extLst>
      <p:ext uri="{BB962C8B-B14F-4D97-AF65-F5344CB8AC3E}">
        <p14:creationId xmlns:p14="http://schemas.microsoft.com/office/powerpoint/2010/main" val="3780436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AD0587E-D112-4C18-89DC-875C6A288F84}" type="datetime1">
              <a:rPr lang="en-US" altLang="zh-TW" sz="1400" smtClean="0">
                <a:ea typeface="新細明體" panose="02020500000000000000" pitchFamily="18" charset="-120"/>
              </a:rPr>
              <a:pPr eaLnBrk="1" hangingPunct="1"/>
              <a:t>4/5/2017</a:t>
            </a:fld>
            <a:endParaRPr lang="en-US" altLang="zh-TW" sz="1400" smtClean="0">
              <a:ea typeface="新細明體" panose="02020500000000000000" pitchFamily="18" charset="-120"/>
            </a:endParaRPr>
          </a:p>
        </p:txBody>
      </p:sp>
      <p:sp>
        <p:nvSpPr>
          <p:cNvPr id="614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311B2EE-F526-49C0-B01B-41E37D3E4165}" type="slidenum">
              <a:rPr lang="zh-TW" altLang="en-US" sz="1400"/>
              <a:pPr eaLnBrk="1" hangingPunct="1"/>
              <a:t>5</a:t>
            </a:fld>
            <a:endParaRPr lang="en-US" altLang="zh-TW" sz="1400"/>
          </a:p>
        </p:txBody>
      </p:sp>
      <p:sp>
        <p:nvSpPr>
          <p:cNvPr id="6149" name="Rectangle 2"/>
          <p:cNvSpPr>
            <a:spLocks noGrp="1" noChangeArrowheads="1"/>
          </p:cNvSpPr>
          <p:nvPr>
            <p:ph type="title"/>
          </p:nvPr>
        </p:nvSpPr>
        <p:spPr/>
        <p:txBody>
          <a:bodyPr/>
          <a:lstStyle/>
          <a:p>
            <a:pPr eaLnBrk="1" hangingPunct="1"/>
            <a:r>
              <a:rPr lang="en-US" altLang="zh-TW" dirty="0" smtClean="0">
                <a:ea typeface="新細明體" panose="02020500000000000000" pitchFamily="18" charset="-120"/>
              </a:rPr>
              <a:t>Clique number</a:t>
            </a:r>
            <a:endParaRPr lang="en-US" altLang="zh-TW" sz="1400" dirty="0" smtClean="0">
              <a:ea typeface="新細明體" panose="02020500000000000000" pitchFamily="18" charset="-120"/>
            </a:endParaRPr>
          </a:p>
        </p:txBody>
      </p:sp>
      <p:sp>
        <p:nvSpPr>
          <p:cNvPr id="6150" name="Rectangle 3"/>
          <p:cNvSpPr>
            <a:spLocks noGrp="1" noChangeArrowheads="1"/>
          </p:cNvSpPr>
          <p:nvPr>
            <p:ph type="body" idx="1"/>
          </p:nvPr>
        </p:nvSpPr>
        <p:spPr>
          <a:xfrm>
            <a:off x="685800" y="1752600"/>
            <a:ext cx="7772400" cy="1541463"/>
          </a:xfrm>
        </p:spPr>
        <p:txBody>
          <a:bodyPr/>
          <a:lstStyle/>
          <a:p>
            <a:pPr eaLnBrk="1" hangingPunct="1"/>
            <a:r>
              <a:rPr lang="en-US" altLang="zh-TW" smtClean="0">
                <a:latin typeface="Arial Unicode MS" panose="020B0604020202020204" pitchFamily="34" charset="-128"/>
                <a:ea typeface="Arial Unicode MS" panose="020B0604020202020204" pitchFamily="34" charset="-128"/>
                <a:cs typeface="Arial Unicode MS" panose="020B0604020202020204" pitchFamily="34" charset="-128"/>
              </a:rPr>
              <a:t>The</a:t>
            </a:r>
            <a:r>
              <a:rPr lang="en-US" altLang="zh-TW" smtClean="0">
                <a:ea typeface="新細明體" panose="02020500000000000000" pitchFamily="18" charset="-120"/>
              </a:rPr>
              <a:t> </a:t>
            </a:r>
            <a:r>
              <a:rPr lang="en-US" altLang="zh-TW" b="1" i="1" smtClean="0">
                <a:ea typeface="新細明體" panose="02020500000000000000" pitchFamily="18" charset="-120"/>
              </a:rPr>
              <a:t>clique number</a:t>
            </a:r>
            <a:r>
              <a:rPr lang="en-US" altLang="zh-TW" b="1" smtClean="0">
                <a:ea typeface="新細明體" panose="02020500000000000000" pitchFamily="18" charset="-120"/>
              </a:rPr>
              <a:t> </a:t>
            </a:r>
            <a:r>
              <a:rPr lang="en-US" altLang="zh-TW" smtClean="0">
                <a:latin typeface="Arial Unicode MS" panose="020B0604020202020204" pitchFamily="34" charset="-128"/>
                <a:ea typeface="Arial Unicode MS" panose="020B0604020202020204" pitchFamily="34" charset="-128"/>
                <a:cs typeface="Arial Unicode MS" panose="020B0604020202020204" pitchFamily="34" charset="-128"/>
              </a:rPr>
              <a:t>of a graph </a:t>
            </a:r>
            <a:r>
              <a:rPr lang="en-US" altLang="zh-TW" i="1" smtClean="0">
                <a:ea typeface="新細明體" panose="02020500000000000000" pitchFamily="18" charset="-120"/>
              </a:rPr>
              <a:t>G</a:t>
            </a:r>
            <a:r>
              <a:rPr lang="en-US" altLang="zh-TW" smtClean="0">
                <a:ea typeface="新細明體" panose="02020500000000000000" pitchFamily="18" charset="-120"/>
              </a:rPr>
              <a:t>, </a:t>
            </a:r>
            <a:r>
              <a:rPr lang="en-US" altLang="zh-TW" smtClean="0">
                <a:latin typeface="Arial Unicode MS" panose="020B0604020202020204" pitchFamily="34" charset="-128"/>
                <a:ea typeface="Arial Unicode MS" panose="020B0604020202020204" pitchFamily="34" charset="-128"/>
                <a:cs typeface="Arial Unicode MS" panose="020B0604020202020204" pitchFamily="34" charset="-128"/>
              </a:rPr>
              <a:t>written</a:t>
            </a:r>
            <a:r>
              <a:rPr lang="en-US" altLang="zh-TW" smtClean="0">
                <a:ea typeface="新細明體" panose="02020500000000000000" pitchFamily="18" charset="-120"/>
              </a:rPr>
              <a:t> </a:t>
            </a:r>
            <a:r>
              <a:rPr lang="el-GR" altLang="zh-TW" smtClean="0">
                <a:ea typeface="新細明體" panose="02020500000000000000" pitchFamily="18" charset="-120"/>
                <a:cs typeface="Times New Roman" panose="02020603050405020304" pitchFamily="18" charset="0"/>
              </a:rPr>
              <a:t>ω</a:t>
            </a:r>
            <a:r>
              <a:rPr lang="en-US" altLang="zh-TW" smtClean="0">
                <a:ea typeface="新細明體" panose="02020500000000000000" pitchFamily="18" charset="-120"/>
              </a:rPr>
              <a:t>(</a:t>
            </a:r>
            <a:r>
              <a:rPr lang="en-US" altLang="zh-TW" i="1" smtClean="0">
                <a:ea typeface="新細明體" panose="02020500000000000000" pitchFamily="18" charset="-120"/>
              </a:rPr>
              <a:t>G</a:t>
            </a:r>
            <a:r>
              <a:rPr lang="en-US" altLang="zh-TW" smtClean="0">
                <a:ea typeface="新細明體" panose="02020500000000000000" pitchFamily="18" charset="-120"/>
              </a:rPr>
              <a:t>), </a:t>
            </a:r>
            <a:r>
              <a:rPr lang="en-US" altLang="zh-TW" smtClean="0">
                <a:latin typeface="Arial Unicode MS" panose="020B0604020202020204" pitchFamily="34" charset="-128"/>
                <a:ea typeface="Arial Unicode MS" panose="020B0604020202020204" pitchFamily="34" charset="-128"/>
                <a:cs typeface="Arial Unicode MS" panose="020B0604020202020204" pitchFamily="34" charset="-128"/>
              </a:rPr>
              <a:t>is the maximum size of a set of pairwise adjacent vertices </a:t>
            </a:r>
            <a:r>
              <a:rPr lang="en-US" altLang="zh-TW" smtClean="0">
                <a:ea typeface="新細明體" panose="02020500000000000000" pitchFamily="18" charset="-120"/>
              </a:rPr>
              <a:t>(</a:t>
            </a:r>
            <a:r>
              <a:rPr lang="en-US" altLang="zh-TW" smtClean="0">
                <a:latin typeface="Arial Unicode MS" panose="020B0604020202020204" pitchFamily="34" charset="-128"/>
                <a:ea typeface="Arial Unicode MS" panose="020B0604020202020204" pitchFamily="34" charset="-128"/>
                <a:cs typeface="Arial Unicode MS" panose="020B0604020202020204" pitchFamily="34" charset="-128"/>
              </a:rPr>
              <a:t>clique</a:t>
            </a:r>
            <a:r>
              <a:rPr lang="en-US" altLang="zh-TW" smtClean="0">
                <a:ea typeface="新細明體" panose="02020500000000000000" pitchFamily="18" charset="-120"/>
              </a:rPr>
              <a:t>) </a:t>
            </a:r>
            <a:r>
              <a:rPr lang="en-US" altLang="zh-TW" smtClean="0">
                <a:latin typeface="Arial Unicode MS" panose="020B0604020202020204" pitchFamily="34" charset="-128"/>
                <a:ea typeface="Arial Unicode MS" panose="020B0604020202020204" pitchFamily="34" charset="-128"/>
                <a:cs typeface="Arial Unicode MS" panose="020B0604020202020204" pitchFamily="34" charset="-128"/>
              </a:rPr>
              <a:t>in</a:t>
            </a:r>
            <a:r>
              <a:rPr lang="en-US" altLang="zh-TW" smtClean="0">
                <a:ea typeface="新細明體" panose="02020500000000000000" pitchFamily="18" charset="-120"/>
              </a:rPr>
              <a:t> </a:t>
            </a:r>
            <a:r>
              <a:rPr lang="en-US" altLang="zh-TW" i="1" smtClean="0">
                <a:ea typeface="新細明體" panose="02020500000000000000" pitchFamily="18" charset="-120"/>
              </a:rPr>
              <a:t>G</a:t>
            </a:r>
            <a:r>
              <a:rPr lang="en-US" altLang="zh-TW" smtClean="0">
                <a:ea typeface="新細明體" panose="02020500000000000000" pitchFamily="18" charset="-120"/>
              </a:rPr>
              <a:t>.</a:t>
            </a:r>
            <a:endParaRPr lang="en-US" altLang="zh-TW" b="1" smtClean="0">
              <a:ea typeface="新細明體" panose="02020500000000000000" pitchFamily="18" charset="-120"/>
            </a:endParaRPr>
          </a:p>
        </p:txBody>
      </p:sp>
    </p:spTree>
    <p:extLst>
      <p:ext uri="{BB962C8B-B14F-4D97-AF65-F5344CB8AC3E}">
        <p14:creationId xmlns:p14="http://schemas.microsoft.com/office/powerpoint/2010/main" val="717577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5B1DE01-D170-4BAC-9066-84089D9C3199}" type="datetime1">
              <a:rPr lang="en-US" altLang="zh-TW" sz="1400" smtClean="0">
                <a:ea typeface="新細明體" panose="02020500000000000000" pitchFamily="18" charset="-120"/>
              </a:rPr>
              <a:pPr eaLnBrk="1" hangingPunct="1"/>
              <a:t>4/5/2017</a:t>
            </a:fld>
            <a:endParaRPr lang="en-US" altLang="zh-TW" sz="1400" smtClean="0">
              <a:ea typeface="新細明體" panose="02020500000000000000" pitchFamily="18" charset="-120"/>
            </a:endParaRPr>
          </a:p>
        </p:txBody>
      </p:sp>
      <p:sp>
        <p:nvSpPr>
          <p:cNvPr id="717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219DF79-4E0C-4A2D-83D0-37CA881D2D30}" type="slidenum">
              <a:rPr lang="zh-TW" altLang="en-US" sz="1400"/>
              <a:pPr eaLnBrk="1" hangingPunct="1"/>
              <a:t>6</a:t>
            </a:fld>
            <a:endParaRPr lang="en-US" altLang="zh-TW" sz="1400"/>
          </a:p>
        </p:txBody>
      </p:sp>
      <p:sp>
        <p:nvSpPr>
          <p:cNvPr id="7173" name="Rectangle 1026"/>
          <p:cNvSpPr>
            <a:spLocks noGrp="1" noChangeArrowheads="1"/>
          </p:cNvSpPr>
          <p:nvPr>
            <p:ph type="title"/>
          </p:nvPr>
        </p:nvSpPr>
        <p:spPr/>
        <p:txBody>
          <a:bodyPr/>
          <a:lstStyle/>
          <a:p>
            <a:r>
              <a:rPr lang="en-US" altLang="zh-TW" sz="2800" dirty="0" smtClean="0">
                <a:ea typeface="新細明體" panose="02020500000000000000" pitchFamily="18" charset="-120"/>
              </a:rPr>
              <a:t>Proposition 39: For every graph </a:t>
            </a:r>
            <a:r>
              <a:rPr lang="en-US" altLang="zh-TW" sz="2800" i="1" dirty="0" smtClean="0">
                <a:ea typeface="新細明體" panose="02020500000000000000" pitchFamily="18" charset="-120"/>
              </a:rPr>
              <a:t>G</a:t>
            </a:r>
            <a:r>
              <a:rPr lang="en-US" altLang="zh-TW" sz="2800" dirty="0" smtClean="0">
                <a:ea typeface="新細明體" panose="02020500000000000000" pitchFamily="18" charset="-120"/>
              </a:rPr>
              <a:t>, </a:t>
            </a:r>
            <a:r>
              <a:rPr lang="en-US" altLang="zh-TW" sz="2800" dirty="0" smtClean="0">
                <a:ea typeface="新細明體" panose="02020500000000000000" pitchFamily="18" charset="-120"/>
                <a:sym typeface="Symbol" panose="05050102010706020507" pitchFamily="18" charset="2"/>
              </a:rPr>
              <a:t></a:t>
            </a:r>
            <a:r>
              <a:rPr lang="en-US" altLang="zh-TW" sz="2800" dirty="0" smtClean="0">
                <a:ea typeface="新細明體" panose="02020500000000000000" pitchFamily="18" charset="-120"/>
              </a:rPr>
              <a:t>(</a:t>
            </a:r>
            <a:r>
              <a:rPr lang="en-US" altLang="zh-TW" sz="2800" i="1" dirty="0" smtClean="0">
                <a:ea typeface="新細明體" panose="02020500000000000000" pitchFamily="18" charset="-120"/>
              </a:rPr>
              <a:t>G</a:t>
            </a:r>
            <a:r>
              <a:rPr lang="en-US" altLang="zh-TW" sz="2800" dirty="0" smtClean="0">
                <a:ea typeface="新細明體" panose="02020500000000000000" pitchFamily="18" charset="-120"/>
              </a:rPr>
              <a:t>) </a:t>
            </a:r>
            <a:r>
              <a:rPr lang="en-US" altLang="zh-TW" sz="2800" dirty="0" smtClean="0">
                <a:latin typeface="Dotum" panose="020B0600000101010101" pitchFamily="34" charset="-127"/>
                <a:ea typeface="Dotum" panose="020B0600000101010101" pitchFamily="34" charset="-127"/>
              </a:rPr>
              <a:t>≥ </a:t>
            </a:r>
            <a:r>
              <a:rPr lang="el-GR" altLang="zh-TW" sz="2800" dirty="0" smtClean="0">
                <a:latin typeface="Dotum" panose="020B0600000101010101" pitchFamily="34" charset="-127"/>
                <a:ea typeface="Dotum" panose="020B0600000101010101" pitchFamily="34" charset="-127"/>
              </a:rPr>
              <a:t>ω</a:t>
            </a:r>
            <a:r>
              <a:rPr lang="en-US" altLang="zh-TW" sz="2800" dirty="0" smtClean="0">
                <a:ea typeface="新細明體" panose="02020500000000000000" pitchFamily="18" charset="-120"/>
              </a:rPr>
              <a:t>(</a:t>
            </a:r>
            <a:r>
              <a:rPr lang="en-US" altLang="zh-TW" sz="2800" i="1" dirty="0" smtClean="0">
                <a:ea typeface="新細明體" panose="02020500000000000000" pitchFamily="18" charset="-120"/>
              </a:rPr>
              <a:t>G</a:t>
            </a:r>
            <a:r>
              <a:rPr lang="en-US" altLang="zh-TW" sz="2800" dirty="0" smtClean="0">
                <a:ea typeface="新細明體" panose="02020500000000000000" pitchFamily="18" charset="-120"/>
              </a:rPr>
              <a:t>) and </a:t>
            </a:r>
            <a:r>
              <a:rPr lang="en-US" altLang="zh-TW" sz="2800" dirty="0">
                <a:ea typeface="新細明體" panose="02020500000000000000" pitchFamily="18" charset="-120"/>
                <a:sym typeface="Symbol" panose="05050102010706020507" pitchFamily="18" charset="2"/>
              </a:rPr>
              <a:t></a:t>
            </a:r>
            <a:r>
              <a:rPr lang="en-US" altLang="zh-TW" sz="2800" dirty="0" smtClean="0">
                <a:ea typeface="新細明體" panose="02020500000000000000" pitchFamily="18" charset="-120"/>
              </a:rPr>
              <a:t>(</a:t>
            </a:r>
            <a:r>
              <a:rPr lang="en-US" altLang="zh-TW" sz="2800" i="1" dirty="0" smtClean="0">
                <a:ea typeface="新細明體" panose="02020500000000000000" pitchFamily="18" charset="-120"/>
              </a:rPr>
              <a:t>G</a:t>
            </a:r>
            <a:r>
              <a:rPr lang="en-US" altLang="zh-TW" sz="2800" dirty="0" smtClean="0">
                <a:ea typeface="新細明體" panose="02020500000000000000" pitchFamily="18" charset="-120"/>
              </a:rPr>
              <a:t>) </a:t>
            </a:r>
            <a:r>
              <a:rPr lang="en-US" altLang="zh-TW" sz="2800" dirty="0" smtClean="0">
                <a:latin typeface="Dotum" panose="020B0600000101010101" pitchFamily="34" charset="-127"/>
                <a:ea typeface="Dotum" panose="020B0600000101010101" pitchFamily="34" charset="-127"/>
              </a:rPr>
              <a:t>≥ </a:t>
            </a:r>
            <a:r>
              <a:rPr lang="en-US" altLang="zh-TW" sz="2800" i="1" dirty="0" smtClean="0">
                <a:ea typeface="Dotum" panose="020B0600000101010101" pitchFamily="34" charset="-127"/>
              </a:rPr>
              <a:t>n</a:t>
            </a:r>
            <a:r>
              <a:rPr lang="en-US" altLang="zh-TW" sz="2800" dirty="0" smtClean="0">
                <a:ea typeface="Dotum" panose="020B0600000101010101" pitchFamily="34" charset="-127"/>
              </a:rPr>
              <a:t>(</a:t>
            </a:r>
            <a:r>
              <a:rPr lang="en-US" altLang="zh-TW" sz="2800" i="1" dirty="0" smtClean="0">
                <a:ea typeface="Dotum" panose="020B0600000101010101" pitchFamily="34" charset="-127"/>
              </a:rPr>
              <a:t>G</a:t>
            </a:r>
            <a:r>
              <a:rPr lang="en-US" altLang="zh-TW" sz="2800" dirty="0" smtClean="0">
                <a:ea typeface="Dotum" panose="020B0600000101010101" pitchFamily="34" charset="-127"/>
              </a:rPr>
              <a:t>)/</a:t>
            </a:r>
            <a:r>
              <a:rPr lang="el-GR" altLang="zh-TW" sz="2800" i="1" dirty="0" smtClean="0">
                <a:ea typeface="Dotum" panose="020B0600000101010101" pitchFamily="34" charset="-127"/>
              </a:rPr>
              <a:t>α</a:t>
            </a:r>
            <a:r>
              <a:rPr lang="en-US" altLang="zh-TW" sz="2800" dirty="0" smtClean="0">
                <a:ea typeface="Dotum" panose="020B0600000101010101" pitchFamily="34" charset="-127"/>
              </a:rPr>
              <a:t>(</a:t>
            </a:r>
            <a:r>
              <a:rPr lang="en-US" altLang="zh-TW" sz="2800" i="1" dirty="0" smtClean="0">
                <a:ea typeface="Dotum" panose="020B0600000101010101" pitchFamily="34" charset="-127"/>
              </a:rPr>
              <a:t>G</a:t>
            </a:r>
            <a:r>
              <a:rPr lang="en-US" altLang="zh-TW" sz="2800" dirty="0" smtClean="0">
                <a:ea typeface="Dotum" panose="020B0600000101010101" pitchFamily="34" charset="-127"/>
              </a:rPr>
              <a:t>).</a:t>
            </a:r>
            <a:endParaRPr lang="el-GR" altLang="zh-TW" sz="2800" dirty="0" smtClean="0">
              <a:ea typeface="Dotum" panose="020B0600000101010101" pitchFamily="34" charset="-127"/>
            </a:endParaRPr>
          </a:p>
        </p:txBody>
      </p:sp>
      <p:sp>
        <p:nvSpPr>
          <p:cNvPr id="7174" name="Rectangle 1027"/>
          <p:cNvSpPr>
            <a:spLocks noGrp="1" noChangeArrowheads="1"/>
          </p:cNvSpPr>
          <p:nvPr>
            <p:ph type="body" idx="1"/>
          </p:nvPr>
        </p:nvSpPr>
        <p:spPr/>
        <p:txBody>
          <a:bodyPr/>
          <a:lstStyle/>
          <a:p>
            <a:pPr eaLnBrk="1" hangingPunct="1"/>
            <a:r>
              <a:rPr lang="en-US" altLang="zh-TW" b="1" smtClean="0">
                <a:ea typeface="新細明體" panose="02020500000000000000" pitchFamily="18" charset="-120"/>
              </a:rPr>
              <a:t>Proof</a:t>
            </a:r>
            <a:r>
              <a:rPr lang="en-US" altLang="zh-TW" smtClean="0">
                <a:ea typeface="新細明體" panose="02020500000000000000" pitchFamily="18" charset="-120"/>
              </a:rPr>
              <a:t>: </a:t>
            </a:r>
            <a:r>
              <a:rPr lang="en-US" altLang="zh-TW" smtClean="0">
                <a:latin typeface="Arial Unicode MS" panose="020B0604020202020204" pitchFamily="34" charset="-128"/>
                <a:ea typeface="Arial Unicode MS" panose="020B0604020202020204" pitchFamily="34" charset="-128"/>
                <a:cs typeface="Arial Unicode MS" panose="020B0604020202020204" pitchFamily="34" charset="-128"/>
              </a:rPr>
              <a:t>The first bound holds because vertices of a clique require distinct colors. The second bound holds because each color class is an independent set and thus has at most </a:t>
            </a:r>
            <a:r>
              <a:rPr lang="el-GR" altLang="zh-TW" smtClean="0">
                <a:ea typeface="新細明體" panose="02020500000000000000" pitchFamily="18" charset="-120"/>
                <a:cs typeface="Times New Roman" panose="02020603050405020304" pitchFamily="18" charset="0"/>
              </a:rPr>
              <a:t>α</a:t>
            </a:r>
            <a:r>
              <a:rPr lang="en-US" altLang="zh-TW" smtClean="0">
                <a:ea typeface="新細明體" panose="02020500000000000000" pitchFamily="18" charset="-120"/>
              </a:rPr>
              <a:t>(</a:t>
            </a:r>
            <a:r>
              <a:rPr lang="en-US" altLang="zh-TW" i="1" smtClean="0">
                <a:ea typeface="新細明體" panose="02020500000000000000" pitchFamily="18" charset="-120"/>
              </a:rPr>
              <a:t>G</a:t>
            </a:r>
            <a:r>
              <a:rPr lang="en-US" altLang="zh-TW" smtClean="0">
                <a:ea typeface="新細明體" panose="02020500000000000000" pitchFamily="18" charset="-120"/>
              </a:rPr>
              <a:t>) </a:t>
            </a:r>
            <a:r>
              <a:rPr lang="en-US" altLang="zh-TW" smtClean="0">
                <a:latin typeface="Arial Unicode MS" panose="020B0604020202020204" pitchFamily="34" charset="-128"/>
                <a:ea typeface="Arial Unicode MS" panose="020B0604020202020204" pitchFamily="34" charset="-128"/>
                <a:cs typeface="Arial Unicode MS" panose="020B0604020202020204" pitchFamily="34" charset="-128"/>
              </a:rPr>
              <a:t>vertices</a:t>
            </a:r>
            <a:r>
              <a:rPr lang="en-US" altLang="zh-TW" smtClean="0">
                <a:ea typeface="新細明體" panose="02020500000000000000" pitchFamily="18" charset="-120"/>
              </a:rPr>
              <a:t>.</a:t>
            </a:r>
          </a:p>
          <a:p>
            <a:pPr eaLnBrk="1" hangingPunct="1"/>
            <a:endParaRPr lang="en-US" altLang="zh-TW" smtClean="0">
              <a:ea typeface="新細明體" panose="02020500000000000000" pitchFamily="18" charset="-120"/>
            </a:endParaRPr>
          </a:p>
          <a:p>
            <a:pPr lvl="1" eaLnBrk="1" hangingPunct="1"/>
            <a:r>
              <a:rPr lang="en-US" altLang="zh-TW" smtClean="0">
                <a:ea typeface="新細明體" panose="02020500000000000000" pitchFamily="18" charset="-120"/>
                <a:sym typeface="Symbol" panose="05050102010706020507" pitchFamily="18" charset="2"/>
              </a:rPr>
              <a:t></a:t>
            </a:r>
            <a:r>
              <a:rPr lang="en-US" altLang="zh-TW" smtClean="0">
                <a:ea typeface="新細明體" panose="02020500000000000000" pitchFamily="18" charset="-120"/>
              </a:rPr>
              <a:t>(</a:t>
            </a:r>
            <a:r>
              <a:rPr lang="en-US" altLang="zh-TW" i="1" smtClean="0">
                <a:ea typeface="新細明體" panose="02020500000000000000" pitchFamily="18" charset="-120"/>
              </a:rPr>
              <a:t>G</a:t>
            </a:r>
            <a:r>
              <a:rPr lang="en-US" altLang="zh-TW" smtClean="0">
                <a:ea typeface="新細明體" panose="02020500000000000000" pitchFamily="18" charset="-120"/>
              </a:rPr>
              <a:t>) : </a:t>
            </a:r>
            <a:r>
              <a:rPr lang="en-US" altLang="zh-TW" smtClean="0">
                <a:latin typeface="Arial Unicode MS" panose="020B0604020202020204" pitchFamily="34" charset="-128"/>
                <a:ea typeface="Arial Unicode MS" panose="020B0604020202020204" pitchFamily="34" charset="-128"/>
                <a:cs typeface="Arial Unicode MS" panose="020B0604020202020204" pitchFamily="34" charset="-128"/>
              </a:rPr>
              <a:t>chromatic number</a:t>
            </a:r>
          </a:p>
          <a:p>
            <a:pPr lvl="1" eaLnBrk="1" hangingPunct="1"/>
            <a:r>
              <a:rPr lang="el-GR" altLang="zh-TW" smtClean="0">
                <a:latin typeface="Dotum" panose="020B0600000101010101" pitchFamily="34" charset="-127"/>
                <a:ea typeface="Dotum" panose="020B0600000101010101" pitchFamily="34" charset="-127"/>
              </a:rPr>
              <a:t>ω</a:t>
            </a:r>
            <a:r>
              <a:rPr lang="en-US" altLang="zh-TW" smtClean="0">
                <a:ea typeface="新細明體" panose="02020500000000000000" pitchFamily="18" charset="-120"/>
              </a:rPr>
              <a:t>(</a:t>
            </a:r>
            <a:r>
              <a:rPr lang="en-US" altLang="zh-TW" i="1" smtClean="0">
                <a:ea typeface="新細明體" panose="02020500000000000000" pitchFamily="18" charset="-120"/>
              </a:rPr>
              <a:t>G</a:t>
            </a:r>
            <a:r>
              <a:rPr lang="en-US" altLang="zh-TW" smtClean="0">
                <a:ea typeface="新細明體" panose="02020500000000000000" pitchFamily="18" charset="-120"/>
              </a:rPr>
              <a:t>) : </a:t>
            </a:r>
            <a:r>
              <a:rPr lang="en-US" altLang="zh-TW" smtClean="0">
                <a:latin typeface="Arial Unicode MS" panose="020B0604020202020204" pitchFamily="34" charset="-128"/>
                <a:ea typeface="Arial Unicode MS" panose="020B0604020202020204" pitchFamily="34" charset="-128"/>
                <a:cs typeface="Arial Unicode MS" panose="020B0604020202020204" pitchFamily="34" charset="-128"/>
              </a:rPr>
              <a:t>clique number</a:t>
            </a:r>
          </a:p>
          <a:p>
            <a:pPr lvl="1" eaLnBrk="1" hangingPunct="1"/>
            <a:r>
              <a:rPr lang="el-GR" altLang="zh-TW" i="1" smtClean="0">
                <a:ea typeface="Dotum" panose="020B0600000101010101" pitchFamily="34" charset="-127"/>
              </a:rPr>
              <a:t>α</a:t>
            </a:r>
            <a:r>
              <a:rPr lang="en-US" altLang="zh-TW" smtClean="0">
                <a:ea typeface="Dotum" panose="020B0600000101010101" pitchFamily="34" charset="-127"/>
              </a:rPr>
              <a:t>(</a:t>
            </a:r>
            <a:r>
              <a:rPr lang="en-US" altLang="zh-TW" i="1" smtClean="0">
                <a:ea typeface="Dotum" panose="020B0600000101010101" pitchFamily="34" charset="-127"/>
              </a:rPr>
              <a:t>G</a:t>
            </a:r>
            <a:r>
              <a:rPr lang="en-US" altLang="zh-TW" smtClean="0">
                <a:ea typeface="Dotum" panose="020B0600000101010101" pitchFamily="34" charset="-127"/>
              </a:rPr>
              <a:t>): </a:t>
            </a:r>
            <a:r>
              <a:rPr lang="en-US" altLang="zh-TW" smtClean="0">
                <a:latin typeface="Arial Unicode MS" panose="020B0604020202020204" pitchFamily="34" charset="-128"/>
                <a:ea typeface="Arial Unicode MS" panose="020B0604020202020204" pitchFamily="34" charset="-128"/>
                <a:cs typeface="Arial Unicode MS" panose="020B0604020202020204" pitchFamily="34" charset="-128"/>
              </a:rPr>
              <a:t>independence number</a:t>
            </a:r>
          </a:p>
        </p:txBody>
      </p:sp>
    </p:spTree>
    <p:extLst>
      <p:ext uri="{BB962C8B-B14F-4D97-AF65-F5344CB8AC3E}">
        <p14:creationId xmlns:p14="http://schemas.microsoft.com/office/powerpoint/2010/main" val="2879784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4E7C7F1-F1B0-426E-B5AA-030C23BA3025}" type="datetime1">
              <a:rPr lang="en-US" altLang="zh-TW" sz="1400" smtClean="0">
                <a:ea typeface="新細明體" panose="02020500000000000000" pitchFamily="18" charset="-120"/>
              </a:rPr>
              <a:pPr eaLnBrk="1" hangingPunct="1"/>
              <a:t>4/5/2017</a:t>
            </a:fld>
            <a:endParaRPr lang="en-US" altLang="zh-TW" sz="1400" smtClean="0">
              <a:ea typeface="新細明體" panose="02020500000000000000" pitchFamily="18" charset="-120"/>
            </a:endParaRPr>
          </a:p>
        </p:txBody>
      </p:sp>
      <p:sp>
        <p:nvSpPr>
          <p:cNvPr id="819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04BFD4D-311A-4928-BCF3-1C1E0F87BDC3}" type="slidenum">
              <a:rPr lang="zh-TW" altLang="en-US" sz="1400"/>
              <a:pPr eaLnBrk="1" hangingPunct="1"/>
              <a:t>7</a:t>
            </a:fld>
            <a:endParaRPr lang="en-US" altLang="zh-TW" sz="1400"/>
          </a:p>
        </p:txBody>
      </p:sp>
      <p:sp>
        <p:nvSpPr>
          <p:cNvPr id="8197" name="Rectangle 2"/>
          <p:cNvSpPr>
            <a:spLocks noGrp="1" noChangeArrowheads="1"/>
          </p:cNvSpPr>
          <p:nvPr>
            <p:ph type="title"/>
          </p:nvPr>
        </p:nvSpPr>
        <p:spPr>
          <a:xfrm>
            <a:off x="685800" y="349250"/>
            <a:ext cx="7772400" cy="811213"/>
          </a:xfrm>
        </p:spPr>
        <p:txBody>
          <a:bodyPr/>
          <a:lstStyle/>
          <a:p>
            <a:pPr eaLnBrk="1" hangingPunct="1"/>
            <a:r>
              <a:rPr lang="en-US" altLang="zh-TW" dirty="0" smtClean="0">
                <a:ea typeface="新細明體" panose="02020500000000000000" pitchFamily="18" charset="-120"/>
              </a:rPr>
              <a:t>Example</a:t>
            </a:r>
            <a:r>
              <a:rPr lang="en-US" altLang="zh-TW" sz="1400" b="1" dirty="0" smtClean="0">
                <a:ea typeface="新細明體" panose="02020500000000000000" pitchFamily="18" charset="-120"/>
              </a:rPr>
              <a:t>. </a:t>
            </a:r>
          </a:p>
        </p:txBody>
      </p:sp>
      <p:sp>
        <p:nvSpPr>
          <p:cNvPr id="8198" name="Rectangle 3"/>
          <p:cNvSpPr>
            <a:spLocks noGrp="1" noChangeArrowheads="1"/>
          </p:cNvSpPr>
          <p:nvPr>
            <p:ph type="body" idx="1"/>
          </p:nvPr>
        </p:nvSpPr>
        <p:spPr>
          <a:xfrm>
            <a:off x="685800" y="1490663"/>
            <a:ext cx="7772400" cy="3457575"/>
          </a:xfrm>
        </p:spPr>
        <p:txBody>
          <a:bodyPr/>
          <a:lstStyle/>
          <a:p>
            <a:pPr eaLnBrk="1" hangingPunct="1"/>
            <a:r>
              <a:rPr lang="en-US" altLang="zh-TW" sz="2400" dirty="0" smtClean="0">
                <a:ea typeface="新細明體" panose="02020500000000000000" pitchFamily="18" charset="-120"/>
                <a:sym typeface="Symbol" panose="05050102010706020507" pitchFamily="18" charset="2"/>
              </a:rPr>
              <a:t>(</a:t>
            </a:r>
            <a:r>
              <a:rPr lang="en-US" altLang="zh-TW" sz="2400" i="1" dirty="0" smtClean="0">
                <a:ea typeface="新細明體" panose="02020500000000000000" pitchFamily="18" charset="-120"/>
                <a:sym typeface="Symbol" panose="05050102010706020507" pitchFamily="18" charset="2"/>
              </a:rPr>
              <a:t>G</a:t>
            </a:r>
            <a:r>
              <a:rPr lang="en-US" altLang="zh-TW" sz="2400" dirty="0" smtClean="0">
                <a:ea typeface="新細明體" panose="02020500000000000000" pitchFamily="18" charset="-120"/>
                <a:sym typeface="Symbol" panose="05050102010706020507" pitchFamily="18" charset="2"/>
              </a:rPr>
              <a:t>) </a:t>
            </a:r>
            <a:r>
              <a:rPr lang="en-US" altLang="zh-TW" sz="2400" dirty="0"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may exceed </a:t>
            </a:r>
            <a:r>
              <a:rPr lang="el-GR" altLang="zh-TW" sz="2400" dirty="0" smtClean="0">
                <a:ea typeface="新細明體" panose="02020500000000000000" pitchFamily="18" charset="-120"/>
                <a:cs typeface="Times New Roman" panose="02020603050405020304" pitchFamily="18" charset="0"/>
                <a:sym typeface="Symbol" panose="05050102010706020507" pitchFamily="18" charset="2"/>
              </a:rPr>
              <a:t>ω</a:t>
            </a:r>
            <a:r>
              <a:rPr lang="en-US" altLang="zh-TW" sz="2400" dirty="0" smtClean="0">
                <a:ea typeface="新細明體" panose="02020500000000000000" pitchFamily="18" charset="-120"/>
                <a:sym typeface="Symbol" panose="05050102010706020507" pitchFamily="18" charset="2"/>
              </a:rPr>
              <a:t>(</a:t>
            </a:r>
            <a:r>
              <a:rPr lang="en-US" altLang="zh-TW" sz="2400" i="1" dirty="0" smtClean="0">
                <a:ea typeface="新細明體" panose="02020500000000000000" pitchFamily="18" charset="-120"/>
                <a:sym typeface="Symbol" panose="05050102010706020507" pitchFamily="18" charset="2"/>
              </a:rPr>
              <a:t>G</a:t>
            </a:r>
            <a:r>
              <a:rPr lang="en-US" altLang="zh-TW" sz="2400" dirty="0" smtClean="0">
                <a:ea typeface="新細明體" panose="02020500000000000000" pitchFamily="18" charset="-120"/>
                <a:sym typeface="Symbol" panose="05050102010706020507" pitchFamily="18" charset="2"/>
              </a:rPr>
              <a:t>). </a:t>
            </a:r>
            <a:r>
              <a:rPr lang="en-US" altLang="zh-TW" sz="2400" dirty="0"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For</a:t>
            </a:r>
            <a:r>
              <a:rPr lang="en-US" altLang="zh-TW" sz="2400" dirty="0" smtClean="0">
                <a:ea typeface="新細明體" panose="02020500000000000000" pitchFamily="18" charset="-120"/>
                <a:sym typeface="Symbol" panose="05050102010706020507" pitchFamily="18" charset="2"/>
              </a:rPr>
              <a:t> </a:t>
            </a:r>
            <a:r>
              <a:rPr lang="en-US" altLang="zh-TW" sz="2400" i="1" dirty="0" smtClean="0">
                <a:ea typeface="新細明體" panose="02020500000000000000" pitchFamily="18" charset="-120"/>
                <a:sym typeface="Symbol" panose="05050102010706020507" pitchFamily="18" charset="2"/>
              </a:rPr>
              <a:t>r</a:t>
            </a:r>
            <a:r>
              <a:rPr lang="en-US" altLang="zh-TW" sz="2400" dirty="0" smtClean="0">
                <a:ea typeface="新細明體" panose="02020500000000000000" pitchFamily="18" charset="-120"/>
                <a:sym typeface="Symbol" panose="05050102010706020507" pitchFamily="18" charset="2"/>
              </a:rPr>
              <a:t> </a:t>
            </a:r>
            <a:r>
              <a:rPr lang="en-US" altLang="zh-TW" sz="2400" dirty="0" smtClean="0">
                <a:latin typeface="Dotum" panose="020B0600000101010101" pitchFamily="34" charset="-127"/>
                <a:ea typeface="Dotum" panose="020B0600000101010101" pitchFamily="34" charset="-127"/>
                <a:sym typeface="Symbol" panose="05050102010706020507" pitchFamily="18" charset="2"/>
              </a:rPr>
              <a:t>≥ </a:t>
            </a:r>
            <a:r>
              <a:rPr lang="en-US" altLang="zh-TW" sz="2400" dirty="0" smtClean="0">
                <a:ea typeface="新細明體" panose="02020500000000000000" pitchFamily="18" charset="-120"/>
                <a:sym typeface="Symbol" panose="05050102010706020507" pitchFamily="18" charset="2"/>
              </a:rPr>
              <a:t>2, let </a:t>
            </a:r>
            <a:r>
              <a:rPr lang="en-US" altLang="zh-TW" sz="2400" i="1" dirty="0" smtClean="0">
                <a:ea typeface="新細明體" panose="02020500000000000000" pitchFamily="18" charset="-120"/>
                <a:sym typeface="Symbol" panose="05050102010706020507" pitchFamily="18" charset="2"/>
              </a:rPr>
              <a:t>G</a:t>
            </a:r>
            <a:r>
              <a:rPr lang="en-US" altLang="zh-TW" sz="2400" dirty="0" smtClean="0">
                <a:ea typeface="新細明體" panose="02020500000000000000" pitchFamily="18" charset="-120"/>
                <a:sym typeface="Symbol" panose="05050102010706020507" pitchFamily="18" charset="2"/>
              </a:rPr>
              <a:t> = </a:t>
            </a:r>
            <a:r>
              <a:rPr lang="en-US" altLang="zh-TW" sz="2400" i="1" dirty="0" smtClean="0">
                <a:ea typeface="新細明體" panose="02020500000000000000" pitchFamily="18" charset="-120"/>
                <a:sym typeface="Symbol" panose="05050102010706020507" pitchFamily="18" charset="2"/>
              </a:rPr>
              <a:t>C</a:t>
            </a:r>
            <a:r>
              <a:rPr lang="en-US" altLang="zh-TW" sz="1800" dirty="0" smtClean="0">
                <a:ea typeface="新細明體" panose="02020500000000000000" pitchFamily="18" charset="-120"/>
                <a:sym typeface="Symbol" panose="05050102010706020507" pitchFamily="18" charset="2"/>
              </a:rPr>
              <a:t>2r+1</a:t>
            </a:r>
            <a:r>
              <a:rPr lang="en-US" altLang="zh-TW" sz="2400" dirty="0" smtClean="0">
                <a:ea typeface="新細明體" panose="02020500000000000000" pitchFamily="18" charset="-120"/>
                <a:sym typeface="Symbol" panose="05050102010706020507" pitchFamily="18" charset="2"/>
              </a:rPr>
              <a:t> </a:t>
            </a:r>
            <a:r>
              <a:rPr lang="en-US" altLang="zh-TW" sz="2400" dirty="0" smtClean="0">
                <a:latin typeface="Dotum" panose="020B0600000101010101" pitchFamily="34" charset="-127"/>
                <a:ea typeface="Dotum" panose="020B0600000101010101" pitchFamily="34" charset="-127"/>
                <a:sym typeface="Symbol" panose="05050102010706020507" pitchFamily="18" charset="2"/>
              </a:rPr>
              <a:t>∨ </a:t>
            </a:r>
            <a:r>
              <a:rPr lang="en-US" altLang="zh-TW" sz="2400" i="1" dirty="0" smtClean="0">
                <a:ea typeface="新細明體" panose="02020500000000000000" pitchFamily="18" charset="-120"/>
                <a:sym typeface="Symbol" panose="05050102010706020507" pitchFamily="18" charset="2"/>
              </a:rPr>
              <a:t>K</a:t>
            </a:r>
            <a:r>
              <a:rPr lang="en-US" altLang="zh-TW" sz="1800" i="1" dirty="0" smtClean="0">
                <a:ea typeface="新細明體" panose="02020500000000000000" pitchFamily="18" charset="-120"/>
                <a:sym typeface="Symbol" panose="05050102010706020507" pitchFamily="18" charset="2"/>
              </a:rPr>
              <a:t>s</a:t>
            </a:r>
            <a:r>
              <a:rPr lang="en-US" altLang="zh-TW" sz="2400" dirty="0" smtClean="0">
                <a:ea typeface="新細明體" panose="02020500000000000000" pitchFamily="18" charset="-120"/>
                <a:sym typeface="Symbol" panose="05050102010706020507" pitchFamily="18" charset="2"/>
              </a:rPr>
              <a:t>. </a:t>
            </a:r>
            <a:r>
              <a:rPr lang="en-US" altLang="zh-TW" sz="2400" dirty="0"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Since</a:t>
            </a:r>
            <a:r>
              <a:rPr lang="en-US" altLang="zh-TW" sz="2400" dirty="0" smtClean="0">
                <a:ea typeface="新細明體" panose="02020500000000000000" pitchFamily="18" charset="-120"/>
                <a:sym typeface="Symbol" panose="05050102010706020507" pitchFamily="18" charset="2"/>
              </a:rPr>
              <a:t> </a:t>
            </a:r>
            <a:r>
              <a:rPr lang="en-US" altLang="zh-TW" sz="2400" i="1" dirty="0" smtClean="0">
                <a:ea typeface="新細明體" panose="02020500000000000000" pitchFamily="18" charset="-120"/>
                <a:sym typeface="Symbol" panose="05050102010706020507" pitchFamily="18" charset="2"/>
              </a:rPr>
              <a:t>C</a:t>
            </a:r>
            <a:r>
              <a:rPr lang="en-US" altLang="zh-TW" sz="1800" dirty="0" smtClean="0">
                <a:ea typeface="新細明體" panose="02020500000000000000" pitchFamily="18" charset="-120"/>
                <a:sym typeface="Symbol" panose="05050102010706020507" pitchFamily="18" charset="2"/>
              </a:rPr>
              <a:t>2r+1</a:t>
            </a:r>
            <a:r>
              <a:rPr lang="en-US" altLang="zh-TW" sz="2400" dirty="0" smtClean="0">
                <a:ea typeface="新細明體" panose="02020500000000000000" pitchFamily="18" charset="-120"/>
                <a:sym typeface="Symbol" panose="05050102010706020507" pitchFamily="18" charset="2"/>
              </a:rPr>
              <a:t> </a:t>
            </a:r>
            <a:r>
              <a:rPr lang="en-US" altLang="zh-TW" sz="2400" dirty="0"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has no triangle</a:t>
            </a:r>
            <a:r>
              <a:rPr lang="en-US" altLang="zh-TW" sz="2400" dirty="0" smtClean="0">
                <a:ea typeface="新細明體" panose="02020500000000000000" pitchFamily="18" charset="-120"/>
                <a:sym typeface="Symbol" panose="05050102010706020507" pitchFamily="18" charset="2"/>
              </a:rPr>
              <a:t>, </a:t>
            </a:r>
            <a:r>
              <a:rPr lang="el-GR" altLang="zh-TW" sz="2400" dirty="0" smtClean="0">
                <a:ea typeface="新細明體" panose="02020500000000000000" pitchFamily="18" charset="-120"/>
                <a:sym typeface="Symbol" panose="05050102010706020507" pitchFamily="18" charset="2"/>
              </a:rPr>
              <a:t>ω</a:t>
            </a:r>
            <a:r>
              <a:rPr lang="en-US" altLang="zh-TW" sz="2400" dirty="0" smtClean="0">
                <a:ea typeface="新細明體" panose="02020500000000000000" pitchFamily="18" charset="-120"/>
                <a:sym typeface="Symbol" panose="05050102010706020507" pitchFamily="18" charset="2"/>
              </a:rPr>
              <a:t>(</a:t>
            </a:r>
            <a:r>
              <a:rPr lang="en-US" altLang="zh-TW" sz="2400" i="1" dirty="0" smtClean="0">
                <a:ea typeface="新細明體" panose="02020500000000000000" pitchFamily="18" charset="-120"/>
                <a:sym typeface="Symbol" panose="05050102010706020507" pitchFamily="18" charset="2"/>
              </a:rPr>
              <a:t>G</a:t>
            </a:r>
            <a:r>
              <a:rPr lang="en-US" altLang="zh-TW" sz="2400" dirty="0" smtClean="0">
                <a:ea typeface="新細明體" panose="02020500000000000000" pitchFamily="18" charset="-120"/>
                <a:sym typeface="Symbol" panose="05050102010706020507" pitchFamily="18" charset="2"/>
              </a:rPr>
              <a:t>) = </a:t>
            </a:r>
            <a:r>
              <a:rPr lang="en-US" altLang="zh-TW" sz="2400" i="1" dirty="0" smtClean="0">
                <a:ea typeface="新細明體" panose="02020500000000000000" pitchFamily="18" charset="-120"/>
                <a:sym typeface="Symbol" panose="05050102010706020507" pitchFamily="18" charset="2"/>
              </a:rPr>
              <a:t>s</a:t>
            </a:r>
            <a:r>
              <a:rPr lang="en-US" altLang="zh-TW" sz="2400" dirty="0" smtClean="0">
                <a:ea typeface="新細明體" panose="02020500000000000000" pitchFamily="18" charset="-120"/>
                <a:sym typeface="Symbol" panose="05050102010706020507" pitchFamily="18" charset="2"/>
              </a:rPr>
              <a:t>+2.</a:t>
            </a:r>
            <a:endParaRPr lang="en-US" altLang="zh-TW" sz="2800" dirty="0" smtClean="0">
              <a:ea typeface="新細明體" panose="02020500000000000000" pitchFamily="18" charset="-120"/>
              <a:sym typeface="Symbol" panose="05050102010706020507" pitchFamily="18" charset="2"/>
            </a:endParaRPr>
          </a:p>
          <a:p>
            <a:pPr eaLnBrk="1" hangingPunct="1"/>
            <a:r>
              <a:rPr lang="en-US" altLang="zh-TW" sz="2400" dirty="0"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Properly coloring the induced cycle requires at least three colors. The</a:t>
            </a:r>
            <a:r>
              <a:rPr lang="en-US" altLang="zh-TW" sz="2400" dirty="0" smtClean="0">
                <a:ea typeface="新細明體" panose="02020500000000000000" pitchFamily="18" charset="-120"/>
                <a:sym typeface="Symbol" panose="05050102010706020507" pitchFamily="18" charset="2"/>
              </a:rPr>
              <a:t> </a:t>
            </a:r>
            <a:r>
              <a:rPr lang="en-US" altLang="zh-TW" sz="2400" i="1" dirty="0" smtClean="0">
                <a:ea typeface="新細明體" panose="02020500000000000000" pitchFamily="18" charset="-120"/>
                <a:sym typeface="Symbol" panose="05050102010706020507" pitchFamily="18" charset="2"/>
              </a:rPr>
              <a:t>s</a:t>
            </a:r>
            <a:r>
              <a:rPr lang="en-US" altLang="zh-TW" sz="2400" dirty="0" smtClean="0">
                <a:ea typeface="新細明體" panose="02020500000000000000" pitchFamily="18" charset="-120"/>
                <a:sym typeface="Symbol" panose="05050102010706020507" pitchFamily="18" charset="2"/>
              </a:rPr>
              <a:t>-clique </a:t>
            </a:r>
            <a:r>
              <a:rPr lang="en-US" altLang="zh-TW" sz="2400" dirty="0"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needs</a:t>
            </a:r>
            <a:r>
              <a:rPr lang="en-US" altLang="zh-TW" sz="2400" dirty="0" smtClean="0">
                <a:ea typeface="新細明體" panose="02020500000000000000" pitchFamily="18" charset="-120"/>
                <a:sym typeface="Symbol" panose="05050102010706020507" pitchFamily="18" charset="2"/>
              </a:rPr>
              <a:t> </a:t>
            </a:r>
            <a:r>
              <a:rPr lang="en-US" altLang="zh-TW" sz="2400" i="1" dirty="0" smtClean="0">
                <a:ea typeface="新細明體" panose="02020500000000000000" pitchFamily="18" charset="-120"/>
                <a:sym typeface="Symbol" panose="05050102010706020507" pitchFamily="18" charset="2"/>
              </a:rPr>
              <a:t>s</a:t>
            </a:r>
            <a:r>
              <a:rPr lang="en-US" altLang="zh-TW" sz="2400" dirty="0" smtClean="0">
                <a:ea typeface="新細明體" panose="02020500000000000000" pitchFamily="18" charset="-120"/>
                <a:sym typeface="Symbol" panose="05050102010706020507" pitchFamily="18" charset="2"/>
              </a:rPr>
              <a:t> </a:t>
            </a:r>
            <a:r>
              <a:rPr lang="en-US" altLang="zh-TW" sz="2400" dirty="0"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colors. Since every vertex of the induced cycle is adjacent to every vertex of the clique, these </a:t>
            </a:r>
            <a:r>
              <a:rPr lang="en-US" altLang="zh-TW" sz="2400" i="1" dirty="0" smtClean="0">
                <a:ea typeface="新細明體" panose="02020500000000000000" pitchFamily="18" charset="-120"/>
                <a:sym typeface="Symbol" panose="05050102010706020507" pitchFamily="18" charset="2"/>
              </a:rPr>
              <a:t>s</a:t>
            </a:r>
            <a:r>
              <a:rPr lang="en-US" altLang="zh-TW" sz="2400" dirty="0" smtClean="0">
                <a:ea typeface="新細明體" panose="02020500000000000000" pitchFamily="18" charset="-120"/>
                <a:sym typeface="Symbol" panose="05050102010706020507" pitchFamily="18" charset="2"/>
              </a:rPr>
              <a:t> </a:t>
            </a:r>
            <a:r>
              <a:rPr lang="en-US" altLang="zh-TW" sz="2400" dirty="0"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colors must differ from the first three, and </a:t>
            </a:r>
            <a:r>
              <a:rPr lang="en-US" altLang="zh-TW" sz="2400" dirty="0" smtClean="0">
                <a:ea typeface="新細明體" panose="02020500000000000000" pitchFamily="18" charset="-120"/>
                <a:sym typeface="Symbol" panose="05050102010706020507" pitchFamily="18" charset="2"/>
              </a:rPr>
              <a:t>(</a:t>
            </a:r>
            <a:r>
              <a:rPr lang="en-US" altLang="zh-TW" sz="2400" i="1" dirty="0" smtClean="0">
                <a:ea typeface="新細明體" panose="02020500000000000000" pitchFamily="18" charset="-120"/>
                <a:sym typeface="Symbol" panose="05050102010706020507" pitchFamily="18" charset="2"/>
              </a:rPr>
              <a:t>G</a:t>
            </a:r>
            <a:r>
              <a:rPr lang="en-US" altLang="zh-TW" sz="2400" dirty="0" smtClean="0">
                <a:ea typeface="新細明體" panose="02020500000000000000" pitchFamily="18" charset="-120"/>
                <a:sym typeface="Symbol" panose="05050102010706020507" pitchFamily="18" charset="2"/>
              </a:rPr>
              <a:t>) </a:t>
            </a:r>
            <a:r>
              <a:rPr lang="en-US" altLang="zh-TW" sz="2400" dirty="0" smtClean="0">
                <a:latin typeface="Dotum" panose="020B0600000101010101" pitchFamily="34" charset="-127"/>
                <a:ea typeface="Dotum" panose="020B0600000101010101" pitchFamily="34" charset="-127"/>
                <a:sym typeface="Symbol" panose="05050102010706020507" pitchFamily="18" charset="2"/>
              </a:rPr>
              <a:t>≥</a:t>
            </a:r>
            <a:r>
              <a:rPr lang="en-US" altLang="zh-TW" sz="2400" dirty="0" smtClean="0">
                <a:ea typeface="新細明體" panose="02020500000000000000" pitchFamily="18" charset="-120"/>
                <a:sym typeface="Symbol" panose="05050102010706020507" pitchFamily="18" charset="2"/>
              </a:rPr>
              <a:t> </a:t>
            </a:r>
            <a:r>
              <a:rPr lang="en-US" altLang="zh-TW" sz="2400" i="1" dirty="0" smtClean="0">
                <a:ea typeface="新細明體" panose="02020500000000000000" pitchFamily="18" charset="-120"/>
                <a:sym typeface="Symbol" panose="05050102010706020507" pitchFamily="18" charset="2"/>
              </a:rPr>
              <a:t>s</a:t>
            </a:r>
            <a:r>
              <a:rPr lang="en-US" altLang="zh-TW" sz="2400" dirty="0" smtClean="0">
                <a:ea typeface="新細明體" panose="02020500000000000000" pitchFamily="18" charset="-120"/>
                <a:sym typeface="Symbol" panose="05050102010706020507" pitchFamily="18" charset="2"/>
              </a:rPr>
              <a:t>+3. </a:t>
            </a:r>
            <a:r>
              <a:rPr lang="en-US" altLang="zh-TW" sz="2400" dirty="0"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We conclude that </a:t>
            </a:r>
            <a:r>
              <a:rPr lang="en-US" altLang="zh-TW" sz="2400" dirty="0" smtClean="0">
                <a:ea typeface="新細明體" panose="02020500000000000000" pitchFamily="18" charset="-120"/>
                <a:sym typeface="Symbol" panose="05050102010706020507" pitchFamily="18" charset="2"/>
              </a:rPr>
              <a:t>(</a:t>
            </a:r>
            <a:r>
              <a:rPr lang="en-US" altLang="zh-TW" sz="2400" i="1" dirty="0" smtClean="0">
                <a:ea typeface="新細明體" panose="02020500000000000000" pitchFamily="18" charset="-120"/>
                <a:sym typeface="Symbol" panose="05050102010706020507" pitchFamily="18" charset="2"/>
              </a:rPr>
              <a:t>G</a:t>
            </a:r>
            <a:r>
              <a:rPr lang="en-US" altLang="zh-TW" sz="2400" dirty="0" smtClean="0">
                <a:ea typeface="新細明體" panose="02020500000000000000" pitchFamily="18" charset="-120"/>
                <a:sym typeface="Symbol" panose="05050102010706020507" pitchFamily="18" charset="2"/>
              </a:rPr>
              <a:t>) &gt; </a:t>
            </a:r>
            <a:r>
              <a:rPr lang="el-GR" altLang="zh-TW" sz="2400" dirty="0" smtClean="0">
                <a:ea typeface="新細明體" panose="02020500000000000000" pitchFamily="18" charset="-120"/>
                <a:sym typeface="Symbol" panose="05050102010706020507" pitchFamily="18" charset="2"/>
              </a:rPr>
              <a:t>ω</a:t>
            </a:r>
            <a:r>
              <a:rPr lang="en-US" altLang="zh-TW" sz="2400" dirty="0" smtClean="0">
                <a:ea typeface="新細明體" panose="02020500000000000000" pitchFamily="18" charset="-120"/>
                <a:sym typeface="Symbol" panose="05050102010706020507" pitchFamily="18" charset="2"/>
              </a:rPr>
              <a:t>(</a:t>
            </a:r>
            <a:r>
              <a:rPr lang="en-US" altLang="zh-TW" sz="2400" i="1" dirty="0" smtClean="0">
                <a:ea typeface="新細明體" panose="02020500000000000000" pitchFamily="18" charset="-120"/>
                <a:sym typeface="Symbol" panose="05050102010706020507" pitchFamily="18" charset="2"/>
              </a:rPr>
              <a:t>G</a:t>
            </a:r>
            <a:r>
              <a:rPr lang="en-US" altLang="zh-TW" sz="2400" dirty="0" smtClean="0">
                <a:ea typeface="新細明體" panose="02020500000000000000" pitchFamily="18" charset="-120"/>
                <a:sym typeface="Symbol" panose="05050102010706020507" pitchFamily="18" charset="2"/>
              </a:rPr>
              <a:t>).</a:t>
            </a:r>
          </a:p>
        </p:txBody>
      </p:sp>
      <p:grpSp>
        <p:nvGrpSpPr>
          <p:cNvPr id="8199" name="Group 22"/>
          <p:cNvGrpSpPr>
            <a:grpSpLocks/>
          </p:cNvGrpSpPr>
          <p:nvPr/>
        </p:nvGrpSpPr>
        <p:grpSpPr bwMode="auto">
          <a:xfrm>
            <a:off x="4064000" y="5194300"/>
            <a:ext cx="3046413" cy="1349375"/>
            <a:chOff x="1189" y="2934"/>
            <a:chExt cx="1919" cy="850"/>
          </a:xfrm>
        </p:grpSpPr>
        <p:sp>
          <p:nvSpPr>
            <p:cNvPr id="8200" name="Oval 4"/>
            <p:cNvSpPr>
              <a:spLocks noChangeArrowheads="1"/>
            </p:cNvSpPr>
            <p:nvPr/>
          </p:nvSpPr>
          <p:spPr bwMode="auto">
            <a:xfrm>
              <a:off x="1544" y="3054"/>
              <a:ext cx="73" cy="91"/>
            </a:xfrm>
            <a:prstGeom prst="ellipse">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8201" name="Oval 5"/>
            <p:cNvSpPr>
              <a:spLocks noChangeArrowheads="1"/>
            </p:cNvSpPr>
            <p:nvPr/>
          </p:nvSpPr>
          <p:spPr bwMode="auto">
            <a:xfrm>
              <a:off x="1297" y="3264"/>
              <a:ext cx="73" cy="91"/>
            </a:xfrm>
            <a:prstGeom prst="ellipse">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8202" name="Oval 6"/>
            <p:cNvSpPr>
              <a:spLocks noChangeArrowheads="1"/>
            </p:cNvSpPr>
            <p:nvPr/>
          </p:nvSpPr>
          <p:spPr bwMode="auto">
            <a:xfrm>
              <a:off x="1817" y="3243"/>
              <a:ext cx="73" cy="91"/>
            </a:xfrm>
            <a:prstGeom prst="ellipse">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8203" name="Oval 7"/>
            <p:cNvSpPr>
              <a:spLocks noChangeArrowheads="1"/>
            </p:cNvSpPr>
            <p:nvPr/>
          </p:nvSpPr>
          <p:spPr bwMode="auto">
            <a:xfrm>
              <a:off x="1441" y="3544"/>
              <a:ext cx="73" cy="91"/>
            </a:xfrm>
            <a:prstGeom prst="ellipse">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8204" name="Oval 8"/>
            <p:cNvSpPr>
              <a:spLocks noChangeArrowheads="1"/>
            </p:cNvSpPr>
            <p:nvPr/>
          </p:nvSpPr>
          <p:spPr bwMode="auto">
            <a:xfrm>
              <a:off x="1713" y="3543"/>
              <a:ext cx="73" cy="91"/>
            </a:xfrm>
            <a:prstGeom prst="ellipse">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8205" name="Line 10"/>
            <p:cNvSpPr>
              <a:spLocks noChangeShapeType="1"/>
            </p:cNvSpPr>
            <p:nvPr/>
          </p:nvSpPr>
          <p:spPr bwMode="auto">
            <a:xfrm>
              <a:off x="1618" y="3109"/>
              <a:ext cx="201" cy="1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6" name="Line 11"/>
            <p:cNvSpPr>
              <a:spLocks noChangeShapeType="1"/>
            </p:cNvSpPr>
            <p:nvPr/>
          </p:nvSpPr>
          <p:spPr bwMode="auto">
            <a:xfrm>
              <a:off x="1344" y="3310"/>
              <a:ext cx="128" cy="2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7" name="Line 13"/>
            <p:cNvSpPr>
              <a:spLocks noChangeShapeType="1"/>
            </p:cNvSpPr>
            <p:nvPr/>
          </p:nvSpPr>
          <p:spPr bwMode="auto">
            <a:xfrm>
              <a:off x="1472" y="3593"/>
              <a:ext cx="29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8" name="Line 15"/>
            <p:cNvSpPr>
              <a:spLocks noChangeShapeType="1"/>
            </p:cNvSpPr>
            <p:nvPr/>
          </p:nvSpPr>
          <p:spPr bwMode="auto">
            <a:xfrm flipV="1">
              <a:off x="1746" y="3291"/>
              <a:ext cx="101"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9" name="Oval 16"/>
            <p:cNvSpPr>
              <a:spLocks noChangeArrowheads="1"/>
            </p:cNvSpPr>
            <p:nvPr/>
          </p:nvSpPr>
          <p:spPr bwMode="auto">
            <a:xfrm>
              <a:off x="1189" y="2934"/>
              <a:ext cx="786" cy="850"/>
            </a:xfrm>
            <a:prstGeom prst="ellipse">
              <a:avLst/>
            </a:prstGeom>
            <a:solidFill>
              <a:schemeClr val="accent1">
                <a:alpha val="0"/>
              </a:schemeClr>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8210" name="Line 17"/>
            <p:cNvSpPr>
              <a:spLocks noChangeShapeType="1"/>
            </p:cNvSpPr>
            <p:nvPr/>
          </p:nvSpPr>
          <p:spPr bwMode="auto">
            <a:xfrm flipV="1">
              <a:off x="1326" y="3099"/>
              <a:ext cx="256" cy="1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1" name="Text Box 18"/>
            <p:cNvSpPr txBox="1">
              <a:spLocks noChangeArrowheads="1"/>
            </p:cNvSpPr>
            <p:nvPr/>
          </p:nvSpPr>
          <p:spPr bwMode="auto">
            <a:xfrm>
              <a:off x="1437" y="3254"/>
              <a:ext cx="4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2000" i="1">
                  <a:ea typeface="新細明體" panose="02020500000000000000" pitchFamily="18" charset="-120"/>
                </a:rPr>
                <a:t>C</a:t>
              </a:r>
              <a:r>
                <a:rPr lang="en-US" altLang="zh-TW" sz="1600" i="1">
                  <a:ea typeface="新細明體" panose="02020500000000000000" pitchFamily="18" charset="-120"/>
                </a:rPr>
                <a:t>5</a:t>
              </a:r>
            </a:p>
          </p:txBody>
        </p:sp>
        <p:sp>
          <p:nvSpPr>
            <p:cNvPr id="8212" name="Oval 19"/>
            <p:cNvSpPr>
              <a:spLocks noChangeArrowheads="1"/>
            </p:cNvSpPr>
            <p:nvPr/>
          </p:nvSpPr>
          <p:spPr bwMode="auto">
            <a:xfrm>
              <a:off x="2423" y="3026"/>
              <a:ext cx="549" cy="604"/>
            </a:xfrm>
            <a:prstGeom prst="ellipse">
              <a:avLst/>
            </a:prstGeom>
            <a:solidFill>
              <a:schemeClr val="folHlink"/>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8213" name="Line 20"/>
            <p:cNvSpPr>
              <a:spLocks noChangeShapeType="1"/>
            </p:cNvSpPr>
            <p:nvPr/>
          </p:nvSpPr>
          <p:spPr bwMode="auto">
            <a:xfrm flipV="1">
              <a:off x="1966" y="3328"/>
              <a:ext cx="457" cy="9"/>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4" name="Text Box 21"/>
            <p:cNvSpPr txBox="1">
              <a:spLocks noChangeArrowheads="1"/>
            </p:cNvSpPr>
            <p:nvPr/>
          </p:nvSpPr>
          <p:spPr bwMode="auto">
            <a:xfrm>
              <a:off x="2523" y="3191"/>
              <a:ext cx="5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2000" i="1">
                  <a:ea typeface="新細明體" panose="02020500000000000000" pitchFamily="18" charset="-120"/>
                </a:rPr>
                <a:t>K</a:t>
              </a:r>
              <a:r>
                <a:rPr lang="en-US" altLang="zh-TW" sz="1600" i="1">
                  <a:ea typeface="新細明體" panose="02020500000000000000" pitchFamily="18" charset="-120"/>
                </a:rPr>
                <a:t>s</a:t>
              </a:r>
              <a:endParaRPr lang="en-US" altLang="zh-TW" sz="1800">
                <a:ea typeface="新細明體" panose="02020500000000000000" pitchFamily="18" charset="-120"/>
              </a:endParaRPr>
            </a:p>
          </p:txBody>
        </p:sp>
      </p:grpSp>
    </p:spTree>
    <p:extLst>
      <p:ext uri="{BB962C8B-B14F-4D97-AF65-F5344CB8AC3E}">
        <p14:creationId xmlns:p14="http://schemas.microsoft.com/office/powerpoint/2010/main" val="3932807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50767ED-5EDE-486F-A92B-44A2140FE5B3}" type="datetime1">
              <a:rPr lang="en-US" altLang="zh-TW" sz="1400" smtClean="0">
                <a:ea typeface="新細明體" panose="02020500000000000000" pitchFamily="18" charset="-120"/>
              </a:rPr>
              <a:pPr eaLnBrk="1" hangingPunct="1"/>
              <a:t>4/5/2017</a:t>
            </a:fld>
            <a:endParaRPr lang="en-US" altLang="zh-TW" sz="1400" smtClean="0">
              <a:ea typeface="新細明體" panose="02020500000000000000" pitchFamily="18" charset="-120"/>
            </a:endParaRPr>
          </a:p>
        </p:txBody>
      </p:sp>
      <p:sp>
        <p:nvSpPr>
          <p:cNvPr id="922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DCD897B-B80C-4C9B-9A45-714D4F670D44}" type="slidenum">
              <a:rPr lang="zh-TW" altLang="en-US" sz="1400"/>
              <a:pPr eaLnBrk="1" hangingPunct="1"/>
              <a:t>8</a:t>
            </a:fld>
            <a:endParaRPr lang="en-US" altLang="zh-TW" sz="1400"/>
          </a:p>
        </p:txBody>
      </p:sp>
      <p:sp>
        <p:nvSpPr>
          <p:cNvPr id="9221"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Greedy Coloring Algorithm</a:t>
            </a:r>
          </a:p>
        </p:txBody>
      </p:sp>
      <p:sp>
        <p:nvSpPr>
          <p:cNvPr id="9222" name="Rectangle 3"/>
          <p:cNvSpPr>
            <a:spLocks noGrp="1" noChangeArrowheads="1"/>
          </p:cNvSpPr>
          <p:nvPr>
            <p:ph type="body" idx="1"/>
          </p:nvPr>
        </p:nvSpPr>
        <p:spPr/>
        <p:txBody>
          <a:bodyPr/>
          <a:lstStyle/>
          <a:p>
            <a:pPr eaLnBrk="1" hangingPunct="1"/>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The greedy coloring relative to a vertex ordering </a:t>
            </a:r>
            <a:r>
              <a:rPr lang="en-US" altLang="zh-TW" i="1" dirty="0" smtClean="0">
                <a:ea typeface="新細明體" panose="02020500000000000000" pitchFamily="18" charset="-120"/>
              </a:rPr>
              <a:t>v</a:t>
            </a:r>
            <a:r>
              <a:rPr lang="en-US" altLang="zh-TW" sz="2000" i="1" baseline="-25000" dirty="0" smtClean="0">
                <a:ea typeface="新細明體" panose="02020500000000000000" pitchFamily="18" charset="-120"/>
              </a:rPr>
              <a:t>1</a:t>
            </a:r>
            <a:r>
              <a:rPr lang="en-US" altLang="zh-TW" dirty="0" smtClean="0">
                <a:ea typeface="新細明體" panose="02020500000000000000" pitchFamily="18" charset="-120"/>
              </a:rPr>
              <a:t>,…,</a:t>
            </a:r>
            <a:r>
              <a:rPr lang="en-US" altLang="zh-TW" i="1" dirty="0" err="1" smtClean="0">
                <a:ea typeface="新細明體" panose="02020500000000000000" pitchFamily="18" charset="-120"/>
              </a:rPr>
              <a:t>v</a:t>
            </a:r>
            <a:r>
              <a:rPr lang="en-US" altLang="zh-TW" i="1" baseline="-25000" dirty="0" err="1" smtClean="0">
                <a:ea typeface="新細明體" panose="02020500000000000000" pitchFamily="18" charset="-120"/>
              </a:rPr>
              <a:t>n</a:t>
            </a:r>
            <a:r>
              <a:rPr lang="en-US" altLang="zh-TW" dirty="0" smtClean="0">
                <a:ea typeface="新細明體" panose="02020500000000000000" pitchFamily="18" charset="-120"/>
              </a:rPr>
              <a:t>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of</a:t>
            </a:r>
            <a:r>
              <a:rPr lang="en-US" altLang="zh-TW" dirty="0" smtClean="0">
                <a:ea typeface="新細明體" panose="02020500000000000000" pitchFamily="18" charset="-120"/>
              </a:rPr>
              <a:t> </a:t>
            </a:r>
            <a:r>
              <a:rPr lang="en-US" altLang="zh-TW" i="1" dirty="0" smtClean="0">
                <a:ea typeface="新細明體" panose="02020500000000000000" pitchFamily="18" charset="-120"/>
              </a:rPr>
              <a:t>V</a:t>
            </a:r>
            <a:r>
              <a:rPr lang="en-US" altLang="zh-TW" dirty="0" smtClean="0">
                <a:ea typeface="新細明體" panose="02020500000000000000" pitchFamily="18" charset="-120"/>
              </a:rPr>
              <a:t>(</a:t>
            </a:r>
            <a:r>
              <a:rPr lang="en-US" altLang="zh-TW" i="1" dirty="0" smtClean="0">
                <a:ea typeface="新細明體" panose="02020500000000000000" pitchFamily="18" charset="-120"/>
              </a:rPr>
              <a:t>G</a:t>
            </a:r>
            <a:r>
              <a:rPr lang="en-US" altLang="zh-TW" dirty="0" smtClean="0">
                <a:ea typeface="新細明體" panose="02020500000000000000" pitchFamily="18" charset="-120"/>
              </a:rPr>
              <a:t>)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is obtained by coloring vertices in the order</a:t>
            </a:r>
            <a:r>
              <a:rPr lang="en-US" altLang="zh-TW" dirty="0" smtClean="0">
                <a:ea typeface="新細明體" panose="02020500000000000000" pitchFamily="18" charset="-120"/>
              </a:rPr>
              <a:t> </a:t>
            </a:r>
            <a:r>
              <a:rPr lang="en-US" altLang="zh-TW" i="1" dirty="0" smtClean="0">
                <a:ea typeface="新細明體" panose="02020500000000000000" pitchFamily="18" charset="-120"/>
              </a:rPr>
              <a:t>v</a:t>
            </a:r>
            <a:r>
              <a:rPr lang="en-US" altLang="zh-TW" sz="2000" i="1" baseline="-25000" dirty="0" smtClean="0">
                <a:ea typeface="新細明體" panose="02020500000000000000" pitchFamily="18" charset="-120"/>
              </a:rPr>
              <a:t>1</a:t>
            </a:r>
            <a:r>
              <a:rPr lang="en-US" altLang="zh-TW" dirty="0" smtClean="0">
                <a:ea typeface="新細明體" panose="02020500000000000000" pitchFamily="18" charset="-120"/>
              </a:rPr>
              <a:t>,…..,</a:t>
            </a:r>
            <a:r>
              <a:rPr lang="en-US" altLang="zh-TW" i="1" dirty="0" err="1" smtClean="0">
                <a:ea typeface="新細明體" panose="02020500000000000000" pitchFamily="18" charset="-120"/>
              </a:rPr>
              <a:t>v</a:t>
            </a:r>
            <a:r>
              <a:rPr lang="en-US" altLang="zh-TW" i="1" baseline="-25000" dirty="0" err="1" smtClean="0">
                <a:ea typeface="新細明體" panose="02020500000000000000" pitchFamily="18" charset="-120"/>
              </a:rPr>
              <a:t>n</a:t>
            </a:r>
            <a:r>
              <a:rPr lang="en-US" altLang="zh-TW" dirty="0" smtClean="0">
                <a:ea typeface="新細明體" panose="02020500000000000000" pitchFamily="18" charset="-120"/>
              </a:rPr>
              <a:t>,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assigning to </a:t>
            </a:r>
            <a:r>
              <a:rPr lang="en-US" altLang="zh-TW" i="1" dirty="0" smtClean="0">
                <a:ea typeface="新細明體" panose="02020500000000000000" pitchFamily="18" charset="-120"/>
              </a:rPr>
              <a:t>v</a:t>
            </a:r>
            <a:r>
              <a:rPr lang="en-US" altLang="zh-TW" i="1" baseline="-25000" dirty="0" smtClean="0">
                <a:ea typeface="新細明體" panose="02020500000000000000" pitchFamily="18" charset="-120"/>
              </a:rPr>
              <a:t>i</a:t>
            </a:r>
            <a:r>
              <a:rPr lang="en-US" altLang="zh-TW" baseline="-25000" dirty="0" smtClean="0">
                <a:ea typeface="新細明體" panose="02020500000000000000" pitchFamily="18" charset="-120"/>
              </a:rPr>
              <a:t>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the smallest indexed color not already used on its lower-indexed neighbors.</a:t>
            </a:r>
          </a:p>
        </p:txBody>
      </p:sp>
    </p:spTree>
    <p:extLst>
      <p:ext uri="{BB962C8B-B14F-4D97-AF65-F5344CB8AC3E}">
        <p14:creationId xmlns:p14="http://schemas.microsoft.com/office/powerpoint/2010/main" val="2170717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版面配置區 3"/>
          <p:cNvSpPr txBox="1">
            <a:spLocks noGrp="1"/>
          </p:cNvSpPr>
          <p:nvPr/>
        </p:nvSpPr>
        <p:spPr bwMode="auto">
          <a:xfrm>
            <a:off x="0" y="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1400">
                <a:ea typeface="新細明體" panose="02020500000000000000" pitchFamily="18" charset="-120"/>
              </a:rPr>
              <a:t>Graph Theory</a:t>
            </a:r>
          </a:p>
        </p:txBody>
      </p:sp>
      <p:sp>
        <p:nvSpPr>
          <p:cNvPr id="10243" name="頁尾版面配置區 4"/>
          <p:cNvSpPr txBox="1">
            <a:spLocks noGrp="1"/>
          </p:cNvSpPr>
          <p:nvPr/>
        </p:nvSpPr>
        <p:spPr bwMode="auto">
          <a:xfrm>
            <a:off x="0" y="6400800"/>
            <a:ext cx="298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TW" sz="1400">
                <a:ea typeface="新細明體" panose="02020500000000000000" pitchFamily="18" charset="-120"/>
              </a:rPr>
              <a:t>Ch.5.   Coloring of Graphs</a:t>
            </a:r>
          </a:p>
        </p:txBody>
      </p:sp>
      <p:sp>
        <p:nvSpPr>
          <p:cNvPr id="10244" name="投影片編號版面配置區 5"/>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1648ED4E-4DF2-48AF-BD2E-6D2F9B786A4B}" type="slidenum">
              <a:rPr lang="zh-TW" altLang="en-US" sz="1400">
                <a:ea typeface="新細明體" panose="02020500000000000000" pitchFamily="18" charset="-120"/>
              </a:rPr>
              <a:pPr algn="r" eaLnBrk="1" hangingPunct="1"/>
              <a:t>9</a:t>
            </a:fld>
            <a:endParaRPr lang="en-US" altLang="zh-TW" sz="1400">
              <a:ea typeface="新細明體" panose="02020500000000000000" pitchFamily="18" charset="-120"/>
            </a:endParaRPr>
          </a:p>
        </p:txBody>
      </p:sp>
      <p:sp>
        <p:nvSpPr>
          <p:cNvPr id="10245" name="Rectangle 2"/>
          <p:cNvSpPr>
            <a:spLocks noGrp="1" noChangeArrowheads="1"/>
          </p:cNvSpPr>
          <p:nvPr>
            <p:ph type="title" idx="4294967295"/>
          </p:nvPr>
        </p:nvSpPr>
        <p:spPr/>
        <p:txBody>
          <a:bodyPr/>
          <a:lstStyle/>
          <a:p>
            <a:pPr eaLnBrk="1" hangingPunct="1"/>
            <a:r>
              <a:rPr lang="en-US" altLang="zh-TW" sz="3600" smtClean="0">
                <a:ea typeface="新細明體" panose="02020500000000000000" pitchFamily="18" charset="-120"/>
              </a:rPr>
              <a:t>Example of  Greedy Coloring Algorithm</a:t>
            </a:r>
          </a:p>
        </p:txBody>
      </p:sp>
      <p:sp>
        <p:nvSpPr>
          <p:cNvPr id="10246" name="Oval 7"/>
          <p:cNvSpPr>
            <a:spLocks noChangeArrowheads="1"/>
          </p:cNvSpPr>
          <p:nvPr/>
        </p:nvSpPr>
        <p:spPr bwMode="auto">
          <a:xfrm>
            <a:off x="1628775" y="4095750"/>
            <a:ext cx="438150" cy="428625"/>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10247" name="Oval 8"/>
          <p:cNvSpPr>
            <a:spLocks noChangeArrowheads="1"/>
          </p:cNvSpPr>
          <p:nvPr/>
        </p:nvSpPr>
        <p:spPr bwMode="auto">
          <a:xfrm>
            <a:off x="2371725" y="5457825"/>
            <a:ext cx="438150" cy="428625"/>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10248" name="Oval 9"/>
          <p:cNvSpPr>
            <a:spLocks noChangeArrowheads="1"/>
          </p:cNvSpPr>
          <p:nvPr/>
        </p:nvSpPr>
        <p:spPr bwMode="auto">
          <a:xfrm>
            <a:off x="3276600" y="3905250"/>
            <a:ext cx="438150" cy="428625"/>
          </a:xfrm>
          <a:prstGeom prst="ellipse">
            <a:avLst/>
          </a:prstGeom>
          <a:solidFill>
            <a:schemeClr val="accent2"/>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10249" name="Oval 10"/>
          <p:cNvSpPr>
            <a:spLocks noChangeArrowheads="1"/>
          </p:cNvSpPr>
          <p:nvPr/>
        </p:nvSpPr>
        <p:spPr bwMode="auto">
          <a:xfrm>
            <a:off x="4438650" y="5286375"/>
            <a:ext cx="438150" cy="428625"/>
          </a:xfrm>
          <a:prstGeom prst="ellipse">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10250" name="Oval 11"/>
          <p:cNvSpPr>
            <a:spLocks noChangeArrowheads="1"/>
          </p:cNvSpPr>
          <p:nvPr/>
        </p:nvSpPr>
        <p:spPr bwMode="auto">
          <a:xfrm>
            <a:off x="5448300" y="3971925"/>
            <a:ext cx="438150" cy="428625"/>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10251" name="Oval 12"/>
          <p:cNvSpPr>
            <a:spLocks noChangeArrowheads="1"/>
          </p:cNvSpPr>
          <p:nvPr/>
        </p:nvSpPr>
        <p:spPr bwMode="auto">
          <a:xfrm>
            <a:off x="1628775" y="4095750"/>
            <a:ext cx="438150" cy="428625"/>
          </a:xfrm>
          <a:prstGeom prst="ellipse">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10252" name="Line 13"/>
          <p:cNvSpPr>
            <a:spLocks noChangeShapeType="1"/>
          </p:cNvSpPr>
          <p:nvPr/>
        </p:nvSpPr>
        <p:spPr bwMode="auto">
          <a:xfrm flipV="1">
            <a:off x="2057400" y="4114800"/>
            <a:ext cx="1200150" cy="1619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3" name="Line 14"/>
          <p:cNvSpPr>
            <a:spLocks noChangeShapeType="1"/>
          </p:cNvSpPr>
          <p:nvPr/>
        </p:nvSpPr>
        <p:spPr bwMode="auto">
          <a:xfrm>
            <a:off x="1962150" y="4505325"/>
            <a:ext cx="514350" cy="9715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4" name="Line 15"/>
          <p:cNvSpPr>
            <a:spLocks noChangeShapeType="1"/>
          </p:cNvSpPr>
          <p:nvPr/>
        </p:nvSpPr>
        <p:spPr bwMode="auto">
          <a:xfrm flipV="1">
            <a:off x="2743200" y="4324350"/>
            <a:ext cx="666750" cy="11715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5" name="Line 16"/>
          <p:cNvSpPr>
            <a:spLocks noChangeShapeType="1"/>
          </p:cNvSpPr>
          <p:nvPr/>
        </p:nvSpPr>
        <p:spPr bwMode="auto">
          <a:xfrm>
            <a:off x="3657600" y="4286250"/>
            <a:ext cx="819150" cy="10763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6" name="Line 17"/>
          <p:cNvSpPr>
            <a:spLocks noChangeShapeType="1"/>
          </p:cNvSpPr>
          <p:nvPr/>
        </p:nvSpPr>
        <p:spPr bwMode="auto">
          <a:xfrm flipV="1">
            <a:off x="2819400" y="5543550"/>
            <a:ext cx="1619250" cy="1428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7" name="Line 18"/>
          <p:cNvSpPr>
            <a:spLocks noChangeShapeType="1"/>
          </p:cNvSpPr>
          <p:nvPr/>
        </p:nvSpPr>
        <p:spPr bwMode="auto">
          <a:xfrm flipV="1">
            <a:off x="4791075" y="4324350"/>
            <a:ext cx="704850" cy="990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8" name="Line 19"/>
          <p:cNvSpPr>
            <a:spLocks noChangeShapeType="1"/>
          </p:cNvSpPr>
          <p:nvPr/>
        </p:nvSpPr>
        <p:spPr bwMode="auto">
          <a:xfrm>
            <a:off x="3733800" y="4076700"/>
            <a:ext cx="1714500" cy="857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9" name="Oval 20"/>
          <p:cNvSpPr>
            <a:spLocks noChangeArrowheads="1"/>
          </p:cNvSpPr>
          <p:nvPr/>
        </p:nvSpPr>
        <p:spPr bwMode="auto">
          <a:xfrm>
            <a:off x="1543050" y="2162175"/>
            <a:ext cx="438150" cy="428625"/>
          </a:xfrm>
          <a:prstGeom prst="ellipse">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10260" name="Oval 21"/>
          <p:cNvSpPr>
            <a:spLocks noChangeArrowheads="1"/>
          </p:cNvSpPr>
          <p:nvPr/>
        </p:nvSpPr>
        <p:spPr bwMode="auto">
          <a:xfrm>
            <a:off x="2295525" y="2162175"/>
            <a:ext cx="438150" cy="428625"/>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10261" name="Oval 22"/>
          <p:cNvSpPr>
            <a:spLocks noChangeArrowheads="1"/>
          </p:cNvSpPr>
          <p:nvPr/>
        </p:nvSpPr>
        <p:spPr bwMode="auto">
          <a:xfrm>
            <a:off x="3019425" y="2171700"/>
            <a:ext cx="438150" cy="428625"/>
          </a:xfrm>
          <a:prstGeom prst="ellipse">
            <a:avLst/>
          </a:prstGeom>
          <a:solidFill>
            <a:schemeClr val="accent2"/>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10262" name="Oval 23"/>
          <p:cNvSpPr>
            <a:spLocks noChangeArrowheads="1"/>
          </p:cNvSpPr>
          <p:nvPr/>
        </p:nvSpPr>
        <p:spPr bwMode="auto">
          <a:xfrm>
            <a:off x="3705225" y="2181225"/>
            <a:ext cx="438150" cy="428625"/>
          </a:xfrm>
          <a:prstGeom prst="ellipse">
            <a:avLst/>
          </a:prstGeom>
          <a:solidFill>
            <a:srgbClr val="FFFF00"/>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10263" name="Oval 24"/>
          <p:cNvSpPr>
            <a:spLocks noChangeArrowheads="1"/>
          </p:cNvSpPr>
          <p:nvPr/>
        </p:nvSpPr>
        <p:spPr bwMode="auto">
          <a:xfrm>
            <a:off x="4391025" y="2171700"/>
            <a:ext cx="438150" cy="428625"/>
          </a:xfrm>
          <a:prstGeom prst="ellipse">
            <a:avLst/>
          </a:prstGeom>
          <a:solidFill>
            <a:srgbClr val="000000"/>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10264" name="Text Box 25"/>
          <p:cNvSpPr txBox="1">
            <a:spLocks noChangeArrowheads="1"/>
          </p:cNvSpPr>
          <p:nvPr/>
        </p:nvSpPr>
        <p:spPr bwMode="auto">
          <a:xfrm>
            <a:off x="1590675" y="1724025"/>
            <a:ext cx="485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a:ea typeface="新細明體" panose="02020500000000000000" pitchFamily="18" charset="-120"/>
              </a:rPr>
              <a:t>1</a:t>
            </a:r>
          </a:p>
        </p:txBody>
      </p:sp>
      <p:sp>
        <p:nvSpPr>
          <p:cNvPr id="10265" name="Text Box 26"/>
          <p:cNvSpPr txBox="1">
            <a:spLocks noChangeArrowheads="1"/>
          </p:cNvSpPr>
          <p:nvPr/>
        </p:nvSpPr>
        <p:spPr bwMode="auto">
          <a:xfrm>
            <a:off x="2266950" y="1704975"/>
            <a:ext cx="485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a:ea typeface="新細明體" panose="02020500000000000000" pitchFamily="18" charset="-120"/>
              </a:rPr>
              <a:t>2</a:t>
            </a:r>
          </a:p>
        </p:txBody>
      </p:sp>
      <p:sp>
        <p:nvSpPr>
          <p:cNvPr id="10266" name="Text Box 27"/>
          <p:cNvSpPr txBox="1">
            <a:spLocks noChangeArrowheads="1"/>
          </p:cNvSpPr>
          <p:nvPr/>
        </p:nvSpPr>
        <p:spPr bwMode="auto">
          <a:xfrm>
            <a:off x="3028950" y="1695450"/>
            <a:ext cx="485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a:ea typeface="新細明體" panose="02020500000000000000" pitchFamily="18" charset="-120"/>
              </a:rPr>
              <a:t>3</a:t>
            </a:r>
          </a:p>
        </p:txBody>
      </p:sp>
      <p:sp>
        <p:nvSpPr>
          <p:cNvPr id="10267" name="Text Box 28"/>
          <p:cNvSpPr txBox="1">
            <a:spLocks noChangeArrowheads="1"/>
          </p:cNvSpPr>
          <p:nvPr/>
        </p:nvSpPr>
        <p:spPr bwMode="auto">
          <a:xfrm>
            <a:off x="3676650" y="1704975"/>
            <a:ext cx="485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a:ea typeface="新細明體" panose="02020500000000000000" pitchFamily="18" charset="-120"/>
              </a:rPr>
              <a:t>4</a:t>
            </a:r>
          </a:p>
        </p:txBody>
      </p:sp>
      <p:sp>
        <p:nvSpPr>
          <p:cNvPr id="10268" name="Text Box 29"/>
          <p:cNvSpPr txBox="1">
            <a:spLocks noChangeArrowheads="1"/>
          </p:cNvSpPr>
          <p:nvPr/>
        </p:nvSpPr>
        <p:spPr bwMode="auto">
          <a:xfrm>
            <a:off x="4400550" y="1704975"/>
            <a:ext cx="485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a:ea typeface="新細明體" panose="02020500000000000000" pitchFamily="18" charset="-120"/>
              </a:rPr>
              <a:t>5</a:t>
            </a:r>
          </a:p>
        </p:txBody>
      </p:sp>
      <p:sp>
        <p:nvSpPr>
          <p:cNvPr id="10269" name="Text Box 30"/>
          <p:cNvSpPr txBox="1">
            <a:spLocks noChangeArrowheads="1"/>
          </p:cNvSpPr>
          <p:nvPr/>
        </p:nvSpPr>
        <p:spPr bwMode="auto">
          <a:xfrm>
            <a:off x="1343025" y="3829050"/>
            <a:ext cx="485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a:ea typeface="新細明體" panose="02020500000000000000" pitchFamily="18" charset="-120"/>
              </a:rPr>
              <a:t>1</a:t>
            </a:r>
          </a:p>
        </p:txBody>
      </p:sp>
      <p:sp>
        <p:nvSpPr>
          <p:cNvPr id="10270" name="Text Box 31"/>
          <p:cNvSpPr txBox="1">
            <a:spLocks noChangeArrowheads="1"/>
          </p:cNvSpPr>
          <p:nvPr/>
        </p:nvSpPr>
        <p:spPr bwMode="auto">
          <a:xfrm>
            <a:off x="1933575" y="5400675"/>
            <a:ext cx="485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a:ea typeface="新細明體" panose="02020500000000000000" pitchFamily="18" charset="-120"/>
              </a:rPr>
              <a:t>2</a:t>
            </a:r>
          </a:p>
        </p:txBody>
      </p:sp>
      <p:sp>
        <p:nvSpPr>
          <p:cNvPr id="10271" name="Text Box 32"/>
          <p:cNvSpPr txBox="1">
            <a:spLocks noChangeArrowheads="1"/>
          </p:cNvSpPr>
          <p:nvPr/>
        </p:nvSpPr>
        <p:spPr bwMode="auto">
          <a:xfrm>
            <a:off x="3248025" y="3476625"/>
            <a:ext cx="485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a:ea typeface="新細明體" panose="02020500000000000000" pitchFamily="18" charset="-120"/>
              </a:rPr>
              <a:t>3</a:t>
            </a:r>
          </a:p>
        </p:txBody>
      </p:sp>
      <p:sp>
        <p:nvSpPr>
          <p:cNvPr id="10272" name="Text Box 33"/>
          <p:cNvSpPr txBox="1">
            <a:spLocks noChangeArrowheads="1"/>
          </p:cNvSpPr>
          <p:nvPr/>
        </p:nvSpPr>
        <p:spPr bwMode="auto">
          <a:xfrm>
            <a:off x="4924425" y="5343525"/>
            <a:ext cx="485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a:ea typeface="新細明體" panose="02020500000000000000" pitchFamily="18" charset="-120"/>
              </a:rPr>
              <a:t>4</a:t>
            </a:r>
          </a:p>
        </p:txBody>
      </p:sp>
      <p:sp>
        <p:nvSpPr>
          <p:cNvPr id="10273" name="Text Box 34"/>
          <p:cNvSpPr txBox="1">
            <a:spLocks noChangeArrowheads="1"/>
          </p:cNvSpPr>
          <p:nvPr/>
        </p:nvSpPr>
        <p:spPr bwMode="auto">
          <a:xfrm>
            <a:off x="5438775" y="3495675"/>
            <a:ext cx="485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a:ea typeface="新細明體" panose="02020500000000000000" pitchFamily="18" charset="-120"/>
              </a:rPr>
              <a:t>5</a:t>
            </a:r>
          </a:p>
        </p:txBody>
      </p:sp>
      <p:sp>
        <p:nvSpPr>
          <p:cNvPr id="10274" name="AutoShape 35"/>
          <p:cNvSpPr>
            <a:spLocks noChangeArrowheads="1"/>
          </p:cNvSpPr>
          <p:nvPr/>
        </p:nvSpPr>
        <p:spPr bwMode="auto">
          <a:xfrm>
            <a:off x="6296025" y="3352800"/>
            <a:ext cx="1790700" cy="847725"/>
          </a:xfrm>
          <a:prstGeom prst="wedgeRoundRectCallout">
            <a:avLst>
              <a:gd name="adj1" fmla="val -82537"/>
              <a:gd name="adj2" fmla="val -1500"/>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TW">
                <a:ea typeface="新細明體" panose="02020500000000000000" pitchFamily="18" charset="-120"/>
              </a:rPr>
              <a:t>Coloring Sequence</a:t>
            </a:r>
          </a:p>
        </p:txBody>
      </p:sp>
      <p:sp>
        <p:nvSpPr>
          <p:cNvPr id="10275" name="Text Box 37"/>
          <p:cNvSpPr txBox="1">
            <a:spLocks noChangeArrowheads="1"/>
          </p:cNvSpPr>
          <p:nvPr/>
        </p:nvSpPr>
        <p:spPr bwMode="auto">
          <a:xfrm>
            <a:off x="5994400" y="15938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10276" name="AutoShape 39"/>
          <p:cNvSpPr>
            <a:spLocks noChangeArrowheads="1"/>
          </p:cNvSpPr>
          <p:nvPr/>
        </p:nvSpPr>
        <p:spPr bwMode="auto">
          <a:xfrm>
            <a:off x="5638800" y="1590675"/>
            <a:ext cx="1514475" cy="495300"/>
          </a:xfrm>
          <a:prstGeom prst="wedgeRoundRectCallout">
            <a:avLst>
              <a:gd name="adj1" fmla="val -111005"/>
              <a:gd name="adj2" fmla="val 23718"/>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TW">
                <a:ea typeface="新細明體" panose="02020500000000000000" pitchFamily="18" charset="-120"/>
              </a:rPr>
              <a:t>Index</a:t>
            </a:r>
          </a:p>
        </p:txBody>
      </p:sp>
      <p:sp>
        <p:nvSpPr>
          <p:cNvPr id="2" name="Date Placeholder 1"/>
          <p:cNvSpPr>
            <a:spLocks noGrp="1"/>
          </p:cNvSpPr>
          <p:nvPr>
            <p:ph type="dt" sz="half" idx="10"/>
          </p:nvPr>
        </p:nvSpPr>
        <p:spPr/>
        <p:txBody>
          <a:bodyPr/>
          <a:lstStyle/>
          <a:p>
            <a:fld id="{3358E394-00A3-421C-9FFC-2C93768A1F03}" type="datetime1">
              <a:rPr lang="en-US" smtClean="0"/>
              <a:pPr/>
              <a:t>4/5/2017</a:t>
            </a:fld>
            <a:endParaRPr lang="en-US"/>
          </a:p>
        </p:txBody>
      </p:sp>
      <p:sp>
        <p:nvSpPr>
          <p:cNvPr id="3" name="Slide Number Placeholder 2"/>
          <p:cNvSpPr>
            <a:spLocks noGrp="1"/>
          </p:cNvSpPr>
          <p:nvPr>
            <p:ph type="sldNum" sz="quarter" idx="12"/>
          </p:nvPr>
        </p:nvSpPr>
        <p:spPr/>
        <p:txBody>
          <a:bodyPr/>
          <a:lstStyle/>
          <a:p>
            <a:fld id="{0F798C2E-3F97-42E3-8F6C-B8F4E82165E1}" type="slidenum">
              <a:rPr lang="en-US" smtClean="0"/>
              <a:pPr/>
              <a:t>9</a:t>
            </a:fld>
            <a:endParaRPr lang="en-US"/>
          </a:p>
        </p:txBody>
      </p:sp>
    </p:spTree>
    <p:extLst>
      <p:ext uri="{BB962C8B-B14F-4D97-AF65-F5344CB8AC3E}">
        <p14:creationId xmlns:p14="http://schemas.microsoft.com/office/powerpoint/2010/main" val="9926952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23328</TotalTime>
  <Words>1869</Words>
  <Application>Microsoft Office PowerPoint</Application>
  <PresentationFormat>On-screen Show (4:3)</PresentationFormat>
  <Paragraphs>228</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Map Region Coloring</vt:lpstr>
      <vt:lpstr>Vertex coloring</vt:lpstr>
      <vt:lpstr>k-chromatic</vt:lpstr>
      <vt:lpstr>Chromatic Number</vt:lpstr>
      <vt:lpstr>Clique number</vt:lpstr>
      <vt:lpstr>Proposition 39: For every graph G, (G) ≥ ω(G) and (G) ≥ n(G)/α(G).</vt:lpstr>
      <vt:lpstr>Example. </vt:lpstr>
      <vt:lpstr>Greedy Coloring Algorithm</vt:lpstr>
      <vt:lpstr>Example of  Greedy Coloring Algorithm</vt:lpstr>
      <vt:lpstr>Proposition 40:  (G)  (G) + 1</vt:lpstr>
      <vt:lpstr>Proposition 41: If G has a degree sequence d1  d2  ..  dn, then        (G)  1 + maxi min{di, i1}</vt:lpstr>
      <vt:lpstr> Brooks’ Theorem (Theorem 6): If G is a connected graph other than a complete graph or an odd cycle, then (G)  (G). </vt:lpstr>
      <vt:lpstr>Brook’s Theorem</vt:lpstr>
      <vt:lpstr>Brooks’ Theorem</vt:lpstr>
      <vt:lpstr>Brooks’ Theorem</vt:lpstr>
      <vt:lpstr>Brooks’ Theorem</vt:lpstr>
      <vt:lpstr>Case 2-2-2: (Gx) = 1</vt:lpstr>
      <vt:lpstr>Example: Register allocation and interval graphs</vt:lpstr>
      <vt:lpstr>Example: Register allocation and interval graphs</vt:lpstr>
      <vt:lpstr>Interval Representation and interval graphs continue</vt:lpstr>
      <vt:lpstr>Example: Register allocation and interval graphs continue</vt:lpstr>
      <vt:lpstr>Proposition 42:  If G is an interval graph, then (G) = ω(G)</vt:lpstr>
      <vt:lpstr>Proposition 42: If G is an interval graph, then (G) = ω(G)</vt:lpstr>
      <vt:lpstr>Proposition 43: If H is a k-critical graph, then (H)  k1</vt:lpstr>
      <vt:lpstr>Proposition 44: If G is a graph, then (G)  1 + max { (H) : H  G}.</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Graph Theory</dc:title>
  <dc:creator>sandip aine</dc:creator>
  <cp:lastModifiedBy>samaresh</cp:lastModifiedBy>
  <cp:revision>211</cp:revision>
  <dcterms:created xsi:type="dcterms:W3CDTF">2013-08-04T06:42:48Z</dcterms:created>
  <dcterms:modified xsi:type="dcterms:W3CDTF">2017-04-05T03:17:41Z</dcterms:modified>
</cp:coreProperties>
</file>