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76" autoAdjust="0"/>
  </p:normalViewPr>
  <p:slideViewPr>
    <p:cSldViewPr snapToGrid="0">
      <p:cViewPr>
        <p:scale>
          <a:sx n="66" d="100"/>
          <a:sy n="66" d="100"/>
        </p:scale>
        <p:origin x="-162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64F15686-254C-42EB-A1F4-66C6323A83B2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5F05BDB-DDA4-48E0-825B-E238299C0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C10A-0A82-4A34-88B7-B73498A029A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129D-CE84-49FD-9701-31262D6ECF40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4037-2F57-43E0-876D-A53A1E19842E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F34F2A-AF01-439D-8FE0-1A19D99A54FC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2984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Ch. 6.   Planar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6D43C4-7E3E-4CC5-BC16-242690E9B1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0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A43-07D5-4B5F-9883-A9EBDB8FA3EA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14BD-3C7D-472B-AF0F-102BC990DBC9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5B-320D-4616-8B3D-4A395D4C9D1B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C01F-0389-4A4C-A3E4-AF88FCFA7307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3D99-978C-4E17-B681-41A885A6522F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06-C836-43FC-B5BD-CBC464041481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D3F3-1977-469A-8415-4D878DFB1B87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83E8-B7A9-4203-A3C1-594A621568FD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138-BC46-4FC8-8C30-006754F6D389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51F7-344C-4F6A-AFD3-93586EB0A8A8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09850"/>
            <a:ext cx="7772400" cy="31813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TW" sz="4800">
                <a:ea typeface="新細明體" panose="02020500000000000000" pitchFamily="18" charset="-120"/>
              </a:rPr>
              <a:t>Planar Graphs</a:t>
            </a:r>
          </a:p>
        </p:txBody>
      </p:sp>
    </p:spTree>
    <p:extLst>
      <p:ext uri="{BB962C8B-B14F-4D97-AF65-F5344CB8AC3E}">
        <p14:creationId xmlns:p14="http://schemas.microsoft.com/office/powerpoint/2010/main" val="11463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2C29-D0B7-47C2-9905-5846156B3FFE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19E-C3F7-4E2A-834F-B4FE8A0A20B3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Face and its </a:t>
            </a:r>
            <a:r>
              <a:rPr lang="en-US" altLang="zh-TW" dirty="0" smtClean="0">
                <a:ea typeface="新細明體" panose="02020500000000000000" pitchFamily="18" charset="-120"/>
              </a:rPr>
              <a:t>length</a:t>
            </a:r>
            <a:endParaRPr lang="en-US" altLang="zh-TW" sz="1200" dirty="0">
              <a:ea typeface="新細明體" panose="02020500000000000000" pitchFamily="18" charset="-12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i="1" dirty="0">
                <a:ea typeface="新細明體" panose="02020500000000000000" pitchFamily="18" charset="-120"/>
              </a:rPr>
              <a:t>length</a:t>
            </a:r>
            <a:r>
              <a:rPr lang="en-US" altLang="zh-TW" dirty="0">
                <a:ea typeface="新細明體" panose="02020500000000000000" pitchFamily="18" charset="-120"/>
              </a:rPr>
              <a:t> of a face in a plane graph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the total length of the closed walk(s) in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bounding the face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Remark: This means the number of edges encountered as one walks around the boundary of the face. The length of a face is sometimes also referred to as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degree</a:t>
            </a:r>
            <a:r>
              <a:rPr lang="en-US" altLang="zh-TW" dirty="0" smtClean="0">
                <a:ea typeface="新細明體" panose="02020500000000000000" pitchFamily="18" charset="-120"/>
              </a:rPr>
              <a:t> of a face.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3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AF7-28E6-44D8-AE93-085C7EE25D25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26F6-353C-482D-8D54-D2BAA81D157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Proposition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46: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If </a:t>
            </a:r>
            <a:r>
              <a:rPr lang="en-US" altLang="zh-TW" sz="2800" i="1" dirty="0">
                <a:ea typeface="新細明體" panose="02020500000000000000" pitchFamily="18" charset="-120"/>
              </a:rPr>
              <a:t>l(F</a:t>
            </a:r>
            <a:r>
              <a:rPr lang="en-US" altLang="zh-TW" sz="1400" b="1" i="1" dirty="0">
                <a:ea typeface="新細明體" panose="02020500000000000000" pitchFamily="18" charset="-120"/>
              </a:rPr>
              <a:t>i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 denotes the length of face </a:t>
            </a:r>
            <a:r>
              <a:rPr lang="en-US" altLang="zh-TW" sz="2800" i="1" dirty="0">
                <a:ea typeface="新細明體" panose="02020500000000000000" pitchFamily="18" charset="-120"/>
              </a:rPr>
              <a:t>F</a:t>
            </a:r>
            <a:r>
              <a:rPr lang="en-US" altLang="zh-TW" sz="1800" b="1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ea typeface="新細明體" panose="02020500000000000000" pitchFamily="18" charset="-120"/>
              </a:rPr>
              <a:t> in a plane graph </a:t>
            </a:r>
            <a:r>
              <a:rPr lang="en-US" altLang="zh-TW" sz="2800" i="1" dirty="0">
                <a:ea typeface="新細明體" panose="02020500000000000000" pitchFamily="18" charset="-120"/>
              </a:rPr>
              <a:t>G</a:t>
            </a:r>
            <a:r>
              <a:rPr lang="en-US" altLang="zh-TW" sz="2800" dirty="0">
                <a:ea typeface="新細明體" panose="02020500000000000000" pitchFamily="18" charset="-120"/>
              </a:rPr>
              <a:t>, then </a:t>
            </a:r>
            <a:r>
              <a:rPr lang="en-US" altLang="zh-TW" sz="2800" i="1" dirty="0">
                <a:ea typeface="新細明體" panose="02020500000000000000" pitchFamily="18" charset="-120"/>
              </a:rPr>
              <a:t>2e(G)</a:t>
            </a:r>
            <a:r>
              <a:rPr lang="en-US" altLang="zh-TW" sz="2800" dirty="0">
                <a:ea typeface="新細明體" panose="02020500000000000000" pitchFamily="18" charset="-120"/>
              </a:rPr>
              <a:t>=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sz="2800" i="1" dirty="0">
                <a:ea typeface="新細明體" panose="02020500000000000000" pitchFamily="18" charset="-120"/>
              </a:rPr>
              <a:t> l(F</a:t>
            </a:r>
            <a:r>
              <a:rPr lang="en-US" altLang="zh-TW" sz="28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Proof: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face lengths are the degrees of the dual vertices. Since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)=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G*</a:t>
            </a:r>
            <a:r>
              <a:rPr lang="en-US" altLang="zh-TW" dirty="0">
                <a:ea typeface="新細明體" panose="02020500000000000000" pitchFamily="18" charset="-120"/>
              </a:rPr>
              <a:t>), the statement </a:t>
            </a:r>
            <a:r>
              <a:rPr lang="en-US" altLang="zh-TW" i="1" dirty="0">
                <a:ea typeface="新細明體" panose="02020500000000000000" pitchFamily="18" charset="-120"/>
              </a:rPr>
              <a:t>2e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)=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 dirty="0">
                <a:ea typeface="新細明體" panose="02020500000000000000" pitchFamily="18" charset="-120"/>
              </a:rPr>
              <a:t> l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1600" i="1" dirty="0"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) is thus the same as the degree-sum formula </a:t>
            </a:r>
            <a:r>
              <a:rPr lang="en-US" altLang="zh-TW" i="1" dirty="0">
                <a:ea typeface="新細明體" panose="02020500000000000000" pitchFamily="18" charset="-120"/>
              </a:rPr>
              <a:t>2e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G*</a:t>
            </a:r>
            <a:r>
              <a:rPr lang="en-US" altLang="zh-TW" dirty="0">
                <a:ea typeface="新細明體" panose="02020500000000000000" pitchFamily="18" charset="-120"/>
              </a:rPr>
              <a:t>)=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</a:rPr>
              <a:t>d</a:t>
            </a:r>
            <a:r>
              <a:rPr lang="en-US" altLang="zh-TW" sz="1600" i="1" dirty="0" err="1">
                <a:ea typeface="新細明體" panose="02020500000000000000" pitchFamily="18" charset="-120"/>
              </a:rPr>
              <a:t>G</a:t>
            </a:r>
            <a:r>
              <a:rPr lang="en-US" altLang="zh-TW" sz="1600" i="1" dirty="0">
                <a:ea typeface="新細明體" panose="02020500000000000000" pitchFamily="18" charset="-120"/>
              </a:rPr>
              <a:t>*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for </a:t>
            </a:r>
            <a:r>
              <a:rPr lang="en-US" altLang="zh-TW" i="1" dirty="0">
                <a:ea typeface="新細明體" panose="02020500000000000000" pitchFamily="18" charset="-120"/>
              </a:rPr>
              <a:t>G*</a:t>
            </a:r>
            <a:r>
              <a:rPr lang="en-US" altLang="zh-TW" dirty="0">
                <a:ea typeface="新細明體" panose="02020500000000000000" pitchFamily="18" charset="-120"/>
              </a:rPr>
              <a:t>. (Both sums count each edge twice.)</a:t>
            </a:r>
          </a:p>
        </p:txBody>
      </p:sp>
      <p:sp>
        <p:nvSpPr>
          <p:cNvPr id="198660" name="Oval 4"/>
          <p:cNvSpPr>
            <a:spLocks noChangeArrowheads="1"/>
          </p:cNvSpPr>
          <p:nvPr/>
        </p:nvSpPr>
        <p:spPr bwMode="auto">
          <a:xfrm>
            <a:off x="2647950" y="5005388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Oval 5"/>
          <p:cNvSpPr>
            <a:spLocks noChangeArrowheads="1"/>
          </p:cNvSpPr>
          <p:nvPr/>
        </p:nvSpPr>
        <p:spPr bwMode="auto">
          <a:xfrm>
            <a:off x="3846513" y="5016500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Oval 6"/>
          <p:cNvSpPr>
            <a:spLocks noChangeArrowheads="1"/>
          </p:cNvSpPr>
          <p:nvPr/>
        </p:nvSpPr>
        <p:spPr bwMode="auto">
          <a:xfrm>
            <a:off x="3635375" y="5780088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V="1">
            <a:off x="3008313" y="5102225"/>
            <a:ext cx="841375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5" name="Oval 9"/>
          <p:cNvSpPr>
            <a:spLocks noChangeArrowheads="1"/>
          </p:cNvSpPr>
          <p:nvPr/>
        </p:nvSpPr>
        <p:spPr bwMode="auto">
          <a:xfrm>
            <a:off x="3268663" y="4584700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6" name="Oval 10"/>
          <p:cNvSpPr>
            <a:spLocks noChangeArrowheads="1"/>
          </p:cNvSpPr>
          <p:nvPr/>
        </p:nvSpPr>
        <p:spPr bwMode="auto">
          <a:xfrm>
            <a:off x="2909888" y="5797550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>
            <a:off x="2752725" y="4689475"/>
            <a:ext cx="5207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3387725" y="4689475"/>
            <a:ext cx="4762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3032125" y="587057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2727325" y="5133975"/>
            <a:ext cx="2095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 flipH="1">
            <a:off x="3705225" y="5146675"/>
            <a:ext cx="18415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2943225" y="4981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l </a:t>
            </a:r>
            <a:r>
              <a:rPr lang="en-US" altLang="zh-TW" sz="1600">
                <a:ea typeface="新細明體" panose="02020500000000000000" pitchFamily="18" charset="-120"/>
              </a:rPr>
              <a:t>= 4</a:t>
            </a:r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3143250" y="554355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l </a:t>
            </a:r>
            <a:r>
              <a:rPr lang="en-US" altLang="zh-TW" sz="1600">
                <a:ea typeface="新細明體" panose="02020500000000000000" pitchFamily="18" charset="-120"/>
              </a:rPr>
              <a:t>= 3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4114800" y="51339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l </a:t>
            </a:r>
            <a:r>
              <a:rPr lang="en-US" altLang="zh-TW" sz="1600">
                <a:ea typeface="新細明體" panose="02020500000000000000" pitchFamily="18" charset="-120"/>
              </a:rPr>
              <a:t>= 5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5172075" y="4895850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) = 6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5181600" y="5343525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>
                <a:ea typeface="新細明體" panose="02020500000000000000" pitchFamily="18" charset="-120"/>
              </a:rPr>
              <a:t> l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Fi</a:t>
            </a:r>
            <a:r>
              <a:rPr lang="en-US" altLang="zh-TW">
                <a:ea typeface="新細明體" panose="02020500000000000000" pitchFamily="18" charset="-120"/>
              </a:rPr>
              <a:t>) = 12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08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365126"/>
            <a:ext cx="8752115" cy="1325563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Theorem 7 (Euler’s Formula): If a connected plane graph </a:t>
            </a:r>
            <a:r>
              <a:rPr lang="en-US" sz="3100" i="1" dirty="0" smtClean="0"/>
              <a:t>G </a:t>
            </a:r>
            <a:r>
              <a:rPr lang="en-US" sz="3100" dirty="0" smtClean="0"/>
              <a:t>has exactly </a:t>
            </a:r>
            <a:r>
              <a:rPr lang="en-US" sz="3100" i="1" dirty="0" smtClean="0"/>
              <a:t>n vertices, e edges, and f faces, then n </a:t>
            </a:r>
            <a:r>
              <a:rPr lang="en-US" sz="3100" i="1" dirty="0" smtClean="0">
                <a:sym typeface="Symbol"/>
              </a:rPr>
              <a:t> </a:t>
            </a:r>
            <a:r>
              <a:rPr lang="en-US" sz="3100" i="1" dirty="0" smtClean="0"/>
              <a:t>e + f = 2.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Proof: We use induction on </a:t>
            </a:r>
            <a:r>
              <a:rPr lang="en-US" i="1" dirty="0" smtClean="0"/>
              <a:t>n.</a:t>
            </a:r>
          </a:p>
          <a:p>
            <a:pPr>
              <a:buNone/>
            </a:pPr>
            <a:r>
              <a:rPr lang="en-US" dirty="0" smtClean="0"/>
              <a:t>Basis step (</a:t>
            </a:r>
            <a:r>
              <a:rPr lang="en-US" i="1" dirty="0" smtClean="0"/>
              <a:t>n=1): G is a “bouquet” of loops, each a</a:t>
            </a:r>
          </a:p>
          <a:p>
            <a:pPr>
              <a:buNone/>
            </a:pPr>
            <a:r>
              <a:rPr lang="en-US" dirty="0" smtClean="0"/>
              <a:t>closed curve in the embedding.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e=0, then f=1, and the formula holds.</a:t>
            </a:r>
          </a:p>
          <a:p>
            <a:pPr>
              <a:buNone/>
            </a:pPr>
            <a:r>
              <a:rPr lang="en-US" dirty="0" smtClean="0"/>
              <a:t>Each added loop passes through a face and cuts it</a:t>
            </a:r>
          </a:p>
          <a:p>
            <a:pPr>
              <a:buNone/>
            </a:pPr>
            <a:r>
              <a:rPr lang="en-US" dirty="0" smtClean="0"/>
              <a:t>into two faces. This augments the edge count and the face count each by 1. Thus the formula holds when </a:t>
            </a:r>
            <a:r>
              <a:rPr lang="en-US" i="1" dirty="0" smtClean="0"/>
              <a:t>n </a:t>
            </a:r>
            <a:r>
              <a:rPr lang="en-US" dirty="0" smtClean="0"/>
              <a:t>=1 for any number of edges.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174171"/>
            <a:ext cx="8752115" cy="114663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Theorem 7 (Euler’s Formula): In a connected plane graph </a:t>
            </a:r>
            <a:r>
              <a:rPr lang="en-US" sz="3100" i="1" dirty="0" smtClean="0"/>
              <a:t>G, n </a:t>
            </a:r>
            <a:r>
              <a:rPr lang="en-US" sz="3100" i="1" dirty="0" smtClean="0">
                <a:sym typeface="Symbol"/>
              </a:rPr>
              <a:t> </a:t>
            </a:r>
            <a:r>
              <a:rPr lang="en-US" sz="3100" i="1" dirty="0" smtClean="0"/>
              <a:t>e + f = 2. (proof continued)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dirty="0" smtClean="0"/>
              <a:t>Induction step (</a:t>
            </a:r>
            <a:r>
              <a:rPr lang="en-US" i="1" dirty="0" smtClean="0"/>
              <a:t>n&gt;1): Since G is connected, we can </a:t>
            </a:r>
            <a:r>
              <a:rPr lang="en-US" dirty="0" smtClean="0"/>
              <a:t>find an edge that is not a loop. When we contract such an edge, we obtain a plane graph </a:t>
            </a:r>
            <a:r>
              <a:rPr lang="en-US" i="1" dirty="0" smtClean="0"/>
              <a:t>G’ with n’ vertices, e’ edges, and f’ faces. The contraction does not </a:t>
            </a:r>
            <a:r>
              <a:rPr lang="en-US" dirty="0" smtClean="0"/>
              <a:t>change the number of faces (we merely shortened boundaries), but it reduces the number of edges and</a:t>
            </a:r>
          </a:p>
          <a:p>
            <a:pPr>
              <a:buNone/>
            </a:pPr>
            <a:r>
              <a:rPr lang="en-US" dirty="0" smtClean="0"/>
              <a:t>   vertices by 1, so </a:t>
            </a:r>
            <a:r>
              <a:rPr lang="en-US" i="1" dirty="0" smtClean="0"/>
              <a:t>n’=n</a:t>
            </a:r>
            <a:r>
              <a:rPr lang="en-US" i="1" dirty="0" smtClean="0">
                <a:sym typeface="Symbol"/>
              </a:rPr>
              <a:t></a:t>
            </a:r>
            <a:r>
              <a:rPr lang="en-US" i="1" dirty="0" smtClean="0"/>
              <a:t>1, e’=e</a:t>
            </a:r>
            <a:r>
              <a:rPr lang="en-US" i="1" dirty="0" smtClean="0">
                <a:sym typeface="Symbol"/>
              </a:rPr>
              <a:t></a:t>
            </a:r>
            <a:r>
              <a:rPr lang="en-US" i="1" dirty="0" smtClean="0"/>
              <a:t>1, and f’=f. Applying the IH, we get: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pt-BR" i="1" dirty="0" smtClean="0"/>
              <a:t>n</a:t>
            </a:r>
            <a:r>
              <a:rPr lang="pt-BR" i="1" dirty="0" smtClean="0">
                <a:sym typeface="Symbol"/>
              </a:rPr>
              <a:t> </a:t>
            </a:r>
            <a:r>
              <a:rPr lang="pt-BR" i="1" dirty="0" smtClean="0"/>
              <a:t>e + f = n’+1</a:t>
            </a:r>
            <a:r>
              <a:rPr lang="pt-BR" i="1" dirty="0" smtClean="0">
                <a:sym typeface="Symbol"/>
              </a:rPr>
              <a:t> </a:t>
            </a:r>
            <a:r>
              <a:rPr lang="pt-BR" i="1" dirty="0" smtClean="0"/>
              <a:t>(e’+1) + f’ = n’</a:t>
            </a:r>
            <a:r>
              <a:rPr lang="pt-BR" i="1" dirty="0" smtClean="0">
                <a:sym typeface="Symbol"/>
              </a:rPr>
              <a:t> </a:t>
            </a:r>
            <a:r>
              <a:rPr lang="pt-BR" i="1" dirty="0" smtClean="0"/>
              <a:t>e’ + f’ = 2.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86"/>
            <a:ext cx="8752115" cy="1248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Proposition 47: If G is a simple planar graph with at least three vertices, then e(G) ≤ 3n(G)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6. If also G is triangle-free, then e(G) ≤ 2n(G)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4.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5094514"/>
          </a:xfrm>
        </p:spPr>
        <p:txBody>
          <a:bodyPr>
            <a:noAutofit/>
          </a:bodyPr>
          <a:lstStyle/>
          <a:p>
            <a:r>
              <a:rPr lang="en-US" dirty="0" smtClean="0"/>
              <a:t>It suffices to consider connected graphs;</a:t>
            </a:r>
          </a:p>
          <a:p>
            <a:pPr>
              <a:buNone/>
            </a:pPr>
            <a:r>
              <a:rPr lang="en-US" dirty="0" smtClean="0"/>
              <a:t>otherwise we could add edges. Euler’s Formula</a:t>
            </a:r>
          </a:p>
          <a:p>
            <a:pPr>
              <a:buNone/>
            </a:pPr>
            <a:r>
              <a:rPr lang="en-US" dirty="0" smtClean="0"/>
              <a:t>will relate </a:t>
            </a:r>
            <a:r>
              <a:rPr lang="en-US" i="1" dirty="0" smtClean="0"/>
              <a:t>n(G) and e(G) if we can dispose of f.</a:t>
            </a:r>
          </a:p>
          <a:p>
            <a:pPr>
              <a:buNone/>
            </a:pPr>
            <a:r>
              <a:rPr lang="en-US" dirty="0" smtClean="0"/>
              <a:t>• The earlier Proposition </a:t>
            </a:r>
            <a:r>
              <a:rPr lang="en-US" dirty="0" smtClean="0"/>
              <a:t>46 </a:t>
            </a:r>
            <a:r>
              <a:rPr lang="en-US" dirty="0" smtClean="0"/>
              <a:t>provides an inequality</a:t>
            </a:r>
          </a:p>
          <a:p>
            <a:pPr>
              <a:buNone/>
            </a:pPr>
            <a:r>
              <a:rPr lang="en-US" dirty="0" smtClean="0"/>
              <a:t>   between </a:t>
            </a:r>
            <a:r>
              <a:rPr lang="en-US" i="1" dirty="0" smtClean="0"/>
              <a:t>e and f. Every face boundary in a</a:t>
            </a:r>
          </a:p>
          <a:p>
            <a:pPr>
              <a:buNone/>
            </a:pPr>
            <a:r>
              <a:rPr lang="en-US" dirty="0" smtClean="0"/>
              <a:t>   simple graph contains at least three edges (if</a:t>
            </a:r>
          </a:p>
          <a:p>
            <a:pPr>
              <a:buNone/>
            </a:pPr>
            <a:r>
              <a:rPr lang="en-US" i="1" dirty="0" smtClean="0"/>
              <a:t>    n(G) &gt; 3). Letting 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} be the list of face lengths,</a:t>
            </a:r>
          </a:p>
          <a:p>
            <a:pPr>
              <a:buNone/>
            </a:pPr>
            <a:r>
              <a:rPr lang="en-US" dirty="0" smtClean="0"/>
              <a:t>	this yields 2e = Σ </a:t>
            </a:r>
            <a:r>
              <a:rPr lang="en-US" i="1" dirty="0" err="1" smtClean="0"/>
              <a:t>fi</a:t>
            </a:r>
            <a:r>
              <a:rPr lang="en-US" i="1" dirty="0" smtClean="0"/>
              <a:t> ≥ 3f. Substituting into n </a:t>
            </a:r>
            <a:r>
              <a:rPr lang="en-US" i="1" dirty="0" smtClean="0">
                <a:sym typeface="Symbol"/>
              </a:rPr>
              <a:t> </a:t>
            </a:r>
            <a:r>
              <a:rPr lang="en-US" i="1" dirty="0" smtClean="0"/>
              <a:t>e </a:t>
            </a:r>
            <a:r>
              <a:rPr lang="pt-BR" dirty="0" smtClean="0"/>
              <a:t>+ </a:t>
            </a:r>
            <a:r>
              <a:rPr lang="pt-BR" i="1" dirty="0" smtClean="0"/>
              <a:t>f = 2 yields e ≤ 3n – 6.</a:t>
            </a:r>
          </a:p>
          <a:p>
            <a:pPr>
              <a:buNone/>
            </a:pPr>
            <a:r>
              <a:rPr lang="pt-BR" i="1" dirty="0" smtClean="0"/>
              <a:t>NB: The result can be verified for n(G) = 3 by inspection.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86"/>
            <a:ext cx="8752115" cy="1248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Proposition 47: If G is a simple planar graph with at least three vertices, then e(G) ≤ 3n(G)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6. If also G is triangle-free, then e(G) ≤ 2n(G)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4. (Proof 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96571"/>
            <a:ext cx="8490858" cy="5261429"/>
          </a:xfrm>
        </p:spPr>
        <p:txBody>
          <a:bodyPr>
            <a:noAutofit/>
          </a:bodyPr>
          <a:lstStyle/>
          <a:p>
            <a:r>
              <a:rPr lang="en-US" dirty="0" smtClean="0"/>
              <a:t>When G is triangle-free and n&gt;3, the faces have length at least 4. In this case 2e = Σ </a:t>
            </a:r>
            <a:r>
              <a:rPr lang="en-US" i="1" dirty="0" err="1" smtClean="0"/>
              <a:t>fi</a:t>
            </a:r>
            <a:r>
              <a:rPr lang="en-US" i="1" dirty="0" smtClean="0"/>
              <a:t> ≥ 4f, and we </a:t>
            </a:r>
            <a:r>
              <a:rPr lang="en-US" dirty="0" smtClean="0"/>
              <a:t>obtain </a:t>
            </a:r>
            <a:r>
              <a:rPr lang="en-US" i="1" dirty="0" smtClean="0"/>
              <a:t>e ≤ 2n-4. For n = 3, the result can be verified by inspection.</a:t>
            </a:r>
          </a:p>
          <a:p>
            <a:r>
              <a:rPr lang="en-US" i="1" dirty="0" smtClean="0"/>
              <a:t>Example: </a:t>
            </a:r>
            <a:r>
              <a:rPr lang="en-US" dirty="0" smtClean="0"/>
              <a:t>Non-planarity of </a:t>
            </a:r>
            <a:r>
              <a:rPr lang="en-US" i="1" dirty="0" smtClean="0"/>
              <a:t>K</a:t>
            </a:r>
            <a:r>
              <a:rPr lang="en-US" i="1" baseline="-25000" dirty="0" smtClean="0"/>
              <a:t>5 </a:t>
            </a:r>
            <a:r>
              <a:rPr lang="en-US" i="1" dirty="0" smtClean="0"/>
              <a:t>and K</a:t>
            </a:r>
            <a:r>
              <a:rPr lang="en-US" i="1" baseline="-25000" dirty="0" smtClean="0"/>
              <a:t>3,3</a:t>
            </a:r>
            <a:r>
              <a:rPr lang="en-US" i="1" dirty="0" smtClean="0"/>
              <a:t> follows immediately </a:t>
            </a:r>
            <a:r>
              <a:rPr lang="en-US" dirty="0" smtClean="0"/>
              <a:t>from this result.</a:t>
            </a:r>
          </a:p>
          <a:p>
            <a:pPr>
              <a:buNone/>
            </a:pPr>
            <a:r>
              <a:rPr lang="en-US" dirty="0" smtClean="0"/>
              <a:t>	 For </a:t>
            </a:r>
            <a:r>
              <a:rPr lang="en-US" i="1" dirty="0"/>
              <a:t>K</a:t>
            </a:r>
            <a:r>
              <a:rPr lang="en-US" i="1" baseline="-25000" dirty="0"/>
              <a:t>5</a:t>
            </a:r>
            <a:r>
              <a:rPr lang="en-US" i="1" dirty="0" smtClean="0"/>
              <a:t>, we have	</a:t>
            </a:r>
            <a:r>
              <a:rPr lang="pt-BR" i="1" dirty="0" smtClean="0"/>
              <a:t>e = 10 and 3n - 6 = 9.</a:t>
            </a:r>
          </a:p>
          <a:p>
            <a:pPr>
              <a:buNone/>
            </a:pPr>
            <a:r>
              <a:rPr lang="en-US" dirty="0" smtClean="0"/>
              <a:t>		Thus </a:t>
            </a:r>
            <a:r>
              <a:rPr lang="en-US" i="1" dirty="0" smtClean="0"/>
              <a:t>e &gt; 3n – 6.</a:t>
            </a:r>
          </a:p>
          <a:p>
            <a:pPr>
              <a:buNone/>
            </a:pPr>
            <a:r>
              <a:rPr lang="en-US" dirty="0" smtClean="0"/>
              <a:t>	Since </a:t>
            </a:r>
            <a:r>
              <a:rPr lang="en-US" i="1" dirty="0" smtClean="0"/>
              <a:t>K</a:t>
            </a:r>
            <a:r>
              <a:rPr lang="en-US" i="1" baseline="-25000" dirty="0" smtClean="0"/>
              <a:t>3,3</a:t>
            </a:r>
            <a:r>
              <a:rPr lang="en-US" i="1" dirty="0" smtClean="0"/>
              <a:t> is triangle-free, we have </a:t>
            </a:r>
            <a:r>
              <a:rPr lang="pt-BR" i="1" dirty="0" smtClean="0"/>
              <a:t>e = 9 and 2n - 4 = 8.</a:t>
            </a:r>
          </a:p>
          <a:p>
            <a:pPr>
              <a:buNone/>
            </a:pPr>
            <a:r>
              <a:rPr lang="en-US" dirty="0" smtClean="0"/>
              <a:t>	Thus </a:t>
            </a:r>
            <a:r>
              <a:rPr lang="en-US" i="1" dirty="0" smtClean="0"/>
              <a:t>e &gt; 2n - 4</a:t>
            </a:r>
          </a:p>
          <a:p>
            <a:pPr>
              <a:buNone/>
            </a:pPr>
            <a:r>
              <a:rPr lang="en-US" dirty="0" smtClean="0"/>
              <a:t>	These graphs have too many edges to be planar.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D48-82F0-4231-9714-D5A3E78EF41D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18F-E024-4FA9-BB67-ECC63003EE3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629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dirty="0" smtClean="0">
                <a:ea typeface="新細明體" panose="02020500000000000000" pitchFamily="18" charset="-120"/>
              </a:rPr>
              <a:t>Proposition 48:  Edges </a:t>
            </a:r>
            <a:r>
              <a:rPr lang="en-US" altLang="zh-TW" sz="2400" dirty="0">
                <a:ea typeface="新細明體" panose="02020500000000000000" pitchFamily="18" charset="-120"/>
              </a:rPr>
              <a:t>in a plane graph </a:t>
            </a:r>
            <a:r>
              <a:rPr lang="en-US" altLang="zh-TW" sz="2400" i="1" dirty="0">
                <a:ea typeface="新細明體" panose="02020500000000000000" pitchFamily="18" charset="-120"/>
              </a:rPr>
              <a:t>G</a:t>
            </a:r>
            <a:r>
              <a:rPr lang="en-US" altLang="zh-TW" sz="2400" dirty="0">
                <a:ea typeface="新細明體" panose="02020500000000000000" pitchFamily="18" charset="-120"/>
              </a:rPr>
              <a:t> form a cycle in </a:t>
            </a:r>
            <a:r>
              <a:rPr lang="en-US" altLang="zh-TW" sz="2400" i="1" dirty="0">
                <a:ea typeface="新細明體" panose="02020500000000000000" pitchFamily="18" charset="-120"/>
              </a:rPr>
              <a:t>G</a:t>
            </a:r>
            <a:r>
              <a:rPr lang="en-US" altLang="zh-TW" sz="2400" dirty="0">
                <a:ea typeface="新細明體" panose="02020500000000000000" pitchFamily="18" charset="-120"/>
              </a:rPr>
              <a:t> if and only if the corresponding dual edges form a bond in </a:t>
            </a:r>
            <a:r>
              <a:rPr lang="en-US" altLang="zh-TW" sz="2400" i="1" dirty="0">
                <a:ea typeface="新細明體" panose="02020500000000000000" pitchFamily="18" charset="-120"/>
              </a:rPr>
              <a:t>G*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648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Proof: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Recall that a </a:t>
            </a:r>
            <a:r>
              <a:rPr lang="en-US" altLang="zh-TW" i="1">
                <a:ea typeface="新細明體" panose="02020500000000000000" pitchFamily="18" charset="-120"/>
              </a:rPr>
              <a:t>bond</a:t>
            </a:r>
            <a:r>
              <a:rPr lang="en-US" altLang="zh-TW">
                <a:ea typeface="新細明體" panose="02020500000000000000" pitchFamily="18" charset="-120"/>
              </a:rPr>
              <a:t> is a minimal nonempty edge cut.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Consider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E(G)</a:t>
            </a:r>
            <a:r>
              <a:rPr lang="en-US" altLang="zh-TW">
                <a:ea typeface="新細明體" panose="02020500000000000000" pitchFamily="18" charset="-120"/>
              </a:rPr>
              <a:t>. 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contains no cycle in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, then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encloses no region.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 remains possible to reach the unbounded face of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 from every face without crossing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. Hence </a:t>
            </a:r>
            <a:r>
              <a:rPr lang="en-US" altLang="zh-TW" i="1">
                <a:ea typeface="新細明體" panose="02020500000000000000" pitchFamily="18" charset="-120"/>
              </a:rPr>
              <a:t>G*</a:t>
            </a:r>
            <a:r>
              <a:rPr lang="en-US" altLang="zh-TW">
                <a:ea typeface="新細明體" panose="02020500000000000000" pitchFamily="18" charset="-120"/>
              </a:rPr>
              <a:t>-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is connected, and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contains no edge cut.</a:t>
            </a:r>
          </a:p>
        </p:txBody>
      </p:sp>
    </p:spTree>
    <p:extLst>
      <p:ext uri="{BB962C8B-B14F-4D97-AF65-F5344CB8AC3E}">
        <p14:creationId xmlns:p14="http://schemas.microsoft.com/office/powerpoint/2010/main" val="1289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47DF-54DC-4E4D-AA1B-B35BDD1AD305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CD1-5375-4DBC-B671-81A7A62CF48C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95325"/>
          </a:xfrm>
        </p:spPr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Proposition 48 </a:t>
            </a:r>
            <a:r>
              <a:rPr lang="en-US" altLang="zh-TW" sz="1400" i="1" dirty="0" smtClean="0">
                <a:ea typeface="新細明體" panose="02020500000000000000" pitchFamily="18" charset="-120"/>
              </a:rPr>
              <a:t>continued</a:t>
            </a:r>
            <a:endParaRPr lang="zh-TW" altLang="en-US" sz="1400" i="1" dirty="0">
              <a:ea typeface="新細明體" panose="02020500000000000000" pitchFamily="18" charset="-120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1150"/>
            <a:ext cx="7915275" cy="3733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is the edge set of a cycle in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 the corresponding edge set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E(G*)</a:t>
            </a:r>
            <a:r>
              <a:rPr lang="en-US" altLang="zh-TW">
                <a:ea typeface="新細明體" panose="02020500000000000000" pitchFamily="18" charset="-120"/>
              </a:rPr>
              <a:t> contains all dual edges joining faces inside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to faces outside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contains an edge cut.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contains a cycle and more,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contains an edge cut and more.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is a minimal edge cut if and only 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is a cycle.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4543425" y="5407025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5313363" y="5408613"/>
            <a:ext cx="809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5751513" y="5781675"/>
            <a:ext cx="7937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5326063" y="6164263"/>
            <a:ext cx="7937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508500" y="6164263"/>
            <a:ext cx="80963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046538" y="5767388"/>
            <a:ext cx="809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3711575" y="5416550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4221163" y="5068888"/>
            <a:ext cx="7937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632450" y="5064125"/>
            <a:ext cx="7937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1" name="Oval 13"/>
          <p:cNvSpPr>
            <a:spLocks noChangeArrowheads="1"/>
          </p:cNvSpPr>
          <p:nvPr/>
        </p:nvSpPr>
        <p:spPr bwMode="auto">
          <a:xfrm>
            <a:off x="6129338" y="5392738"/>
            <a:ext cx="809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 flipV="1">
            <a:off x="3794125" y="5127625"/>
            <a:ext cx="44291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4276725" y="5127625"/>
            <a:ext cx="280988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3771900" y="5473700"/>
            <a:ext cx="292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 flipV="1">
            <a:off x="4105275" y="5457825"/>
            <a:ext cx="434975" cy="325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>
            <a:off x="4105275" y="5829300"/>
            <a:ext cx="40640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>
            <a:off x="4592638" y="6211888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8" name="Line 20"/>
          <p:cNvSpPr>
            <a:spLocks noChangeShapeType="1"/>
          </p:cNvSpPr>
          <p:nvPr/>
        </p:nvSpPr>
        <p:spPr bwMode="auto">
          <a:xfrm>
            <a:off x="4632325" y="5443538"/>
            <a:ext cx="682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9" name="Line 21"/>
          <p:cNvSpPr>
            <a:spLocks noChangeShapeType="1"/>
          </p:cNvSpPr>
          <p:nvPr/>
        </p:nvSpPr>
        <p:spPr bwMode="auto">
          <a:xfrm>
            <a:off x="5389563" y="5464175"/>
            <a:ext cx="373062" cy="33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0" name="Line 22"/>
          <p:cNvSpPr>
            <a:spLocks noChangeShapeType="1"/>
          </p:cNvSpPr>
          <p:nvPr/>
        </p:nvSpPr>
        <p:spPr bwMode="auto">
          <a:xfrm flipV="1">
            <a:off x="5407025" y="5845175"/>
            <a:ext cx="366713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1" name="Line 23"/>
          <p:cNvSpPr>
            <a:spLocks noChangeShapeType="1"/>
          </p:cNvSpPr>
          <p:nvPr/>
        </p:nvSpPr>
        <p:spPr bwMode="auto">
          <a:xfrm flipV="1">
            <a:off x="5389563" y="5132388"/>
            <a:ext cx="26352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2" name="Line 24"/>
          <p:cNvSpPr>
            <a:spLocks noChangeShapeType="1"/>
          </p:cNvSpPr>
          <p:nvPr/>
        </p:nvSpPr>
        <p:spPr bwMode="auto">
          <a:xfrm>
            <a:off x="5705475" y="5118100"/>
            <a:ext cx="430213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3" name="Line 25"/>
          <p:cNvSpPr>
            <a:spLocks noChangeShapeType="1"/>
          </p:cNvSpPr>
          <p:nvPr/>
        </p:nvSpPr>
        <p:spPr bwMode="auto">
          <a:xfrm flipH="1">
            <a:off x="5819775" y="5457825"/>
            <a:ext cx="333375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4" name="Oval 26"/>
          <p:cNvSpPr>
            <a:spLocks noChangeArrowheads="1"/>
          </p:cNvSpPr>
          <p:nvPr/>
        </p:nvSpPr>
        <p:spPr bwMode="auto">
          <a:xfrm>
            <a:off x="4497388" y="5803900"/>
            <a:ext cx="80962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5" name="Oval 27"/>
          <p:cNvSpPr>
            <a:spLocks noChangeArrowheads="1"/>
          </p:cNvSpPr>
          <p:nvPr/>
        </p:nvSpPr>
        <p:spPr bwMode="auto">
          <a:xfrm>
            <a:off x="5243513" y="5732463"/>
            <a:ext cx="80962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6" name="Oval 28"/>
          <p:cNvSpPr>
            <a:spLocks noChangeArrowheads="1"/>
          </p:cNvSpPr>
          <p:nvPr/>
        </p:nvSpPr>
        <p:spPr bwMode="auto">
          <a:xfrm>
            <a:off x="5697538" y="5427663"/>
            <a:ext cx="79375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7" name="Oval 29"/>
          <p:cNvSpPr>
            <a:spLocks noChangeArrowheads="1"/>
          </p:cNvSpPr>
          <p:nvPr/>
        </p:nvSpPr>
        <p:spPr bwMode="auto">
          <a:xfrm>
            <a:off x="4090988" y="5367338"/>
            <a:ext cx="79375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>
            <a:off x="4621213" y="5468938"/>
            <a:ext cx="717550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9" name="Line 31"/>
          <p:cNvSpPr>
            <a:spLocks noChangeShapeType="1"/>
          </p:cNvSpPr>
          <p:nvPr/>
        </p:nvSpPr>
        <p:spPr bwMode="auto">
          <a:xfrm>
            <a:off x="4162425" y="5427663"/>
            <a:ext cx="355600" cy="392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0" name="Line 32"/>
          <p:cNvSpPr>
            <a:spLocks noChangeShapeType="1"/>
          </p:cNvSpPr>
          <p:nvPr/>
        </p:nvSpPr>
        <p:spPr bwMode="auto">
          <a:xfrm flipH="1">
            <a:off x="4046538" y="5865813"/>
            <a:ext cx="465137" cy="320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1" name="Line 33"/>
          <p:cNvSpPr>
            <a:spLocks noChangeShapeType="1"/>
          </p:cNvSpPr>
          <p:nvPr/>
        </p:nvSpPr>
        <p:spPr bwMode="auto">
          <a:xfrm>
            <a:off x="4575175" y="5865813"/>
            <a:ext cx="539750" cy="528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2" name="Line 34"/>
          <p:cNvSpPr>
            <a:spLocks noChangeShapeType="1"/>
          </p:cNvSpPr>
          <p:nvPr/>
        </p:nvSpPr>
        <p:spPr bwMode="auto">
          <a:xfrm>
            <a:off x="5326063" y="5799138"/>
            <a:ext cx="511175" cy="392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3" name="Line 35"/>
          <p:cNvSpPr>
            <a:spLocks noChangeShapeType="1"/>
          </p:cNvSpPr>
          <p:nvPr/>
        </p:nvSpPr>
        <p:spPr bwMode="auto">
          <a:xfrm flipV="1">
            <a:off x="5321300" y="5483225"/>
            <a:ext cx="390525" cy="260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4" name="Line 36"/>
          <p:cNvSpPr>
            <a:spLocks noChangeShapeType="1"/>
          </p:cNvSpPr>
          <p:nvPr/>
        </p:nvSpPr>
        <p:spPr bwMode="auto">
          <a:xfrm flipH="1" flipV="1">
            <a:off x="4970463" y="5224463"/>
            <a:ext cx="304800" cy="503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 flipV="1">
            <a:off x="4581525" y="5781675"/>
            <a:ext cx="657225" cy="4762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2299-EDC4-4172-A121-F12137132F4A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9E1E-818C-42D8-BAAD-A5CA588A0166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</a:t>
            </a:r>
            <a:endParaRPr lang="en-US" altLang="zh-TW" sz="3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2800"/>
            <a:ext cx="7772400" cy="242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The following are equivalent for a plane graph </a:t>
            </a:r>
            <a:r>
              <a:rPr lang="en-US" altLang="zh-TW" sz="2800" i="1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A) </a:t>
            </a:r>
            <a:r>
              <a:rPr lang="en-US" altLang="zh-TW" sz="2800" i="1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 is bipartite.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B) Every face of </a:t>
            </a:r>
            <a:r>
              <a:rPr lang="en-US" altLang="zh-TW" sz="2800" i="1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 has even length.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C) The dual graph </a:t>
            </a:r>
            <a:r>
              <a:rPr lang="en-US" altLang="zh-TW" sz="2800" i="1">
                <a:ea typeface="新細明體" panose="02020500000000000000" pitchFamily="18" charset="-120"/>
              </a:rPr>
              <a:t>G*</a:t>
            </a:r>
            <a:r>
              <a:rPr lang="en-US" altLang="zh-TW" sz="2800">
                <a:ea typeface="新細明體" panose="02020500000000000000" pitchFamily="18" charset="-120"/>
              </a:rPr>
              <a:t> is Eulerian.</a:t>
            </a:r>
          </a:p>
        </p:txBody>
      </p:sp>
      <p:grpSp>
        <p:nvGrpSpPr>
          <p:cNvPr id="200731" name="Group 27"/>
          <p:cNvGrpSpPr>
            <a:grpSpLocks/>
          </p:cNvGrpSpPr>
          <p:nvPr/>
        </p:nvGrpSpPr>
        <p:grpSpPr bwMode="auto">
          <a:xfrm>
            <a:off x="1698625" y="4495800"/>
            <a:ext cx="3365500" cy="996950"/>
            <a:chOff x="1070" y="2832"/>
            <a:chExt cx="2120" cy="628"/>
          </a:xfrm>
        </p:grpSpPr>
        <p:sp>
          <p:nvSpPr>
            <p:cNvPr id="200708" name="Oval 4"/>
            <p:cNvSpPr>
              <a:spLocks noChangeArrowheads="1"/>
            </p:cNvSpPr>
            <p:nvPr/>
          </p:nvSpPr>
          <p:spPr bwMode="auto">
            <a:xfrm>
              <a:off x="1422" y="286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070" y="310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0" name="Oval 6"/>
            <p:cNvSpPr>
              <a:spLocks noChangeArrowheads="1"/>
            </p:cNvSpPr>
            <p:nvPr/>
          </p:nvSpPr>
          <p:spPr bwMode="auto">
            <a:xfrm>
              <a:off x="1412" y="337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050" y="340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2" name="Oval 8"/>
            <p:cNvSpPr>
              <a:spLocks noChangeArrowheads="1"/>
            </p:cNvSpPr>
            <p:nvPr/>
          </p:nvSpPr>
          <p:spPr bwMode="auto">
            <a:xfrm>
              <a:off x="2040" y="285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2416" y="310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4" name="Oval 10"/>
            <p:cNvSpPr>
              <a:spLocks noChangeArrowheads="1"/>
            </p:cNvSpPr>
            <p:nvPr/>
          </p:nvSpPr>
          <p:spPr bwMode="auto">
            <a:xfrm>
              <a:off x="1738" y="311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3134" y="310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6" name="Oval 12"/>
            <p:cNvSpPr>
              <a:spLocks noChangeArrowheads="1"/>
            </p:cNvSpPr>
            <p:nvPr/>
          </p:nvSpPr>
          <p:spPr bwMode="auto">
            <a:xfrm>
              <a:off x="2912" y="283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7" name="Oval 13"/>
            <p:cNvSpPr>
              <a:spLocks noChangeArrowheads="1"/>
            </p:cNvSpPr>
            <p:nvPr/>
          </p:nvSpPr>
          <p:spPr bwMode="auto">
            <a:xfrm>
              <a:off x="2902" y="338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 flipV="1">
              <a:off x="1116" y="2908"/>
              <a:ext cx="306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1120" y="3152"/>
              <a:ext cx="294" cy="2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1468" y="3414"/>
              <a:ext cx="582" cy="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1478" y="2888"/>
              <a:ext cx="5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 flipH="1">
              <a:off x="1782" y="2904"/>
              <a:ext cx="264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1786" y="3168"/>
              <a:ext cx="274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2096" y="2894"/>
              <a:ext cx="322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 flipH="1">
              <a:off x="2100" y="3162"/>
              <a:ext cx="322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6" name="Line 22"/>
            <p:cNvSpPr>
              <a:spLocks noChangeShapeType="1"/>
            </p:cNvSpPr>
            <p:nvPr/>
          </p:nvSpPr>
          <p:spPr bwMode="auto">
            <a:xfrm flipV="1">
              <a:off x="2100" y="2862"/>
              <a:ext cx="81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 flipV="1">
              <a:off x="2474" y="3132"/>
              <a:ext cx="65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8" name="Line 24"/>
            <p:cNvSpPr>
              <a:spLocks noChangeShapeType="1"/>
            </p:cNvSpPr>
            <p:nvPr/>
          </p:nvSpPr>
          <p:spPr bwMode="auto">
            <a:xfrm flipV="1">
              <a:off x="2108" y="3422"/>
              <a:ext cx="794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>
              <a:off x="2962" y="2880"/>
              <a:ext cx="18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 flipH="1">
              <a:off x="2952" y="3156"/>
              <a:ext cx="19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7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E1D-2E29-40B7-9BB3-7C2E48201567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FB24-D4FF-49AF-B194-70130081250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 (continued)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Proof: A</a:t>
            </a:r>
            <a:r>
              <a:rPr lang="en-US" altLang="zh-TW" sz="3000">
                <a:ea typeface="新細明體" panose="02020500000000000000" pitchFamily="18" charset="-120"/>
                <a:sym typeface="Symbol" panose="05050102010706020507" pitchFamily="18" charset="2"/>
              </a:rPr>
              <a:t>B</a:t>
            </a:r>
            <a:endParaRPr lang="en-US" altLang="zh-TW" sz="2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A face boundary consists of closed walks.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Every odd closed walk contains an odd cycle. 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Therefore, in a bipartite plane graph the contributions to the length of faces are all even.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503C-B650-4132-B49A-8DE6978D089E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284-9F03-4A88-A39C-09B39DE87BE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Drawings in the </a:t>
            </a:r>
            <a:r>
              <a:rPr lang="en-US" altLang="zh-TW" dirty="0" smtClean="0">
                <a:ea typeface="新細明體" panose="02020500000000000000" pitchFamily="18" charset="-120"/>
              </a:rPr>
              <a:t>plane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194622" name="Group 62"/>
          <p:cNvGrpSpPr>
            <a:grpSpLocks/>
          </p:cNvGrpSpPr>
          <p:nvPr/>
        </p:nvGrpSpPr>
        <p:grpSpPr bwMode="auto">
          <a:xfrm>
            <a:off x="1487488" y="1914525"/>
            <a:ext cx="2255837" cy="1309688"/>
            <a:chOff x="745" y="1230"/>
            <a:chExt cx="1421" cy="825"/>
          </a:xfrm>
        </p:grpSpPr>
        <p:sp>
          <p:nvSpPr>
            <p:cNvPr id="194564" name="Oval 4"/>
            <p:cNvSpPr>
              <a:spLocks noChangeArrowheads="1"/>
            </p:cNvSpPr>
            <p:nvPr/>
          </p:nvSpPr>
          <p:spPr bwMode="auto">
            <a:xfrm>
              <a:off x="745" y="1230"/>
              <a:ext cx="85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5" name="Oval 5"/>
            <p:cNvSpPr>
              <a:spLocks noChangeArrowheads="1"/>
            </p:cNvSpPr>
            <p:nvPr/>
          </p:nvSpPr>
          <p:spPr bwMode="auto">
            <a:xfrm>
              <a:off x="1410" y="1230"/>
              <a:ext cx="8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6" name="Oval 6"/>
            <p:cNvSpPr>
              <a:spLocks noChangeArrowheads="1"/>
            </p:cNvSpPr>
            <p:nvPr/>
          </p:nvSpPr>
          <p:spPr bwMode="auto">
            <a:xfrm>
              <a:off x="2080" y="1230"/>
              <a:ext cx="8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7" name="Oval 7"/>
            <p:cNvSpPr>
              <a:spLocks noChangeArrowheads="1"/>
            </p:cNvSpPr>
            <p:nvPr/>
          </p:nvSpPr>
          <p:spPr bwMode="auto">
            <a:xfrm>
              <a:off x="1405" y="1620"/>
              <a:ext cx="8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8" name="Oval 8"/>
            <p:cNvSpPr>
              <a:spLocks noChangeArrowheads="1"/>
            </p:cNvSpPr>
            <p:nvPr/>
          </p:nvSpPr>
          <p:spPr bwMode="auto">
            <a:xfrm>
              <a:off x="1771" y="1816"/>
              <a:ext cx="85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9" name="Oval 9"/>
            <p:cNvSpPr>
              <a:spLocks noChangeArrowheads="1"/>
            </p:cNvSpPr>
            <p:nvPr/>
          </p:nvSpPr>
          <p:spPr bwMode="auto">
            <a:xfrm>
              <a:off x="1058" y="1784"/>
              <a:ext cx="85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70" name="Line 10"/>
            <p:cNvSpPr>
              <a:spLocks noChangeShapeType="1"/>
            </p:cNvSpPr>
            <p:nvPr/>
          </p:nvSpPr>
          <p:spPr bwMode="auto">
            <a:xfrm>
              <a:off x="830" y="1278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Line 11"/>
            <p:cNvSpPr>
              <a:spLocks noChangeShapeType="1"/>
            </p:cNvSpPr>
            <p:nvPr/>
          </p:nvSpPr>
          <p:spPr bwMode="auto">
            <a:xfrm>
              <a:off x="1494" y="1276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Line 12"/>
            <p:cNvSpPr>
              <a:spLocks noChangeShapeType="1"/>
            </p:cNvSpPr>
            <p:nvPr/>
          </p:nvSpPr>
          <p:spPr bwMode="auto">
            <a:xfrm flipV="1">
              <a:off x="1135" y="1680"/>
              <a:ext cx="274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Line 13"/>
            <p:cNvSpPr>
              <a:spLocks noChangeShapeType="1"/>
            </p:cNvSpPr>
            <p:nvPr/>
          </p:nvSpPr>
          <p:spPr bwMode="auto">
            <a:xfrm>
              <a:off x="1483" y="1684"/>
              <a:ext cx="288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 flipH="1">
              <a:off x="1450" y="1316"/>
              <a:ext cx="3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5"/>
            <p:cNvSpPr>
              <a:spLocks/>
            </p:cNvSpPr>
            <p:nvPr/>
          </p:nvSpPr>
          <p:spPr bwMode="auto">
            <a:xfrm>
              <a:off x="814" y="1312"/>
              <a:ext cx="254" cy="480"/>
            </a:xfrm>
            <a:custGeom>
              <a:avLst/>
              <a:gdLst>
                <a:gd name="T0" fmla="*/ 0 w 254"/>
                <a:gd name="T1" fmla="*/ 0 h 480"/>
                <a:gd name="T2" fmla="*/ 254 w 254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4" h="480">
                  <a:moveTo>
                    <a:pt x="0" y="0"/>
                  </a:moveTo>
                  <a:lnTo>
                    <a:pt x="254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 flipH="1">
              <a:off x="1832" y="1314"/>
              <a:ext cx="272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Freeform 18"/>
            <p:cNvSpPr>
              <a:spLocks/>
            </p:cNvSpPr>
            <p:nvPr/>
          </p:nvSpPr>
          <p:spPr bwMode="auto">
            <a:xfrm>
              <a:off x="1128" y="1314"/>
              <a:ext cx="1018" cy="741"/>
            </a:xfrm>
            <a:custGeom>
              <a:avLst/>
              <a:gdLst>
                <a:gd name="T0" fmla="*/ 0 w 1018"/>
                <a:gd name="T1" fmla="*/ 550 h 741"/>
                <a:gd name="T2" fmla="*/ 244 w 1018"/>
                <a:gd name="T3" fmla="*/ 706 h 741"/>
                <a:gd name="T4" fmla="*/ 700 w 1018"/>
                <a:gd name="T5" fmla="*/ 724 h 741"/>
                <a:gd name="T6" fmla="*/ 908 w 1018"/>
                <a:gd name="T7" fmla="*/ 606 h 741"/>
                <a:gd name="T8" fmla="*/ 990 w 1018"/>
                <a:gd name="T9" fmla="*/ 402 h 741"/>
                <a:gd name="T10" fmla="*/ 1008 w 1018"/>
                <a:gd name="T11" fmla="*/ 270 h 741"/>
                <a:gd name="T12" fmla="*/ 1012 w 1018"/>
                <a:gd name="T13" fmla="*/ 160 h 741"/>
                <a:gd name="T14" fmla="*/ 1018 w 1018"/>
                <a:gd name="T1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741">
                  <a:moveTo>
                    <a:pt x="0" y="550"/>
                  </a:moveTo>
                  <a:cubicBezTo>
                    <a:pt x="41" y="576"/>
                    <a:pt x="127" y="677"/>
                    <a:pt x="244" y="706"/>
                  </a:cubicBezTo>
                  <a:cubicBezTo>
                    <a:pt x="361" y="735"/>
                    <a:pt x="589" y="741"/>
                    <a:pt x="700" y="724"/>
                  </a:cubicBezTo>
                  <a:cubicBezTo>
                    <a:pt x="811" y="707"/>
                    <a:pt x="860" y="660"/>
                    <a:pt x="908" y="606"/>
                  </a:cubicBezTo>
                  <a:cubicBezTo>
                    <a:pt x="956" y="552"/>
                    <a:pt x="973" y="458"/>
                    <a:pt x="990" y="402"/>
                  </a:cubicBezTo>
                  <a:cubicBezTo>
                    <a:pt x="1007" y="346"/>
                    <a:pt x="1004" y="310"/>
                    <a:pt x="1008" y="270"/>
                  </a:cubicBezTo>
                  <a:cubicBezTo>
                    <a:pt x="1012" y="230"/>
                    <a:pt x="1010" y="205"/>
                    <a:pt x="1012" y="160"/>
                  </a:cubicBezTo>
                  <a:cubicBezTo>
                    <a:pt x="1014" y="115"/>
                    <a:pt x="1017" y="33"/>
                    <a:pt x="101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9"/>
            <p:cNvSpPr>
              <a:spLocks/>
            </p:cNvSpPr>
            <p:nvPr/>
          </p:nvSpPr>
          <p:spPr bwMode="auto">
            <a:xfrm>
              <a:off x="763" y="1318"/>
              <a:ext cx="1013" cy="726"/>
            </a:xfrm>
            <a:custGeom>
              <a:avLst/>
              <a:gdLst>
                <a:gd name="T0" fmla="*/ 11 w 1013"/>
                <a:gd name="T1" fmla="*/ 0 h 726"/>
                <a:gd name="T2" fmla="*/ 5 w 1013"/>
                <a:gd name="T3" fmla="*/ 284 h 726"/>
                <a:gd name="T4" fmla="*/ 41 w 1013"/>
                <a:gd name="T5" fmla="*/ 450 h 726"/>
                <a:gd name="T6" fmla="*/ 133 w 1013"/>
                <a:gd name="T7" fmla="*/ 582 h 726"/>
                <a:gd name="T8" fmla="*/ 263 w 1013"/>
                <a:gd name="T9" fmla="*/ 666 h 726"/>
                <a:gd name="T10" fmla="*/ 413 w 1013"/>
                <a:gd name="T11" fmla="*/ 716 h 726"/>
                <a:gd name="T12" fmla="*/ 527 w 1013"/>
                <a:gd name="T13" fmla="*/ 724 h 726"/>
                <a:gd name="T14" fmla="*/ 659 w 1013"/>
                <a:gd name="T15" fmla="*/ 708 h 726"/>
                <a:gd name="T16" fmla="*/ 851 w 1013"/>
                <a:gd name="T17" fmla="*/ 652 h 726"/>
                <a:gd name="T18" fmla="*/ 1013 w 1013"/>
                <a:gd name="T19" fmla="*/ 57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726">
                  <a:moveTo>
                    <a:pt x="11" y="0"/>
                  </a:moveTo>
                  <a:cubicBezTo>
                    <a:pt x="10" y="47"/>
                    <a:pt x="0" y="209"/>
                    <a:pt x="5" y="284"/>
                  </a:cubicBezTo>
                  <a:cubicBezTo>
                    <a:pt x="10" y="359"/>
                    <a:pt x="20" y="400"/>
                    <a:pt x="41" y="450"/>
                  </a:cubicBezTo>
                  <a:cubicBezTo>
                    <a:pt x="62" y="500"/>
                    <a:pt x="96" y="546"/>
                    <a:pt x="133" y="582"/>
                  </a:cubicBezTo>
                  <a:cubicBezTo>
                    <a:pt x="170" y="618"/>
                    <a:pt x="216" y="644"/>
                    <a:pt x="263" y="666"/>
                  </a:cubicBezTo>
                  <a:cubicBezTo>
                    <a:pt x="310" y="688"/>
                    <a:pt x="369" y="706"/>
                    <a:pt x="413" y="716"/>
                  </a:cubicBezTo>
                  <a:cubicBezTo>
                    <a:pt x="457" y="726"/>
                    <a:pt x="486" y="725"/>
                    <a:pt x="527" y="724"/>
                  </a:cubicBezTo>
                  <a:cubicBezTo>
                    <a:pt x="568" y="723"/>
                    <a:pt x="605" y="720"/>
                    <a:pt x="659" y="708"/>
                  </a:cubicBezTo>
                  <a:cubicBezTo>
                    <a:pt x="713" y="696"/>
                    <a:pt x="792" y="675"/>
                    <a:pt x="851" y="652"/>
                  </a:cubicBezTo>
                  <a:cubicBezTo>
                    <a:pt x="910" y="629"/>
                    <a:pt x="979" y="587"/>
                    <a:pt x="1013" y="5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00" name="Group 40"/>
          <p:cNvGrpSpPr>
            <a:grpSpLocks/>
          </p:cNvGrpSpPr>
          <p:nvPr/>
        </p:nvGrpSpPr>
        <p:grpSpPr bwMode="auto">
          <a:xfrm>
            <a:off x="5194300" y="1974850"/>
            <a:ext cx="1322388" cy="1092200"/>
            <a:chOff x="3589" y="1164"/>
            <a:chExt cx="1352" cy="1132"/>
          </a:xfrm>
        </p:grpSpPr>
        <p:sp>
          <p:nvSpPr>
            <p:cNvPr id="194589" name="Rectangle 29"/>
            <p:cNvSpPr>
              <a:spLocks noChangeArrowheads="1"/>
            </p:cNvSpPr>
            <p:nvPr/>
          </p:nvSpPr>
          <p:spPr bwMode="auto">
            <a:xfrm>
              <a:off x="3663" y="1240"/>
              <a:ext cx="123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0" name="Oval 30"/>
            <p:cNvSpPr>
              <a:spLocks noChangeArrowheads="1"/>
            </p:cNvSpPr>
            <p:nvPr/>
          </p:nvSpPr>
          <p:spPr bwMode="auto">
            <a:xfrm>
              <a:off x="3589" y="1172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1" name="Oval 31"/>
            <p:cNvSpPr>
              <a:spLocks noChangeArrowheads="1"/>
            </p:cNvSpPr>
            <p:nvPr/>
          </p:nvSpPr>
          <p:spPr bwMode="auto">
            <a:xfrm>
              <a:off x="4821" y="1164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2" name="Oval 32"/>
            <p:cNvSpPr>
              <a:spLocks noChangeArrowheads="1"/>
            </p:cNvSpPr>
            <p:nvPr/>
          </p:nvSpPr>
          <p:spPr bwMode="auto">
            <a:xfrm>
              <a:off x="4813" y="2140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3" name="Oval 33"/>
            <p:cNvSpPr>
              <a:spLocks noChangeArrowheads="1"/>
            </p:cNvSpPr>
            <p:nvPr/>
          </p:nvSpPr>
          <p:spPr bwMode="auto">
            <a:xfrm>
              <a:off x="3597" y="2164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4" name="Line 34"/>
            <p:cNvSpPr>
              <a:spLocks noChangeShapeType="1"/>
            </p:cNvSpPr>
            <p:nvPr/>
          </p:nvSpPr>
          <p:spPr bwMode="auto">
            <a:xfrm flipV="1">
              <a:off x="3711" y="1272"/>
              <a:ext cx="112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Line 35"/>
            <p:cNvSpPr>
              <a:spLocks noChangeShapeType="1"/>
            </p:cNvSpPr>
            <p:nvPr/>
          </p:nvSpPr>
          <p:spPr bwMode="auto">
            <a:xfrm>
              <a:off x="3695" y="1272"/>
              <a:ext cx="1144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01" name="Group 41"/>
          <p:cNvGrpSpPr>
            <a:grpSpLocks/>
          </p:cNvGrpSpPr>
          <p:nvPr/>
        </p:nvGrpSpPr>
        <p:grpSpPr bwMode="auto">
          <a:xfrm>
            <a:off x="5113338" y="3835400"/>
            <a:ext cx="1597025" cy="1174750"/>
            <a:chOff x="3589" y="2728"/>
            <a:chExt cx="1352" cy="1079"/>
          </a:xfrm>
        </p:grpSpPr>
        <p:sp>
          <p:nvSpPr>
            <p:cNvPr id="194581" name="Oval 21"/>
            <p:cNvSpPr>
              <a:spLocks noChangeArrowheads="1"/>
            </p:cNvSpPr>
            <p:nvPr/>
          </p:nvSpPr>
          <p:spPr bwMode="auto">
            <a:xfrm>
              <a:off x="3589" y="2736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2" name="Oval 22"/>
            <p:cNvSpPr>
              <a:spLocks noChangeArrowheads="1"/>
            </p:cNvSpPr>
            <p:nvPr/>
          </p:nvSpPr>
          <p:spPr bwMode="auto">
            <a:xfrm>
              <a:off x="4821" y="272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3" name="Oval 23"/>
            <p:cNvSpPr>
              <a:spLocks noChangeArrowheads="1"/>
            </p:cNvSpPr>
            <p:nvPr/>
          </p:nvSpPr>
          <p:spPr bwMode="auto">
            <a:xfrm>
              <a:off x="4208" y="3675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4219" y="307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5" name="Line 25"/>
            <p:cNvSpPr>
              <a:spLocks noChangeShapeType="1"/>
            </p:cNvSpPr>
            <p:nvPr/>
          </p:nvSpPr>
          <p:spPr bwMode="auto">
            <a:xfrm>
              <a:off x="3705" y="2809"/>
              <a:ext cx="110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>
              <a:off x="4264" y="3210"/>
              <a:ext cx="5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Line 36"/>
            <p:cNvSpPr>
              <a:spLocks noChangeShapeType="1"/>
            </p:cNvSpPr>
            <p:nvPr/>
          </p:nvSpPr>
          <p:spPr bwMode="auto">
            <a:xfrm>
              <a:off x="3688" y="2854"/>
              <a:ext cx="54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Line 37"/>
            <p:cNvSpPr>
              <a:spLocks noChangeShapeType="1"/>
            </p:cNvSpPr>
            <p:nvPr/>
          </p:nvSpPr>
          <p:spPr bwMode="auto">
            <a:xfrm flipH="1">
              <a:off x="4332" y="2834"/>
              <a:ext cx="50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Line 38"/>
            <p:cNvSpPr>
              <a:spLocks noChangeShapeType="1"/>
            </p:cNvSpPr>
            <p:nvPr/>
          </p:nvSpPr>
          <p:spPr bwMode="auto">
            <a:xfrm flipH="1">
              <a:off x="4320" y="2858"/>
              <a:ext cx="564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Line 39"/>
            <p:cNvSpPr>
              <a:spLocks noChangeShapeType="1"/>
            </p:cNvSpPr>
            <p:nvPr/>
          </p:nvSpPr>
          <p:spPr bwMode="auto">
            <a:xfrm>
              <a:off x="3663" y="2868"/>
              <a:ext cx="553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2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703263" y="5400675"/>
            <a:ext cx="7824787" cy="658813"/>
          </a:xfrm>
          <a:noFill/>
          <a:ln/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Can a graph be drawn in a plane without edge crossings?</a:t>
            </a:r>
          </a:p>
        </p:txBody>
      </p:sp>
      <p:grpSp>
        <p:nvGrpSpPr>
          <p:cNvPr id="194621" name="Group 61"/>
          <p:cNvGrpSpPr>
            <a:grpSpLocks/>
          </p:cNvGrpSpPr>
          <p:nvPr/>
        </p:nvGrpSpPr>
        <p:grpSpPr bwMode="auto">
          <a:xfrm>
            <a:off x="1628775" y="3736975"/>
            <a:ext cx="1316038" cy="1339850"/>
            <a:chOff x="1026" y="2354"/>
            <a:chExt cx="829" cy="844"/>
          </a:xfrm>
        </p:grpSpPr>
        <p:sp>
          <p:nvSpPr>
            <p:cNvPr id="194605" name="Oval 45"/>
            <p:cNvSpPr>
              <a:spLocks noChangeArrowheads="1"/>
            </p:cNvSpPr>
            <p:nvPr/>
          </p:nvSpPr>
          <p:spPr bwMode="auto">
            <a:xfrm>
              <a:off x="1026" y="2619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6" name="Oval 46"/>
            <p:cNvSpPr>
              <a:spLocks noChangeArrowheads="1"/>
            </p:cNvSpPr>
            <p:nvPr/>
          </p:nvSpPr>
          <p:spPr bwMode="auto">
            <a:xfrm>
              <a:off x="1781" y="2626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7" name="Oval 47"/>
            <p:cNvSpPr>
              <a:spLocks noChangeArrowheads="1"/>
            </p:cNvSpPr>
            <p:nvPr/>
          </p:nvSpPr>
          <p:spPr bwMode="auto">
            <a:xfrm>
              <a:off x="1648" y="3107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9" name="Line 49"/>
            <p:cNvSpPr>
              <a:spLocks noChangeShapeType="1"/>
            </p:cNvSpPr>
            <p:nvPr/>
          </p:nvSpPr>
          <p:spPr bwMode="auto">
            <a:xfrm flipV="1">
              <a:off x="1253" y="2680"/>
              <a:ext cx="53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Line 50"/>
            <p:cNvSpPr>
              <a:spLocks noChangeShapeType="1"/>
            </p:cNvSpPr>
            <p:nvPr/>
          </p:nvSpPr>
          <p:spPr bwMode="auto">
            <a:xfrm>
              <a:off x="1095" y="2680"/>
              <a:ext cx="557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Oval 51"/>
            <p:cNvSpPr>
              <a:spLocks noChangeArrowheads="1"/>
            </p:cNvSpPr>
            <p:nvPr/>
          </p:nvSpPr>
          <p:spPr bwMode="auto">
            <a:xfrm>
              <a:off x="1417" y="2354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2" name="Oval 52"/>
            <p:cNvSpPr>
              <a:spLocks noChangeArrowheads="1"/>
            </p:cNvSpPr>
            <p:nvPr/>
          </p:nvSpPr>
          <p:spPr bwMode="auto">
            <a:xfrm>
              <a:off x="1191" y="3118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3" name="Line 53"/>
            <p:cNvSpPr>
              <a:spLocks noChangeShapeType="1"/>
            </p:cNvSpPr>
            <p:nvPr/>
          </p:nvSpPr>
          <p:spPr bwMode="auto">
            <a:xfrm>
              <a:off x="1104" y="26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Line 54"/>
            <p:cNvSpPr>
              <a:spLocks noChangeShapeType="1"/>
            </p:cNvSpPr>
            <p:nvPr/>
          </p:nvSpPr>
          <p:spPr bwMode="auto">
            <a:xfrm flipH="1">
              <a:off x="1092" y="2420"/>
              <a:ext cx="328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Line 55"/>
            <p:cNvSpPr>
              <a:spLocks noChangeShapeType="1"/>
            </p:cNvSpPr>
            <p:nvPr/>
          </p:nvSpPr>
          <p:spPr bwMode="auto">
            <a:xfrm>
              <a:off x="1492" y="2420"/>
              <a:ext cx="30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Line 56"/>
            <p:cNvSpPr>
              <a:spLocks noChangeShapeType="1"/>
            </p:cNvSpPr>
            <p:nvPr/>
          </p:nvSpPr>
          <p:spPr bwMode="auto">
            <a:xfrm>
              <a:off x="1468" y="2436"/>
              <a:ext cx="2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Line 57"/>
            <p:cNvSpPr>
              <a:spLocks noChangeShapeType="1"/>
            </p:cNvSpPr>
            <p:nvPr/>
          </p:nvSpPr>
          <p:spPr bwMode="auto">
            <a:xfrm flipH="1">
              <a:off x="1224" y="2432"/>
              <a:ext cx="212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Line 58"/>
            <p:cNvSpPr>
              <a:spLocks noChangeShapeType="1"/>
            </p:cNvSpPr>
            <p:nvPr/>
          </p:nvSpPr>
          <p:spPr bwMode="auto">
            <a:xfrm>
              <a:off x="1268" y="31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Line 59"/>
            <p:cNvSpPr>
              <a:spLocks noChangeShapeType="1"/>
            </p:cNvSpPr>
            <p:nvPr/>
          </p:nvSpPr>
          <p:spPr bwMode="auto">
            <a:xfrm>
              <a:off x="1076" y="2700"/>
              <a:ext cx="13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Line 60"/>
            <p:cNvSpPr>
              <a:spLocks noChangeShapeType="1"/>
            </p:cNvSpPr>
            <p:nvPr/>
          </p:nvSpPr>
          <p:spPr bwMode="auto">
            <a:xfrm flipH="1">
              <a:off x="1692" y="2708"/>
              <a:ext cx="11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96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FCA6-C22D-41A6-8040-CA95F49CB29D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0610-C26C-46C6-B643-0CD4320278B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Continued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Proof: B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</a:t>
            </a:r>
            <a:r>
              <a:rPr lang="en-US" altLang="zh-TW" sz="2400">
                <a:ea typeface="新細明體" panose="02020500000000000000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Let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be a cycle in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. Since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 has no crossings,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is laid out as a simple closed curve; let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be the region enclosed by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Every region of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 is wholly within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or wholly outside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we sum the face lengths for the regions inside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, we obtain an even number, since each face length is even.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This sum counts each edge of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once. It also counts each edge inside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twice, since each such edge belongs twice to faces in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 Hence the parity of the length of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is the same as the parity of the full sum, which is even.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11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FD-30A8-4591-985E-8DD6FAD159E3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EDD3-7A23-44E8-A783-2F2C22313FF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Continued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Proof: 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</a:t>
            </a:r>
            <a:r>
              <a:rPr lang="en-US" altLang="zh-TW" sz="2400">
                <a:ea typeface="新細明體" panose="02020500000000000000" pitchFamily="18" charset="-120"/>
              </a:rPr>
              <a:t>C.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The dual graph </a:t>
            </a:r>
            <a:r>
              <a:rPr lang="en-US" altLang="zh-TW" sz="2400" i="1">
                <a:ea typeface="新細明體" panose="02020500000000000000" pitchFamily="18" charset="-120"/>
              </a:rPr>
              <a:t>G*</a:t>
            </a:r>
            <a:r>
              <a:rPr lang="en-US" altLang="zh-TW" sz="2400">
                <a:ea typeface="新細明體" panose="02020500000000000000" pitchFamily="18" charset="-120"/>
              </a:rPr>
              <a:t> is connected, and its vertex degrees are the face lengths of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16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AAF-E3B2-40C4-881A-CFF990C39F7D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786-7088-4286-AED5-C2CF3FB4F384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Proposition 45 : 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sz="3200" dirty="0">
                <a:ea typeface="新細明體" panose="02020500000000000000" pitchFamily="18" charset="-120"/>
              </a:rPr>
              <a:t> and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sz="3200" dirty="0">
                <a:ea typeface="新細明體" panose="02020500000000000000" pitchFamily="18" charset="-120"/>
              </a:rPr>
              <a:t> cannot be drawn without crossings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609725"/>
            <a:ext cx="7824788" cy="1562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Proof: 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Considers a drawing of </a:t>
            </a:r>
            <a:r>
              <a:rPr lang="en-US" altLang="zh-TW" sz="2400" i="1">
                <a:ea typeface="新細明體" panose="02020500000000000000" pitchFamily="18" charset="-120"/>
              </a:rPr>
              <a:t>K</a:t>
            </a:r>
            <a:r>
              <a:rPr lang="en-US" altLang="zh-TW" sz="2400" baseline="-14000">
                <a:ea typeface="新細明體" panose="02020500000000000000" pitchFamily="18" charset="-120"/>
              </a:rPr>
              <a:t>5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 sz="2400" i="1">
                <a:ea typeface="新細明體" panose="02020500000000000000" pitchFamily="18" charset="-120"/>
              </a:rPr>
              <a:t>K</a:t>
            </a:r>
            <a:r>
              <a:rPr lang="en-US" altLang="zh-TW" sz="2400" baseline="-16000">
                <a:ea typeface="新細明體" panose="02020500000000000000" pitchFamily="18" charset="-120"/>
              </a:rPr>
              <a:t>3,3 </a:t>
            </a:r>
            <a:r>
              <a:rPr lang="en-US" altLang="zh-TW">
                <a:ea typeface="新細明體" panose="02020500000000000000" pitchFamily="18" charset="-120"/>
              </a:rPr>
              <a:t>in the plane.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Let </a:t>
            </a:r>
            <a:r>
              <a:rPr lang="en-US" altLang="zh-TW" i="1">
                <a:ea typeface="新細明體" panose="02020500000000000000" pitchFamily="18" charset="-120"/>
              </a:rPr>
              <a:t>C </a:t>
            </a:r>
            <a:r>
              <a:rPr lang="en-US" altLang="zh-TW">
                <a:ea typeface="新細明體" panose="02020500000000000000" pitchFamily="18" charset="-120"/>
              </a:rPr>
              <a:t>be a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spanning cycle</a:t>
            </a:r>
            <a:r>
              <a:rPr lang="en-US" altLang="zh-TW">
                <a:ea typeface="新細明體" panose="02020500000000000000" pitchFamily="18" charset="-120"/>
              </a:rPr>
              <a:t>.  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1381125" y="43862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2579688" y="439737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4" name="Oval 10"/>
          <p:cNvSpPr>
            <a:spLocks noChangeArrowheads="1"/>
          </p:cNvSpPr>
          <p:nvPr/>
        </p:nvSpPr>
        <p:spPr bwMode="auto">
          <a:xfrm>
            <a:off x="2368550" y="51609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 flipV="1">
            <a:off x="1741488" y="4483100"/>
            <a:ext cx="841375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>
            <a:off x="1490663" y="4483100"/>
            <a:ext cx="884237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7" name="Oval 13"/>
          <p:cNvSpPr>
            <a:spLocks noChangeArrowheads="1"/>
          </p:cNvSpPr>
          <p:nvPr/>
        </p:nvSpPr>
        <p:spPr bwMode="auto">
          <a:xfrm>
            <a:off x="2001838" y="396557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8" name="Oval 14"/>
          <p:cNvSpPr>
            <a:spLocks noChangeArrowheads="1"/>
          </p:cNvSpPr>
          <p:nvPr/>
        </p:nvSpPr>
        <p:spPr bwMode="auto">
          <a:xfrm>
            <a:off x="1643063" y="517842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>
            <a:off x="1504950" y="44513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 flipH="1">
            <a:off x="1485900" y="4070350"/>
            <a:ext cx="520700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1" name="Line 17"/>
          <p:cNvSpPr>
            <a:spLocks noChangeShapeType="1"/>
          </p:cNvSpPr>
          <p:nvPr/>
        </p:nvSpPr>
        <p:spPr bwMode="auto">
          <a:xfrm>
            <a:off x="2120900" y="4070350"/>
            <a:ext cx="476250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>
            <a:off x="2082800" y="4095750"/>
            <a:ext cx="3302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3" name="Line 19"/>
          <p:cNvSpPr>
            <a:spLocks noChangeShapeType="1"/>
          </p:cNvSpPr>
          <p:nvPr/>
        </p:nvSpPr>
        <p:spPr bwMode="auto">
          <a:xfrm flipH="1">
            <a:off x="1695450" y="4089400"/>
            <a:ext cx="33655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1765300" y="5251450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5" name="Line 21"/>
          <p:cNvSpPr>
            <a:spLocks noChangeShapeType="1"/>
          </p:cNvSpPr>
          <p:nvPr/>
        </p:nvSpPr>
        <p:spPr bwMode="auto">
          <a:xfrm>
            <a:off x="1460500" y="4514850"/>
            <a:ext cx="209550" cy="679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 flipH="1">
            <a:off x="2438400" y="4527550"/>
            <a:ext cx="184150" cy="63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8" name="Oval 24"/>
          <p:cNvSpPr>
            <a:spLocks noChangeArrowheads="1"/>
          </p:cNvSpPr>
          <p:nvPr/>
        </p:nvSpPr>
        <p:spPr bwMode="auto">
          <a:xfrm>
            <a:off x="4100513" y="39671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9" name="Oval 25"/>
          <p:cNvSpPr>
            <a:spLocks noChangeArrowheads="1"/>
          </p:cNvSpPr>
          <p:nvPr/>
        </p:nvSpPr>
        <p:spPr bwMode="auto">
          <a:xfrm>
            <a:off x="5375275" y="39624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1" name="Line 27"/>
          <p:cNvSpPr>
            <a:spLocks noChangeShapeType="1"/>
          </p:cNvSpPr>
          <p:nvPr/>
        </p:nvSpPr>
        <p:spPr bwMode="auto">
          <a:xfrm flipV="1">
            <a:off x="4856163" y="4087813"/>
            <a:ext cx="555625" cy="773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>
            <a:off x="4195763" y="4054475"/>
            <a:ext cx="1184275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3" name="Oval 29"/>
          <p:cNvSpPr>
            <a:spLocks noChangeArrowheads="1"/>
          </p:cNvSpPr>
          <p:nvPr/>
        </p:nvSpPr>
        <p:spPr bwMode="auto">
          <a:xfrm>
            <a:off x="4745038" y="39671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 flipV="1">
            <a:off x="4214813" y="4075113"/>
            <a:ext cx="117475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7" name="Line 33"/>
          <p:cNvSpPr>
            <a:spLocks noChangeShapeType="1"/>
          </p:cNvSpPr>
          <p:nvPr/>
        </p:nvSpPr>
        <p:spPr bwMode="auto">
          <a:xfrm flipH="1">
            <a:off x="4797425" y="410845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8" name="Line 34"/>
          <p:cNvSpPr>
            <a:spLocks noChangeShapeType="1"/>
          </p:cNvSpPr>
          <p:nvPr/>
        </p:nvSpPr>
        <p:spPr bwMode="auto">
          <a:xfrm>
            <a:off x="4826000" y="4105275"/>
            <a:ext cx="558800" cy="7508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9" name="Line 35"/>
          <p:cNvSpPr>
            <a:spLocks noChangeShapeType="1"/>
          </p:cNvSpPr>
          <p:nvPr/>
        </p:nvSpPr>
        <p:spPr bwMode="auto">
          <a:xfrm flipH="1">
            <a:off x="5424488" y="4103688"/>
            <a:ext cx="3175" cy="739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1" name="Line 37"/>
          <p:cNvSpPr>
            <a:spLocks noChangeShapeType="1"/>
          </p:cNvSpPr>
          <p:nvPr/>
        </p:nvSpPr>
        <p:spPr bwMode="auto">
          <a:xfrm>
            <a:off x="4160838" y="4114800"/>
            <a:ext cx="0" cy="746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2" name="Line 38"/>
          <p:cNvSpPr>
            <a:spLocks noChangeShapeType="1"/>
          </p:cNvSpPr>
          <p:nvPr/>
        </p:nvSpPr>
        <p:spPr bwMode="auto">
          <a:xfrm flipH="1">
            <a:off x="4191000" y="4089400"/>
            <a:ext cx="584200" cy="773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3" name="Oval 39"/>
          <p:cNvSpPr>
            <a:spLocks noChangeArrowheads="1"/>
          </p:cNvSpPr>
          <p:nvPr/>
        </p:nvSpPr>
        <p:spPr bwMode="auto">
          <a:xfrm>
            <a:off x="4100513" y="48529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4" name="Oval 40"/>
          <p:cNvSpPr>
            <a:spLocks noChangeArrowheads="1"/>
          </p:cNvSpPr>
          <p:nvPr/>
        </p:nvSpPr>
        <p:spPr bwMode="auto">
          <a:xfrm>
            <a:off x="5375275" y="484822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5" name="Oval 41"/>
          <p:cNvSpPr>
            <a:spLocks noChangeArrowheads="1"/>
          </p:cNvSpPr>
          <p:nvPr/>
        </p:nvSpPr>
        <p:spPr bwMode="auto">
          <a:xfrm>
            <a:off x="4745038" y="48529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6" name="Line 42"/>
          <p:cNvSpPr>
            <a:spLocks noChangeShapeType="1"/>
          </p:cNvSpPr>
          <p:nvPr/>
        </p:nvSpPr>
        <p:spPr bwMode="auto">
          <a:xfrm>
            <a:off x="4173538" y="4076700"/>
            <a:ext cx="601662" cy="793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1885950" y="35242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5628" name="Text Box 44"/>
          <p:cNvSpPr txBox="1">
            <a:spLocks noChangeArrowheads="1"/>
          </p:cNvSpPr>
          <p:nvPr/>
        </p:nvSpPr>
        <p:spPr bwMode="auto">
          <a:xfrm>
            <a:off x="2781300" y="42100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5629" name="Text Box 45"/>
          <p:cNvSpPr txBox="1">
            <a:spLocks noChangeArrowheads="1"/>
          </p:cNvSpPr>
          <p:nvPr/>
        </p:nvSpPr>
        <p:spPr bwMode="auto">
          <a:xfrm>
            <a:off x="2552700" y="51435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5630" name="Text Box 46"/>
          <p:cNvSpPr txBox="1">
            <a:spLocks noChangeArrowheads="1"/>
          </p:cNvSpPr>
          <p:nvPr/>
        </p:nvSpPr>
        <p:spPr bwMode="auto">
          <a:xfrm>
            <a:off x="1285875" y="52387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5631" name="Text Box 47"/>
          <p:cNvSpPr txBox="1">
            <a:spLocks noChangeArrowheads="1"/>
          </p:cNvSpPr>
          <p:nvPr/>
        </p:nvSpPr>
        <p:spPr bwMode="auto">
          <a:xfrm>
            <a:off x="952500" y="42291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5633" name="Text Box 49"/>
          <p:cNvSpPr txBox="1">
            <a:spLocks noChangeArrowheads="1"/>
          </p:cNvSpPr>
          <p:nvPr/>
        </p:nvSpPr>
        <p:spPr bwMode="auto">
          <a:xfrm>
            <a:off x="3681413" y="37719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4657725" y="50482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5635" name="Text Box 51"/>
          <p:cNvSpPr txBox="1">
            <a:spLocks noChangeArrowheads="1"/>
          </p:cNvSpPr>
          <p:nvPr/>
        </p:nvSpPr>
        <p:spPr bwMode="auto">
          <a:xfrm>
            <a:off x="5595938" y="473868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5636" name="Text Box 52"/>
          <p:cNvSpPr txBox="1">
            <a:spLocks noChangeArrowheads="1"/>
          </p:cNvSpPr>
          <p:nvPr/>
        </p:nvSpPr>
        <p:spPr bwMode="auto">
          <a:xfrm>
            <a:off x="5548313" y="37290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5637" name="Text Box 53"/>
          <p:cNvSpPr txBox="1">
            <a:spLocks noChangeArrowheads="1"/>
          </p:cNvSpPr>
          <p:nvPr/>
        </p:nvSpPr>
        <p:spPr bwMode="auto">
          <a:xfrm>
            <a:off x="4643438" y="35004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3652838" y="47625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95639" name="Oval 55"/>
          <p:cNvSpPr>
            <a:spLocks noChangeArrowheads="1"/>
          </p:cNvSpPr>
          <p:nvPr/>
        </p:nvSpPr>
        <p:spPr bwMode="auto">
          <a:xfrm>
            <a:off x="6858000" y="40005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1" name="Line 57"/>
          <p:cNvSpPr>
            <a:spLocks noChangeShapeType="1"/>
          </p:cNvSpPr>
          <p:nvPr/>
        </p:nvSpPr>
        <p:spPr bwMode="auto">
          <a:xfrm>
            <a:off x="7637463" y="3603625"/>
            <a:ext cx="631825" cy="384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2" name="Line 58"/>
          <p:cNvSpPr>
            <a:spLocks noChangeShapeType="1"/>
          </p:cNvSpPr>
          <p:nvPr/>
        </p:nvSpPr>
        <p:spPr bwMode="auto">
          <a:xfrm>
            <a:off x="6962775" y="4087813"/>
            <a:ext cx="1289050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4" name="Line 60"/>
          <p:cNvSpPr>
            <a:spLocks noChangeShapeType="1"/>
          </p:cNvSpPr>
          <p:nvPr/>
        </p:nvSpPr>
        <p:spPr bwMode="auto">
          <a:xfrm flipV="1">
            <a:off x="6981825" y="4065588"/>
            <a:ext cx="1279525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5" name="Line 61"/>
          <p:cNvSpPr>
            <a:spLocks noChangeShapeType="1"/>
          </p:cNvSpPr>
          <p:nvPr/>
        </p:nvSpPr>
        <p:spPr bwMode="auto">
          <a:xfrm flipH="1">
            <a:off x="7588250" y="3651250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6" name="Line 62"/>
          <p:cNvSpPr>
            <a:spLocks noChangeShapeType="1"/>
          </p:cNvSpPr>
          <p:nvPr/>
        </p:nvSpPr>
        <p:spPr bwMode="auto">
          <a:xfrm flipV="1">
            <a:off x="7640638" y="4846638"/>
            <a:ext cx="625475" cy="325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7" name="Line 63"/>
          <p:cNvSpPr>
            <a:spLocks noChangeShapeType="1"/>
          </p:cNvSpPr>
          <p:nvPr/>
        </p:nvSpPr>
        <p:spPr bwMode="auto">
          <a:xfrm flipH="1">
            <a:off x="8305800" y="4051300"/>
            <a:ext cx="3175" cy="687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8" name="Line 64"/>
          <p:cNvSpPr>
            <a:spLocks noChangeShapeType="1"/>
          </p:cNvSpPr>
          <p:nvPr/>
        </p:nvSpPr>
        <p:spPr bwMode="auto">
          <a:xfrm>
            <a:off x="6913563" y="4138613"/>
            <a:ext cx="9525" cy="622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9" name="Line 65"/>
          <p:cNvSpPr>
            <a:spLocks noChangeShapeType="1"/>
          </p:cNvSpPr>
          <p:nvPr/>
        </p:nvSpPr>
        <p:spPr bwMode="auto">
          <a:xfrm flipH="1" flipV="1">
            <a:off x="6958013" y="4862513"/>
            <a:ext cx="569912" cy="307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0" name="Oval 66"/>
          <p:cNvSpPr>
            <a:spLocks noChangeArrowheads="1"/>
          </p:cNvSpPr>
          <p:nvPr/>
        </p:nvSpPr>
        <p:spPr bwMode="auto">
          <a:xfrm>
            <a:off x="6862763" y="475773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1" name="Oval 67"/>
          <p:cNvSpPr>
            <a:spLocks noChangeArrowheads="1"/>
          </p:cNvSpPr>
          <p:nvPr/>
        </p:nvSpPr>
        <p:spPr bwMode="auto">
          <a:xfrm>
            <a:off x="8251825" y="474345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2" name="Oval 68"/>
          <p:cNvSpPr>
            <a:spLocks noChangeArrowheads="1"/>
          </p:cNvSpPr>
          <p:nvPr/>
        </p:nvSpPr>
        <p:spPr bwMode="auto">
          <a:xfrm>
            <a:off x="7535863" y="35194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3" name="Line 69"/>
          <p:cNvSpPr>
            <a:spLocks noChangeShapeType="1"/>
          </p:cNvSpPr>
          <p:nvPr/>
        </p:nvSpPr>
        <p:spPr bwMode="auto">
          <a:xfrm flipV="1">
            <a:off x="6954838" y="3608388"/>
            <a:ext cx="582612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4" name="Text Box 70"/>
          <p:cNvSpPr txBox="1">
            <a:spLocks noChangeArrowheads="1"/>
          </p:cNvSpPr>
          <p:nvPr/>
        </p:nvSpPr>
        <p:spPr bwMode="auto">
          <a:xfrm>
            <a:off x="6486525" y="37814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5655" name="Text Box 71"/>
          <p:cNvSpPr txBox="1">
            <a:spLocks noChangeArrowheads="1"/>
          </p:cNvSpPr>
          <p:nvPr/>
        </p:nvSpPr>
        <p:spPr bwMode="auto">
          <a:xfrm>
            <a:off x="7424738" y="3124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5656" name="Text Box 72"/>
          <p:cNvSpPr txBox="1">
            <a:spLocks noChangeArrowheads="1"/>
          </p:cNvSpPr>
          <p:nvPr/>
        </p:nvSpPr>
        <p:spPr bwMode="auto">
          <a:xfrm>
            <a:off x="8396288" y="46339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5657" name="Text Box 73"/>
          <p:cNvSpPr txBox="1">
            <a:spLocks noChangeArrowheads="1"/>
          </p:cNvSpPr>
          <p:nvPr/>
        </p:nvSpPr>
        <p:spPr bwMode="auto">
          <a:xfrm>
            <a:off x="8410575" y="3733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5658" name="Text Box 74"/>
          <p:cNvSpPr txBox="1">
            <a:spLocks noChangeArrowheads="1"/>
          </p:cNvSpPr>
          <p:nvPr/>
        </p:nvSpPr>
        <p:spPr bwMode="auto">
          <a:xfrm>
            <a:off x="7429500" y="52149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5659" name="Text Box 75"/>
          <p:cNvSpPr txBox="1">
            <a:spLocks noChangeArrowheads="1"/>
          </p:cNvSpPr>
          <p:nvPr/>
        </p:nvSpPr>
        <p:spPr bwMode="auto">
          <a:xfrm>
            <a:off x="6467475" y="46720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95640" name="Oval 56"/>
          <p:cNvSpPr>
            <a:spLocks noChangeArrowheads="1"/>
          </p:cNvSpPr>
          <p:nvPr/>
        </p:nvSpPr>
        <p:spPr bwMode="auto">
          <a:xfrm>
            <a:off x="8251825" y="397192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3" name="Oval 59"/>
          <p:cNvSpPr>
            <a:spLocks noChangeArrowheads="1"/>
          </p:cNvSpPr>
          <p:nvPr/>
        </p:nvSpPr>
        <p:spPr bwMode="auto">
          <a:xfrm>
            <a:off x="7531100" y="513397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C1C8-F35C-4667-9085-DAA98C6E0F12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11E8-BEB3-4696-B8A7-317A5CC5AC1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Proposition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45: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sz="3200" dirty="0">
                <a:ea typeface="新細明體" panose="02020500000000000000" pitchFamily="18" charset="-120"/>
              </a:rPr>
              <a:t> and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sz="3200" dirty="0">
                <a:ea typeface="新細明體" panose="02020500000000000000" pitchFamily="18" charset="-120"/>
              </a:rPr>
              <a:t> cannot be drawn without crossings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609725"/>
            <a:ext cx="7824788" cy="3095625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200">
                <a:ea typeface="新細明體" panose="02020500000000000000" pitchFamily="18" charset="-120"/>
              </a:rPr>
              <a:t>Proof: </a:t>
            </a:r>
            <a:r>
              <a:rPr lang="en-US" altLang="zh-TW" sz="1600">
                <a:ea typeface="新細明體" panose="02020500000000000000" pitchFamily="18" charset="-120"/>
              </a:rPr>
              <a:t>(continue)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If the drawing does not have crossing edges,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then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>
                <a:ea typeface="新細明體" panose="02020500000000000000" pitchFamily="18" charset="-120"/>
              </a:rPr>
              <a:t> is drawn as a closed curve.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Chords of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>
                <a:ea typeface="新細明體" panose="02020500000000000000" pitchFamily="18" charset="-120"/>
              </a:rPr>
              <a:t> must be drawn inside or outside this curve.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Two chords conflict if their endpoints on </a:t>
            </a:r>
            <a:r>
              <a:rPr lang="en-US" altLang="zh-TW" sz="2200" i="1">
                <a:ea typeface="新細明體" panose="02020500000000000000" pitchFamily="18" charset="-120"/>
              </a:rPr>
              <a:t>C</a:t>
            </a:r>
            <a:r>
              <a:rPr lang="en-US" altLang="zh-TW" sz="2200">
                <a:ea typeface="新細明體" panose="02020500000000000000" pitchFamily="18" charset="-120"/>
              </a:rPr>
              <a:t> occur in alternating order.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When two chords conflict, we can draw only one inside </a:t>
            </a:r>
            <a:r>
              <a:rPr lang="en-US" altLang="zh-TW" sz="2200" i="1">
                <a:ea typeface="新細明體" panose="02020500000000000000" pitchFamily="18" charset="-120"/>
              </a:rPr>
              <a:t>C</a:t>
            </a:r>
            <a:r>
              <a:rPr lang="en-US" altLang="zh-TW" sz="2200">
                <a:ea typeface="新細明體" panose="02020500000000000000" pitchFamily="18" charset="-120"/>
              </a:rPr>
              <a:t> and one outside </a:t>
            </a:r>
            <a:r>
              <a:rPr lang="en-US" altLang="zh-TW" sz="2200" i="1">
                <a:ea typeface="新細明體" panose="02020500000000000000" pitchFamily="18" charset="-120"/>
              </a:rPr>
              <a:t>C</a:t>
            </a:r>
            <a:r>
              <a:rPr lang="en-US" altLang="zh-TW" sz="2200">
                <a:ea typeface="新細明體" panose="02020500000000000000" pitchFamily="18" charset="-120"/>
              </a:rPr>
              <a:t>.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4105275" y="52720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5303838" y="52832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1" name="Oval 7"/>
          <p:cNvSpPr>
            <a:spLocks noChangeArrowheads="1"/>
          </p:cNvSpPr>
          <p:nvPr/>
        </p:nvSpPr>
        <p:spPr bwMode="auto">
          <a:xfrm>
            <a:off x="5092700" y="60467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 flipV="1">
            <a:off x="4465638" y="5368925"/>
            <a:ext cx="841375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3" name="Line 9"/>
          <p:cNvSpPr>
            <a:spLocks noChangeShapeType="1"/>
          </p:cNvSpPr>
          <p:nvPr/>
        </p:nvSpPr>
        <p:spPr bwMode="auto">
          <a:xfrm>
            <a:off x="4214813" y="5368925"/>
            <a:ext cx="884237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4725988" y="48514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Oval 11"/>
          <p:cNvSpPr>
            <a:spLocks noChangeArrowheads="1"/>
          </p:cNvSpPr>
          <p:nvPr/>
        </p:nvSpPr>
        <p:spPr bwMode="auto">
          <a:xfrm>
            <a:off x="4367213" y="606425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4229100" y="53371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 flipH="1">
            <a:off x="4210050" y="4956175"/>
            <a:ext cx="520700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4845050" y="4956175"/>
            <a:ext cx="476250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9" name="Line 15"/>
          <p:cNvSpPr>
            <a:spLocks noChangeShapeType="1"/>
          </p:cNvSpPr>
          <p:nvPr/>
        </p:nvSpPr>
        <p:spPr bwMode="auto">
          <a:xfrm>
            <a:off x="4806950" y="4981575"/>
            <a:ext cx="3302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0" name="Line 16"/>
          <p:cNvSpPr>
            <a:spLocks noChangeShapeType="1"/>
          </p:cNvSpPr>
          <p:nvPr/>
        </p:nvSpPr>
        <p:spPr bwMode="auto">
          <a:xfrm flipH="1">
            <a:off x="4419600" y="4975225"/>
            <a:ext cx="33655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1" name="Line 17"/>
          <p:cNvSpPr>
            <a:spLocks noChangeShapeType="1"/>
          </p:cNvSpPr>
          <p:nvPr/>
        </p:nvSpPr>
        <p:spPr bwMode="auto">
          <a:xfrm>
            <a:off x="4489450" y="6137275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2" name="Line 18"/>
          <p:cNvSpPr>
            <a:spLocks noChangeShapeType="1"/>
          </p:cNvSpPr>
          <p:nvPr/>
        </p:nvSpPr>
        <p:spPr bwMode="auto">
          <a:xfrm>
            <a:off x="4184650" y="5400675"/>
            <a:ext cx="209550" cy="679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 flipH="1">
            <a:off x="5162550" y="5413375"/>
            <a:ext cx="184150" cy="63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4552950" y="448627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5419725" y="5029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5295900" y="59531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3886200" y="59817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3695700" y="505777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7290" name="Text Box 26"/>
          <p:cNvSpPr txBox="1">
            <a:spLocks noChangeArrowheads="1"/>
          </p:cNvSpPr>
          <p:nvPr/>
        </p:nvSpPr>
        <p:spPr bwMode="auto">
          <a:xfrm>
            <a:off x="6076950" y="5476875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Chord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91" name="Freeform 27"/>
          <p:cNvSpPr>
            <a:spLocks/>
          </p:cNvSpPr>
          <p:nvPr/>
        </p:nvSpPr>
        <p:spPr bwMode="auto">
          <a:xfrm>
            <a:off x="5067300" y="5670550"/>
            <a:ext cx="1019175" cy="198438"/>
          </a:xfrm>
          <a:custGeom>
            <a:avLst/>
            <a:gdLst>
              <a:gd name="T0" fmla="*/ 642 w 642"/>
              <a:gd name="T1" fmla="*/ 10 h 125"/>
              <a:gd name="T2" fmla="*/ 330 w 642"/>
              <a:gd name="T3" fmla="*/ 16 h 125"/>
              <a:gd name="T4" fmla="*/ 390 w 642"/>
              <a:gd name="T5" fmla="*/ 107 h 125"/>
              <a:gd name="T6" fmla="*/ 0 w 642"/>
              <a:gd name="T7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" h="125">
                <a:moveTo>
                  <a:pt x="642" y="10"/>
                </a:moveTo>
                <a:cubicBezTo>
                  <a:pt x="590" y="12"/>
                  <a:pt x="372" y="0"/>
                  <a:pt x="330" y="16"/>
                </a:cubicBezTo>
                <a:cubicBezTo>
                  <a:pt x="288" y="32"/>
                  <a:pt x="445" y="89"/>
                  <a:pt x="390" y="107"/>
                </a:cubicBezTo>
                <a:cubicBezTo>
                  <a:pt x="335" y="125"/>
                  <a:pt x="68" y="120"/>
                  <a:pt x="0" y="1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E61-9797-47E0-B7C6-D67DB29AA4FF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9B71-7F85-4EDF-8D98-897D266E91DB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9658"/>
            <a:ext cx="7886700" cy="957942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Proposition 45: 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sz="3200" dirty="0">
                <a:ea typeface="新細明體" panose="02020500000000000000" pitchFamily="18" charset="-120"/>
              </a:rPr>
              <a:t> and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sz="3200" dirty="0">
                <a:ea typeface="新細明體" panose="02020500000000000000" pitchFamily="18" charset="-120"/>
              </a:rPr>
              <a:t> cannot be drawn without crossings  </a:t>
            </a:r>
            <a:r>
              <a:rPr lang="en-US" altLang="zh-TW" sz="1200" dirty="0">
                <a:ea typeface="新細明體" panose="02020500000000000000" pitchFamily="18" charset="-120"/>
              </a:rPr>
              <a:t>Continued</a:t>
            </a:r>
            <a:endParaRPr lang="zh-TW" altLang="en-US" sz="1200" dirty="0">
              <a:ea typeface="新細明體" panose="02020500000000000000" pitchFamily="18" charset="-12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20800"/>
            <a:ext cx="7886700" cy="53122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Proof: </a:t>
            </a:r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 6-cycle in 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dirty="0">
                <a:ea typeface="新細明體" panose="02020500000000000000" pitchFamily="18" charset="-120"/>
              </a:rPr>
              <a:t> has three pairwise conflicting chords.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put at most one inside and one outside,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 it is not possible to complete the embedding.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is a 5-cycle in 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, at most two chords can go inside or outside.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Since there are five chords, again it is not possible to complete the </a:t>
            </a:r>
            <a:r>
              <a:rPr lang="en-US" altLang="zh-TW" dirty="0" err="1">
                <a:ea typeface="新細明體" panose="02020500000000000000" pitchFamily="18" charset="-120"/>
              </a:rPr>
              <a:t>embeddings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Hence neither of these graphs is planar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Remark: in the above proof, and in the proof of Theorem 7 which follows, we have used without proof some geometric </a:t>
            </a:r>
            <a:r>
              <a:rPr lang="en-US" altLang="zh-TW" i="1" dirty="0" smtClean="0">
                <a:ea typeface="新細明體" panose="02020500000000000000" pitchFamily="18" charset="-120"/>
              </a:rPr>
              <a:t>assertions which depend on </a:t>
            </a:r>
            <a:r>
              <a:rPr lang="en-US" altLang="zh-TW" i="1" dirty="0" smtClean="0">
                <a:ea typeface="新細明體" panose="02020500000000000000" pitchFamily="18" charset="-120"/>
              </a:rPr>
              <a:t>deep theorems of geometry, primarily the </a:t>
            </a:r>
            <a:r>
              <a:rPr lang="en-US" altLang="zh-TW" i="1" dirty="0">
                <a:ea typeface="新細明體" panose="02020500000000000000" pitchFamily="18" charset="-120"/>
              </a:rPr>
              <a:t>J</a:t>
            </a:r>
            <a:r>
              <a:rPr lang="en-US" altLang="zh-TW" i="1" dirty="0" smtClean="0">
                <a:ea typeface="新細明體" panose="02020500000000000000" pitchFamily="18" charset="-120"/>
              </a:rPr>
              <a:t>ordan curve Theorem.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22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21FE-0755-43AD-8DAA-07E025FB1EF6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38C5-B1CF-4E93-993F-077EEE999546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Curve, </a:t>
            </a:r>
            <a:r>
              <a:rPr lang="en-US" altLang="zh-TW" dirty="0" smtClean="0">
                <a:ea typeface="新細明體" panose="02020500000000000000" pitchFamily="18" charset="-120"/>
              </a:rPr>
              <a:t>Drawing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93038" cy="4724400"/>
          </a:xfrm>
        </p:spPr>
        <p:txBody>
          <a:bodyPr/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curve</a:t>
            </a:r>
            <a:r>
              <a:rPr lang="en-US" altLang="zh-TW" sz="2200" dirty="0">
                <a:ea typeface="新細明體" panose="02020500000000000000" pitchFamily="18" charset="-120"/>
              </a:rPr>
              <a:t> is the image of a continuous map from [0, 1] to </a:t>
            </a:r>
            <a:r>
              <a:rPr lang="en-US" altLang="zh-TW" sz="2200" i="1" dirty="0">
                <a:ea typeface="新細明體" panose="02020500000000000000" pitchFamily="18" charset="-120"/>
              </a:rPr>
              <a:t>R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polygonal curve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is a curve composed of finitely many line segments.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It is a polygonal </a:t>
            </a:r>
            <a:r>
              <a:rPr lang="en-US" altLang="zh-TW" sz="2000" i="1" dirty="0"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-curve when it starts at </a:t>
            </a:r>
            <a:r>
              <a:rPr lang="en-US" altLang="zh-TW" sz="2000" i="1" dirty="0"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and ends at 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ea typeface="新細明體" panose="02020500000000000000" pitchFamily="18" charset="-120"/>
              </a:rPr>
              <a:t>drawing</a:t>
            </a:r>
            <a:r>
              <a:rPr lang="en-US" altLang="zh-TW" sz="2200" dirty="0">
                <a:ea typeface="新細明體" panose="02020500000000000000" pitchFamily="18" charset="-120"/>
              </a:rPr>
              <a:t> of a graph </a:t>
            </a:r>
            <a:r>
              <a:rPr lang="en-US" altLang="zh-TW" sz="2200" i="1" dirty="0">
                <a:ea typeface="新細明體" panose="02020500000000000000" pitchFamily="18" charset="-120"/>
              </a:rPr>
              <a:t>G</a:t>
            </a:r>
            <a:r>
              <a:rPr lang="en-US" altLang="zh-TW" sz="2200" dirty="0">
                <a:ea typeface="新細明體" panose="02020500000000000000" pitchFamily="18" charset="-120"/>
              </a:rPr>
              <a:t> is a function </a:t>
            </a:r>
            <a:r>
              <a:rPr lang="en-US" altLang="zh-TW" sz="2200" i="1" dirty="0">
                <a:ea typeface="新細明體" panose="02020500000000000000" pitchFamily="18" charset="-120"/>
              </a:rPr>
              <a:t>f</a:t>
            </a:r>
            <a:r>
              <a:rPr lang="en-US" altLang="zh-TW" sz="2200" dirty="0">
                <a:ea typeface="新細明體" panose="02020500000000000000" pitchFamily="18" charset="-120"/>
              </a:rPr>
              <a:t> defined on </a:t>
            </a:r>
            <a:r>
              <a:rPr lang="en-US" altLang="zh-TW" sz="2200" i="1" dirty="0">
                <a:ea typeface="新細明體" panose="02020500000000000000" pitchFamily="18" charset="-120"/>
              </a:rPr>
              <a:t>V(G)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∪</a:t>
            </a:r>
            <a:r>
              <a:rPr lang="en-US" altLang="zh-TW" sz="2200" i="1" dirty="0">
                <a:ea typeface="新細明體" panose="02020500000000000000" pitchFamily="18" charset="-120"/>
              </a:rPr>
              <a:t>E(G)</a:t>
            </a:r>
            <a:r>
              <a:rPr lang="en-US" altLang="zh-TW" sz="2200" dirty="0">
                <a:ea typeface="新細明體" panose="02020500000000000000" pitchFamily="18" charset="-120"/>
              </a:rPr>
              <a:t> that assigns each vertex </a:t>
            </a:r>
            <a:r>
              <a:rPr lang="en-US" altLang="zh-TW" sz="2200" i="1" dirty="0">
                <a:ea typeface="新細明體" panose="02020500000000000000" pitchFamily="18" charset="-120"/>
              </a:rPr>
              <a:t>v</a:t>
            </a:r>
            <a:r>
              <a:rPr lang="en-US" altLang="zh-TW" sz="2200" dirty="0">
                <a:ea typeface="新細明體" panose="02020500000000000000" pitchFamily="18" charset="-120"/>
              </a:rPr>
              <a:t> a point </a:t>
            </a:r>
            <a:r>
              <a:rPr lang="en-US" altLang="zh-TW" sz="2200" i="1" dirty="0">
                <a:ea typeface="新細明體" panose="02020500000000000000" pitchFamily="18" charset="-120"/>
              </a:rPr>
              <a:t>f(v)</a:t>
            </a:r>
            <a:r>
              <a:rPr lang="en-US" altLang="zh-TW" sz="2200" dirty="0">
                <a:ea typeface="新細明體" panose="02020500000000000000" pitchFamily="18" charset="-120"/>
              </a:rPr>
              <a:t> in the plane and assigns each edge with endpoints </a:t>
            </a:r>
            <a:r>
              <a:rPr lang="en-US" altLang="zh-TW" sz="2200" i="1" dirty="0">
                <a:ea typeface="新細明體" panose="02020500000000000000" pitchFamily="18" charset="-120"/>
              </a:rPr>
              <a:t>u, v</a:t>
            </a:r>
            <a:r>
              <a:rPr lang="en-US" altLang="zh-TW" sz="2200" dirty="0">
                <a:ea typeface="新細明體" panose="02020500000000000000" pitchFamily="18" charset="-120"/>
              </a:rPr>
              <a:t> a polygonal </a:t>
            </a:r>
            <a:r>
              <a:rPr lang="en-US" altLang="zh-TW" sz="2200" i="1" dirty="0">
                <a:ea typeface="新細明體" panose="02020500000000000000" pitchFamily="18" charset="-120"/>
              </a:rPr>
              <a:t>f(u)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i="1" dirty="0">
                <a:ea typeface="新細明體" panose="02020500000000000000" pitchFamily="18" charset="-120"/>
              </a:rPr>
              <a:t>f(v)</a:t>
            </a:r>
            <a:r>
              <a:rPr lang="en-US" altLang="zh-TW" sz="2200" dirty="0">
                <a:ea typeface="新細明體" panose="02020500000000000000" pitchFamily="18" charset="-120"/>
              </a:rPr>
              <a:t>-curve.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images of vertices are distinct.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A point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f(e)</a:t>
            </a:r>
            <a:r>
              <a:rPr lang="en-US" altLang="zh-TW" sz="20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∩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f(e’)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that is not a common endpoint is a crossing.</a:t>
            </a:r>
          </a:p>
        </p:txBody>
      </p:sp>
    </p:spTree>
    <p:extLst>
      <p:ext uri="{BB962C8B-B14F-4D97-AF65-F5344CB8AC3E}">
        <p14:creationId xmlns:p14="http://schemas.microsoft.com/office/powerpoint/2010/main" val="26573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FB21-BA1C-4EBE-88F0-F5E93DFA50C8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8BD-EEB2-4FF9-AC29-45633BBDDB1E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Planar Graph, Plane Graph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9625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graph is </a:t>
            </a:r>
            <a:r>
              <a:rPr lang="en-US" altLang="zh-TW" i="1" dirty="0">
                <a:ea typeface="新細明體" panose="02020500000000000000" pitchFamily="18" charset="-120"/>
              </a:rPr>
              <a:t>planar</a:t>
            </a:r>
            <a:r>
              <a:rPr lang="en-US" altLang="zh-TW" dirty="0">
                <a:ea typeface="新細明體" panose="02020500000000000000" pitchFamily="18" charset="-120"/>
              </a:rPr>
              <a:t> if it has a drawing without crossings.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Such a drawing is a </a:t>
            </a:r>
            <a:r>
              <a:rPr lang="en-US" altLang="zh-TW" i="1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planar embedding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ea typeface="新細明體" panose="02020500000000000000" pitchFamily="18" charset="-120"/>
              </a:rPr>
              <a:t>plane graph</a:t>
            </a:r>
            <a:r>
              <a:rPr lang="en-US" altLang="zh-TW" dirty="0">
                <a:ea typeface="新細明體" panose="02020500000000000000" pitchFamily="18" charset="-120"/>
              </a:rPr>
              <a:t> is a particular planar embedding of a planar graph.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ea typeface="新細明體" panose="02020500000000000000" pitchFamily="18" charset="-120"/>
              </a:rPr>
              <a:t>curve</a:t>
            </a:r>
            <a:r>
              <a:rPr lang="en-US" altLang="zh-TW" dirty="0">
                <a:ea typeface="新細明體" panose="02020500000000000000" pitchFamily="18" charset="-120"/>
              </a:rPr>
              <a:t> is closed if its </a:t>
            </a:r>
            <a:r>
              <a:rPr lang="en-US" altLang="zh-TW" i="1" dirty="0">
                <a:ea typeface="新細明體" panose="02020500000000000000" pitchFamily="18" charset="-12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last</a:t>
            </a:r>
            <a:r>
              <a:rPr lang="en-US" altLang="zh-TW" dirty="0">
                <a:ea typeface="新細明體" panose="02020500000000000000" pitchFamily="18" charset="-120"/>
              </a:rPr>
              <a:t> points are the same.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It is simple if it has no repeated points except possibly </a:t>
            </a:r>
            <a:r>
              <a:rPr lang="en-US" altLang="zh-TW" i="1" dirty="0">
                <a:ea typeface="新細明體" panose="02020500000000000000" pitchFamily="18" charset="-12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last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planar embedding of a graph </a:t>
            </a:r>
            <a:r>
              <a:rPr lang="en-US" altLang="zh-TW" i="1" dirty="0">
                <a:ea typeface="新細明體" panose="02020500000000000000" pitchFamily="18" charset="-120"/>
              </a:rPr>
              <a:t>cuts</a:t>
            </a:r>
            <a:r>
              <a:rPr lang="en-US" altLang="zh-TW" dirty="0">
                <a:ea typeface="新細明體" panose="02020500000000000000" pitchFamily="18" charset="-120"/>
              </a:rPr>
              <a:t> the plane into pieces.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These pieces are fundamental objects of study.</a:t>
            </a:r>
          </a:p>
        </p:txBody>
      </p:sp>
    </p:spTree>
    <p:extLst>
      <p:ext uri="{BB962C8B-B14F-4D97-AF65-F5344CB8AC3E}">
        <p14:creationId xmlns:p14="http://schemas.microsoft.com/office/powerpoint/2010/main" val="34006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584-437C-4A51-A8F8-D567445B6839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52A3-1EE3-467A-9A3F-6BB6F7F0AF35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Face</a:t>
            </a:r>
            <a:endParaRPr lang="en-US" altLang="zh-TW" sz="1200" dirty="0">
              <a:ea typeface="新細明體" panose="02020500000000000000" pitchFamily="18" charset="-120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620000" cy="2562225"/>
          </a:xfrm>
        </p:spPr>
        <p:txBody>
          <a:bodyPr/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An </a:t>
            </a:r>
            <a:r>
              <a:rPr lang="en-US" altLang="zh-TW" sz="2200" i="1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open set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in the plane is a set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R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 such that for every</a:t>
            </a:r>
            <a:r>
              <a:rPr lang="en-US" altLang="zh-TW" sz="2200" i="1" dirty="0">
                <a:ea typeface="新細明體" panose="02020500000000000000" pitchFamily="18" charset="-120"/>
              </a:rPr>
              <a:t> p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, all points within some small distance from </a:t>
            </a:r>
            <a:r>
              <a:rPr lang="en-US" altLang="zh-TW" sz="2200" i="1" dirty="0">
                <a:ea typeface="新細明體" panose="02020500000000000000" pitchFamily="18" charset="-120"/>
              </a:rPr>
              <a:t>p</a:t>
            </a:r>
            <a:r>
              <a:rPr lang="en-US" altLang="zh-TW" sz="2200" dirty="0">
                <a:ea typeface="新細明體" panose="02020500000000000000" pitchFamily="18" charset="-120"/>
              </a:rPr>
              <a:t> belong to </a:t>
            </a:r>
            <a:r>
              <a:rPr lang="en-US" altLang="zh-TW" sz="2200" i="1" dirty="0">
                <a:ea typeface="新細明體" panose="02020500000000000000" pitchFamily="18" charset="-120"/>
              </a:rPr>
              <a:t>U. 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region</a:t>
            </a:r>
            <a:r>
              <a:rPr lang="en-US" altLang="zh-TW" sz="2200" dirty="0">
                <a:ea typeface="新細明體" panose="02020500000000000000" pitchFamily="18" charset="-120"/>
              </a:rPr>
              <a:t> is an open set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 that contains a polygonal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2200" dirty="0">
                <a:ea typeface="新細明體" panose="02020500000000000000" pitchFamily="18" charset="-120"/>
              </a:rPr>
              <a:t>-curve for every pair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The </a:t>
            </a:r>
            <a:r>
              <a:rPr lang="en-US" altLang="zh-TW" sz="2200" i="1" dirty="0">
                <a:ea typeface="新細明體" panose="02020500000000000000" pitchFamily="18" charset="-120"/>
              </a:rPr>
              <a:t>faces</a:t>
            </a:r>
            <a:r>
              <a:rPr lang="en-US" altLang="zh-TW" sz="2200" dirty="0">
                <a:ea typeface="新細明體" panose="02020500000000000000" pitchFamily="18" charset="-120"/>
              </a:rPr>
              <a:t> of a plane graph are the maximal regions of the plane that contain no point used in the embedding.</a:t>
            </a:r>
          </a:p>
        </p:txBody>
      </p:sp>
      <p:grpSp>
        <p:nvGrpSpPr>
          <p:cNvPr id="262149" name="Group 5"/>
          <p:cNvGrpSpPr>
            <a:grpSpLocks/>
          </p:cNvGrpSpPr>
          <p:nvPr/>
        </p:nvGrpSpPr>
        <p:grpSpPr bwMode="auto">
          <a:xfrm>
            <a:off x="3465513" y="4730750"/>
            <a:ext cx="1597025" cy="1174750"/>
            <a:chOff x="3589" y="2728"/>
            <a:chExt cx="1352" cy="1079"/>
          </a:xfrm>
        </p:grpSpPr>
        <p:sp>
          <p:nvSpPr>
            <p:cNvPr id="262150" name="Oval 6"/>
            <p:cNvSpPr>
              <a:spLocks noChangeArrowheads="1"/>
            </p:cNvSpPr>
            <p:nvPr/>
          </p:nvSpPr>
          <p:spPr bwMode="auto">
            <a:xfrm>
              <a:off x="3589" y="2736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1" name="Oval 7"/>
            <p:cNvSpPr>
              <a:spLocks noChangeArrowheads="1"/>
            </p:cNvSpPr>
            <p:nvPr/>
          </p:nvSpPr>
          <p:spPr bwMode="auto">
            <a:xfrm>
              <a:off x="4821" y="272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4208" y="3675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3" name="Oval 9"/>
            <p:cNvSpPr>
              <a:spLocks noChangeArrowheads="1"/>
            </p:cNvSpPr>
            <p:nvPr/>
          </p:nvSpPr>
          <p:spPr bwMode="auto">
            <a:xfrm>
              <a:off x="4219" y="307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4" name="Line 10"/>
            <p:cNvSpPr>
              <a:spLocks noChangeShapeType="1"/>
            </p:cNvSpPr>
            <p:nvPr/>
          </p:nvSpPr>
          <p:spPr bwMode="auto">
            <a:xfrm>
              <a:off x="3705" y="2809"/>
              <a:ext cx="110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5" name="Line 11"/>
            <p:cNvSpPr>
              <a:spLocks noChangeShapeType="1"/>
            </p:cNvSpPr>
            <p:nvPr/>
          </p:nvSpPr>
          <p:spPr bwMode="auto">
            <a:xfrm>
              <a:off x="4264" y="3210"/>
              <a:ext cx="5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6" name="Line 12"/>
            <p:cNvSpPr>
              <a:spLocks noChangeShapeType="1"/>
            </p:cNvSpPr>
            <p:nvPr/>
          </p:nvSpPr>
          <p:spPr bwMode="auto">
            <a:xfrm>
              <a:off x="3688" y="2854"/>
              <a:ext cx="54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7" name="Line 13"/>
            <p:cNvSpPr>
              <a:spLocks noChangeShapeType="1"/>
            </p:cNvSpPr>
            <p:nvPr/>
          </p:nvSpPr>
          <p:spPr bwMode="auto">
            <a:xfrm flipH="1">
              <a:off x="4332" y="2834"/>
              <a:ext cx="50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8" name="Line 14"/>
            <p:cNvSpPr>
              <a:spLocks noChangeShapeType="1"/>
            </p:cNvSpPr>
            <p:nvPr/>
          </p:nvSpPr>
          <p:spPr bwMode="auto">
            <a:xfrm flipH="1">
              <a:off x="4320" y="2858"/>
              <a:ext cx="564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9" name="Line 15"/>
            <p:cNvSpPr>
              <a:spLocks noChangeShapeType="1"/>
            </p:cNvSpPr>
            <p:nvPr/>
          </p:nvSpPr>
          <p:spPr bwMode="auto">
            <a:xfrm>
              <a:off x="3663" y="2868"/>
              <a:ext cx="553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2161" name="AutoShape 17"/>
          <p:cNvSpPr>
            <a:spLocks noChangeArrowheads="1"/>
          </p:cNvSpPr>
          <p:nvPr/>
        </p:nvSpPr>
        <p:spPr bwMode="auto">
          <a:xfrm>
            <a:off x="4800600" y="5324475"/>
            <a:ext cx="885825" cy="361950"/>
          </a:xfrm>
          <a:prstGeom prst="wedgeRoundRectCallout">
            <a:avLst>
              <a:gd name="adj1" fmla="val -71685"/>
              <a:gd name="adj2" fmla="val -8245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anose="02020500000000000000" pitchFamily="18" charset="-120"/>
              </a:rPr>
              <a:t>A face</a:t>
            </a:r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4643438" y="5862638"/>
            <a:ext cx="13477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Totally, 4 faces</a:t>
            </a:r>
          </a:p>
        </p:txBody>
      </p:sp>
    </p:spTree>
    <p:extLst>
      <p:ext uri="{BB962C8B-B14F-4D97-AF65-F5344CB8AC3E}">
        <p14:creationId xmlns:p14="http://schemas.microsoft.com/office/powerpoint/2010/main" val="229676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2FF-5FCD-46EC-85F4-C0913B02D6D3}" type="datetime1">
              <a:rPr lang="en-US" altLang="zh-TW" smtClean="0"/>
              <a:pPr/>
              <a:t>4/8/2017</a:t>
            </a:fld>
            <a:endParaRPr lang="en-US" altLang="zh-TW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9190-183A-45C9-93A1-F8855E658AC7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Dual Graph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95425"/>
            <a:ext cx="7715250" cy="4791075"/>
          </a:xfrm>
        </p:spPr>
        <p:txBody>
          <a:bodyPr/>
          <a:lstStyle/>
          <a:p>
            <a:r>
              <a:rPr lang="en-US" altLang="zh-TW" sz="2200">
                <a:ea typeface="新細明體" panose="02020500000000000000" pitchFamily="18" charset="-120"/>
              </a:rPr>
              <a:t>The Dual graph </a:t>
            </a:r>
            <a:r>
              <a:rPr lang="en-US" altLang="zh-TW" sz="2200" i="1">
                <a:ea typeface="新細明體" panose="02020500000000000000" pitchFamily="18" charset="-120"/>
              </a:rPr>
              <a:t>G*</a:t>
            </a:r>
            <a:r>
              <a:rPr lang="en-US" altLang="zh-TW" sz="2200">
                <a:ea typeface="新細明體" panose="02020500000000000000" pitchFamily="18" charset="-120"/>
              </a:rPr>
              <a:t> of a plane graph </a:t>
            </a:r>
            <a:r>
              <a:rPr lang="en-US" altLang="zh-TW" sz="2200" i="1">
                <a:ea typeface="新細明體" panose="02020500000000000000" pitchFamily="18" charset="-120"/>
              </a:rPr>
              <a:t>G</a:t>
            </a:r>
            <a:r>
              <a:rPr lang="en-US" altLang="zh-TW" sz="2200">
                <a:ea typeface="新細明體" panose="02020500000000000000" pitchFamily="18" charset="-120"/>
              </a:rPr>
              <a:t> is a plane graph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The vertices of </a:t>
            </a:r>
            <a:r>
              <a:rPr lang="en-US" altLang="zh-TW" sz="2200" i="1">
                <a:ea typeface="新細明體" panose="02020500000000000000" pitchFamily="18" charset="-120"/>
              </a:rPr>
              <a:t>G*</a:t>
            </a:r>
            <a:r>
              <a:rPr lang="en-US" altLang="zh-TW" sz="2200">
                <a:ea typeface="新細明體" panose="02020500000000000000" pitchFamily="18" charset="-120"/>
              </a:rPr>
              <a:t> correspond to the faces of </a:t>
            </a:r>
            <a:r>
              <a:rPr lang="en-US" altLang="zh-TW" sz="2200" i="1">
                <a:ea typeface="新細明體" panose="02020500000000000000" pitchFamily="18" charset="-120"/>
              </a:rPr>
              <a:t>G</a:t>
            </a:r>
            <a:r>
              <a:rPr lang="en-US" altLang="zh-TW" sz="220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The edges of </a:t>
            </a:r>
            <a:r>
              <a:rPr lang="en-US" altLang="zh-TW" sz="2200" i="1">
                <a:ea typeface="新細明體" panose="02020500000000000000" pitchFamily="18" charset="-120"/>
              </a:rPr>
              <a:t>G*</a:t>
            </a:r>
            <a:r>
              <a:rPr lang="en-US" altLang="zh-TW" sz="2200">
                <a:ea typeface="新細明體" panose="02020500000000000000" pitchFamily="18" charset="-120"/>
              </a:rPr>
              <a:t> correspond to the edges of </a:t>
            </a:r>
            <a:r>
              <a:rPr lang="en-US" altLang="zh-TW" sz="2200" i="1">
                <a:ea typeface="新細明體" panose="02020500000000000000" pitchFamily="18" charset="-120"/>
              </a:rPr>
              <a:t>G</a:t>
            </a:r>
            <a:r>
              <a:rPr lang="en-US" altLang="zh-TW" sz="2200">
                <a:ea typeface="新細明體" panose="02020500000000000000" pitchFamily="18" charset="-120"/>
              </a:rPr>
              <a:t> as follows: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if </a:t>
            </a:r>
            <a:r>
              <a:rPr lang="en-US" altLang="zh-TW" sz="2000" i="1">
                <a:ea typeface="新細明體" panose="02020500000000000000" pitchFamily="18" charset="-120"/>
              </a:rPr>
              <a:t>e</a:t>
            </a:r>
            <a:r>
              <a:rPr lang="en-US" altLang="zh-TW" sz="2000">
                <a:ea typeface="新細明體" panose="02020500000000000000" pitchFamily="18" charset="-120"/>
              </a:rPr>
              <a:t> is an edge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 with face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 on one side and face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>
                <a:ea typeface="新細明體" panose="02020500000000000000" pitchFamily="18" charset="-120"/>
              </a:rPr>
              <a:t> on the other side, then the endpoints of the dual edge </a:t>
            </a:r>
            <a:r>
              <a:rPr lang="en-US" altLang="zh-TW" sz="2000" i="1">
                <a:ea typeface="新細明體" panose="02020500000000000000" pitchFamily="18" charset="-120"/>
              </a:rPr>
              <a:t>e*</a:t>
            </a:r>
            <a:r>
              <a:rPr lang="en-US" altLang="zh-TW" sz="2000">
                <a:latin typeface="Dotum" panose="020B0600000101010101" pitchFamily="34" charset="-127"/>
                <a:ea typeface="Dotum" panose="020B0600000101010101" pitchFamily="34" charset="-127"/>
              </a:rPr>
              <a:t>⊆</a:t>
            </a:r>
            <a:r>
              <a:rPr lang="en-US" altLang="zh-TW" sz="2000" i="1">
                <a:ea typeface="新細明體" panose="02020500000000000000" pitchFamily="18" charset="-120"/>
              </a:rPr>
              <a:t>E(G*)</a:t>
            </a:r>
            <a:r>
              <a:rPr lang="en-US" altLang="zh-TW" sz="2000">
                <a:ea typeface="新細明體" panose="02020500000000000000" pitchFamily="18" charset="-120"/>
              </a:rPr>
              <a:t> are the vertices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>
                <a:ea typeface="新細明體" panose="02020500000000000000" pitchFamily="18" charset="-120"/>
              </a:rPr>
              <a:t> of </a:t>
            </a:r>
            <a:r>
              <a:rPr lang="en-US" altLang="zh-TW" sz="2000" i="1">
                <a:ea typeface="新細明體" panose="02020500000000000000" pitchFamily="18" charset="-120"/>
              </a:rPr>
              <a:t>G*</a:t>
            </a:r>
            <a:r>
              <a:rPr lang="en-US" altLang="zh-TW" sz="2000">
                <a:ea typeface="新細明體" panose="02020500000000000000" pitchFamily="18" charset="-120"/>
              </a:rPr>
              <a:t> that represent the faces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>
                <a:ea typeface="新細明體" panose="02020500000000000000" pitchFamily="18" charset="-120"/>
              </a:rPr>
              <a:t>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The order in the plane of the edges incident to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latin typeface="Dotum" panose="020B0600000101010101" pitchFamily="34" charset="-127"/>
                <a:ea typeface="Dotum" panose="020B0600000101010101" pitchFamily="34" charset="-127"/>
              </a:rPr>
              <a:t>⊆</a:t>
            </a:r>
            <a:r>
              <a:rPr lang="en-US" altLang="zh-TW" sz="2000" i="1">
                <a:ea typeface="新細明體" panose="02020500000000000000" pitchFamily="18" charset="-120"/>
              </a:rPr>
              <a:t>V(G*)</a:t>
            </a:r>
            <a:r>
              <a:rPr lang="en-US" altLang="zh-TW" sz="2000">
                <a:ea typeface="新細明體" panose="02020500000000000000" pitchFamily="18" charset="-120"/>
              </a:rPr>
              <a:t> is the order of the edges bounding the face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 in a walk around its boundary.  </a:t>
            </a:r>
          </a:p>
        </p:txBody>
      </p:sp>
      <p:graphicFrame>
        <p:nvGraphicFramePr>
          <p:cNvPr id="1966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86288" y="3613150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方程式" r:id="rId3" imgW="126725" imgH="126725" progId="Equation.3">
                  <p:embed/>
                </p:oleObj>
              </mc:Choice>
              <mc:Fallback>
                <p:oleObj name="方程式" r:id="rId3" imgW="126725" imgH="12672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3613150"/>
                        <a:ext cx="2603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4132263" y="5092700"/>
            <a:ext cx="1597025" cy="1174750"/>
            <a:chOff x="3589" y="2728"/>
            <a:chExt cx="1352" cy="1079"/>
          </a:xfrm>
        </p:grpSpPr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3589" y="2736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Oval 8"/>
            <p:cNvSpPr>
              <a:spLocks noChangeArrowheads="1"/>
            </p:cNvSpPr>
            <p:nvPr/>
          </p:nvSpPr>
          <p:spPr bwMode="auto">
            <a:xfrm>
              <a:off x="4821" y="272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7" name="Oval 9"/>
            <p:cNvSpPr>
              <a:spLocks noChangeArrowheads="1"/>
            </p:cNvSpPr>
            <p:nvPr/>
          </p:nvSpPr>
          <p:spPr bwMode="auto">
            <a:xfrm>
              <a:off x="4208" y="3675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4219" y="307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3705" y="2809"/>
              <a:ext cx="110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>
              <a:off x="4264" y="3210"/>
              <a:ext cx="5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>
              <a:off x="3688" y="2854"/>
              <a:ext cx="54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 flipH="1">
              <a:off x="4332" y="2834"/>
              <a:ext cx="50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 flipH="1">
              <a:off x="4320" y="2858"/>
              <a:ext cx="564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>
              <a:off x="3663" y="2868"/>
              <a:ext cx="553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626" name="Oval 18"/>
          <p:cNvSpPr>
            <a:spLocks noChangeArrowheads="1"/>
          </p:cNvSpPr>
          <p:nvPr/>
        </p:nvSpPr>
        <p:spPr bwMode="auto">
          <a:xfrm>
            <a:off x="4884738" y="4814888"/>
            <a:ext cx="141287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7" name="Oval 19"/>
          <p:cNvSpPr>
            <a:spLocks noChangeArrowheads="1"/>
          </p:cNvSpPr>
          <p:nvPr/>
        </p:nvSpPr>
        <p:spPr bwMode="auto">
          <a:xfrm>
            <a:off x="4873625" y="5226050"/>
            <a:ext cx="141288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8" name="Oval 20"/>
          <p:cNvSpPr>
            <a:spLocks noChangeArrowheads="1"/>
          </p:cNvSpPr>
          <p:nvPr/>
        </p:nvSpPr>
        <p:spPr bwMode="auto">
          <a:xfrm>
            <a:off x="5140325" y="5589588"/>
            <a:ext cx="141288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9" name="Oval 21"/>
          <p:cNvSpPr>
            <a:spLocks noChangeArrowheads="1"/>
          </p:cNvSpPr>
          <p:nvPr/>
        </p:nvSpPr>
        <p:spPr bwMode="auto">
          <a:xfrm>
            <a:off x="4572000" y="5568950"/>
            <a:ext cx="141288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1" name="Line 23"/>
          <p:cNvSpPr>
            <a:spLocks noChangeShapeType="1"/>
          </p:cNvSpPr>
          <p:nvPr/>
        </p:nvSpPr>
        <p:spPr bwMode="auto">
          <a:xfrm flipH="1">
            <a:off x="4954588" y="4951413"/>
            <a:ext cx="3175" cy="27463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2" name="Line 24"/>
          <p:cNvSpPr>
            <a:spLocks noChangeShapeType="1"/>
          </p:cNvSpPr>
          <p:nvPr/>
        </p:nvSpPr>
        <p:spPr bwMode="auto">
          <a:xfrm>
            <a:off x="4992688" y="5353050"/>
            <a:ext cx="187325" cy="2460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H="1">
            <a:off x="4686300" y="5341938"/>
            <a:ext cx="192088" cy="2413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5" name="Line 27"/>
          <p:cNvSpPr>
            <a:spLocks noChangeShapeType="1"/>
          </p:cNvSpPr>
          <p:nvPr/>
        </p:nvSpPr>
        <p:spPr bwMode="auto">
          <a:xfrm>
            <a:off x="4724400" y="5673725"/>
            <a:ext cx="415925" cy="174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6" name="Freeform 28"/>
          <p:cNvSpPr>
            <a:spLocks/>
          </p:cNvSpPr>
          <p:nvPr/>
        </p:nvSpPr>
        <p:spPr bwMode="auto">
          <a:xfrm>
            <a:off x="5038725" y="4881563"/>
            <a:ext cx="1084263" cy="909637"/>
          </a:xfrm>
          <a:custGeom>
            <a:avLst/>
            <a:gdLst>
              <a:gd name="T0" fmla="*/ 0 w 683"/>
              <a:gd name="T1" fmla="*/ 9 h 573"/>
              <a:gd name="T2" fmla="*/ 420 w 683"/>
              <a:gd name="T3" fmla="*/ 45 h 573"/>
              <a:gd name="T4" fmla="*/ 660 w 683"/>
              <a:gd name="T5" fmla="*/ 225 h 573"/>
              <a:gd name="T6" fmla="*/ 558 w 683"/>
              <a:gd name="T7" fmla="*/ 507 h 573"/>
              <a:gd name="T8" fmla="*/ 378 w 683"/>
              <a:gd name="T9" fmla="*/ 567 h 573"/>
              <a:gd name="T10" fmla="*/ 228 w 683"/>
              <a:gd name="T11" fmla="*/ 543 h 573"/>
              <a:gd name="T12" fmla="*/ 150 w 683"/>
              <a:gd name="T13" fmla="*/ 51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573">
                <a:moveTo>
                  <a:pt x="0" y="9"/>
                </a:moveTo>
                <a:cubicBezTo>
                  <a:pt x="155" y="0"/>
                  <a:pt x="310" y="9"/>
                  <a:pt x="420" y="45"/>
                </a:cubicBezTo>
                <a:cubicBezTo>
                  <a:pt x="530" y="81"/>
                  <a:pt x="637" y="148"/>
                  <a:pt x="660" y="225"/>
                </a:cubicBezTo>
                <a:cubicBezTo>
                  <a:pt x="683" y="302"/>
                  <a:pt x="605" y="450"/>
                  <a:pt x="558" y="507"/>
                </a:cubicBezTo>
                <a:cubicBezTo>
                  <a:pt x="511" y="564"/>
                  <a:pt x="433" y="561"/>
                  <a:pt x="378" y="567"/>
                </a:cubicBezTo>
                <a:cubicBezTo>
                  <a:pt x="323" y="573"/>
                  <a:pt x="266" y="552"/>
                  <a:pt x="228" y="543"/>
                </a:cubicBezTo>
                <a:cubicBezTo>
                  <a:pt x="190" y="534"/>
                  <a:pt x="166" y="519"/>
                  <a:pt x="150" y="513"/>
                </a:cubicBez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7" name="Freeform 29"/>
          <p:cNvSpPr>
            <a:spLocks/>
          </p:cNvSpPr>
          <p:nvPr/>
        </p:nvSpPr>
        <p:spPr bwMode="auto">
          <a:xfrm>
            <a:off x="3754438" y="4878388"/>
            <a:ext cx="1112837" cy="893762"/>
          </a:xfrm>
          <a:custGeom>
            <a:avLst/>
            <a:gdLst>
              <a:gd name="T0" fmla="*/ 701 w 701"/>
              <a:gd name="T1" fmla="*/ 5 h 563"/>
              <a:gd name="T2" fmla="*/ 263 w 701"/>
              <a:gd name="T3" fmla="*/ 35 h 563"/>
              <a:gd name="T4" fmla="*/ 23 w 701"/>
              <a:gd name="T5" fmla="*/ 215 h 563"/>
              <a:gd name="T6" fmla="*/ 125 w 701"/>
              <a:gd name="T7" fmla="*/ 497 h 563"/>
              <a:gd name="T8" fmla="*/ 305 w 701"/>
              <a:gd name="T9" fmla="*/ 557 h 563"/>
              <a:gd name="T10" fmla="*/ 455 w 701"/>
              <a:gd name="T11" fmla="*/ 533 h 563"/>
              <a:gd name="T12" fmla="*/ 533 w 701"/>
              <a:gd name="T13" fmla="*/ 50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563">
                <a:moveTo>
                  <a:pt x="701" y="5"/>
                </a:moveTo>
                <a:cubicBezTo>
                  <a:pt x="629" y="11"/>
                  <a:pt x="376" y="0"/>
                  <a:pt x="263" y="35"/>
                </a:cubicBezTo>
                <a:cubicBezTo>
                  <a:pt x="150" y="70"/>
                  <a:pt x="46" y="138"/>
                  <a:pt x="23" y="215"/>
                </a:cubicBezTo>
                <a:cubicBezTo>
                  <a:pt x="0" y="292"/>
                  <a:pt x="78" y="440"/>
                  <a:pt x="125" y="497"/>
                </a:cubicBezTo>
                <a:cubicBezTo>
                  <a:pt x="172" y="554"/>
                  <a:pt x="250" y="551"/>
                  <a:pt x="305" y="557"/>
                </a:cubicBezTo>
                <a:cubicBezTo>
                  <a:pt x="360" y="563"/>
                  <a:pt x="417" y="542"/>
                  <a:pt x="455" y="533"/>
                </a:cubicBezTo>
                <a:cubicBezTo>
                  <a:pt x="493" y="524"/>
                  <a:pt x="517" y="509"/>
                  <a:pt x="533" y="503"/>
                </a:cubicBez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23585</TotalTime>
  <Words>1806</Words>
  <Application>Microsoft Office PowerPoint</Application>
  <PresentationFormat>On-screen Show (4:3)</PresentationFormat>
  <Paragraphs>188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方程式</vt:lpstr>
      <vt:lpstr>PowerPoint Presentation</vt:lpstr>
      <vt:lpstr>Drawings in the plane</vt:lpstr>
      <vt:lpstr>Proposition 45 :  K5 and K3,3 cannot be drawn without crossings</vt:lpstr>
      <vt:lpstr>Proposition 45: K5 and K3,3 cannot be drawn without crossings</vt:lpstr>
      <vt:lpstr>Proposition 45:  K5 and K3,3 cannot be drawn without crossings  Continued</vt:lpstr>
      <vt:lpstr>Curve, Drawing</vt:lpstr>
      <vt:lpstr>Planar Graph, Plane Graph</vt:lpstr>
      <vt:lpstr>Face</vt:lpstr>
      <vt:lpstr>Dual Graph</vt:lpstr>
      <vt:lpstr>Face and its length</vt:lpstr>
      <vt:lpstr>Proposition 46: If l(Fi) denotes the length of face Fi in a plane graph G, then 2e(G)=  l(Fi).</vt:lpstr>
      <vt:lpstr>Theorem 7 (Euler’s Formula): If a connected plane graph G has exactly n vertices, e edges, and f faces, then n  e + f = 2.</vt:lpstr>
      <vt:lpstr>Theorem 7 (Euler’s Formula): In a connected plane graph G, n  e + f = 2. (proof continued)</vt:lpstr>
      <vt:lpstr>Proposition 47: If G is a simple planar graph with at least three vertices, then e(G) ≤ 3n(G)  6. If also G is triangle-free, then e(G) ≤ 2n(G)  4.</vt:lpstr>
      <vt:lpstr>Proposition 47: If G is a simple planar graph with at least three vertices, then e(G) ≤ 3n(G)  6. If also G is triangle-free, then e(G) ≤ 2n(G)  4. (Proof continued)</vt:lpstr>
      <vt:lpstr>Proposition 48:  Edges in a plane graph G form a cycle in G if and only if the corresponding dual edges form a bond in G*.</vt:lpstr>
      <vt:lpstr>Proposition 48 continued</vt:lpstr>
      <vt:lpstr>Proposition 49</vt:lpstr>
      <vt:lpstr>Proposition 49 (continued)</vt:lpstr>
      <vt:lpstr>Proposition 49 Continued</vt:lpstr>
      <vt:lpstr>Proposition 49 Continued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222</cp:revision>
  <cp:lastPrinted>2017-04-07T09:52:41Z</cp:lastPrinted>
  <dcterms:created xsi:type="dcterms:W3CDTF">2013-08-04T06:42:48Z</dcterms:created>
  <dcterms:modified xsi:type="dcterms:W3CDTF">2017-04-08T03:15:52Z</dcterms:modified>
</cp:coreProperties>
</file>