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94676" autoAdjust="0"/>
  </p:normalViewPr>
  <p:slideViewPr>
    <p:cSldViewPr snapToGrid="0">
      <p:cViewPr>
        <p:scale>
          <a:sx n="66" d="100"/>
          <a:sy n="66" d="100"/>
        </p:scale>
        <p:origin x="-1620" y="-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64F15686-254C-42EB-A1F4-66C6323A83B2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C5F05BDB-DDA4-48E0-825B-E238299C0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33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9C2C1597-FA66-4885-B6A6-544E39BFB2B6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3638"/>
            <a:ext cx="4189413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80004"/>
            <a:ext cx="5642610" cy="3665458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0868F1EA-5771-4CCA-A717-58DD904B4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0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AC10A-0A82-4A34-88B7-B73498A029AD}" type="datetime1">
              <a:rPr lang="en-US" smtClean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6.   Planar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80" y="5718320"/>
            <a:ext cx="1905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0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129D-CE84-49FD-9701-31262D6ECF40}" type="datetime1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6.   Planar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5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4037-2F57-43E0-876D-A53A1E19842E}" type="datetime1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6.   Planar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2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EDDA-B36C-4BC6-BAAB-FDBF58B3BA03}" type="datetime1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6.   Planar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94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A43-07D5-4B5F-9883-A9EBDB8FA3EA}" type="datetime1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6.   Planar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1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14BD-3C7D-472B-AF0F-102BC990DBC9}" type="datetime1">
              <a:rPr lang="en-US" smtClean="0"/>
              <a:pPr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6.   Planar Graphs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7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5B-320D-4616-8B3D-4A395D4C9D1B}" type="datetime1">
              <a:rPr lang="en-US" smtClean="0"/>
              <a:pPr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6.   Planar Graphs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2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1C01F-0389-4A4C-A3E4-AF88FCFA7307}" type="datetime1">
              <a:rPr lang="en-US" smtClean="0"/>
              <a:pPr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6.   Planar Graphs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5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3D99-978C-4E17-B681-41A885A6522F}" type="datetime1">
              <a:rPr lang="en-US" smtClean="0"/>
              <a:pPr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6.   Planar Graphs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2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F306-C836-43FC-B5BD-CBC464041481}" type="datetime1">
              <a:rPr lang="en-US" smtClean="0"/>
              <a:pPr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6.   Planar Graphs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1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D3F3-1977-469A-8415-4D878DFB1B87}" type="datetime1">
              <a:rPr lang="en-US" smtClean="0"/>
              <a:pPr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6.   Planar Graphs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383E8-B7A9-4203-A3C1-594A621568FD}" type="datetime1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Ch. 6.   Planar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6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88686"/>
            <a:ext cx="8244115" cy="1248228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Maximal Planar Graph and Triangulation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371" y="1582057"/>
            <a:ext cx="8490858" cy="4594906"/>
          </a:xfrm>
        </p:spPr>
        <p:txBody>
          <a:bodyPr>
            <a:noAutofit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maximal planar graph is  a simple planar graph</a:t>
            </a:r>
          </a:p>
          <a:p>
            <a:pPr>
              <a:buNone/>
            </a:pPr>
            <a:r>
              <a:rPr lang="en-US" dirty="0" smtClean="0"/>
              <a:t>	that is not a spanning </a:t>
            </a:r>
            <a:r>
              <a:rPr lang="en-US" dirty="0" err="1" smtClean="0"/>
              <a:t>subgraph</a:t>
            </a:r>
            <a:r>
              <a:rPr lang="en-US" dirty="0" smtClean="0"/>
              <a:t> of another</a:t>
            </a:r>
          </a:p>
          <a:p>
            <a:pPr>
              <a:buNone/>
            </a:pPr>
            <a:r>
              <a:rPr lang="en-US" dirty="0" smtClean="0"/>
              <a:t>	planar graph.</a:t>
            </a:r>
          </a:p>
          <a:p>
            <a:r>
              <a:rPr lang="en-US" dirty="0" smtClean="0"/>
              <a:t>A triangulation is a simple plane graph where</a:t>
            </a:r>
          </a:p>
          <a:p>
            <a:pPr>
              <a:buNone/>
            </a:pPr>
            <a:r>
              <a:rPr lang="en-US" dirty="0" smtClean="0"/>
              <a:t>	every face boundary is a 3-cycle.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EDDA-B36C-4BC6-BAAB-FDBF58B3BA03}" type="datetime1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714" y="188686"/>
            <a:ext cx="8026401" cy="1248228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Maximal Planar Graph and Triangulation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371" y="1582057"/>
            <a:ext cx="8490858" cy="4594906"/>
          </a:xfrm>
        </p:spPr>
        <p:txBody>
          <a:bodyPr>
            <a:noAutofit/>
          </a:bodyPr>
          <a:lstStyle/>
          <a:p>
            <a:r>
              <a:rPr lang="en-US" dirty="0" smtClean="0"/>
              <a:t>Proposition 50: For a simple n-vertex plane graph G,</a:t>
            </a:r>
          </a:p>
          <a:p>
            <a:pPr>
              <a:buNone/>
            </a:pPr>
            <a:r>
              <a:rPr lang="en-US" dirty="0" smtClean="0"/>
              <a:t>	the following are equivalent.</a:t>
            </a:r>
          </a:p>
          <a:p>
            <a:pPr>
              <a:buNone/>
            </a:pPr>
            <a:r>
              <a:rPr lang="en-US" dirty="0" smtClean="0"/>
              <a:t>	A) G has 3n – 6 edges.</a:t>
            </a:r>
          </a:p>
          <a:p>
            <a:pPr>
              <a:buNone/>
            </a:pPr>
            <a:r>
              <a:rPr lang="en-US" dirty="0" smtClean="0"/>
              <a:t>	B) G is a triangulation.</a:t>
            </a:r>
          </a:p>
          <a:p>
            <a:pPr>
              <a:buNone/>
            </a:pPr>
            <a:r>
              <a:rPr lang="en-US" dirty="0" smtClean="0"/>
              <a:t>	C) G is a maximal plane graph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Proof: for reference only.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EDDA-B36C-4BC6-BAAB-FDBF58B3BA03}" type="datetime1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714" y="188686"/>
            <a:ext cx="8026401" cy="1248228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Characterization of Planar Graphs – 1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371" y="1582057"/>
            <a:ext cx="8490858" cy="4594906"/>
          </a:xfrm>
        </p:spPr>
        <p:txBody>
          <a:bodyPr>
            <a:noAutofit/>
          </a:bodyPr>
          <a:lstStyle/>
          <a:p>
            <a:r>
              <a:rPr lang="en-US" b="1" dirty="0" smtClean="0"/>
              <a:t>Subdivision of Edge</a:t>
            </a:r>
            <a:r>
              <a:rPr lang="en-US" dirty="0" smtClean="0"/>
              <a:t>: In a graph G, subdivision of an edge </a:t>
            </a:r>
            <a:r>
              <a:rPr lang="en-US" dirty="0" err="1" smtClean="0"/>
              <a:t>uv</a:t>
            </a:r>
            <a:r>
              <a:rPr lang="en-US" dirty="0" smtClean="0"/>
              <a:t> is the operation of replacing </a:t>
            </a:r>
            <a:r>
              <a:rPr lang="en-US" dirty="0" err="1" smtClean="0"/>
              <a:t>uv</a:t>
            </a:r>
            <a:r>
              <a:rPr lang="en-US" dirty="0" smtClean="0"/>
              <a:t> with a path </a:t>
            </a:r>
            <a:r>
              <a:rPr lang="en-US" dirty="0" err="1" smtClean="0"/>
              <a:t>u,w,v</a:t>
            </a:r>
            <a:r>
              <a:rPr lang="en-US" dirty="0" smtClean="0"/>
              <a:t> through a new vertex w.</a:t>
            </a:r>
          </a:p>
          <a:p>
            <a:r>
              <a:rPr lang="en-US" b="1" dirty="0" smtClean="0"/>
              <a:t>Subdivision of Graph: </a:t>
            </a:r>
            <a:r>
              <a:rPr lang="en-US" dirty="0" smtClean="0"/>
              <a:t>A subdivision of a graph G is a graph obtained from G by successive edge subdivisions. Alternatively, it is a graph obtained from G by replacing edges with </a:t>
            </a:r>
            <a:r>
              <a:rPr lang="en-US" dirty="0" err="1" smtClean="0"/>
              <a:t>pairwise</a:t>
            </a:r>
            <a:r>
              <a:rPr lang="en-US" dirty="0" smtClean="0"/>
              <a:t> internally disjoint paths.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EDDA-B36C-4BC6-BAAB-FDBF58B3BA03}" type="datetime1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714" y="188686"/>
            <a:ext cx="8026401" cy="653143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Characterization of Planar Graphs - 2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9144000" cy="5029200"/>
          </a:xfrm>
        </p:spPr>
        <p:txBody>
          <a:bodyPr>
            <a:noAutofit/>
          </a:bodyPr>
          <a:lstStyle/>
          <a:p>
            <a:r>
              <a:rPr lang="en-US" b="1" dirty="0" err="1" smtClean="0"/>
              <a:t>Kuratowski</a:t>
            </a:r>
            <a:r>
              <a:rPr lang="en-US" b="1" dirty="0" smtClean="0"/>
              <a:t> </a:t>
            </a:r>
            <a:r>
              <a:rPr lang="en-US" b="1" dirty="0" err="1" smtClean="0"/>
              <a:t>Subgraph</a:t>
            </a:r>
            <a:r>
              <a:rPr lang="en-US" b="1" dirty="0" smtClean="0"/>
              <a:t>:  </a:t>
            </a:r>
            <a:r>
              <a:rPr lang="en-US" dirty="0" smtClean="0"/>
              <a:t>a </a:t>
            </a:r>
            <a:r>
              <a:rPr lang="en-US" dirty="0" err="1" smtClean="0"/>
              <a:t>subgraph</a:t>
            </a:r>
            <a:r>
              <a:rPr lang="en-US" dirty="0" smtClean="0"/>
              <a:t> of G that is a subdivision of K</a:t>
            </a:r>
            <a:r>
              <a:rPr lang="en-US" baseline="-25000" dirty="0" smtClean="0"/>
              <a:t>5</a:t>
            </a:r>
            <a:r>
              <a:rPr lang="en-US" dirty="0" smtClean="0"/>
              <a:t> or K</a:t>
            </a:r>
            <a:r>
              <a:rPr lang="en-US" baseline="-25000" dirty="0" smtClean="0"/>
              <a:t>3,3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b="1" dirty="0" smtClean="0"/>
              <a:t>Minimal </a:t>
            </a:r>
            <a:r>
              <a:rPr lang="en-US" b="1" dirty="0" err="1" smtClean="0"/>
              <a:t>nonplanar</a:t>
            </a:r>
            <a:r>
              <a:rPr lang="en-US" b="1" dirty="0" smtClean="0"/>
              <a:t> graph</a:t>
            </a:r>
            <a:r>
              <a:rPr lang="en-US" dirty="0" smtClean="0"/>
              <a:t>: a </a:t>
            </a:r>
            <a:r>
              <a:rPr lang="en-US" dirty="0" err="1" smtClean="0"/>
              <a:t>nonplanar</a:t>
            </a:r>
            <a:r>
              <a:rPr lang="en-US" dirty="0" smtClean="0"/>
              <a:t> graph such that every proper </a:t>
            </a:r>
            <a:r>
              <a:rPr lang="en-US" dirty="0" err="1" smtClean="0"/>
              <a:t>subgraph</a:t>
            </a:r>
            <a:r>
              <a:rPr lang="en-US" dirty="0" smtClean="0"/>
              <a:t> is planar.</a:t>
            </a:r>
          </a:p>
          <a:p>
            <a:r>
              <a:rPr lang="en-US" b="1" dirty="0" smtClean="0"/>
              <a:t>Convex embedding of a graph: </a:t>
            </a:r>
            <a:r>
              <a:rPr lang="en-US" dirty="0" smtClean="0"/>
              <a:t>a planar embedding in which each face boundary is a convex polygon.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EDDA-B36C-4BC6-BAAB-FDBF58B3BA03}" type="datetime1">
              <a:rPr lang="en-US" smtClean="0"/>
              <a:pPr/>
              <a:t>4/12/2017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714" y="188686"/>
            <a:ext cx="8026401" cy="47897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Characterization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 Planar Graphs – Main Result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2800"/>
            <a:ext cx="9144000" cy="6045199"/>
          </a:xfrm>
        </p:spPr>
        <p:txBody>
          <a:bodyPr>
            <a:noAutofit/>
          </a:bodyPr>
          <a:lstStyle/>
          <a:p>
            <a:r>
              <a:rPr lang="en-US" b="1" dirty="0" smtClean="0"/>
              <a:t>Theorem 8 (</a:t>
            </a:r>
            <a:r>
              <a:rPr lang="en-US" b="1" dirty="0" err="1" smtClean="0"/>
              <a:t>Kuratowski’s</a:t>
            </a:r>
            <a:r>
              <a:rPr lang="en-US" b="1" dirty="0" smtClean="0"/>
              <a:t> Theorem): </a:t>
            </a:r>
            <a:r>
              <a:rPr lang="en-US" dirty="0" smtClean="0"/>
              <a:t>A graph G is </a:t>
            </a:r>
            <a:r>
              <a:rPr lang="en-US" dirty="0" err="1" smtClean="0"/>
              <a:t>nonplanar</a:t>
            </a:r>
            <a:r>
              <a:rPr lang="en-US" dirty="0" smtClean="0"/>
              <a:t> if and only if G has a </a:t>
            </a:r>
            <a:r>
              <a:rPr lang="en-US" dirty="0" err="1" smtClean="0"/>
              <a:t>Kuratowski</a:t>
            </a:r>
            <a:r>
              <a:rPr lang="en-US" dirty="0" smtClean="0"/>
              <a:t> </a:t>
            </a:r>
            <a:r>
              <a:rPr lang="en-US" dirty="0" err="1" smtClean="0"/>
              <a:t>subgraph</a:t>
            </a:r>
            <a:r>
              <a:rPr lang="en-US" dirty="0" smtClean="0"/>
              <a:t>. </a:t>
            </a:r>
          </a:p>
          <a:p>
            <a:r>
              <a:rPr lang="en-US" b="1" dirty="0" smtClean="0"/>
              <a:t>Alternatively, </a:t>
            </a:r>
            <a:r>
              <a:rPr lang="en-US" dirty="0" smtClean="0"/>
              <a:t>a graph is planar, if and only if it does not contain a subdivision of K</a:t>
            </a:r>
            <a:r>
              <a:rPr lang="en-US" baseline="-25000" dirty="0" smtClean="0"/>
              <a:t>5</a:t>
            </a:r>
            <a:r>
              <a:rPr lang="en-US" dirty="0" smtClean="0"/>
              <a:t> or K</a:t>
            </a:r>
            <a:r>
              <a:rPr lang="en-US" baseline="-25000" dirty="0" smtClean="0"/>
              <a:t>3,3</a:t>
            </a:r>
            <a:r>
              <a:rPr lang="en-US" dirty="0" smtClean="0"/>
              <a:t>. </a:t>
            </a:r>
          </a:p>
          <a:p>
            <a:r>
              <a:rPr lang="en-US" b="1" dirty="0" smtClean="0"/>
              <a:t>Proof: </a:t>
            </a:r>
            <a:r>
              <a:rPr lang="en-US" dirty="0" smtClean="0"/>
              <a:t>Proof  of the necessity </a:t>
            </a:r>
            <a:r>
              <a:rPr lang="en-US" dirty="0" smtClean="0"/>
              <a:t>(i.e. if G is planar, it does not contain a subdivision </a:t>
            </a:r>
            <a:r>
              <a:rPr lang="en-US" dirty="0"/>
              <a:t>of K</a:t>
            </a:r>
            <a:r>
              <a:rPr lang="en-US" baseline="-25000" dirty="0"/>
              <a:t>5</a:t>
            </a:r>
            <a:r>
              <a:rPr lang="en-US" dirty="0"/>
              <a:t> or </a:t>
            </a:r>
            <a:r>
              <a:rPr lang="en-US" dirty="0" smtClean="0"/>
              <a:t>K</a:t>
            </a:r>
            <a:r>
              <a:rPr lang="en-US" baseline="-25000" dirty="0" smtClean="0"/>
              <a:t>3,3</a:t>
            </a:r>
            <a:r>
              <a:rPr lang="en-US" dirty="0" smtClean="0"/>
              <a:t>) is straightforward</a:t>
            </a:r>
            <a:r>
              <a:rPr lang="en-US" dirty="0" smtClean="0"/>
              <a:t>. </a:t>
            </a:r>
            <a:r>
              <a:rPr lang="en-US" dirty="0" smtClean="0"/>
              <a:t> Proceed by way of contradiction, assume G contains such a subdivision. Now, every </a:t>
            </a:r>
            <a:r>
              <a:rPr lang="en-US" dirty="0" err="1" smtClean="0"/>
              <a:t>subgraph</a:t>
            </a:r>
            <a:r>
              <a:rPr lang="en-US" dirty="0" smtClean="0"/>
              <a:t> of a planar graph must be planar. But </a:t>
            </a:r>
            <a:r>
              <a:rPr lang="en-US" dirty="0"/>
              <a:t>a subdivision of K</a:t>
            </a:r>
            <a:r>
              <a:rPr lang="en-US" baseline="-25000" dirty="0"/>
              <a:t>5</a:t>
            </a:r>
            <a:r>
              <a:rPr lang="en-US" dirty="0"/>
              <a:t> or </a:t>
            </a:r>
            <a:r>
              <a:rPr lang="en-US" dirty="0" smtClean="0"/>
              <a:t>K</a:t>
            </a:r>
            <a:r>
              <a:rPr lang="en-US" baseline="-25000" dirty="0" smtClean="0"/>
              <a:t>3,3</a:t>
            </a:r>
            <a:r>
              <a:rPr lang="en-US" dirty="0" smtClean="0"/>
              <a:t> is not planar, since subdivision does not affect planarity or non-planarity. </a:t>
            </a:r>
            <a:endParaRPr lang="en-US" dirty="0" smtClean="0"/>
          </a:p>
          <a:p>
            <a:r>
              <a:rPr lang="en-US" dirty="0" smtClean="0"/>
              <a:t>Proof </a:t>
            </a:r>
            <a:r>
              <a:rPr lang="en-US" dirty="0" smtClean="0"/>
              <a:t>of sufficiency is difficult, and only a very brief sketch of one of the various proofs will be given: this is known as </a:t>
            </a:r>
            <a:r>
              <a:rPr lang="en-US" dirty="0" err="1" smtClean="0"/>
              <a:t>Thomassen’s</a:t>
            </a:r>
            <a:r>
              <a:rPr lang="en-US" dirty="0" smtClean="0"/>
              <a:t> proof and on the way it proves a stronger result, due to </a:t>
            </a:r>
            <a:r>
              <a:rPr lang="en-US" dirty="0" err="1" smtClean="0"/>
              <a:t>Tutte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EDDA-B36C-4BC6-BAAB-FDBF58B3BA03}" type="datetime1">
              <a:rPr lang="en-US" smtClean="0"/>
              <a:pPr/>
              <a:t>4/12/2017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714" y="188686"/>
            <a:ext cx="8026401" cy="65314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Theorem 8 (</a:t>
            </a:r>
            <a:r>
              <a:rPr lang="en-US" sz="2800" b="1" dirty="0" err="1" smtClean="0"/>
              <a:t>Kuratowski’s</a:t>
            </a:r>
            <a:r>
              <a:rPr lang="en-US" sz="2800" b="1" dirty="0" smtClean="0"/>
              <a:t> Theorem):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6" y="914400"/>
            <a:ext cx="8606973" cy="5943599"/>
          </a:xfrm>
        </p:spPr>
        <p:txBody>
          <a:bodyPr>
            <a:noAutofit/>
          </a:bodyPr>
          <a:lstStyle/>
          <a:p>
            <a:r>
              <a:rPr lang="en-US" b="1" dirty="0" smtClean="0"/>
              <a:t>Steps on the Way:</a:t>
            </a:r>
          </a:p>
          <a:p>
            <a:r>
              <a:rPr lang="en-US" b="1" dirty="0" smtClean="0"/>
              <a:t>Lemma 8.1: </a:t>
            </a:r>
            <a:r>
              <a:rPr lang="en-US" dirty="0" smtClean="0"/>
              <a:t>If F is the edge set of a face in a planar embedding of G, then G has an embedding with F being the edge set of the unbounded face. </a:t>
            </a:r>
          </a:p>
          <a:p>
            <a:r>
              <a:rPr lang="en-US" b="1" dirty="0" smtClean="0"/>
              <a:t>Lemma 8.2: </a:t>
            </a:r>
            <a:r>
              <a:rPr lang="en-US" dirty="0" smtClean="0"/>
              <a:t>Every minimal non-planar graph is 2-connected.</a:t>
            </a:r>
          </a:p>
          <a:p>
            <a:r>
              <a:rPr lang="en-US" b="1" dirty="0" smtClean="0"/>
              <a:t>Lemma 8.3</a:t>
            </a:r>
            <a:r>
              <a:rPr lang="en-US" dirty="0" smtClean="0"/>
              <a:t>: If G is a graph with fewest edges among all </a:t>
            </a:r>
            <a:r>
              <a:rPr lang="en-US" dirty="0" err="1" smtClean="0"/>
              <a:t>nonplanar</a:t>
            </a:r>
            <a:r>
              <a:rPr lang="en-US" dirty="0" smtClean="0"/>
              <a:t> graphs without </a:t>
            </a:r>
            <a:r>
              <a:rPr lang="en-US" dirty="0" err="1" smtClean="0"/>
              <a:t>Kuratowski</a:t>
            </a:r>
            <a:r>
              <a:rPr lang="en-US" dirty="0" smtClean="0"/>
              <a:t> </a:t>
            </a:r>
            <a:r>
              <a:rPr lang="en-US" dirty="0" err="1" smtClean="0"/>
              <a:t>subgraphs</a:t>
            </a:r>
            <a:r>
              <a:rPr lang="en-US" dirty="0" smtClean="0"/>
              <a:t>, then G is 3-connected.</a:t>
            </a:r>
          </a:p>
          <a:p>
            <a:r>
              <a:rPr lang="en-US" b="1" dirty="0" smtClean="0"/>
              <a:t>Theorem 8A (</a:t>
            </a:r>
            <a:r>
              <a:rPr lang="en-US" b="1" dirty="0" err="1" smtClean="0"/>
              <a:t>Tutte</a:t>
            </a:r>
            <a:r>
              <a:rPr lang="en-US" b="1" dirty="0" smtClean="0"/>
              <a:t>): </a:t>
            </a:r>
            <a:r>
              <a:rPr lang="en-US" dirty="0" smtClean="0"/>
              <a:t>If G is a 3-connected graph without </a:t>
            </a:r>
            <a:r>
              <a:rPr lang="en-US" dirty="0" err="1" smtClean="0"/>
              <a:t>Kuratowski</a:t>
            </a:r>
            <a:r>
              <a:rPr lang="en-US" dirty="0" smtClean="0"/>
              <a:t> </a:t>
            </a:r>
            <a:r>
              <a:rPr lang="en-US" dirty="0" err="1" smtClean="0"/>
              <a:t>subgraphs</a:t>
            </a:r>
            <a:r>
              <a:rPr lang="en-US" dirty="0" smtClean="0"/>
              <a:t>, then G has a convex embedding in the plane with no three vertices on a line.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EDDA-B36C-4BC6-BAAB-FDBF58B3BA03}" type="datetime1">
              <a:rPr lang="en-US" smtClean="0"/>
              <a:pPr/>
              <a:t>4/12/2017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714" y="188686"/>
            <a:ext cx="8026401" cy="114662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Another Characterization of Planar Graphs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6" y="2656113"/>
            <a:ext cx="8606973" cy="3149601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Proposition 51 (Theorem by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Fary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, Wagner and Stein):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Every finite simple planar graph has an embedding in which all edges are straight line segments.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Remark: It is an advanced result, proof will be omitted.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EDDA-B36C-4BC6-BAAB-FDBF58B3BA03}" type="datetime1">
              <a:rPr lang="en-US" smtClean="0"/>
              <a:pPr/>
              <a:t>4/12/2017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714" y="188686"/>
            <a:ext cx="8026401" cy="114662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Planarity and Coloring - 1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6" y="1828800"/>
            <a:ext cx="8606973" cy="4557485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Proposition 52: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Every planar graph is 6-colorable.</a:t>
            </a: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Theorem 9 (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Heawood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Every planar graph is 5–colorable.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See notes for proofs.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EDDA-B36C-4BC6-BAAB-FDBF58B3BA03}" type="datetime1">
              <a:rPr lang="en-US" smtClean="0"/>
              <a:pPr/>
              <a:t>4/12/2017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714" y="188686"/>
            <a:ext cx="8026401" cy="62411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Planarity and Coloring - 2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4056"/>
            <a:ext cx="9144000" cy="552994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Theorem 10 (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Appel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Haken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, 1977):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Every planar graph is 4–colorable.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Remarks: Using 1000 hours of computer time in 1976, they found an unavoidable set of 1936 reducible configurations.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Robertson et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al (1996) reduced  reduces the complexity of the problem and requires checking only 633 reducible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configurations; however, this also required checking by computer.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Gonthier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et al (2005) formalized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proof of the theorem inside the Coq proof assistant. This removed the need to trust the various computer programs used to verify particular cases; it is only necessary to trust the Coq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kernel.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EDDA-B36C-4BC6-BAAB-FDBF58B3BA03}" type="datetime1">
              <a:rPr lang="en-US" smtClean="0"/>
              <a:pPr/>
              <a:t>4/12/2017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23602</TotalTime>
  <Words>636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Maximal Planar Graph and Triangulation</vt:lpstr>
      <vt:lpstr>Maximal Planar Graph and Triangulation </vt:lpstr>
      <vt:lpstr>Characterization of Planar Graphs – 1 </vt:lpstr>
      <vt:lpstr>Characterization of Planar Graphs - 2</vt:lpstr>
      <vt:lpstr> Characterization of Planar Graphs – Main Result </vt:lpstr>
      <vt:lpstr>Theorem 8 (Kuratowski’s Theorem):</vt:lpstr>
      <vt:lpstr>Another Characterization of Planar Graphs </vt:lpstr>
      <vt:lpstr>Planarity and Coloring - 1 </vt:lpstr>
      <vt:lpstr>Planarity and Coloring - 2 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 Theory</dc:title>
  <dc:creator>sandip aine</dc:creator>
  <cp:lastModifiedBy>samaresh</cp:lastModifiedBy>
  <cp:revision>225</cp:revision>
  <cp:lastPrinted>2017-04-07T09:52:41Z</cp:lastPrinted>
  <dcterms:created xsi:type="dcterms:W3CDTF">2013-08-04T06:42:48Z</dcterms:created>
  <dcterms:modified xsi:type="dcterms:W3CDTF">2017-04-12T04:27:24Z</dcterms:modified>
</cp:coreProperties>
</file>