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9" r:id="rId2"/>
    <p:sldId id="287" r:id="rId3"/>
    <p:sldId id="279" r:id="rId4"/>
    <p:sldId id="282" r:id="rId5"/>
    <p:sldId id="284" r:id="rId6"/>
    <p:sldId id="285" r:id="rId7"/>
    <p:sldId id="286" r:id="rId8"/>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76" autoAdjust="0"/>
  </p:normalViewPr>
  <p:slideViewPr>
    <p:cSldViewPr snapToGrid="0">
      <p:cViewPr>
        <p:scale>
          <a:sx n="100" d="100"/>
          <a:sy n="100" d="100"/>
        </p:scale>
        <p:origin x="-63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fontAlgn="auto">
              <a:spcBef>
                <a:spcPts val="0"/>
              </a:spcBef>
              <a:spcAft>
                <a:spcPts val="0"/>
              </a:spcAft>
              <a:defRPr sz="1200">
                <a:latin typeface="+mn-lt"/>
                <a:cs typeface="+mn-cs"/>
              </a:defRPr>
            </a:lvl1pPr>
          </a:lstStyle>
          <a:p>
            <a:pPr>
              <a:defRPr/>
            </a:pPr>
            <a:fld id="{85E4E616-4A2B-498D-B2C1-5D384B33DBD8}" type="datetimeFigureOut">
              <a:rPr lang="en-US"/>
              <a:pPr>
                <a:defRPr/>
              </a:pPr>
              <a:t>4/19/2017</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fontAlgn="auto">
              <a:spcBef>
                <a:spcPts val="0"/>
              </a:spcBef>
              <a:spcAft>
                <a:spcPts val="0"/>
              </a:spcAft>
              <a:defRPr sz="1200">
                <a:latin typeface="+mn-lt"/>
                <a:cs typeface="+mn-cs"/>
              </a:defRPr>
            </a:lvl1pPr>
          </a:lstStyle>
          <a:p>
            <a:pPr>
              <a:defRPr/>
            </a:pPr>
            <a:fld id="{059E0F2E-58F0-4A51-92A2-953425D992C1}" type="slidenum">
              <a:rPr lang="en-US"/>
              <a:pPr>
                <a:defRPr/>
              </a:pPr>
              <a:t>‹#›</a:t>
            </a:fld>
            <a:endParaRPr lang="en-US"/>
          </a:p>
        </p:txBody>
      </p:sp>
    </p:spTree>
    <p:extLst>
      <p:ext uri="{BB962C8B-B14F-4D97-AF65-F5344CB8AC3E}">
        <p14:creationId xmlns:p14="http://schemas.microsoft.com/office/powerpoint/2010/main" val="2038614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fontAlgn="auto">
              <a:spcBef>
                <a:spcPts val="0"/>
              </a:spcBef>
              <a:spcAft>
                <a:spcPts val="0"/>
              </a:spcAft>
              <a:defRPr sz="1200">
                <a:latin typeface="+mn-lt"/>
                <a:cs typeface="+mn-cs"/>
              </a:defRPr>
            </a:lvl1pPr>
          </a:lstStyle>
          <a:p>
            <a:pPr>
              <a:defRPr/>
            </a:pPr>
            <a:fld id="{0C1ECC91-B9D8-429B-AF31-342BE8C5DEAF}" type="datetimeFigureOut">
              <a:rPr lang="en-US"/>
              <a:pPr>
                <a:defRPr/>
              </a:pPr>
              <a:t>4/19/2017</a:t>
            </a:fld>
            <a:endParaRPr lang="en-US"/>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fontAlgn="auto">
              <a:spcBef>
                <a:spcPts val="0"/>
              </a:spcBef>
              <a:spcAft>
                <a:spcPts val="0"/>
              </a:spcAft>
              <a:defRPr sz="1200">
                <a:latin typeface="+mn-lt"/>
                <a:cs typeface="+mn-cs"/>
              </a:defRPr>
            </a:lvl1pPr>
          </a:lstStyle>
          <a:p>
            <a:pPr>
              <a:defRPr/>
            </a:pPr>
            <a:fld id="{2AAA473D-2F09-41DA-8583-29FC07C5A512}" type="slidenum">
              <a:rPr lang="en-US"/>
              <a:pPr>
                <a:defRPr/>
              </a:pPr>
              <a:t>‹#›</a:t>
            </a:fld>
            <a:endParaRPr lang="en-US"/>
          </a:p>
        </p:txBody>
      </p:sp>
    </p:spTree>
    <p:extLst>
      <p:ext uri="{BB962C8B-B14F-4D97-AF65-F5344CB8AC3E}">
        <p14:creationId xmlns:p14="http://schemas.microsoft.com/office/powerpoint/2010/main" val="296796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0A5BC5-D14A-4645-A7B6-88997FEA1A5D}" type="slidenum">
              <a:rPr lang="en-US"/>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1FD544-8D53-4A54-B4D9-6112A77956AB}" type="slidenum">
              <a:rPr lang="en-US"/>
              <a:pPr fontAlgn="base">
                <a:spcBef>
                  <a:spcPct val="0"/>
                </a:spcBef>
                <a:spcAft>
                  <a:spcPct val="0"/>
                </a:spcAft>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1FD544-8D53-4A54-B4D9-6112A77956AB}" type="slidenum">
              <a:rPr lang="en-US"/>
              <a:pPr fontAlgn="base">
                <a:spcBef>
                  <a:spcPct val="0"/>
                </a:spcBef>
                <a:spcAft>
                  <a:spcPct val="0"/>
                </a:spcAft>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9A4D1C-8FC5-4B96-ADD8-89FE3147C806}" type="slidenum">
              <a:rPr lang="en-US"/>
              <a:pPr fontAlgn="base">
                <a:spcBef>
                  <a:spcPct val="0"/>
                </a:spcBef>
                <a:spcAft>
                  <a:spcPct val="0"/>
                </a:spcAft>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22531" name="Slide Number Placeholder 3"/>
          <p:cNvSpPr txBox="1">
            <a:spLocks noGrp="1"/>
          </p:cNvSpPr>
          <p:nvPr/>
        </p:nvSpPr>
        <p:spPr bwMode="auto">
          <a:xfrm>
            <a:off x="3995217" y="8842030"/>
            <a:ext cx="3056414" cy="46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97" tIns="46749" rIns="93497" bIns="46749" anchor="b"/>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fld id="{0286DB86-3845-4775-9818-392E2BDEACB1}" type="slidenum">
              <a:rPr lang="en-US" sz="1200">
                <a:latin typeface="Calibri" pitchFamily="34" charset="0"/>
              </a:rPr>
              <a:pPr algn="r"/>
              <a:t>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24579" name="Slide Number Placeholder 3"/>
          <p:cNvSpPr txBox="1">
            <a:spLocks noGrp="1"/>
          </p:cNvSpPr>
          <p:nvPr/>
        </p:nvSpPr>
        <p:spPr bwMode="auto">
          <a:xfrm>
            <a:off x="3995217" y="8842030"/>
            <a:ext cx="3056414" cy="46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97" tIns="46749" rIns="93497" bIns="46749" anchor="b"/>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fld id="{CAC99F3B-2C4F-4D7D-9751-90A37BF1E3D6}"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26627" name="Slide Number Placeholder 3"/>
          <p:cNvSpPr txBox="1">
            <a:spLocks noGrp="1"/>
          </p:cNvSpPr>
          <p:nvPr/>
        </p:nvSpPr>
        <p:spPr bwMode="auto">
          <a:xfrm>
            <a:off x="3995217" y="8842030"/>
            <a:ext cx="3056414" cy="46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97" tIns="46749" rIns="93497" bIns="46749" anchor="b"/>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fld id="{167D3236-ED4B-47C3-9EC7-302D4D98FE20}"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5138" y="5718175"/>
            <a:ext cx="190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B55C07C-C11B-4F38-964F-679264DFE240}" type="datetime1">
              <a:rPr lang="en-US"/>
              <a:pPr>
                <a:defRPr/>
              </a:pPr>
              <a:t>4/19/2017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9DADC8B4-E296-40C8-BDD3-84C8F408C59D}" type="slidenum">
              <a:rPr lang="en-US"/>
              <a:pPr>
                <a:defRPr/>
              </a:pPr>
              <a:t>‹#›</a:t>
            </a:fld>
            <a:endParaRPr lang="en-US"/>
          </a:p>
        </p:txBody>
      </p:sp>
    </p:spTree>
    <p:extLst>
      <p:ext uri="{BB962C8B-B14F-4D97-AF65-F5344CB8AC3E}">
        <p14:creationId xmlns:p14="http://schemas.microsoft.com/office/powerpoint/2010/main" val="41480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07A5EB-20A4-4162-BF8E-1A949E02E894}" type="datetime1">
              <a:rPr lang="en-US"/>
              <a:pPr>
                <a:defRPr/>
              </a:pPr>
              <a:t>4/19/2017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EE16288E-E337-495A-9733-586416F796A2}" type="slidenum">
              <a:rPr lang="en-US"/>
              <a:pPr>
                <a:defRPr/>
              </a:pPr>
              <a:t>‹#›</a:t>
            </a:fld>
            <a:endParaRPr lang="en-US"/>
          </a:p>
        </p:txBody>
      </p:sp>
    </p:spTree>
    <p:extLst>
      <p:ext uri="{BB962C8B-B14F-4D97-AF65-F5344CB8AC3E}">
        <p14:creationId xmlns:p14="http://schemas.microsoft.com/office/powerpoint/2010/main" val="393316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CB1C5D8-E8A6-49FF-87EC-F5645C16C004}" type="datetime1">
              <a:rPr lang="en-US"/>
              <a:pPr>
                <a:defRPr/>
              </a:pPr>
              <a:t>4/19/2017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1562267B-F18B-4905-88AD-ED36A1FF2368}" type="slidenum">
              <a:rPr lang="en-US"/>
              <a:pPr>
                <a:defRPr/>
              </a:pPr>
              <a:t>‹#›</a:t>
            </a:fld>
            <a:endParaRPr lang="en-US"/>
          </a:p>
        </p:txBody>
      </p:sp>
    </p:spTree>
    <p:extLst>
      <p:ext uri="{BB962C8B-B14F-4D97-AF65-F5344CB8AC3E}">
        <p14:creationId xmlns:p14="http://schemas.microsoft.com/office/powerpoint/2010/main" val="173837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33E4A51-1DAB-4FF8-A5E0-58454E131427}" type="datetime1">
              <a:rPr lang="en-US"/>
              <a:pPr>
                <a:defRPr/>
              </a:pPr>
              <a:t>4/19/2017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69777B3A-6F44-43A4-842B-2F09B29C3C5C}" type="slidenum">
              <a:rPr lang="en-US"/>
              <a:pPr>
                <a:defRPr/>
              </a:pPr>
              <a:t>‹#›</a:t>
            </a:fld>
            <a:endParaRPr lang="en-US"/>
          </a:p>
        </p:txBody>
      </p:sp>
    </p:spTree>
    <p:extLst>
      <p:ext uri="{BB962C8B-B14F-4D97-AF65-F5344CB8AC3E}">
        <p14:creationId xmlns:p14="http://schemas.microsoft.com/office/powerpoint/2010/main" val="197973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9061042-C270-4211-8EB1-13FADC1EB053}" type="datetime1">
              <a:rPr lang="en-US"/>
              <a:pPr>
                <a:defRPr/>
              </a:pPr>
              <a:t>4/19/2017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65A2F218-AD96-4617-80ED-747CC892498E}" type="slidenum">
              <a:rPr lang="en-US"/>
              <a:pPr>
                <a:defRPr/>
              </a:pPr>
              <a:t>‹#›</a:t>
            </a:fld>
            <a:endParaRPr lang="en-US"/>
          </a:p>
        </p:txBody>
      </p:sp>
    </p:spTree>
    <p:extLst>
      <p:ext uri="{BB962C8B-B14F-4D97-AF65-F5344CB8AC3E}">
        <p14:creationId xmlns:p14="http://schemas.microsoft.com/office/powerpoint/2010/main" val="23135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B1FABB5-6C50-416A-8B0E-CE92B9CBD772}" type="datetime1">
              <a:rPr lang="en-US"/>
              <a:pPr>
                <a:defRPr/>
              </a:pPr>
              <a:t>4/19/2017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EAABD236-10E9-4415-97A8-7E5E7512ADE3}" type="slidenum">
              <a:rPr lang="en-US"/>
              <a:pPr>
                <a:defRPr/>
              </a:pPr>
              <a:t>‹#›</a:t>
            </a:fld>
            <a:endParaRPr lang="en-US"/>
          </a:p>
        </p:txBody>
      </p:sp>
    </p:spTree>
    <p:extLst>
      <p:ext uri="{BB962C8B-B14F-4D97-AF65-F5344CB8AC3E}">
        <p14:creationId xmlns:p14="http://schemas.microsoft.com/office/powerpoint/2010/main" val="411902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B4769902-72F0-48D8-ACA7-8066EBCCFE8C}" type="datetime1">
              <a:rPr lang="en-US"/>
              <a:pPr>
                <a:defRPr/>
              </a:pPr>
              <a:t>4/19/2017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9" name="Slide Number Placeholder 5"/>
          <p:cNvSpPr>
            <a:spLocks noGrp="1"/>
          </p:cNvSpPr>
          <p:nvPr>
            <p:ph type="sldNum" sz="quarter" idx="12"/>
          </p:nvPr>
        </p:nvSpPr>
        <p:spPr/>
        <p:txBody>
          <a:bodyPr/>
          <a:lstStyle>
            <a:lvl1pPr>
              <a:defRPr/>
            </a:lvl1pPr>
          </a:lstStyle>
          <a:p>
            <a:pPr>
              <a:defRPr/>
            </a:pPr>
            <a:fld id="{2859E71D-0E6E-4568-B508-13FCE044A59E}" type="slidenum">
              <a:rPr lang="en-US"/>
              <a:pPr>
                <a:defRPr/>
              </a:pPr>
              <a:t>‹#›</a:t>
            </a:fld>
            <a:endParaRPr lang="en-US"/>
          </a:p>
        </p:txBody>
      </p:sp>
    </p:spTree>
    <p:extLst>
      <p:ext uri="{BB962C8B-B14F-4D97-AF65-F5344CB8AC3E}">
        <p14:creationId xmlns:p14="http://schemas.microsoft.com/office/powerpoint/2010/main" val="153904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4A9EA85-1A46-46A7-90C6-76F484BBC521}" type="datetime1">
              <a:rPr lang="en-US"/>
              <a:pPr>
                <a:defRPr/>
              </a:pPr>
              <a:t>4/19/2017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5" name="Slide Number Placeholder 5"/>
          <p:cNvSpPr>
            <a:spLocks noGrp="1"/>
          </p:cNvSpPr>
          <p:nvPr>
            <p:ph type="sldNum" sz="quarter" idx="12"/>
          </p:nvPr>
        </p:nvSpPr>
        <p:spPr/>
        <p:txBody>
          <a:bodyPr/>
          <a:lstStyle>
            <a:lvl1pPr>
              <a:defRPr/>
            </a:lvl1pPr>
          </a:lstStyle>
          <a:p>
            <a:pPr>
              <a:defRPr/>
            </a:pPr>
            <a:fld id="{B79F1697-F6C8-41B0-A168-500EC8B01638}" type="slidenum">
              <a:rPr lang="en-US"/>
              <a:pPr>
                <a:defRPr/>
              </a:pPr>
              <a:t>‹#›</a:t>
            </a:fld>
            <a:endParaRPr lang="en-US"/>
          </a:p>
        </p:txBody>
      </p:sp>
    </p:spTree>
    <p:extLst>
      <p:ext uri="{BB962C8B-B14F-4D97-AF65-F5344CB8AC3E}">
        <p14:creationId xmlns:p14="http://schemas.microsoft.com/office/powerpoint/2010/main" val="99442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B14D674-257D-47AC-B64D-3B0473D8B420}" type="datetime1">
              <a:rPr lang="en-US"/>
              <a:pPr>
                <a:defRPr/>
              </a:pPr>
              <a:t>4/19/2017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4" name="Slide Number Placeholder 5"/>
          <p:cNvSpPr>
            <a:spLocks noGrp="1"/>
          </p:cNvSpPr>
          <p:nvPr>
            <p:ph type="sldNum" sz="quarter" idx="12"/>
          </p:nvPr>
        </p:nvSpPr>
        <p:spPr/>
        <p:txBody>
          <a:bodyPr/>
          <a:lstStyle>
            <a:lvl1pPr>
              <a:defRPr/>
            </a:lvl1pPr>
          </a:lstStyle>
          <a:p>
            <a:pPr>
              <a:defRPr/>
            </a:pPr>
            <a:fld id="{7D6D2DB2-5D8D-457B-992C-752BE2593ED6}" type="slidenum">
              <a:rPr lang="en-US"/>
              <a:pPr>
                <a:defRPr/>
              </a:pPr>
              <a:t>‹#›</a:t>
            </a:fld>
            <a:endParaRPr lang="en-US"/>
          </a:p>
        </p:txBody>
      </p:sp>
    </p:spTree>
    <p:extLst>
      <p:ext uri="{BB962C8B-B14F-4D97-AF65-F5344CB8AC3E}">
        <p14:creationId xmlns:p14="http://schemas.microsoft.com/office/powerpoint/2010/main" val="235225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2F0553A-17D9-4401-98C9-7CBAD7C6D3C1}" type="datetime1">
              <a:rPr lang="en-US"/>
              <a:pPr>
                <a:defRPr/>
              </a:pPr>
              <a:t>4/19/2017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2B4A33C5-1EEC-4511-B700-FA0AB0A61EB8}" type="slidenum">
              <a:rPr lang="en-US"/>
              <a:pPr>
                <a:defRPr/>
              </a:pPr>
              <a:t>‹#›</a:t>
            </a:fld>
            <a:endParaRPr lang="en-US"/>
          </a:p>
        </p:txBody>
      </p:sp>
    </p:spTree>
    <p:extLst>
      <p:ext uri="{BB962C8B-B14F-4D97-AF65-F5344CB8AC3E}">
        <p14:creationId xmlns:p14="http://schemas.microsoft.com/office/powerpoint/2010/main" val="20895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E9C980-12DB-445F-85FE-FD0EEEE3FB83}" type="datetime1">
              <a:rPr lang="en-US"/>
              <a:pPr>
                <a:defRPr/>
              </a:pPr>
              <a:t>4/19/2017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A75DD808-231D-4348-86F5-617912F0EE9B}" type="slidenum">
              <a:rPr lang="en-US"/>
              <a:pPr>
                <a:defRPr/>
              </a:pPr>
              <a:t>‹#›</a:t>
            </a:fld>
            <a:endParaRPr lang="en-US"/>
          </a:p>
        </p:txBody>
      </p:sp>
    </p:spTree>
    <p:extLst>
      <p:ext uri="{BB962C8B-B14F-4D97-AF65-F5344CB8AC3E}">
        <p14:creationId xmlns:p14="http://schemas.microsoft.com/office/powerpoint/2010/main" val="283484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1A0AFBC-929E-4C6E-BCEE-854D21DE3901}" type="datetime1">
              <a:rPr lang="en-US"/>
              <a:pPr>
                <a:defRPr/>
              </a:pPr>
              <a:t>4/19/2017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Ch.5.   Coloring of Graphs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C2C13DE-A81F-470A-AC40-F0AA1DE776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F44845-AAC2-43C0-89BC-ED31193B8DE4}" type="datetime1">
              <a:rPr lang="en-US" altLang="zh-TW" sz="1400">
                <a:solidFill>
                  <a:schemeClr val="tx1"/>
                </a:solidFill>
                <a:latin typeface="Times New Roman" pitchFamily="18" charset="0"/>
              </a:rPr>
              <a:pPr fontAlgn="base">
                <a:spcBef>
                  <a:spcPct val="0"/>
                </a:spcBef>
                <a:spcAft>
                  <a:spcPct val="0"/>
                </a:spcAft>
                <a:defRPr/>
              </a:pPr>
              <a:t>4/19/2017</a:t>
            </a:fld>
            <a:endParaRPr lang="en-US" altLang="zh-TW" sz="140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05D062-DD50-423A-A6AF-FC3B75519102}" type="slidenum">
              <a:rPr lang="zh-TW" altLang="en-US" sz="1400">
                <a:solidFill>
                  <a:schemeClr val="tx1"/>
                </a:solidFill>
                <a:latin typeface="Times New Roman" pitchFamily="18" charset="0"/>
              </a:rPr>
              <a:pPr fontAlgn="base">
                <a:spcBef>
                  <a:spcPct val="0"/>
                </a:spcBef>
                <a:spcAft>
                  <a:spcPct val="0"/>
                </a:spcAft>
                <a:defRPr/>
              </a:pPr>
              <a:t>1</a:t>
            </a:fld>
            <a:endParaRPr lang="en-US" altLang="zh-TW" sz="1400">
              <a:solidFill>
                <a:schemeClr val="tx1"/>
              </a:solidFill>
              <a:latin typeface="Times New Roman" pitchFamily="18" charset="0"/>
            </a:endParaRPr>
          </a:p>
        </p:txBody>
      </p:sp>
      <p:sp>
        <p:nvSpPr>
          <p:cNvPr id="15363" name="Rectangle 1026"/>
          <p:cNvSpPr>
            <a:spLocks noGrp="1" noChangeArrowheads="1"/>
          </p:cNvSpPr>
          <p:nvPr>
            <p:ph type="title"/>
          </p:nvPr>
        </p:nvSpPr>
        <p:spPr>
          <a:xfrm>
            <a:off x="228600" y="161926"/>
            <a:ext cx="8915400" cy="1533524"/>
          </a:xfrm>
        </p:spPr>
        <p:txBody>
          <a:bodyPr/>
          <a:lstStyle/>
          <a:p>
            <a:pPr algn="ctr" eaLnBrk="1" hangingPunct="1"/>
            <a:r>
              <a:rPr lang="en-US" altLang="zh-TW" sz="4000" dirty="0" smtClean="0"/>
              <a:t>Hamiltonian </a:t>
            </a:r>
            <a:r>
              <a:rPr lang="en-US" altLang="zh-TW" sz="4000" dirty="0" smtClean="0"/>
              <a:t>Cycles and Hamiltonian Graphs</a:t>
            </a:r>
            <a:endParaRPr lang="en-US" altLang="zh-TW" sz="1200" dirty="0" smtClean="0"/>
          </a:p>
        </p:txBody>
      </p:sp>
      <p:sp>
        <p:nvSpPr>
          <p:cNvPr id="15364" name="Rectangle 1027"/>
          <p:cNvSpPr>
            <a:spLocks noGrp="1" noChangeArrowheads="1"/>
          </p:cNvSpPr>
          <p:nvPr>
            <p:ph type="body" idx="1"/>
          </p:nvPr>
        </p:nvSpPr>
        <p:spPr>
          <a:xfrm>
            <a:off x="330200" y="2124074"/>
            <a:ext cx="8564563" cy="4303713"/>
          </a:xfrm>
        </p:spPr>
        <p:txBody>
          <a:bodyPr/>
          <a:lstStyle/>
          <a:p>
            <a:pPr eaLnBrk="1" hangingPunct="1">
              <a:lnSpc>
                <a:spcPct val="80000"/>
              </a:lnSpc>
            </a:pPr>
            <a:endParaRPr lang="en-US" altLang="zh-TW" sz="2000" dirty="0" smtClean="0">
              <a:latin typeface="Arial Unicode MS" pitchFamily="34" charset="-128"/>
              <a:ea typeface="Arial Unicode MS" pitchFamily="34" charset="-128"/>
              <a:cs typeface="Arial Unicode MS" pitchFamily="34" charset="-128"/>
            </a:endParaRPr>
          </a:p>
          <a:p>
            <a:pPr eaLnBrk="1" hangingPunct="1">
              <a:lnSpc>
                <a:spcPct val="100000"/>
              </a:lnSpc>
            </a:pPr>
            <a:r>
              <a:rPr lang="en-US" altLang="zh-TW" sz="2100" b="1" dirty="0" smtClean="0">
                <a:latin typeface="Times New Roman" pitchFamily="18" charset="0"/>
                <a:ea typeface="Arial Unicode MS" pitchFamily="34" charset="-128"/>
                <a:cs typeface="Times New Roman" pitchFamily="18" charset="0"/>
              </a:rPr>
              <a:t>Definition:</a:t>
            </a:r>
            <a:r>
              <a:rPr lang="en-US" altLang="zh-TW" sz="2100" dirty="0" smtClean="0">
                <a:latin typeface="Times New Roman" pitchFamily="18" charset="0"/>
                <a:ea typeface="Arial Unicode MS" pitchFamily="34" charset="-128"/>
                <a:cs typeface="Times New Roman" pitchFamily="18" charset="0"/>
              </a:rPr>
              <a:t> A </a:t>
            </a:r>
            <a:r>
              <a:rPr lang="en-US" altLang="zh-TW" sz="2100" b="1" dirty="0" smtClean="0">
                <a:latin typeface="Times New Roman" pitchFamily="18" charset="0"/>
                <a:ea typeface="Arial Unicode MS" pitchFamily="34" charset="-128"/>
                <a:cs typeface="Times New Roman" pitchFamily="18" charset="0"/>
              </a:rPr>
              <a:t>Hamiltonian graph</a:t>
            </a:r>
            <a:r>
              <a:rPr lang="en-US" altLang="zh-TW" sz="2100" dirty="0" smtClean="0">
                <a:latin typeface="Times New Roman" pitchFamily="18" charset="0"/>
                <a:ea typeface="Arial Unicode MS" pitchFamily="34" charset="-128"/>
                <a:cs typeface="Times New Roman" pitchFamily="18" charset="0"/>
              </a:rPr>
              <a:t> is a graph with a spanning cycle, also called a </a:t>
            </a:r>
            <a:r>
              <a:rPr lang="en-US" altLang="zh-TW" sz="2100" b="1" dirty="0" smtClean="0">
                <a:latin typeface="Times New Roman" pitchFamily="18" charset="0"/>
                <a:ea typeface="Arial Unicode MS" pitchFamily="34" charset="-128"/>
                <a:cs typeface="Times New Roman" pitchFamily="18" charset="0"/>
              </a:rPr>
              <a:t>Hamiltonian cycle</a:t>
            </a:r>
            <a:r>
              <a:rPr lang="en-US" altLang="zh-TW" sz="2100" dirty="0" smtClean="0">
                <a:latin typeface="Times New Roman" pitchFamily="18" charset="0"/>
                <a:ea typeface="Arial Unicode MS" pitchFamily="34" charset="-128"/>
                <a:cs typeface="Times New Roman" pitchFamily="18" charset="0"/>
              </a:rPr>
              <a:t>.  </a:t>
            </a:r>
          </a:p>
          <a:p>
            <a:pPr eaLnBrk="1" hangingPunct="1">
              <a:lnSpc>
                <a:spcPct val="100000"/>
              </a:lnSpc>
            </a:pPr>
            <a:r>
              <a:rPr lang="en-US" altLang="zh-TW" sz="2100" dirty="0" smtClean="0">
                <a:latin typeface="Times New Roman" pitchFamily="18" charset="0"/>
                <a:ea typeface="Arial Unicode MS" pitchFamily="34" charset="-128"/>
                <a:cs typeface="Times New Roman" pitchFamily="18" charset="0"/>
              </a:rPr>
              <a:t>Note: Loops and multiple edges do not affect the existence of a spanning cycle, since a graph is Hamiltonian if and only if the underlying simple graph is Hamiltonian. So for this section, we will assume all graphs are simple. This is important for conditions involving vertex degrees. </a:t>
            </a:r>
          </a:p>
          <a:p>
            <a:pPr eaLnBrk="1" hangingPunct="1">
              <a:lnSpc>
                <a:spcPct val="100000"/>
              </a:lnSpc>
            </a:pPr>
            <a:r>
              <a:rPr lang="en-US" altLang="zh-TW" sz="2100" dirty="0" smtClean="0">
                <a:latin typeface="Times New Roman" pitchFamily="18" charset="0"/>
                <a:ea typeface="Arial Unicode MS" pitchFamily="34" charset="-128"/>
                <a:cs typeface="Times New Roman" pitchFamily="18" charset="0"/>
              </a:rPr>
              <a:t> No easily testable characterization (i.e. necessary and sufficient condition) for a graph to be Hamiltonian is known: we will mainly study conditions which are either necessary or sufficient. </a:t>
            </a:r>
            <a:endParaRPr lang="en-US" altLang="zh-TW"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C1420-BAFB-41E2-B10E-3D635DCDD4C1}" type="datetime1">
              <a:rPr lang="en-US" altLang="zh-TW" sz="1400">
                <a:solidFill>
                  <a:schemeClr val="tx1"/>
                </a:solidFill>
                <a:latin typeface="Times New Roman" pitchFamily="18" charset="0"/>
              </a:rPr>
              <a:pPr fontAlgn="base">
                <a:spcBef>
                  <a:spcPct val="0"/>
                </a:spcBef>
                <a:spcAft>
                  <a:spcPct val="0"/>
                </a:spcAft>
                <a:defRPr/>
              </a:pPr>
              <a:t>4/19/2017</a:t>
            </a:fld>
            <a:endParaRPr lang="en-US" altLang="zh-TW" sz="1400">
              <a:solidFill>
                <a:schemeClr val="tx1"/>
              </a:solidFill>
              <a:latin typeface="Times New Roman" pitchFamily="18" charset="0"/>
            </a:endParaRPr>
          </a:p>
        </p:txBody>
      </p:sp>
      <p:sp>
        <p:nvSpPr>
          <p:cNvPr id="4099"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34DE51-0C56-41BD-8699-D7BC5E7D7D2A}" type="slidenum">
              <a:rPr lang="zh-TW" altLang="en-US" sz="1400">
                <a:solidFill>
                  <a:schemeClr val="tx1"/>
                </a:solidFill>
                <a:latin typeface="Times New Roman" pitchFamily="18" charset="0"/>
              </a:rPr>
              <a:pPr fontAlgn="base">
                <a:spcBef>
                  <a:spcPct val="0"/>
                </a:spcBef>
                <a:spcAft>
                  <a:spcPct val="0"/>
                </a:spcAft>
                <a:defRPr/>
              </a:pPr>
              <a:t>2</a:t>
            </a:fld>
            <a:endParaRPr lang="en-US" altLang="zh-TW" sz="1400">
              <a:solidFill>
                <a:schemeClr val="tx1"/>
              </a:solidFill>
              <a:latin typeface="Times New Roman" pitchFamily="18" charset="0"/>
            </a:endParaRPr>
          </a:p>
        </p:txBody>
      </p:sp>
      <p:sp>
        <p:nvSpPr>
          <p:cNvPr id="17411" name="Rectangle 1026"/>
          <p:cNvSpPr>
            <a:spLocks noGrp="1" noChangeArrowheads="1"/>
          </p:cNvSpPr>
          <p:nvPr>
            <p:ph type="title"/>
          </p:nvPr>
        </p:nvSpPr>
        <p:spPr>
          <a:xfrm>
            <a:off x="628650" y="188913"/>
            <a:ext cx="7886700" cy="779462"/>
          </a:xfrm>
        </p:spPr>
        <p:txBody>
          <a:bodyPr/>
          <a:lstStyle/>
          <a:p>
            <a:pPr algn="ctr" eaLnBrk="1" hangingPunct="1"/>
            <a:r>
              <a:rPr lang="en-US" altLang="zh-TW" dirty="0" smtClean="0"/>
              <a:t>Bipartite Graphs </a:t>
            </a:r>
            <a:endParaRPr lang="en-US" altLang="zh-TW" sz="1400" dirty="0" smtClean="0"/>
          </a:p>
        </p:txBody>
      </p:sp>
      <p:sp>
        <p:nvSpPr>
          <p:cNvPr id="17412" name="Rectangle 1027"/>
          <p:cNvSpPr>
            <a:spLocks noGrp="1" noChangeArrowheads="1"/>
          </p:cNvSpPr>
          <p:nvPr>
            <p:ph type="body" idx="1"/>
          </p:nvPr>
        </p:nvSpPr>
        <p:spPr>
          <a:xfrm>
            <a:off x="228600" y="1619250"/>
            <a:ext cx="8915400" cy="5238750"/>
          </a:xfrm>
        </p:spPr>
        <p:txBody>
          <a:bodyPr/>
          <a:lstStyle/>
          <a:p>
            <a:pPr eaLnBrk="1" hangingPunct="1"/>
            <a:r>
              <a:rPr lang="en-US" altLang="zh-TW" dirty="0" smtClean="0">
                <a:latin typeface="Times New Roman" pitchFamily="18" charset="0"/>
                <a:ea typeface="Arial Unicode MS" pitchFamily="34" charset="-128"/>
                <a:cs typeface="Times New Roman" pitchFamily="18" charset="0"/>
              </a:rPr>
              <a:t>Every vertex in a Hamiltonian graph belongs to a cycle: hence, it is not a cut-vertex. It follows that every Hamiltonian graph is 2-connected. </a:t>
            </a:r>
            <a:r>
              <a:rPr lang="en-US" altLang="zh-TW" dirty="0" smtClean="0">
                <a:latin typeface="Times New Roman" pitchFamily="18" charset="0"/>
                <a:cs typeface="Times New Roman" pitchFamily="18" charset="0"/>
              </a:rPr>
              <a:t> </a:t>
            </a:r>
          </a:p>
          <a:p>
            <a:pPr eaLnBrk="1" hangingPunct="1"/>
            <a:r>
              <a:rPr lang="en-US" altLang="zh-TW" dirty="0" smtClean="0">
                <a:latin typeface="Times New Roman" pitchFamily="18" charset="0"/>
                <a:ea typeface="Arial Unicode MS" pitchFamily="34" charset="-128"/>
                <a:cs typeface="Times New Roman" pitchFamily="18" charset="0"/>
              </a:rPr>
              <a:t>Bipartite graphs: A spanning cycle in a bipartite graph visits each partite set alternately, hence there can be no spanning cycle unless the partite sets have the same number of vertices. </a:t>
            </a:r>
            <a:r>
              <a:rPr lang="en-US" altLang="zh-TW" i="1" dirty="0" smtClean="0">
                <a:latin typeface="Times New Roman" pitchFamily="18" charset="0"/>
                <a:ea typeface="Arial Unicode MS" pitchFamily="34" charset="-128"/>
                <a:cs typeface="Times New Roman" pitchFamily="18" charset="0"/>
              </a:rPr>
              <a:t>Hence, </a:t>
            </a:r>
            <a:r>
              <a:rPr lang="en-US" altLang="zh-TW" i="1" dirty="0" err="1" smtClean="0">
                <a:latin typeface="Times New Roman" pitchFamily="18" charset="0"/>
                <a:ea typeface="Arial Unicode MS" pitchFamily="34" charset="-128"/>
                <a:cs typeface="Times New Roman" pitchFamily="18" charset="0"/>
              </a:rPr>
              <a:t>K</a:t>
            </a:r>
            <a:r>
              <a:rPr lang="en-US" altLang="zh-TW" i="1" baseline="-25000" dirty="0" err="1" smtClean="0">
                <a:latin typeface="Times New Roman" pitchFamily="18" charset="0"/>
                <a:ea typeface="Arial Unicode MS" pitchFamily="34" charset="-128"/>
                <a:cs typeface="Times New Roman" pitchFamily="18" charset="0"/>
              </a:rPr>
              <a:t>m,n</a:t>
            </a:r>
            <a:r>
              <a:rPr lang="en-US" altLang="zh-TW" i="1" dirty="0" smtClean="0">
                <a:latin typeface="Times New Roman" pitchFamily="18" charset="0"/>
                <a:ea typeface="Arial Unicode MS" pitchFamily="34" charset="-128"/>
                <a:cs typeface="Times New Roman" pitchFamily="18" charset="0"/>
              </a:rPr>
              <a:t> is Hamiltonian </a:t>
            </a:r>
            <a:r>
              <a:rPr lang="en-US" altLang="zh-TW" i="1" dirty="0" err="1" smtClean="0">
                <a:latin typeface="Times New Roman" pitchFamily="18" charset="0"/>
                <a:ea typeface="Arial Unicode MS" pitchFamily="34" charset="-128"/>
                <a:cs typeface="Times New Roman" pitchFamily="18" charset="0"/>
              </a:rPr>
              <a:t>iff</a:t>
            </a:r>
            <a:r>
              <a:rPr lang="en-US" altLang="zh-TW" i="1" dirty="0" smtClean="0">
                <a:latin typeface="Times New Roman" pitchFamily="18" charset="0"/>
                <a:ea typeface="Arial Unicode MS" pitchFamily="34" charset="-128"/>
                <a:cs typeface="Times New Roman" pitchFamily="18" charset="0"/>
              </a:rPr>
              <a:t> m = n.  </a:t>
            </a:r>
            <a:endParaRPr lang="en-US" altLang="zh-TW" i="1" dirty="0" smtClean="0">
              <a:latin typeface="Times New Roman" pitchFamily="18" charset="0"/>
              <a:ea typeface="Arial Unicode MS" pitchFamily="34" charset="-128"/>
              <a:cs typeface="Times New Roman" pitchFamily="18" charset="0"/>
            </a:endParaRPr>
          </a:p>
          <a:p>
            <a:pPr eaLnBrk="1" hangingPunct="1"/>
            <a:r>
              <a:rPr lang="en-US" altLang="zh-TW" i="1" dirty="0" smtClean="0">
                <a:latin typeface="Times New Roman" pitchFamily="18" charset="0"/>
                <a:ea typeface="Arial Unicode MS" pitchFamily="34" charset="-128"/>
                <a:cs typeface="Times New Roman" pitchFamily="18" charset="0"/>
              </a:rPr>
              <a:t>However</a:t>
            </a:r>
            <a:r>
              <a:rPr lang="en-US" altLang="zh-TW" i="1" dirty="0" smtClean="0">
                <a:latin typeface="Times New Roman" pitchFamily="18" charset="0"/>
                <a:ea typeface="Arial Unicode MS" pitchFamily="34" charset="-128"/>
                <a:cs typeface="Times New Roman" pitchFamily="18" charset="0"/>
              </a:rPr>
              <a:t>, it does not hold that every 2-connected bipartite graph with equal partite sets is Hamiltonian (counter-example in </a:t>
            </a:r>
            <a:r>
              <a:rPr lang="en-US" altLang="zh-TW" i="1" dirty="0" smtClean="0">
                <a:latin typeface="Times New Roman" pitchFamily="18" charset="0"/>
                <a:ea typeface="Arial Unicode MS" pitchFamily="34" charset="-128"/>
                <a:cs typeface="Times New Roman" pitchFamily="18" charset="0"/>
              </a:rPr>
              <a:t>textbook – you should look up). </a:t>
            </a:r>
            <a:endParaRPr lang="en-US" altLang="zh-TW" i="1" dirty="0" smtClean="0">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2698424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C1420-BAFB-41E2-B10E-3D635DCDD4C1}" type="datetime1">
              <a:rPr lang="en-US" altLang="zh-TW" sz="1400">
                <a:solidFill>
                  <a:schemeClr val="tx1"/>
                </a:solidFill>
                <a:latin typeface="Times New Roman" pitchFamily="18" charset="0"/>
              </a:rPr>
              <a:pPr fontAlgn="base">
                <a:spcBef>
                  <a:spcPct val="0"/>
                </a:spcBef>
                <a:spcAft>
                  <a:spcPct val="0"/>
                </a:spcAft>
                <a:defRPr/>
              </a:pPr>
              <a:t>4/19/2017</a:t>
            </a:fld>
            <a:endParaRPr lang="en-US" altLang="zh-TW" sz="1400">
              <a:solidFill>
                <a:schemeClr val="tx1"/>
              </a:solidFill>
              <a:latin typeface="Times New Roman" pitchFamily="18" charset="0"/>
            </a:endParaRPr>
          </a:p>
        </p:txBody>
      </p:sp>
      <p:sp>
        <p:nvSpPr>
          <p:cNvPr id="4099"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34DE51-0C56-41BD-8699-D7BC5E7D7D2A}" type="slidenum">
              <a:rPr lang="zh-TW" altLang="en-US" sz="1400">
                <a:solidFill>
                  <a:schemeClr val="tx1"/>
                </a:solidFill>
                <a:latin typeface="Times New Roman" pitchFamily="18" charset="0"/>
              </a:rPr>
              <a:pPr fontAlgn="base">
                <a:spcBef>
                  <a:spcPct val="0"/>
                </a:spcBef>
                <a:spcAft>
                  <a:spcPct val="0"/>
                </a:spcAft>
                <a:defRPr/>
              </a:pPr>
              <a:t>3</a:t>
            </a:fld>
            <a:endParaRPr lang="en-US" altLang="zh-TW" sz="1400">
              <a:solidFill>
                <a:schemeClr val="tx1"/>
              </a:solidFill>
              <a:latin typeface="Times New Roman" pitchFamily="18" charset="0"/>
            </a:endParaRPr>
          </a:p>
        </p:txBody>
      </p:sp>
      <p:sp>
        <p:nvSpPr>
          <p:cNvPr id="17411" name="Rectangle 1026"/>
          <p:cNvSpPr>
            <a:spLocks noGrp="1" noChangeArrowheads="1"/>
          </p:cNvSpPr>
          <p:nvPr>
            <p:ph type="title"/>
          </p:nvPr>
        </p:nvSpPr>
        <p:spPr>
          <a:xfrm>
            <a:off x="628650" y="188913"/>
            <a:ext cx="7886700" cy="779462"/>
          </a:xfrm>
        </p:spPr>
        <p:txBody>
          <a:bodyPr/>
          <a:lstStyle/>
          <a:p>
            <a:pPr algn="ctr" eaLnBrk="1" hangingPunct="1"/>
            <a:r>
              <a:rPr lang="en-US" altLang="zh-TW" dirty="0" smtClean="0"/>
              <a:t>Necessary Conditions </a:t>
            </a:r>
            <a:endParaRPr lang="en-US" altLang="zh-TW" sz="1400" dirty="0" smtClean="0"/>
          </a:p>
        </p:txBody>
      </p:sp>
      <p:sp>
        <p:nvSpPr>
          <p:cNvPr id="17412" name="Rectangle 1027"/>
          <p:cNvSpPr>
            <a:spLocks noGrp="1" noChangeArrowheads="1"/>
          </p:cNvSpPr>
          <p:nvPr>
            <p:ph type="body" idx="1"/>
          </p:nvPr>
        </p:nvSpPr>
        <p:spPr>
          <a:xfrm>
            <a:off x="228600" y="1657350"/>
            <a:ext cx="8915400" cy="5200650"/>
          </a:xfrm>
        </p:spPr>
        <p:txBody>
          <a:bodyPr/>
          <a:lstStyle/>
          <a:p>
            <a:pPr eaLnBrk="1" hangingPunct="1"/>
            <a:r>
              <a:rPr lang="en-US" altLang="zh-TW" b="1" dirty="0" smtClean="0">
                <a:latin typeface="Times New Roman" pitchFamily="18" charset="0"/>
                <a:ea typeface="Arial Unicode MS" pitchFamily="34" charset="-128"/>
                <a:cs typeface="Times New Roman" pitchFamily="18" charset="0"/>
              </a:rPr>
              <a:t>Proposition 53</a:t>
            </a:r>
            <a:r>
              <a:rPr lang="en-US" altLang="zh-TW" dirty="0" smtClean="0">
                <a:latin typeface="Times New Roman" pitchFamily="18" charset="0"/>
                <a:ea typeface="Arial Unicode MS" pitchFamily="34" charset="-128"/>
                <a:cs typeface="Times New Roman" pitchFamily="18" charset="0"/>
              </a:rPr>
              <a:t>: If G is Hamiltonian, then for each non-empty set S </a:t>
            </a:r>
            <a:r>
              <a:rPr lang="en-US" altLang="zh-TW" dirty="0" smtClean="0">
                <a:latin typeface="Times New Roman" pitchFamily="18" charset="0"/>
                <a:ea typeface="Arial Unicode MS" pitchFamily="34" charset="-128"/>
                <a:cs typeface="Times New Roman" pitchFamily="18" charset="0"/>
                <a:sym typeface="Symbol" pitchFamily="18" charset="2"/>
              </a:rPr>
              <a:t></a:t>
            </a:r>
            <a:r>
              <a:rPr lang="en-US" altLang="zh-TW" dirty="0" smtClean="0">
                <a:latin typeface="Times New Roman" pitchFamily="18" charset="0"/>
                <a:ea typeface="Arial Unicode MS" pitchFamily="34" charset="-128"/>
                <a:cs typeface="Times New Roman" pitchFamily="18" charset="0"/>
              </a:rPr>
              <a:t> V(G), the graph G − S has at most |S| components.  </a:t>
            </a:r>
          </a:p>
          <a:p>
            <a:pPr eaLnBrk="1" hangingPunct="1"/>
            <a:r>
              <a:rPr lang="en-US" altLang="zh-TW" dirty="0" smtClean="0">
                <a:latin typeface="Times New Roman" pitchFamily="18" charset="0"/>
                <a:ea typeface="Arial Unicode MS" pitchFamily="34" charset="-128"/>
                <a:cs typeface="Times New Roman" pitchFamily="18" charset="0"/>
              </a:rPr>
              <a:t>NB: The above result implies that G is 2-connected, since deleting one vertex leaves at most one component.  </a:t>
            </a:r>
            <a:r>
              <a:rPr lang="en-US" altLang="zh-TW" dirty="0" smtClean="0">
                <a:latin typeface="Times New Roman" pitchFamily="18" charset="0"/>
                <a:cs typeface="Times New Roman" pitchFamily="18" charset="0"/>
                <a:sym typeface="Symbol" pitchFamily="18" charset="2"/>
              </a:rPr>
              <a:t> </a:t>
            </a:r>
          </a:p>
          <a:p>
            <a:pPr eaLnBrk="1" hangingPunct="1"/>
            <a:r>
              <a:rPr lang="en-US" altLang="zh-TW" dirty="0" smtClean="0">
                <a:latin typeface="Times New Roman" pitchFamily="18" charset="0"/>
                <a:cs typeface="Times New Roman" pitchFamily="18" charset="0"/>
                <a:sym typeface="Symbol" pitchFamily="18" charset="2"/>
              </a:rPr>
              <a:t>Proof: See notes.</a:t>
            </a:r>
            <a:endParaRPr lang="en-US" altLang="zh-TW" dirty="0" smtClean="0">
              <a:latin typeface="Times New Roman" pitchFamily="18" charset="0"/>
              <a:cs typeface="Times New Roman" pitchFamily="18" charset="0"/>
            </a:endParaRPr>
          </a:p>
          <a:p>
            <a:pPr eaLnBrk="1" hangingPunct="1"/>
            <a:endParaRPr lang="en-US" altLang="zh-TW"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04E7F1-E5B7-49B9-85B6-957CEBB9D197}" type="datetime1">
              <a:rPr lang="en-US" altLang="zh-TW" sz="1400">
                <a:solidFill>
                  <a:schemeClr val="tx1"/>
                </a:solidFill>
                <a:latin typeface="Times New Roman" pitchFamily="18" charset="0"/>
              </a:rPr>
              <a:pPr fontAlgn="base">
                <a:spcBef>
                  <a:spcPct val="0"/>
                </a:spcBef>
                <a:spcAft>
                  <a:spcPct val="0"/>
                </a:spcAft>
                <a:defRPr/>
              </a:pPr>
              <a:t>4/19/2017</a:t>
            </a:fld>
            <a:endParaRPr lang="en-US" altLang="zh-TW" sz="1400">
              <a:solidFill>
                <a:schemeClr val="tx1"/>
              </a:solidFill>
              <a:latin typeface="Times New Roman" pitchFamily="18" charset="0"/>
            </a:endParaRPr>
          </a:p>
        </p:txBody>
      </p:sp>
      <p:sp>
        <p:nvSpPr>
          <p:cNvPr id="7171"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C4312D-7540-478B-8424-7B2EABD88E35}" type="slidenum">
              <a:rPr lang="zh-TW" altLang="en-US" sz="1400">
                <a:solidFill>
                  <a:schemeClr val="tx1"/>
                </a:solidFill>
                <a:latin typeface="Times New Roman" pitchFamily="18" charset="0"/>
              </a:rPr>
              <a:pPr fontAlgn="base">
                <a:spcBef>
                  <a:spcPct val="0"/>
                </a:spcBef>
                <a:spcAft>
                  <a:spcPct val="0"/>
                </a:spcAft>
                <a:defRPr/>
              </a:pPr>
              <a:t>4</a:t>
            </a:fld>
            <a:endParaRPr lang="en-US" altLang="zh-TW" sz="1400">
              <a:solidFill>
                <a:schemeClr val="tx1"/>
              </a:solidFill>
              <a:latin typeface="Times New Roman" pitchFamily="18" charset="0"/>
            </a:endParaRPr>
          </a:p>
        </p:txBody>
      </p:sp>
      <p:sp>
        <p:nvSpPr>
          <p:cNvPr id="19459" name="Rectangle 1026"/>
          <p:cNvSpPr>
            <a:spLocks noGrp="1" noChangeArrowheads="1"/>
          </p:cNvSpPr>
          <p:nvPr>
            <p:ph type="title"/>
          </p:nvPr>
        </p:nvSpPr>
        <p:spPr>
          <a:xfrm>
            <a:off x="628650" y="241300"/>
            <a:ext cx="7886700" cy="727075"/>
          </a:xfrm>
        </p:spPr>
        <p:txBody>
          <a:bodyPr/>
          <a:lstStyle/>
          <a:p>
            <a:pPr algn="ctr" eaLnBrk="1" hangingPunct="1"/>
            <a:r>
              <a:rPr lang="en-US" altLang="zh-TW" smtClean="0"/>
              <a:t>Sufficient Conditions - 1</a:t>
            </a:r>
            <a:endParaRPr lang="en-US" altLang="zh-TW" sz="1400" smtClean="0"/>
          </a:p>
        </p:txBody>
      </p:sp>
      <p:sp>
        <p:nvSpPr>
          <p:cNvPr id="19460" name="Rectangle 1027"/>
          <p:cNvSpPr>
            <a:spLocks noGrp="1" noChangeArrowheads="1"/>
          </p:cNvSpPr>
          <p:nvPr>
            <p:ph type="body" idx="1"/>
          </p:nvPr>
        </p:nvSpPr>
        <p:spPr>
          <a:xfrm>
            <a:off x="228600" y="1346200"/>
            <a:ext cx="8915400" cy="5310188"/>
          </a:xfrm>
        </p:spPr>
        <p:txBody>
          <a:bodyPr/>
          <a:lstStyle/>
          <a:p>
            <a:pPr eaLnBrk="1" hangingPunct="1"/>
            <a:r>
              <a:rPr lang="en-US" altLang="zh-TW" dirty="0" smtClean="0">
                <a:sym typeface="Symbol" pitchFamily="18" charset="2"/>
              </a:rPr>
              <a:t>The number of edges required to force a graph to be Hamiltonian is large. If the edges are spread out, then a small number of edges can suffice.</a:t>
            </a:r>
          </a:p>
          <a:p>
            <a:pPr eaLnBrk="1" hangingPunct="1"/>
            <a:r>
              <a:rPr lang="en-US" altLang="zh-TW" dirty="0" smtClean="0">
                <a:sym typeface="Symbol" pitchFamily="18" charset="2"/>
              </a:rPr>
              <a:t>Proposition 54 (Dirac): If G is a simple graph with at least three vertices, and </a:t>
            </a:r>
            <a:r>
              <a:rPr lang="en-US" altLang="zh-TW" dirty="0" smtClean="0"/>
              <a:t>(</a:t>
            </a:r>
            <a:r>
              <a:rPr lang="en-US" altLang="zh-TW" i="1" dirty="0" smtClean="0"/>
              <a:t>G</a:t>
            </a:r>
            <a:r>
              <a:rPr lang="en-US" altLang="zh-TW" dirty="0" smtClean="0"/>
              <a:t>) </a:t>
            </a:r>
            <a:r>
              <a:rPr lang="en-US" altLang="zh-TW" dirty="0" smtClean="0">
                <a:sym typeface="Symbol" pitchFamily="18" charset="2"/>
              </a:rPr>
              <a:t> n(G)/2, then G is Hamiltonian. </a:t>
            </a:r>
          </a:p>
          <a:p>
            <a:pPr eaLnBrk="1" hangingPunct="1"/>
            <a:r>
              <a:rPr lang="en-US" altLang="zh-TW" dirty="0" smtClean="0">
                <a:sym typeface="Symbol" pitchFamily="18" charset="2"/>
              </a:rPr>
              <a:t>Remark: </a:t>
            </a:r>
            <a:r>
              <a:rPr lang="en-US" altLang="zh-TW" dirty="0" smtClean="0">
                <a:sym typeface="Symbol" pitchFamily="18" charset="2"/>
              </a:rPr>
              <a:t>Proof is in the notes. That </a:t>
            </a:r>
            <a:r>
              <a:rPr lang="en-US" altLang="zh-TW" dirty="0" smtClean="0">
                <a:sym typeface="Symbol" pitchFamily="18" charset="2"/>
              </a:rPr>
              <a:t>no smaller number suffices can be shown by looking at cliques with a common vertex.   </a:t>
            </a:r>
          </a:p>
          <a:p>
            <a:pPr eaLnBrk="1" hangingPunct="1"/>
            <a:endParaRPr lang="en-US" altLang="zh-TW" dirty="0" smtClean="0"/>
          </a:p>
          <a:p>
            <a:pPr eaLnBrk="1" hangingPunct="1"/>
            <a:endParaRPr lang="en-US" altLang="zh-TW"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版面配置區 3"/>
          <p:cNvSpPr txBox="1">
            <a:spLocks noGrp="1"/>
          </p:cNvSpPr>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fld id="{0EBA0C4E-D931-4C95-9AD3-9ACDFB97796C}" type="datetime1">
              <a:rPr lang="en-US" altLang="zh-TW" sz="1400">
                <a:latin typeface="Times New Roman" pitchFamily="18" charset="0"/>
              </a:rPr>
              <a:pPr/>
              <a:t>4/19/2017</a:t>
            </a:fld>
            <a:endParaRPr lang="en-US" altLang="zh-TW" sz="1400">
              <a:latin typeface="Times New Roman" pitchFamily="18" charset="0"/>
            </a:endParaRPr>
          </a:p>
        </p:txBody>
      </p:sp>
      <p:sp>
        <p:nvSpPr>
          <p:cNvPr id="21506" name="投影片編號版面配置區 5"/>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fld id="{9F23CAF3-DCFA-4F9C-B9F1-950D8B012D98}" type="slidenum">
              <a:rPr lang="zh-TW" altLang="en-US" sz="1400">
                <a:latin typeface="Times New Roman" pitchFamily="18" charset="0"/>
              </a:rPr>
              <a:pPr algn="r"/>
              <a:t>5</a:t>
            </a:fld>
            <a:endParaRPr lang="en-US" altLang="zh-TW" sz="1400">
              <a:latin typeface="Times New Roman" pitchFamily="18" charset="0"/>
            </a:endParaRPr>
          </a:p>
        </p:txBody>
      </p:sp>
      <p:sp>
        <p:nvSpPr>
          <p:cNvPr id="21507" name="Rectangle 1026"/>
          <p:cNvSpPr>
            <a:spLocks noGrp="1" noChangeArrowheads="1"/>
          </p:cNvSpPr>
          <p:nvPr>
            <p:ph type="title" idx="4294967295"/>
          </p:nvPr>
        </p:nvSpPr>
        <p:spPr>
          <a:xfrm>
            <a:off x="628650" y="241300"/>
            <a:ext cx="7886700" cy="727075"/>
          </a:xfrm>
        </p:spPr>
        <p:txBody>
          <a:bodyPr/>
          <a:lstStyle/>
          <a:p>
            <a:pPr algn="ctr" eaLnBrk="1" hangingPunct="1"/>
            <a:r>
              <a:rPr lang="en-US" altLang="zh-TW" smtClean="0"/>
              <a:t>Sufficient Conditions - 2</a:t>
            </a:r>
            <a:endParaRPr lang="en-US" altLang="zh-TW" sz="1400" smtClean="0"/>
          </a:p>
        </p:txBody>
      </p:sp>
      <p:sp>
        <p:nvSpPr>
          <p:cNvPr id="21508" name="Rectangle 1027"/>
          <p:cNvSpPr>
            <a:spLocks noGrp="1" noChangeArrowheads="1"/>
          </p:cNvSpPr>
          <p:nvPr>
            <p:ph type="body" idx="4294967295"/>
          </p:nvPr>
        </p:nvSpPr>
        <p:spPr>
          <a:xfrm>
            <a:off x="228600" y="1346200"/>
            <a:ext cx="8915400" cy="5310188"/>
          </a:xfrm>
        </p:spPr>
        <p:txBody>
          <a:bodyPr/>
          <a:lstStyle/>
          <a:p>
            <a:pPr eaLnBrk="1" hangingPunct="1"/>
            <a:r>
              <a:rPr lang="en-US" altLang="zh-TW" dirty="0" smtClean="0">
                <a:sym typeface="Symbol" pitchFamily="18" charset="2"/>
              </a:rPr>
              <a:t>By observing the proof of the above result more carefully, we can obtain a necessary and sufficient condition, though of limited utility.</a:t>
            </a:r>
          </a:p>
          <a:p>
            <a:pPr eaLnBrk="1" hangingPunct="1"/>
            <a:r>
              <a:rPr lang="en-US" altLang="zh-TW" dirty="0" smtClean="0">
                <a:sym typeface="Symbol" pitchFamily="18" charset="2"/>
              </a:rPr>
              <a:t>Lemma 55.1: If </a:t>
            </a:r>
            <a:r>
              <a:rPr lang="en-US" altLang="zh-TW" dirty="0" err="1" smtClean="0">
                <a:sym typeface="Symbol" pitchFamily="18" charset="2"/>
              </a:rPr>
              <a:t>u,v</a:t>
            </a:r>
            <a:r>
              <a:rPr lang="en-US" altLang="zh-TW" dirty="0" smtClean="0">
                <a:sym typeface="Symbol" pitchFamily="18" charset="2"/>
              </a:rPr>
              <a:t> are distinct non-adjacent vertices of G with d(u) + d(v)  n, then G is Hamiltonian if and only if G + </a:t>
            </a:r>
            <a:r>
              <a:rPr lang="en-US" altLang="zh-TW" dirty="0" err="1" smtClean="0">
                <a:sym typeface="Symbol" pitchFamily="18" charset="2"/>
              </a:rPr>
              <a:t>uv</a:t>
            </a:r>
            <a:r>
              <a:rPr lang="en-US" altLang="zh-TW" dirty="0" smtClean="0">
                <a:sym typeface="Symbol" pitchFamily="18" charset="2"/>
              </a:rPr>
              <a:t> is Hamiltonian.  </a:t>
            </a:r>
          </a:p>
          <a:p>
            <a:pPr eaLnBrk="1" hangingPunct="1"/>
            <a:r>
              <a:rPr lang="en-US" altLang="zh-TW" dirty="0" smtClean="0">
                <a:sym typeface="Symbol" pitchFamily="18" charset="2"/>
              </a:rPr>
              <a:t>Remark: Using the above Lemma to add edges, we can test whether G is Hamiltonian by testing whether the larger graph is Hamiltonian.   </a:t>
            </a:r>
          </a:p>
          <a:p>
            <a:pPr eaLnBrk="1" hangingPunct="1"/>
            <a:endParaRPr lang="en-US" altLang="zh-TW" dirty="0" smtClean="0"/>
          </a:p>
          <a:p>
            <a:pPr eaLnBrk="1" hangingPunct="1"/>
            <a:endParaRPr lang="en-US" altLang="zh-TW"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版面配置區 3"/>
          <p:cNvSpPr txBox="1">
            <a:spLocks noGrp="1"/>
          </p:cNvSpPr>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fld id="{D362FDE8-1432-4AFF-9052-D3EFA542612D}" type="datetime1">
              <a:rPr lang="en-US" altLang="zh-TW" sz="1400">
                <a:latin typeface="Times New Roman" pitchFamily="18" charset="0"/>
              </a:rPr>
              <a:pPr/>
              <a:t>4/19/2017</a:t>
            </a:fld>
            <a:endParaRPr lang="en-US" altLang="zh-TW" sz="1400">
              <a:latin typeface="Times New Roman" pitchFamily="18" charset="0"/>
            </a:endParaRPr>
          </a:p>
        </p:txBody>
      </p:sp>
      <p:sp>
        <p:nvSpPr>
          <p:cNvPr id="23554" name="投影片編號版面配置區 5"/>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fld id="{1AA62315-E1B0-4658-87BC-20B92D5C9FFA}" type="slidenum">
              <a:rPr lang="zh-TW" altLang="en-US" sz="1400">
                <a:latin typeface="Times New Roman" pitchFamily="18" charset="0"/>
              </a:rPr>
              <a:pPr algn="r"/>
              <a:t>6</a:t>
            </a:fld>
            <a:endParaRPr lang="en-US" altLang="zh-TW" sz="1400">
              <a:latin typeface="Times New Roman" pitchFamily="18" charset="0"/>
            </a:endParaRPr>
          </a:p>
        </p:txBody>
      </p:sp>
      <p:sp>
        <p:nvSpPr>
          <p:cNvPr id="23555" name="Rectangle 1026"/>
          <p:cNvSpPr>
            <a:spLocks noGrp="1" noChangeArrowheads="1"/>
          </p:cNvSpPr>
          <p:nvPr>
            <p:ph type="title" idx="4294967295"/>
          </p:nvPr>
        </p:nvSpPr>
        <p:spPr>
          <a:xfrm>
            <a:off x="628650" y="241300"/>
            <a:ext cx="7886700" cy="920750"/>
          </a:xfrm>
        </p:spPr>
        <p:txBody>
          <a:bodyPr/>
          <a:lstStyle/>
          <a:p>
            <a:pPr algn="ctr" eaLnBrk="1" hangingPunct="1"/>
            <a:r>
              <a:rPr lang="en-US" altLang="zh-TW" dirty="0" smtClean="0"/>
              <a:t>Sufficient Conditions - 3</a:t>
            </a:r>
            <a:endParaRPr lang="en-US" altLang="zh-TW" sz="1400" dirty="0" smtClean="0"/>
          </a:p>
        </p:txBody>
      </p:sp>
      <p:sp>
        <p:nvSpPr>
          <p:cNvPr id="23556" name="Rectangle 1027"/>
          <p:cNvSpPr>
            <a:spLocks noGrp="1" noChangeArrowheads="1"/>
          </p:cNvSpPr>
          <p:nvPr>
            <p:ph type="body" idx="4294967295"/>
          </p:nvPr>
        </p:nvSpPr>
        <p:spPr>
          <a:xfrm>
            <a:off x="228600" y="1346200"/>
            <a:ext cx="8915400" cy="5310188"/>
          </a:xfrm>
        </p:spPr>
        <p:txBody>
          <a:bodyPr/>
          <a:lstStyle/>
          <a:p>
            <a:pPr eaLnBrk="1" hangingPunct="1"/>
            <a:r>
              <a:rPr lang="en-US" altLang="zh-TW" dirty="0" smtClean="0">
                <a:sym typeface="Symbol" pitchFamily="18" charset="2"/>
              </a:rPr>
              <a:t>Definition: The (Hamiltonian) closure of a graph G, denoted by C(G) is the graph with vertex set V(G) obtained from G by iteratively adding edges joining pair of nonadjacent vertices whose degree sum is at least n, until no such pair remains. </a:t>
            </a:r>
          </a:p>
          <a:p>
            <a:pPr eaLnBrk="1" hangingPunct="1"/>
            <a:r>
              <a:rPr lang="en-US" altLang="zh-TW" dirty="0" smtClean="0">
                <a:sym typeface="Symbol" pitchFamily="18" charset="2"/>
              </a:rPr>
              <a:t>Lemma 55.2: The closure of G is well-defined. </a:t>
            </a:r>
          </a:p>
          <a:p>
            <a:pPr eaLnBrk="1" hangingPunct="1"/>
            <a:r>
              <a:rPr lang="en-US" altLang="zh-TW" dirty="0" smtClean="0">
                <a:sym typeface="Symbol" pitchFamily="18" charset="2"/>
              </a:rPr>
              <a:t>Proposition </a:t>
            </a:r>
            <a:r>
              <a:rPr lang="en-US" altLang="zh-TW" dirty="0" smtClean="0">
                <a:sym typeface="Symbol" pitchFamily="18" charset="2"/>
              </a:rPr>
              <a:t>55 (</a:t>
            </a:r>
            <a:r>
              <a:rPr lang="en-US" altLang="zh-TW" dirty="0" err="1" smtClean="0">
                <a:sym typeface="Symbol" pitchFamily="18" charset="2"/>
              </a:rPr>
              <a:t>Bondy-Chvatal</a:t>
            </a:r>
            <a:r>
              <a:rPr lang="en-US" altLang="zh-TW" dirty="0" smtClean="0">
                <a:sym typeface="Symbol" pitchFamily="18" charset="2"/>
              </a:rPr>
              <a:t>): A simple n-vertex graph is Hamiltonian if and only if its closure is Hamiltonian. </a:t>
            </a:r>
          </a:p>
          <a:p>
            <a:pPr eaLnBrk="1" hangingPunct="1"/>
            <a:r>
              <a:rPr lang="en-US" altLang="zh-TW" dirty="0" smtClean="0">
                <a:sym typeface="Symbol" pitchFamily="18" charset="2"/>
              </a:rPr>
              <a:t>Remark: This condition is not easily testable , since it requires us to inspect a larger graph.    </a:t>
            </a:r>
          </a:p>
          <a:p>
            <a:pPr eaLnBrk="1" hangingPunct="1"/>
            <a:endParaRPr lang="en-US" altLang="zh-TW" dirty="0" smtClean="0"/>
          </a:p>
          <a:p>
            <a:pPr eaLnBrk="1" hangingPunct="1"/>
            <a:endParaRPr lang="en-US" altLang="zh-TW"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版面配置區 3"/>
          <p:cNvSpPr txBox="1">
            <a:spLocks noGrp="1"/>
          </p:cNvSpPr>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fld id="{245E56F8-29DE-44DB-923B-B345CE37A868}" type="datetime1">
              <a:rPr lang="en-US" altLang="zh-TW" sz="1400">
                <a:latin typeface="Times New Roman" pitchFamily="18" charset="0"/>
              </a:rPr>
              <a:pPr/>
              <a:t>4/19/2017</a:t>
            </a:fld>
            <a:endParaRPr lang="en-US" altLang="zh-TW" sz="1400">
              <a:latin typeface="Times New Roman" pitchFamily="18" charset="0"/>
            </a:endParaRPr>
          </a:p>
        </p:txBody>
      </p:sp>
      <p:sp>
        <p:nvSpPr>
          <p:cNvPr id="25602" name="投影片編號版面配置區 5"/>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fld id="{192EA7E2-A060-42D8-A39E-62FE6A24B2B1}" type="slidenum">
              <a:rPr lang="zh-TW" altLang="en-US" sz="1400">
                <a:latin typeface="Times New Roman" pitchFamily="18" charset="0"/>
              </a:rPr>
              <a:pPr algn="r"/>
              <a:t>7</a:t>
            </a:fld>
            <a:endParaRPr lang="en-US" altLang="zh-TW" sz="1400">
              <a:latin typeface="Times New Roman" pitchFamily="18" charset="0"/>
            </a:endParaRPr>
          </a:p>
        </p:txBody>
      </p:sp>
      <p:sp>
        <p:nvSpPr>
          <p:cNvPr id="25603" name="Rectangle 1026"/>
          <p:cNvSpPr>
            <a:spLocks noGrp="1" noChangeArrowheads="1"/>
          </p:cNvSpPr>
          <p:nvPr>
            <p:ph type="title" idx="4294967295"/>
          </p:nvPr>
        </p:nvSpPr>
        <p:spPr>
          <a:xfrm>
            <a:off x="628650" y="241300"/>
            <a:ext cx="7886700" cy="920750"/>
          </a:xfrm>
        </p:spPr>
        <p:txBody>
          <a:bodyPr/>
          <a:lstStyle/>
          <a:p>
            <a:pPr algn="ctr" eaLnBrk="1" hangingPunct="1"/>
            <a:r>
              <a:rPr lang="en-US" altLang="zh-TW" dirty="0" smtClean="0"/>
              <a:t>Sufficient Conditions - 4</a:t>
            </a:r>
            <a:endParaRPr lang="en-US" altLang="zh-TW" sz="1400" dirty="0" smtClean="0"/>
          </a:p>
        </p:txBody>
      </p:sp>
      <p:sp>
        <p:nvSpPr>
          <p:cNvPr id="25604" name="Rectangle 1027"/>
          <p:cNvSpPr>
            <a:spLocks noGrp="1" noChangeArrowheads="1"/>
          </p:cNvSpPr>
          <p:nvPr>
            <p:ph type="body" idx="4294967295"/>
          </p:nvPr>
        </p:nvSpPr>
        <p:spPr>
          <a:xfrm>
            <a:off x="228600" y="1346200"/>
            <a:ext cx="8915400" cy="5310188"/>
          </a:xfrm>
        </p:spPr>
        <p:txBody>
          <a:bodyPr/>
          <a:lstStyle/>
          <a:p>
            <a:pPr eaLnBrk="1" hangingPunct="1"/>
            <a:r>
              <a:rPr lang="en-US" altLang="zh-TW" dirty="0" smtClean="0">
                <a:sym typeface="Symbol" pitchFamily="18" charset="2"/>
              </a:rPr>
              <a:t>Remark: However, it does provide an approach for finding other sufficient conditions. A condition which forces C(G) to be Hamiltonian also forces a Hamiltonian cycle in G. </a:t>
            </a:r>
          </a:p>
          <a:p>
            <a:pPr eaLnBrk="1" hangingPunct="1"/>
            <a:r>
              <a:rPr lang="en-US" altLang="zh-TW" dirty="0" smtClean="0">
                <a:sym typeface="Symbol" pitchFamily="18" charset="2"/>
              </a:rPr>
              <a:t>For example, if C(G) = </a:t>
            </a:r>
            <a:r>
              <a:rPr lang="en-US" altLang="zh-TW" dirty="0" err="1" smtClean="0">
                <a:sym typeface="Symbol" pitchFamily="18" charset="2"/>
              </a:rPr>
              <a:t>K</a:t>
            </a:r>
            <a:r>
              <a:rPr lang="en-US" altLang="zh-TW" baseline="-25000" dirty="0" err="1" smtClean="0">
                <a:sym typeface="Symbol" pitchFamily="18" charset="2"/>
              </a:rPr>
              <a:t>n</a:t>
            </a:r>
            <a:r>
              <a:rPr lang="en-US" altLang="zh-TW" dirty="0" smtClean="0">
                <a:sym typeface="Symbol" pitchFamily="18" charset="2"/>
              </a:rPr>
              <a:t>, which is clearly Hamiltonian, then G itself would be Hamiltonian. This has been used to find the best possible degree sequence condition for G to be Hamiltonian – if some degrees are small but sufficiently many are large, then G is Hamiltonian.  </a:t>
            </a:r>
          </a:p>
          <a:p>
            <a:pPr eaLnBrk="1" hangingPunct="1"/>
            <a:r>
              <a:rPr lang="en-US" altLang="zh-TW" smtClean="0">
                <a:sym typeface="Symbol" pitchFamily="18" charset="2"/>
              </a:rPr>
              <a:t>Proposition 56 </a:t>
            </a:r>
            <a:r>
              <a:rPr lang="en-US" altLang="zh-TW" dirty="0" smtClean="0">
                <a:sym typeface="Symbol" pitchFamily="18" charset="2"/>
              </a:rPr>
              <a:t>(</a:t>
            </a:r>
            <a:r>
              <a:rPr lang="en-US" altLang="zh-TW" dirty="0" err="1" smtClean="0">
                <a:sym typeface="Symbol" pitchFamily="18" charset="2"/>
              </a:rPr>
              <a:t>Chvatal</a:t>
            </a:r>
            <a:r>
              <a:rPr lang="en-US" altLang="zh-TW" dirty="0" smtClean="0">
                <a:sym typeface="Symbol" pitchFamily="18" charset="2"/>
              </a:rPr>
              <a:t>): Let G be a simple graph with degree sequence d</a:t>
            </a:r>
            <a:r>
              <a:rPr lang="en-US" altLang="zh-TW" baseline="-25000" dirty="0" smtClean="0">
                <a:sym typeface="Symbol" pitchFamily="18" charset="2"/>
              </a:rPr>
              <a:t>1</a:t>
            </a:r>
            <a:r>
              <a:rPr lang="en-US" altLang="zh-TW" dirty="0" smtClean="0">
                <a:sym typeface="Symbol" pitchFamily="18" charset="2"/>
              </a:rPr>
              <a:t>  d</a:t>
            </a:r>
            <a:r>
              <a:rPr lang="en-US" altLang="zh-TW" baseline="-25000" dirty="0" smtClean="0">
                <a:sym typeface="Symbol" pitchFamily="18" charset="2"/>
              </a:rPr>
              <a:t>2</a:t>
            </a:r>
            <a:r>
              <a:rPr lang="en-US" altLang="zh-TW" dirty="0" smtClean="0">
                <a:sym typeface="Symbol" pitchFamily="18" charset="2"/>
              </a:rPr>
              <a:t>  ……..  </a:t>
            </a:r>
            <a:r>
              <a:rPr lang="en-US" altLang="zh-TW" dirty="0" err="1" smtClean="0">
                <a:sym typeface="Symbol" pitchFamily="18" charset="2"/>
              </a:rPr>
              <a:t>d</a:t>
            </a:r>
            <a:r>
              <a:rPr lang="en-US" altLang="zh-TW" baseline="-25000" dirty="0" err="1" smtClean="0">
                <a:sym typeface="Symbol" pitchFamily="18" charset="2"/>
              </a:rPr>
              <a:t>n</a:t>
            </a:r>
            <a:r>
              <a:rPr lang="en-US" altLang="zh-TW" dirty="0" smtClean="0">
                <a:sym typeface="Symbol" pitchFamily="18" charset="2"/>
              </a:rPr>
              <a:t>, where n  3. If </a:t>
            </a:r>
            <a:r>
              <a:rPr lang="en-US" altLang="zh-TW" dirty="0" err="1" smtClean="0">
                <a:sym typeface="Symbol" pitchFamily="18" charset="2"/>
              </a:rPr>
              <a:t>i</a:t>
            </a:r>
            <a:r>
              <a:rPr lang="en-US" altLang="zh-TW" dirty="0" smtClean="0">
                <a:sym typeface="Symbol" pitchFamily="18" charset="2"/>
              </a:rPr>
              <a:t> &lt; n/2, implies that d</a:t>
            </a:r>
            <a:r>
              <a:rPr lang="en-US" altLang="zh-TW" baseline="-25000" dirty="0" smtClean="0">
                <a:sym typeface="Symbol" pitchFamily="18" charset="2"/>
              </a:rPr>
              <a:t>i</a:t>
            </a:r>
            <a:r>
              <a:rPr lang="en-US" altLang="zh-TW" dirty="0" smtClean="0">
                <a:sym typeface="Symbol" pitchFamily="18" charset="2"/>
              </a:rPr>
              <a:t> &gt; </a:t>
            </a:r>
            <a:r>
              <a:rPr lang="en-US" altLang="zh-TW" dirty="0" err="1" smtClean="0">
                <a:sym typeface="Symbol" pitchFamily="18" charset="2"/>
              </a:rPr>
              <a:t>i</a:t>
            </a:r>
            <a:r>
              <a:rPr lang="en-US" altLang="zh-TW" dirty="0" smtClean="0">
                <a:sym typeface="Symbol" pitchFamily="18" charset="2"/>
              </a:rPr>
              <a:t> or </a:t>
            </a:r>
            <a:r>
              <a:rPr lang="en-US" altLang="zh-TW" dirty="0" err="1" smtClean="0">
                <a:sym typeface="Symbol" pitchFamily="18" charset="2"/>
              </a:rPr>
              <a:t>d</a:t>
            </a:r>
            <a:r>
              <a:rPr lang="en-US" altLang="zh-TW" baseline="-25000" dirty="0" err="1" smtClean="0">
                <a:sym typeface="Symbol" pitchFamily="18" charset="2"/>
              </a:rPr>
              <a:t>n</a:t>
            </a:r>
            <a:r>
              <a:rPr lang="en-US" altLang="zh-TW" baseline="-25000" dirty="0" smtClean="0">
                <a:sym typeface="Symbol" pitchFamily="18" charset="2"/>
              </a:rPr>
              <a:t>  </a:t>
            </a:r>
            <a:r>
              <a:rPr lang="en-US" altLang="zh-TW" baseline="-25000" dirty="0" err="1" smtClean="0">
                <a:sym typeface="Symbol" pitchFamily="18" charset="2"/>
              </a:rPr>
              <a:t>i</a:t>
            </a:r>
            <a:r>
              <a:rPr lang="en-US" altLang="zh-TW" baseline="-25000" dirty="0" smtClean="0">
                <a:sym typeface="Symbol" pitchFamily="18" charset="2"/>
              </a:rPr>
              <a:t> </a:t>
            </a:r>
            <a:r>
              <a:rPr lang="en-US" altLang="zh-TW" dirty="0" smtClean="0">
                <a:sym typeface="Symbol" pitchFamily="18" charset="2"/>
              </a:rPr>
              <a:t> n  I, then G is Hamiltonian.    </a:t>
            </a:r>
          </a:p>
          <a:p>
            <a:pPr eaLnBrk="1" hangingPunct="1"/>
            <a:endParaRPr lang="en-US" altLang="zh-TW" dirty="0" smtClean="0"/>
          </a:p>
          <a:p>
            <a:pPr eaLnBrk="1" hangingPunct="1"/>
            <a:endParaRPr lang="en-US" altLang="zh-TW"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23701</TotalTime>
  <Words>718</Words>
  <Application>Microsoft Office PowerPoint</Application>
  <PresentationFormat>On-screen Show (4:3)</PresentationFormat>
  <Paragraphs>51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Hamiltonian Cycles and Hamiltonian Graphs</vt:lpstr>
      <vt:lpstr>Bipartite Graphs </vt:lpstr>
      <vt:lpstr>Necessary Conditions </vt:lpstr>
      <vt:lpstr>Sufficient Conditions - 1</vt:lpstr>
      <vt:lpstr>Sufficient Conditions - 2</vt:lpstr>
      <vt:lpstr>Sufficient Conditions - 3</vt:lpstr>
      <vt:lpstr>Sufficient Conditions - 4</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 Theory</dc:title>
  <dc:creator>sandip aine</dc:creator>
  <cp:lastModifiedBy>samaresh</cp:lastModifiedBy>
  <cp:revision>210</cp:revision>
  <cp:lastPrinted>2017-04-18T03:12:43Z</cp:lastPrinted>
  <dcterms:created xsi:type="dcterms:W3CDTF">2013-08-04T06:42:48Z</dcterms:created>
  <dcterms:modified xsi:type="dcterms:W3CDTF">2017-04-19T03:45:46Z</dcterms:modified>
</cp:coreProperties>
</file>