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335" r:id="rId2"/>
    <p:sldId id="336" r:id="rId3"/>
    <p:sldId id="339" r:id="rId4"/>
    <p:sldId id="341" r:id="rId5"/>
    <p:sldId id="342" r:id="rId6"/>
    <p:sldId id="373" r:id="rId7"/>
    <p:sldId id="374" r:id="rId8"/>
    <p:sldId id="344" r:id="rId9"/>
    <p:sldId id="345" r:id="rId10"/>
    <p:sldId id="346" r:id="rId11"/>
    <p:sldId id="348" r:id="rId12"/>
    <p:sldId id="349" r:id="rId13"/>
    <p:sldId id="350" r:id="rId14"/>
    <p:sldId id="351" r:id="rId15"/>
    <p:sldId id="352" r:id="rId16"/>
    <p:sldId id="3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 autoAdjust="0"/>
    <p:restoredTop sz="94676" autoAdjust="0"/>
  </p:normalViewPr>
  <p:slideViewPr>
    <p:cSldViewPr snapToGrid="0">
      <p:cViewPr varScale="1">
        <p:scale>
          <a:sx n="87" d="100"/>
          <a:sy n="87" d="100"/>
        </p:scale>
        <p:origin x="-30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C1597-FA66-4885-B6A6-544E39BFB2B6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8F1EA-5771-4CCA-A717-58DD904B4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0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0716-25DB-416C-B05C-1613EE531046}" type="datetime2">
              <a:rPr lang="en-US" smtClean="0"/>
              <a:pPr/>
              <a:t>Wednesday, January 18,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80" y="5718320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0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3D55-D5EE-4576-B67E-BCC3988E022E}" type="datetime2">
              <a:rPr lang="en-US" smtClean="0"/>
              <a:pPr/>
              <a:t>Wednesday, January 18,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EDA6-1C53-49A8-A75F-4751A3AED7DA}" type="datetime2">
              <a:rPr lang="en-US" smtClean="0"/>
              <a:pPr/>
              <a:t>Wednesday, January 18,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2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7E75-0F4A-41BF-AE2A-4A1E557CB985}" type="datetime2">
              <a:rPr lang="en-US" smtClean="0"/>
              <a:pPr/>
              <a:t>Wednesday, January 18,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9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629A-1F15-498F-8639-353A037E920B}" type="datetime2">
              <a:rPr lang="en-US" smtClean="0"/>
              <a:pPr/>
              <a:t>Wednesday, January 18,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1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D3CB-5B57-4B1D-B788-BA733D6A7870}" type="datetime2">
              <a:rPr lang="en-US" smtClean="0"/>
              <a:pPr/>
              <a:t>Wednesday, January 18,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45E6-68B2-4DFD-BB78-2687CE33DEA9}" type="datetime2">
              <a:rPr lang="en-US" smtClean="0"/>
              <a:pPr/>
              <a:t>Wednesday, January 18,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2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4B4E-9914-4111-A8C2-7D0A935B146A}" type="datetime2">
              <a:rPr lang="en-US" smtClean="0"/>
              <a:pPr/>
              <a:t>Wednesday, January 18,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28F7-BEDA-44A5-9D37-C61218C63DDD}" type="datetime2">
              <a:rPr lang="en-US" smtClean="0"/>
              <a:pPr/>
              <a:t>Wednesday, January 18,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2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F5D6-1A2B-4D0E-B21D-7F5681177C26}" type="datetime2">
              <a:rPr lang="en-US" smtClean="0"/>
              <a:pPr/>
              <a:t>Wednesday, January 18,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1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7244-930D-4C69-9DF1-13C8D3E9B4C5}" type="datetime2">
              <a:rPr lang="en-US" smtClean="0"/>
              <a:pPr/>
              <a:t>Wednesday, January 18,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61CF-4677-4769-9865-5B6E72A35D24}" type="datetime2">
              <a:rPr lang="en-US" smtClean="0"/>
              <a:pPr/>
              <a:t>Wednesday, January 18,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6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: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4387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Graph, </a:t>
            </a:r>
            <a:r>
              <a:rPr lang="en-US" dirty="0" err="1" smtClean="0"/>
              <a:t>subgraph</a:t>
            </a:r>
            <a:r>
              <a:rPr lang="en-US" dirty="0" smtClean="0"/>
              <a:t>, induced </a:t>
            </a:r>
            <a:r>
              <a:rPr lang="en-US" dirty="0" err="1" smtClean="0"/>
              <a:t>subgraph</a:t>
            </a:r>
            <a:endParaRPr lang="en-US" dirty="0" smtClean="0"/>
          </a:p>
          <a:p>
            <a:r>
              <a:rPr lang="en-US" dirty="0" smtClean="0"/>
              <a:t>Walk, trail, path, cycle</a:t>
            </a:r>
          </a:p>
          <a:p>
            <a:r>
              <a:rPr lang="en-US" dirty="0" smtClean="0"/>
              <a:t>Component, cut vertex, cut edge</a:t>
            </a:r>
          </a:p>
          <a:p>
            <a:r>
              <a:rPr lang="en-US" dirty="0" smtClean="0"/>
              <a:t>Clique, independent set </a:t>
            </a:r>
          </a:p>
          <a:p>
            <a:r>
              <a:rPr lang="en-US" dirty="0" smtClean="0"/>
              <a:t>Chromatic number </a:t>
            </a:r>
          </a:p>
          <a:p>
            <a:r>
              <a:rPr lang="en-US" dirty="0" smtClean="0"/>
              <a:t>Isomorphism, </a:t>
            </a:r>
            <a:r>
              <a:rPr lang="en-US" dirty="0" err="1" smtClean="0"/>
              <a:t>automorphism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Bipartite graph</a:t>
            </a:r>
          </a:p>
          <a:p>
            <a:r>
              <a:rPr lang="en-US" dirty="0" smtClean="0"/>
              <a:t>Euler trail</a:t>
            </a:r>
          </a:p>
          <a:p>
            <a:r>
              <a:rPr lang="en-US" dirty="0" smtClean="0"/>
              <a:t>Vertex degree, even graph, regular graph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4571" y="1504913"/>
            <a:ext cx="7154859" cy="4591699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24">
                <a:solidFill>
                  <a:srgbClr val="FF0000"/>
                </a:solidFill>
                <a:ea typeface="新細明體" panose="02020500000000000000" pitchFamily="18" charset="-120"/>
              </a:rPr>
              <a:t>Proof: </a:t>
            </a:r>
            <a:r>
              <a:rPr lang="en-US" altLang="zh-TW" sz="1731">
                <a:solidFill>
                  <a:srgbClr val="FF0000"/>
                </a:solidFill>
                <a:ea typeface="新細明體" panose="02020500000000000000" pitchFamily="18" charset="-120"/>
              </a:rPr>
              <a:t>2/2</a:t>
            </a:r>
          </a:p>
          <a:p>
            <a:pPr eaLnBrk="1" hangingPunct="1"/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Moving</a:t>
            </a:r>
            <a:r>
              <a:rPr lang="en-US" altLang="zh-TW" sz="2424">
                <a:ea typeface="新細明體" panose="02020500000000000000" pitchFamily="18" charset="-120"/>
              </a:rPr>
              <a:t> </a:t>
            </a:r>
            <a:r>
              <a:rPr lang="en-US" altLang="zh-TW" sz="2424" b="1" i="1">
                <a:ea typeface="新細明體" panose="02020500000000000000" pitchFamily="18" charset="-120"/>
              </a:rPr>
              <a:t>v</a:t>
            </a:r>
            <a:r>
              <a:rPr lang="en-US" altLang="zh-TW" sz="2424">
                <a:ea typeface="新細明體" panose="02020500000000000000" pitchFamily="18" charset="-120"/>
              </a:rPr>
              <a:t> 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the other class gains more edges of </a:t>
            </a:r>
            <a:r>
              <a:rPr lang="en-US" altLang="zh-TW" sz="2424" b="1" i="1">
                <a:ea typeface="新細明體" panose="02020500000000000000" pitchFamily="18" charset="-120"/>
              </a:rPr>
              <a:t>G</a:t>
            </a:r>
            <a:r>
              <a:rPr lang="en-US" altLang="zh-TW" sz="2424" i="1">
                <a:ea typeface="新細明體" panose="02020500000000000000" pitchFamily="18" charset="-120"/>
              </a:rPr>
              <a:t> 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than it loses</a:t>
            </a:r>
            <a:r>
              <a:rPr lang="en-US" altLang="zh-TW" sz="2424">
                <a:ea typeface="新細明體" panose="02020500000000000000" pitchFamily="18" charset="-120"/>
              </a:rPr>
              <a:t>.</a:t>
            </a:r>
            <a:endParaRPr lang="en-US" altLang="zh-TW" sz="2424" b="1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Using Iterative improvement approach </a:t>
            </a:r>
          </a:p>
          <a:p>
            <a:pPr eaLnBrk="1" hangingPunct="1"/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When it terminates, we have </a:t>
            </a:r>
            <a:r>
              <a:rPr lang="en-US" altLang="zh-TW" sz="2424" b="1" i="1">
                <a:ea typeface="新細明體" panose="02020500000000000000" pitchFamily="18" charset="-120"/>
              </a:rPr>
              <a:t>d</a:t>
            </a:r>
            <a:r>
              <a:rPr lang="en-US" altLang="zh-TW" sz="2424" b="1" i="1" baseline="-12000">
                <a:ea typeface="新細明體" panose="02020500000000000000" pitchFamily="18" charset="-120"/>
              </a:rPr>
              <a:t>H</a:t>
            </a:r>
            <a:r>
              <a:rPr lang="en-US" altLang="zh-TW" sz="2424" b="1">
                <a:ea typeface="新細明體" panose="02020500000000000000" pitchFamily="18" charset="-120"/>
              </a:rPr>
              <a:t>(</a:t>
            </a:r>
            <a:r>
              <a:rPr lang="en-US" altLang="zh-TW" sz="2424" b="1" i="1">
                <a:ea typeface="新細明體" panose="02020500000000000000" pitchFamily="18" charset="-120"/>
              </a:rPr>
              <a:t>v</a:t>
            </a:r>
            <a:r>
              <a:rPr lang="en-US" altLang="zh-TW" sz="2424" b="1">
                <a:ea typeface="新細明體" panose="02020500000000000000" pitchFamily="18" charset="-120"/>
              </a:rPr>
              <a:t>)</a:t>
            </a:r>
            <a:r>
              <a:rPr lang="en-US" altLang="zh-TW" sz="2424">
                <a:ea typeface="新細明體" panose="02020500000000000000" pitchFamily="18" charset="-120"/>
              </a:rPr>
              <a:t> </a:t>
            </a:r>
            <a:r>
              <a:rPr lang="en-US" altLang="zh-TW" sz="2424">
                <a:ea typeface="新細明體" panose="02020500000000000000" pitchFamily="18" charset="-120"/>
                <a:sym typeface="Symbol" panose="05050102010706020507" pitchFamily="18" charset="2"/>
              </a:rPr>
              <a:t> </a:t>
            </a:r>
            <a:r>
              <a:rPr lang="en-US" altLang="zh-TW" sz="2424" b="1" i="1">
                <a:ea typeface="新細明體" panose="02020500000000000000" pitchFamily="18" charset="-120"/>
                <a:sym typeface="Symbol" panose="05050102010706020507" pitchFamily="18" charset="2"/>
              </a:rPr>
              <a:t>d</a:t>
            </a:r>
            <a:r>
              <a:rPr lang="en-US" altLang="zh-TW" sz="2424" b="1" i="1" baseline="-1400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24" b="1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24" b="1" i="1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z="2424" b="1">
                <a:ea typeface="新細明體" panose="02020500000000000000" pitchFamily="18" charset="-120"/>
                <a:sym typeface="Symbol" panose="05050102010706020507" pitchFamily="18" charset="2"/>
              </a:rPr>
              <a:t>)/2</a:t>
            </a:r>
            <a:r>
              <a:rPr lang="en-US" altLang="zh-TW" sz="2424" b="1">
                <a:ea typeface="新細明體" panose="02020500000000000000" pitchFamily="18" charset="-120"/>
              </a:rPr>
              <a:t>  </a:t>
            </a:r>
            <a:r>
              <a:rPr lang="en-US" altLang="zh-TW" sz="2424">
                <a:ea typeface="新細明體" panose="02020500000000000000" pitchFamily="18" charset="-120"/>
              </a:rPr>
              <a:t>for 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every</a:t>
            </a:r>
            <a:r>
              <a:rPr lang="en-US" altLang="zh-TW" sz="2424">
                <a:ea typeface="新細明體" panose="02020500000000000000" pitchFamily="18" charset="-120"/>
              </a:rPr>
              <a:t>  </a:t>
            </a:r>
            <a:r>
              <a:rPr lang="en-US" altLang="zh-TW" sz="2424" b="1" i="1">
                <a:ea typeface="新細明體" panose="02020500000000000000" pitchFamily="18" charset="-120"/>
              </a:rPr>
              <a:t>v</a:t>
            </a:r>
            <a:r>
              <a:rPr lang="en-US" altLang="zh-TW" sz="2424" b="1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424" b="1" i="1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z="2424" b="1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24" b="1" i="1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24" b="1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z="2424" b="1">
                <a:ea typeface="新細明體" panose="02020500000000000000" pitchFamily="18" charset="-120"/>
              </a:rPr>
              <a:t> </a:t>
            </a:r>
            <a:r>
              <a:rPr lang="en-US" altLang="zh-TW" sz="2424">
                <a:ea typeface="新細明體" panose="02020500000000000000" pitchFamily="18" charset="-120"/>
              </a:rPr>
              <a:t>.</a:t>
            </a:r>
          </a:p>
          <a:p>
            <a:pPr eaLnBrk="1" hangingPunct="1"/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Summing this and applying the degree-sum formula yields  </a:t>
            </a:r>
            <a:r>
              <a:rPr lang="en-US" altLang="zh-TW" sz="2424" b="1" i="1">
                <a:ea typeface="新細明體" panose="02020500000000000000" pitchFamily="18" charset="-120"/>
              </a:rPr>
              <a:t>e</a:t>
            </a:r>
            <a:r>
              <a:rPr lang="en-US" altLang="zh-TW" sz="2424" b="1">
                <a:ea typeface="新細明體" panose="02020500000000000000" pitchFamily="18" charset="-120"/>
              </a:rPr>
              <a:t>(</a:t>
            </a:r>
            <a:r>
              <a:rPr lang="en-US" altLang="zh-TW" sz="2424" b="1" i="1">
                <a:ea typeface="新細明體" panose="02020500000000000000" pitchFamily="18" charset="-120"/>
              </a:rPr>
              <a:t>H</a:t>
            </a:r>
            <a:r>
              <a:rPr lang="en-US" altLang="zh-TW" sz="2424" b="1">
                <a:ea typeface="新細明體" panose="02020500000000000000" pitchFamily="18" charset="-120"/>
              </a:rPr>
              <a:t>) </a:t>
            </a:r>
            <a:r>
              <a:rPr lang="en-US" altLang="zh-TW" sz="2424" b="1">
                <a:ea typeface="新細明體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 sz="2424" b="1">
                <a:ea typeface="新細明體" panose="02020500000000000000" pitchFamily="18" charset="-120"/>
              </a:rPr>
              <a:t> </a:t>
            </a:r>
            <a:r>
              <a:rPr lang="en-US" altLang="zh-TW" sz="2424" b="1" i="1">
                <a:ea typeface="新細明體" panose="02020500000000000000" pitchFamily="18" charset="-120"/>
              </a:rPr>
              <a:t>e</a:t>
            </a:r>
            <a:r>
              <a:rPr lang="en-US" altLang="zh-TW" sz="2424" b="1">
                <a:ea typeface="新細明體" panose="02020500000000000000" pitchFamily="18" charset="-120"/>
              </a:rPr>
              <a:t>(</a:t>
            </a:r>
            <a:r>
              <a:rPr lang="en-US" altLang="zh-TW" sz="2424" b="1" i="1">
                <a:ea typeface="新細明體" panose="02020500000000000000" pitchFamily="18" charset="-120"/>
              </a:rPr>
              <a:t>G</a:t>
            </a:r>
            <a:r>
              <a:rPr lang="en-US" altLang="zh-TW" sz="2424" b="1">
                <a:ea typeface="新細明體" panose="02020500000000000000" pitchFamily="18" charset="-120"/>
              </a:rPr>
              <a:t>)/2</a:t>
            </a:r>
            <a:r>
              <a:rPr lang="en-US" altLang="zh-TW" sz="2424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99334" name="Rectangle 1031"/>
          <p:cNvSpPr>
            <a:spLocks noChangeArrowheads="1"/>
          </p:cNvSpPr>
          <p:nvPr/>
        </p:nvSpPr>
        <p:spPr bwMode="auto">
          <a:xfrm>
            <a:off x="1068786" y="527750"/>
            <a:ext cx="7154859" cy="91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 anchor="ctr"/>
          <a:lstStyle>
            <a:lvl1pPr marL="630238" indent="-630238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684" b="1" dirty="0" smtClean="0"/>
              <a:t>Proposition 11: </a:t>
            </a:r>
            <a:r>
              <a:rPr lang="en-US" altLang="zh-TW" sz="2684" dirty="0"/>
              <a:t>Every </a:t>
            </a:r>
            <a:r>
              <a:rPr lang="en-US" altLang="zh-TW" sz="2684" dirty="0" err="1"/>
              <a:t>loopless</a:t>
            </a:r>
            <a:r>
              <a:rPr lang="en-US" altLang="zh-TW" sz="2684" dirty="0"/>
              <a:t> graph </a:t>
            </a:r>
            <a:r>
              <a:rPr lang="en-US" altLang="zh-TW" sz="2684" i="1" dirty="0"/>
              <a:t>G</a:t>
            </a:r>
            <a:r>
              <a:rPr lang="en-US" altLang="zh-TW" sz="2684" dirty="0"/>
              <a:t> has a bipartite </a:t>
            </a:r>
            <a:r>
              <a:rPr lang="en-US" altLang="zh-TW" sz="2684" dirty="0" err="1"/>
              <a:t>subgraph</a:t>
            </a:r>
            <a:r>
              <a:rPr lang="en-US" altLang="zh-TW" sz="2684" dirty="0"/>
              <a:t> with at least </a:t>
            </a:r>
            <a:r>
              <a:rPr lang="en-US" altLang="zh-TW" sz="2684" i="1" dirty="0"/>
              <a:t>e</a:t>
            </a:r>
            <a:r>
              <a:rPr lang="en-US" altLang="zh-TW" sz="2684" dirty="0"/>
              <a:t>(</a:t>
            </a:r>
            <a:r>
              <a:rPr lang="en-US" altLang="zh-TW" sz="2684" i="1" dirty="0"/>
              <a:t>G</a:t>
            </a:r>
            <a:r>
              <a:rPr lang="en-US" altLang="zh-TW" sz="2684" dirty="0"/>
              <a:t>)/2 edges</a:t>
            </a:r>
            <a:r>
              <a:rPr lang="en-US" altLang="zh-TW" sz="2684" dirty="0">
                <a:solidFill>
                  <a:schemeClr val="tx2"/>
                </a:solidFill>
              </a:rPr>
              <a:t>. </a:t>
            </a:r>
            <a:endParaRPr lang="en-US" altLang="zh-TW" sz="1558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9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Line 13"/>
          <p:cNvSpPr>
            <a:spLocks noChangeShapeType="1"/>
          </p:cNvSpPr>
          <p:nvPr/>
        </p:nvSpPr>
        <p:spPr bwMode="auto">
          <a:xfrm>
            <a:off x="3884826" y="4601320"/>
            <a:ext cx="288613" cy="6267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2406" name="Line 14"/>
          <p:cNvSpPr>
            <a:spLocks noChangeShapeType="1"/>
          </p:cNvSpPr>
          <p:nvPr/>
        </p:nvSpPr>
        <p:spPr bwMode="auto">
          <a:xfrm flipH="1">
            <a:off x="3505505" y="5228023"/>
            <a:ext cx="676180" cy="2968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2407" name="Line 15"/>
          <p:cNvSpPr>
            <a:spLocks noChangeShapeType="1"/>
          </p:cNvSpPr>
          <p:nvPr/>
        </p:nvSpPr>
        <p:spPr bwMode="auto">
          <a:xfrm flipH="1">
            <a:off x="4181685" y="5236269"/>
            <a:ext cx="8246" cy="7586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2408" name="Line 16"/>
          <p:cNvSpPr>
            <a:spLocks noChangeShapeType="1"/>
          </p:cNvSpPr>
          <p:nvPr/>
        </p:nvSpPr>
        <p:spPr bwMode="auto">
          <a:xfrm>
            <a:off x="4198177" y="5236269"/>
            <a:ext cx="1022515" cy="4205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2409" name="Line 17"/>
          <p:cNvSpPr>
            <a:spLocks noChangeShapeType="1"/>
          </p:cNvSpPr>
          <p:nvPr/>
        </p:nvSpPr>
        <p:spPr bwMode="auto">
          <a:xfrm flipV="1">
            <a:off x="4198177" y="4667289"/>
            <a:ext cx="766887" cy="5607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2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78983" indent="-278983"/>
            <a:r>
              <a:rPr lang="en-US" altLang="zh-TW" sz="2684" dirty="0" smtClean="0">
                <a:ea typeface="新細明體" panose="02020500000000000000" pitchFamily="18" charset="-120"/>
              </a:rPr>
              <a:t>Proposition 12: </a:t>
            </a:r>
            <a:r>
              <a:rPr lang="en-US" altLang="zh-TW" sz="2684" dirty="0">
                <a:ea typeface="新細明體" panose="02020500000000000000" pitchFamily="18" charset="-120"/>
              </a:rPr>
              <a:t>The maximum number of edges in an </a:t>
            </a:r>
            <a:r>
              <a:rPr lang="en-US" altLang="zh-TW" sz="2684" i="1" dirty="0">
                <a:ea typeface="新細明體" panose="02020500000000000000" pitchFamily="18" charset="-120"/>
              </a:rPr>
              <a:t>n</a:t>
            </a:r>
            <a:r>
              <a:rPr lang="en-US" altLang="zh-TW" sz="2684" dirty="0">
                <a:ea typeface="新細明體" panose="02020500000000000000" pitchFamily="18" charset="-120"/>
              </a:rPr>
              <a:t>-vertex triangle free simple graph is </a:t>
            </a:r>
            <a:r>
              <a:rPr lang="en-US" altLang="zh-TW" sz="1905" dirty="0">
                <a:ea typeface="新細明體" panose="02020500000000000000" pitchFamily="18" charset="-120"/>
                <a:sym typeface="Symbol" panose="05050102010706020507" pitchFamily="18" charset="2"/>
              </a:rPr>
              <a:t></a:t>
            </a:r>
            <a:r>
              <a:rPr lang="en-US" altLang="zh-TW" sz="2684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684" i="1" dirty="0">
                <a:ea typeface="新細明體" panose="02020500000000000000" pitchFamily="18" charset="-120"/>
              </a:rPr>
              <a:t>n</a:t>
            </a:r>
            <a:r>
              <a:rPr lang="en-US" altLang="zh-TW" sz="2684" baseline="30000" dirty="0">
                <a:ea typeface="新細明體" panose="02020500000000000000" pitchFamily="18" charset="-120"/>
              </a:rPr>
              <a:t>2</a:t>
            </a:r>
            <a:r>
              <a:rPr lang="en-US" altLang="zh-TW" sz="2684" dirty="0">
                <a:ea typeface="新細明體" panose="02020500000000000000" pitchFamily="18" charset="-120"/>
              </a:rPr>
              <a:t>/</a:t>
            </a:r>
            <a:r>
              <a:rPr lang="en-US" altLang="zh-TW" sz="2251" dirty="0">
                <a:ea typeface="新細明體" panose="02020500000000000000" pitchFamily="18" charset="-120"/>
              </a:rPr>
              <a:t>4</a:t>
            </a:r>
            <a:r>
              <a:rPr lang="en-US" altLang="zh-TW" sz="2684" dirty="0">
                <a:ea typeface="新細明體" panose="02020500000000000000" pitchFamily="18" charset="-120"/>
              </a:rPr>
              <a:t> </a:t>
            </a:r>
            <a:r>
              <a:rPr lang="en-US" altLang="zh-TW" sz="1905" dirty="0">
                <a:ea typeface="新細明體" panose="02020500000000000000" pitchFamily="18" charset="-120"/>
                <a:sym typeface="Symbol" panose="05050102010706020507" pitchFamily="18" charset="2"/>
              </a:rPr>
              <a:t>   </a:t>
            </a:r>
            <a:endParaRPr lang="en-US" altLang="zh-TW" sz="1299" dirty="0">
              <a:ea typeface="新細明體" panose="02020500000000000000" pitchFamily="18" charset="-120"/>
            </a:endParaRPr>
          </a:p>
        </p:txBody>
      </p:sp>
      <p:sp>
        <p:nvSpPr>
          <p:cNvPr id="102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570881"/>
            <a:ext cx="7154859" cy="457245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>
                <a:solidFill>
                  <a:srgbClr val="FF0000"/>
                </a:solidFill>
                <a:ea typeface="新細明體" panose="02020500000000000000" pitchFamily="18" charset="-120"/>
              </a:rPr>
              <a:t>Proof : </a:t>
            </a:r>
            <a:r>
              <a:rPr lang="en-US" altLang="zh-TW" sz="1731">
                <a:solidFill>
                  <a:srgbClr val="FF0000"/>
                </a:solidFill>
                <a:ea typeface="新細明體" panose="02020500000000000000" pitchFamily="18" charset="-120"/>
              </a:rPr>
              <a:t>1/6</a:t>
            </a:r>
          </a:p>
          <a:p>
            <a:pPr lvl="1" eaLnBrk="1" hangingPunct="1"/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</a:t>
            </a:r>
            <a:r>
              <a:rPr lang="en-US" altLang="zh-TW" sz="2078">
                <a:ea typeface="新細明體" panose="02020500000000000000" pitchFamily="18" charset="-120"/>
              </a:rPr>
              <a:t> </a:t>
            </a:r>
            <a:r>
              <a:rPr lang="en-US" altLang="zh-TW" sz="2078" i="1">
                <a:ea typeface="新細明體" panose="02020500000000000000" pitchFamily="18" charset="-120"/>
              </a:rPr>
              <a:t>G</a:t>
            </a:r>
            <a:r>
              <a:rPr lang="en-US" altLang="zh-TW" sz="2078">
                <a:ea typeface="新細明體" panose="02020500000000000000" pitchFamily="18" charset="-120"/>
              </a:rPr>
              <a:t>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an</a:t>
            </a:r>
            <a:r>
              <a:rPr lang="en-US" altLang="zh-TW" sz="2078">
                <a:ea typeface="新細明體" panose="02020500000000000000" pitchFamily="18" charset="-120"/>
              </a:rPr>
              <a:t> </a:t>
            </a:r>
            <a:r>
              <a:rPr lang="en-US" altLang="zh-TW" sz="2078" i="1">
                <a:ea typeface="新細明體" panose="02020500000000000000" pitchFamily="18" charset="-120"/>
              </a:rPr>
              <a:t>n</a:t>
            </a:r>
            <a:r>
              <a:rPr lang="en-US" altLang="zh-TW" sz="2078">
                <a:ea typeface="新細明體" panose="02020500000000000000" pitchFamily="18" charset="-120"/>
              </a:rPr>
              <a:t>-vertex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triangle-free simple graph</a:t>
            </a:r>
            <a:r>
              <a:rPr lang="en-US" altLang="zh-TW" sz="2078">
                <a:ea typeface="新細明體" panose="02020500000000000000" pitchFamily="18" charset="-120"/>
              </a:rPr>
              <a:t>. </a:t>
            </a:r>
          </a:p>
          <a:p>
            <a:pPr lvl="1" eaLnBrk="1" hangingPunct="1"/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</a:t>
            </a:r>
            <a:r>
              <a:rPr lang="en-US" altLang="zh-TW" sz="2078">
                <a:ea typeface="新細明體" panose="02020500000000000000" pitchFamily="18" charset="-120"/>
              </a:rPr>
              <a:t> </a:t>
            </a:r>
            <a:r>
              <a:rPr lang="en-US" altLang="zh-TW" sz="2078" i="1">
                <a:ea typeface="新細明體" panose="02020500000000000000" pitchFamily="18" charset="-120"/>
              </a:rPr>
              <a:t>x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a vertex of maximum degree and </a:t>
            </a:r>
            <a:r>
              <a:rPr lang="en-US" altLang="zh-TW" sz="2078" i="1">
                <a:ea typeface="新細明體" panose="02020500000000000000" pitchFamily="18" charset="-120"/>
              </a:rPr>
              <a:t>d</a:t>
            </a:r>
            <a:r>
              <a:rPr lang="en-US" altLang="zh-TW" sz="2078">
                <a:ea typeface="新細明體" panose="02020500000000000000" pitchFamily="18" charset="-120"/>
              </a:rPr>
              <a:t>(</a:t>
            </a:r>
            <a:r>
              <a:rPr lang="en-US" altLang="zh-TW" sz="2078" i="1">
                <a:ea typeface="新細明體" panose="02020500000000000000" pitchFamily="18" charset="-120"/>
              </a:rPr>
              <a:t>x</a:t>
            </a:r>
            <a:r>
              <a:rPr lang="en-US" altLang="zh-TW" sz="2078">
                <a:ea typeface="新細明體" panose="02020500000000000000" pitchFamily="18" charset="-120"/>
              </a:rPr>
              <a:t>)</a:t>
            </a:r>
            <a:r>
              <a:rPr lang="en-US" altLang="zh-TW" sz="2078" i="1">
                <a:ea typeface="新細明體" panose="02020500000000000000" pitchFamily="18" charset="-120"/>
              </a:rPr>
              <a:t>=k</a:t>
            </a:r>
            <a:r>
              <a:rPr lang="en-US" altLang="zh-TW" sz="2078">
                <a:ea typeface="新細明體" panose="02020500000000000000" pitchFamily="18" charset="-120"/>
              </a:rPr>
              <a:t>. </a:t>
            </a:r>
          </a:p>
          <a:p>
            <a:pPr lvl="1" eaLnBrk="1" hangingPunct="1"/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</a:t>
            </a:r>
            <a:r>
              <a:rPr lang="en-US" altLang="zh-TW" sz="2078">
                <a:ea typeface="新細明體" panose="02020500000000000000" pitchFamily="18" charset="-120"/>
              </a:rPr>
              <a:t> </a:t>
            </a:r>
            <a:r>
              <a:rPr lang="en-US" altLang="zh-TW" sz="2078" i="1">
                <a:ea typeface="新細明體" panose="02020500000000000000" pitchFamily="18" charset="-120"/>
              </a:rPr>
              <a:t>G</a:t>
            </a:r>
            <a:r>
              <a:rPr lang="en-US" altLang="zh-TW" sz="2078">
                <a:ea typeface="新細明體" panose="02020500000000000000" pitchFamily="18" charset="-120"/>
              </a:rPr>
              <a:t>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no triangles, there are no edges among neighbors of </a:t>
            </a:r>
            <a:r>
              <a:rPr lang="en-US" altLang="zh-TW" sz="2078" i="1">
                <a:ea typeface="新細明體" panose="02020500000000000000" pitchFamily="18" charset="-120"/>
              </a:rPr>
              <a:t>x</a:t>
            </a:r>
            <a:r>
              <a:rPr lang="en-US" altLang="zh-TW" sz="2078">
                <a:ea typeface="新細明體" panose="02020500000000000000" pitchFamily="18" charset="-120"/>
              </a:rPr>
              <a:t>. </a:t>
            </a:r>
          </a:p>
        </p:txBody>
      </p:sp>
      <p:sp>
        <p:nvSpPr>
          <p:cNvPr id="102412" name="Oval 7"/>
          <p:cNvSpPr>
            <a:spLocks noChangeArrowheads="1"/>
          </p:cNvSpPr>
          <p:nvPr/>
        </p:nvSpPr>
        <p:spPr bwMode="auto">
          <a:xfrm>
            <a:off x="4074486" y="5129070"/>
            <a:ext cx="222644" cy="22264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02413" name="Text Box 19"/>
          <p:cNvSpPr txBox="1">
            <a:spLocks noChangeArrowheads="1"/>
          </p:cNvSpPr>
          <p:nvPr/>
        </p:nvSpPr>
        <p:spPr bwMode="auto">
          <a:xfrm>
            <a:off x="6103025" y="4576582"/>
            <a:ext cx="1979062" cy="625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/>
              <a:t>No edges between neighbors of </a:t>
            </a:r>
            <a:r>
              <a:rPr lang="en-US" altLang="zh-TW" sz="1731" i="1"/>
              <a:t>x</a:t>
            </a:r>
            <a:endParaRPr lang="zh-TW" altLang="en-US" sz="1731" i="1"/>
          </a:p>
        </p:txBody>
      </p:sp>
      <p:sp>
        <p:nvSpPr>
          <p:cNvPr id="102414" name="Freeform 21"/>
          <p:cNvSpPr>
            <a:spLocks/>
          </p:cNvSpPr>
          <p:nvPr/>
        </p:nvSpPr>
        <p:spPr bwMode="auto">
          <a:xfrm>
            <a:off x="5204200" y="4536726"/>
            <a:ext cx="907070" cy="288613"/>
          </a:xfrm>
          <a:custGeom>
            <a:avLst/>
            <a:gdLst>
              <a:gd name="T0" fmla="*/ 0 w 660"/>
              <a:gd name="T1" fmla="*/ 2147483647 h 210"/>
              <a:gd name="T2" fmla="*/ 2147483647 w 660"/>
              <a:gd name="T3" fmla="*/ 2147483647 h 210"/>
              <a:gd name="T4" fmla="*/ 2147483647 w 660"/>
              <a:gd name="T5" fmla="*/ 2147483647 h 210"/>
              <a:gd name="T6" fmla="*/ 2147483647 w 660"/>
              <a:gd name="T7" fmla="*/ 2147483647 h 210"/>
              <a:gd name="T8" fmla="*/ 2147483647 w 660"/>
              <a:gd name="T9" fmla="*/ 2147483647 h 210"/>
              <a:gd name="T10" fmla="*/ 2147483647 w 660"/>
              <a:gd name="T11" fmla="*/ 2147483647 h 210"/>
              <a:gd name="T12" fmla="*/ 2147483647 w 660"/>
              <a:gd name="T13" fmla="*/ 2147483647 h 2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60"/>
              <a:gd name="T22" fmla="*/ 0 h 210"/>
              <a:gd name="T23" fmla="*/ 660 w 660"/>
              <a:gd name="T24" fmla="*/ 210 h 2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60" h="210">
                <a:moveTo>
                  <a:pt x="0" y="95"/>
                </a:moveTo>
                <a:cubicBezTo>
                  <a:pt x="104" y="55"/>
                  <a:pt x="215" y="22"/>
                  <a:pt x="276" y="11"/>
                </a:cubicBezTo>
                <a:cubicBezTo>
                  <a:pt x="337" y="0"/>
                  <a:pt x="369" y="7"/>
                  <a:pt x="366" y="29"/>
                </a:cubicBezTo>
                <a:cubicBezTo>
                  <a:pt x="363" y="51"/>
                  <a:pt x="267" y="114"/>
                  <a:pt x="258" y="143"/>
                </a:cubicBezTo>
                <a:cubicBezTo>
                  <a:pt x="249" y="172"/>
                  <a:pt x="275" y="196"/>
                  <a:pt x="312" y="203"/>
                </a:cubicBezTo>
                <a:cubicBezTo>
                  <a:pt x="349" y="210"/>
                  <a:pt x="422" y="192"/>
                  <a:pt x="480" y="185"/>
                </a:cubicBezTo>
                <a:cubicBezTo>
                  <a:pt x="538" y="178"/>
                  <a:pt x="623" y="166"/>
                  <a:pt x="660" y="16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02415" name="Freeform 22"/>
          <p:cNvSpPr>
            <a:spLocks/>
          </p:cNvSpPr>
          <p:nvPr/>
        </p:nvSpPr>
        <p:spPr bwMode="auto">
          <a:xfrm>
            <a:off x="5327892" y="4815718"/>
            <a:ext cx="783379" cy="676180"/>
          </a:xfrm>
          <a:custGeom>
            <a:avLst/>
            <a:gdLst>
              <a:gd name="T0" fmla="*/ 0 w 570"/>
              <a:gd name="T1" fmla="*/ 2147483647 h 492"/>
              <a:gd name="T2" fmla="*/ 2147483647 w 570"/>
              <a:gd name="T3" fmla="*/ 2147483647 h 492"/>
              <a:gd name="T4" fmla="*/ 2147483647 w 570"/>
              <a:gd name="T5" fmla="*/ 2147483647 h 492"/>
              <a:gd name="T6" fmla="*/ 2147483647 w 570"/>
              <a:gd name="T7" fmla="*/ 2147483647 h 492"/>
              <a:gd name="T8" fmla="*/ 2147483647 w 570"/>
              <a:gd name="T9" fmla="*/ 2147483647 h 492"/>
              <a:gd name="T10" fmla="*/ 2147483647 w 570"/>
              <a:gd name="T11" fmla="*/ 2147483647 h 492"/>
              <a:gd name="T12" fmla="*/ 2147483647 w 570"/>
              <a:gd name="T13" fmla="*/ 0 h 4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0"/>
              <a:gd name="T22" fmla="*/ 0 h 492"/>
              <a:gd name="T23" fmla="*/ 570 w 570"/>
              <a:gd name="T24" fmla="*/ 492 h 4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0" h="492">
                <a:moveTo>
                  <a:pt x="0" y="492"/>
                </a:moveTo>
                <a:cubicBezTo>
                  <a:pt x="21" y="453"/>
                  <a:pt x="86" y="314"/>
                  <a:pt x="126" y="264"/>
                </a:cubicBezTo>
                <a:cubicBezTo>
                  <a:pt x="166" y="214"/>
                  <a:pt x="219" y="178"/>
                  <a:pt x="240" y="192"/>
                </a:cubicBezTo>
                <a:cubicBezTo>
                  <a:pt x="261" y="206"/>
                  <a:pt x="239" y="311"/>
                  <a:pt x="252" y="348"/>
                </a:cubicBezTo>
                <a:cubicBezTo>
                  <a:pt x="265" y="385"/>
                  <a:pt x="288" y="438"/>
                  <a:pt x="318" y="414"/>
                </a:cubicBezTo>
                <a:cubicBezTo>
                  <a:pt x="348" y="390"/>
                  <a:pt x="390" y="273"/>
                  <a:pt x="432" y="204"/>
                </a:cubicBezTo>
                <a:cubicBezTo>
                  <a:pt x="474" y="135"/>
                  <a:pt x="541" y="42"/>
                  <a:pt x="57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02416" name="Line 23"/>
          <p:cNvSpPr>
            <a:spLocks noChangeShapeType="1"/>
          </p:cNvSpPr>
          <p:nvPr/>
        </p:nvSpPr>
        <p:spPr bwMode="auto">
          <a:xfrm flipH="1" flipV="1">
            <a:off x="3183908" y="4362184"/>
            <a:ext cx="618457" cy="2061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2417" name="Line 24"/>
          <p:cNvSpPr>
            <a:spLocks noChangeShapeType="1"/>
          </p:cNvSpPr>
          <p:nvPr/>
        </p:nvSpPr>
        <p:spPr bwMode="auto">
          <a:xfrm flipV="1">
            <a:off x="3926057" y="4081816"/>
            <a:ext cx="90707" cy="503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2418" name="Line 25"/>
          <p:cNvSpPr>
            <a:spLocks noChangeShapeType="1"/>
          </p:cNvSpPr>
          <p:nvPr/>
        </p:nvSpPr>
        <p:spPr bwMode="auto">
          <a:xfrm flipV="1">
            <a:off x="4989802" y="4114801"/>
            <a:ext cx="90707" cy="503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2419" name="Line 26"/>
          <p:cNvSpPr>
            <a:spLocks noChangeShapeType="1"/>
          </p:cNvSpPr>
          <p:nvPr/>
        </p:nvSpPr>
        <p:spPr bwMode="auto">
          <a:xfrm flipH="1" flipV="1">
            <a:off x="5228939" y="5681559"/>
            <a:ext cx="379320" cy="4700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2420" name="Line 27"/>
          <p:cNvSpPr>
            <a:spLocks noChangeShapeType="1"/>
          </p:cNvSpPr>
          <p:nvPr/>
        </p:nvSpPr>
        <p:spPr bwMode="auto">
          <a:xfrm flipH="1">
            <a:off x="3653936" y="5986664"/>
            <a:ext cx="486519" cy="1154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2421" name="Line 28"/>
          <p:cNvSpPr>
            <a:spLocks noChangeShapeType="1"/>
          </p:cNvSpPr>
          <p:nvPr/>
        </p:nvSpPr>
        <p:spPr bwMode="auto">
          <a:xfrm flipH="1">
            <a:off x="3027233" y="5516636"/>
            <a:ext cx="486519" cy="1154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2422" name="Oval 8"/>
          <p:cNvSpPr>
            <a:spLocks noChangeArrowheads="1"/>
          </p:cNvSpPr>
          <p:nvPr/>
        </p:nvSpPr>
        <p:spPr bwMode="auto">
          <a:xfrm>
            <a:off x="3785873" y="4485875"/>
            <a:ext cx="222644" cy="22264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02423" name="Oval 9"/>
          <p:cNvSpPr>
            <a:spLocks noChangeArrowheads="1"/>
          </p:cNvSpPr>
          <p:nvPr/>
        </p:nvSpPr>
        <p:spPr bwMode="auto">
          <a:xfrm>
            <a:off x="4833127" y="4543598"/>
            <a:ext cx="222644" cy="22264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02424" name="Oval 10"/>
          <p:cNvSpPr>
            <a:spLocks noChangeArrowheads="1"/>
          </p:cNvSpPr>
          <p:nvPr/>
        </p:nvSpPr>
        <p:spPr bwMode="auto">
          <a:xfrm>
            <a:off x="5105248" y="5549621"/>
            <a:ext cx="222644" cy="22264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02425" name="Oval 11"/>
          <p:cNvSpPr>
            <a:spLocks noChangeArrowheads="1"/>
          </p:cNvSpPr>
          <p:nvPr/>
        </p:nvSpPr>
        <p:spPr bwMode="auto">
          <a:xfrm>
            <a:off x="3431291" y="5401191"/>
            <a:ext cx="222644" cy="22264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02426" name="Oval 12"/>
          <p:cNvSpPr>
            <a:spLocks noChangeArrowheads="1"/>
          </p:cNvSpPr>
          <p:nvPr/>
        </p:nvSpPr>
        <p:spPr bwMode="auto">
          <a:xfrm>
            <a:off x="4074486" y="5879465"/>
            <a:ext cx="222644" cy="22264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0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78983" indent="-278983"/>
            <a:r>
              <a:rPr lang="en-US" altLang="zh-TW" sz="2684" dirty="0" smtClean="0">
                <a:ea typeface="新細明體" panose="02020500000000000000" pitchFamily="18" charset="-120"/>
              </a:rPr>
              <a:t>Proposition 12: </a:t>
            </a:r>
            <a:r>
              <a:rPr lang="en-US" altLang="zh-TW" sz="2684" dirty="0">
                <a:ea typeface="新細明體" panose="02020500000000000000" pitchFamily="18" charset="-120"/>
              </a:rPr>
              <a:t>The maximum number of edges in an </a:t>
            </a:r>
            <a:r>
              <a:rPr lang="en-US" altLang="zh-TW" sz="2684" i="1" dirty="0">
                <a:ea typeface="新細明體" panose="02020500000000000000" pitchFamily="18" charset="-120"/>
              </a:rPr>
              <a:t>n</a:t>
            </a:r>
            <a:r>
              <a:rPr lang="en-US" altLang="zh-TW" sz="2684" dirty="0">
                <a:ea typeface="新細明體" panose="02020500000000000000" pitchFamily="18" charset="-120"/>
              </a:rPr>
              <a:t>-vertex triangle free simple graph is </a:t>
            </a:r>
            <a:r>
              <a:rPr lang="en-US" altLang="zh-TW" sz="1905" dirty="0">
                <a:ea typeface="新細明體" panose="02020500000000000000" pitchFamily="18" charset="-120"/>
                <a:sym typeface="Symbol" panose="05050102010706020507" pitchFamily="18" charset="2"/>
              </a:rPr>
              <a:t></a:t>
            </a:r>
            <a:r>
              <a:rPr lang="en-US" altLang="zh-TW" sz="2684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684" i="1" dirty="0">
                <a:ea typeface="新細明體" panose="02020500000000000000" pitchFamily="18" charset="-120"/>
              </a:rPr>
              <a:t>n</a:t>
            </a:r>
            <a:r>
              <a:rPr lang="en-US" altLang="zh-TW" sz="2684" baseline="30000" dirty="0">
                <a:ea typeface="新細明體" panose="02020500000000000000" pitchFamily="18" charset="-120"/>
              </a:rPr>
              <a:t>2</a:t>
            </a:r>
            <a:r>
              <a:rPr lang="en-US" altLang="zh-TW" sz="2684" dirty="0">
                <a:ea typeface="新細明體" panose="02020500000000000000" pitchFamily="18" charset="-120"/>
              </a:rPr>
              <a:t>/</a:t>
            </a:r>
            <a:r>
              <a:rPr lang="en-US" altLang="zh-TW" sz="2251" dirty="0">
                <a:ea typeface="新細明體" panose="02020500000000000000" pitchFamily="18" charset="-120"/>
              </a:rPr>
              <a:t>4</a:t>
            </a:r>
            <a:r>
              <a:rPr lang="en-US" altLang="zh-TW" sz="2684" dirty="0">
                <a:ea typeface="新細明體" panose="02020500000000000000" pitchFamily="18" charset="-120"/>
              </a:rPr>
              <a:t> </a:t>
            </a:r>
            <a:r>
              <a:rPr lang="en-US" altLang="zh-TW" sz="1905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</a:t>
            </a:r>
            <a:endParaRPr lang="en-US" altLang="zh-TW" sz="1299" dirty="0">
              <a:ea typeface="新細明體" panose="02020500000000000000" pitchFamily="18" charset="-120"/>
            </a:endParaRPr>
          </a:p>
        </p:txBody>
      </p:sp>
      <p:sp>
        <p:nvSpPr>
          <p:cNvPr id="1034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1587" y="1471929"/>
            <a:ext cx="7154859" cy="270059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>
                <a:solidFill>
                  <a:srgbClr val="FF0000"/>
                </a:solidFill>
                <a:ea typeface="新細明體" panose="02020500000000000000" pitchFamily="18" charset="-120"/>
              </a:rPr>
              <a:t>Proof : </a:t>
            </a:r>
            <a:r>
              <a:rPr lang="en-US" altLang="zh-TW" sz="1731">
                <a:solidFill>
                  <a:srgbClr val="FF0000"/>
                </a:solidFill>
                <a:ea typeface="新細明體" panose="02020500000000000000" pitchFamily="18" charset="-120"/>
              </a:rPr>
              <a:t>2/6</a:t>
            </a: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Hence summing the degrees of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its nonneighbors counts at least one endpoint of every edge</a:t>
            </a:r>
            <a:r>
              <a:rPr lang="en-US" altLang="zh-TW" smtClean="0">
                <a:ea typeface="新細明體" panose="02020500000000000000" pitchFamily="18" charset="-120"/>
              </a:rPr>
              <a:t>: </a:t>
            </a:r>
            <a:r>
              <a:rPr lang="en-US" altLang="zh-TW" sz="2684">
                <a:ea typeface="新細明體" panose="02020500000000000000" pitchFamily="18" charset="-120"/>
                <a:sym typeface="Symbol" panose="05050102010706020507" pitchFamily="18" charset="2"/>
              </a:rPr>
              <a:t></a:t>
            </a:r>
            <a:r>
              <a:rPr lang="en-US" altLang="zh-TW" i="1" baseline="-10000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baseline="-10000" smtClean="0">
                <a:ea typeface="新細明體" panose="02020500000000000000" pitchFamily="18" charset="-120"/>
                <a:sym typeface="Symbol" panose="05050102010706020507" pitchFamily="18" charset="2"/>
              </a:rPr>
              <a:t></a:t>
            </a:r>
            <a:r>
              <a:rPr lang="en-US" altLang="zh-TW" i="1" baseline="-10000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baseline="-1000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baseline="-10000" smtClean="0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baseline="-1000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d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 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mtClean="0">
                <a:ea typeface="新細明體" panose="02020500000000000000" pitchFamily="18" charset="-120"/>
              </a:rPr>
              <a:t>. </a:t>
            </a: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sum over </a:t>
            </a:r>
            <a:r>
              <a:rPr lang="en-US" altLang="zh-TW" i="1" smtClean="0">
                <a:ea typeface="新細明體" panose="02020500000000000000" pitchFamily="18" charset="-120"/>
              </a:rPr>
              <a:t>n-k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vertices, each having degree at most </a:t>
            </a:r>
            <a:r>
              <a:rPr lang="en-US" altLang="zh-TW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so 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)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 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-</a:t>
            </a:r>
            <a:r>
              <a:rPr lang="en-US" altLang="zh-TW" i="1" smtClean="0">
                <a:ea typeface="新細明體" panose="02020500000000000000" pitchFamily="18" charset="-120"/>
              </a:rPr>
              <a:t>k</a:t>
            </a:r>
            <a:r>
              <a:rPr lang="en-US" altLang="zh-TW" smtClean="0">
                <a:ea typeface="新細明體" panose="02020500000000000000" pitchFamily="18" charset="-120"/>
              </a:rPr>
              <a:t>)</a:t>
            </a:r>
            <a:r>
              <a:rPr lang="en-US" altLang="zh-TW" i="1" smtClean="0">
                <a:ea typeface="新細明體" panose="02020500000000000000" pitchFamily="18" charset="-120"/>
              </a:rPr>
              <a:t>k</a:t>
            </a:r>
          </a:p>
        </p:txBody>
      </p:sp>
      <p:grpSp>
        <p:nvGrpSpPr>
          <p:cNvPr id="103431" name="Group 21"/>
          <p:cNvGrpSpPr>
            <a:grpSpLocks/>
          </p:cNvGrpSpPr>
          <p:nvPr/>
        </p:nvGrpSpPr>
        <p:grpSpPr bwMode="auto">
          <a:xfrm>
            <a:off x="4725927" y="4510613"/>
            <a:ext cx="2020293" cy="1690449"/>
            <a:chOff x="2430" y="3162"/>
            <a:chExt cx="1878" cy="1506"/>
          </a:xfrm>
        </p:grpSpPr>
        <p:sp>
          <p:nvSpPr>
            <p:cNvPr id="103432" name="Line 4"/>
            <p:cNvSpPr>
              <a:spLocks noChangeShapeType="1"/>
            </p:cNvSpPr>
            <p:nvPr/>
          </p:nvSpPr>
          <p:spPr bwMode="auto">
            <a:xfrm>
              <a:off x="3054" y="3540"/>
              <a:ext cx="210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03433" name="Line 5"/>
            <p:cNvSpPr>
              <a:spLocks noChangeShapeType="1"/>
            </p:cNvSpPr>
            <p:nvPr/>
          </p:nvSpPr>
          <p:spPr bwMode="auto">
            <a:xfrm flipH="1">
              <a:off x="2778" y="3996"/>
              <a:ext cx="492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03434" name="Line 6"/>
            <p:cNvSpPr>
              <a:spLocks noChangeShapeType="1"/>
            </p:cNvSpPr>
            <p:nvPr/>
          </p:nvSpPr>
          <p:spPr bwMode="auto">
            <a:xfrm flipH="1">
              <a:off x="3270" y="4002"/>
              <a:ext cx="6" cy="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03435" name="Line 7"/>
            <p:cNvSpPr>
              <a:spLocks noChangeShapeType="1"/>
            </p:cNvSpPr>
            <p:nvPr/>
          </p:nvSpPr>
          <p:spPr bwMode="auto">
            <a:xfrm>
              <a:off x="3282" y="4002"/>
              <a:ext cx="744" cy="3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03436" name="Line 8"/>
            <p:cNvSpPr>
              <a:spLocks noChangeShapeType="1"/>
            </p:cNvSpPr>
            <p:nvPr/>
          </p:nvSpPr>
          <p:spPr bwMode="auto">
            <a:xfrm flipV="1">
              <a:off x="3282" y="3588"/>
              <a:ext cx="55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03437" name="Oval 9"/>
            <p:cNvSpPr>
              <a:spLocks noChangeArrowheads="1"/>
            </p:cNvSpPr>
            <p:nvPr/>
          </p:nvSpPr>
          <p:spPr bwMode="auto">
            <a:xfrm>
              <a:off x="3192" y="3924"/>
              <a:ext cx="162" cy="1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03438" name="Line 10"/>
            <p:cNvSpPr>
              <a:spLocks noChangeShapeType="1"/>
            </p:cNvSpPr>
            <p:nvPr/>
          </p:nvSpPr>
          <p:spPr bwMode="auto">
            <a:xfrm flipH="1" flipV="1">
              <a:off x="2544" y="3366"/>
              <a:ext cx="450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03439" name="Line 11"/>
            <p:cNvSpPr>
              <a:spLocks noChangeShapeType="1"/>
            </p:cNvSpPr>
            <p:nvPr/>
          </p:nvSpPr>
          <p:spPr bwMode="auto">
            <a:xfrm flipV="1">
              <a:off x="3084" y="3162"/>
              <a:ext cx="66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03440" name="Line 12"/>
            <p:cNvSpPr>
              <a:spLocks noChangeShapeType="1"/>
            </p:cNvSpPr>
            <p:nvPr/>
          </p:nvSpPr>
          <p:spPr bwMode="auto">
            <a:xfrm flipV="1">
              <a:off x="3858" y="3186"/>
              <a:ext cx="66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03441" name="Line 13"/>
            <p:cNvSpPr>
              <a:spLocks noChangeShapeType="1"/>
            </p:cNvSpPr>
            <p:nvPr/>
          </p:nvSpPr>
          <p:spPr bwMode="auto">
            <a:xfrm flipH="1" flipV="1">
              <a:off x="4032" y="4326"/>
              <a:ext cx="276" cy="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03442" name="Line 14"/>
            <p:cNvSpPr>
              <a:spLocks noChangeShapeType="1"/>
            </p:cNvSpPr>
            <p:nvPr/>
          </p:nvSpPr>
          <p:spPr bwMode="auto">
            <a:xfrm flipH="1">
              <a:off x="2886" y="4548"/>
              <a:ext cx="354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03443" name="Line 15"/>
            <p:cNvSpPr>
              <a:spLocks noChangeShapeType="1"/>
            </p:cNvSpPr>
            <p:nvPr/>
          </p:nvSpPr>
          <p:spPr bwMode="auto">
            <a:xfrm flipH="1">
              <a:off x="2430" y="4206"/>
              <a:ext cx="354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03444" name="Oval 16"/>
            <p:cNvSpPr>
              <a:spLocks noChangeArrowheads="1"/>
            </p:cNvSpPr>
            <p:nvPr/>
          </p:nvSpPr>
          <p:spPr bwMode="auto">
            <a:xfrm>
              <a:off x="2982" y="3456"/>
              <a:ext cx="162" cy="16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03445" name="Oval 17"/>
            <p:cNvSpPr>
              <a:spLocks noChangeArrowheads="1"/>
            </p:cNvSpPr>
            <p:nvPr/>
          </p:nvSpPr>
          <p:spPr bwMode="auto">
            <a:xfrm>
              <a:off x="3744" y="3498"/>
              <a:ext cx="162" cy="16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03446" name="Oval 18"/>
            <p:cNvSpPr>
              <a:spLocks noChangeArrowheads="1"/>
            </p:cNvSpPr>
            <p:nvPr/>
          </p:nvSpPr>
          <p:spPr bwMode="auto">
            <a:xfrm>
              <a:off x="3942" y="4230"/>
              <a:ext cx="162" cy="16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03447" name="Oval 19"/>
            <p:cNvSpPr>
              <a:spLocks noChangeArrowheads="1"/>
            </p:cNvSpPr>
            <p:nvPr/>
          </p:nvSpPr>
          <p:spPr bwMode="auto">
            <a:xfrm>
              <a:off x="2724" y="4122"/>
              <a:ext cx="162" cy="16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03448" name="Oval 20"/>
            <p:cNvSpPr>
              <a:spLocks noChangeArrowheads="1"/>
            </p:cNvSpPr>
            <p:nvPr/>
          </p:nvSpPr>
          <p:spPr bwMode="auto">
            <a:xfrm>
              <a:off x="3192" y="4470"/>
              <a:ext cx="162" cy="16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7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Line 25"/>
          <p:cNvSpPr>
            <a:spLocks noChangeShapeType="1"/>
          </p:cNvSpPr>
          <p:nvPr/>
        </p:nvSpPr>
        <p:spPr bwMode="auto">
          <a:xfrm>
            <a:off x="4299879" y="3794578"/>
            <a:ext cx="44116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322" name="Oval 7"/>
          <p:cNvSpPr>
            <a:spLocks noChangeArrowheads="1"/>
          </p:cNvSpPr>
          <p:nvPr/>
        </p:nvSpPr>
        <p:spPr bwMode="auto">
          <a:xfrm>
            <a:off x="1413747" y="2604391"/>
            <a:ext cx="147056" cy="158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323" name="Oval 8"/>
          <p:cNvSpPr>
            <a:spLocks noChangeArrowheads="1"/>
          </p:cNvSpPr>
          <p:nvPr/>
        </p:nvSpPr>
        <p:spPr bwMode="auto">
          <a:xfrm>
            <a:off x="1426116" y="3416632"/>
            <a:ext cx="148430" cy="15942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324" name="Oval 9"/>
          <p:cNvSpPr>
            <a:spLocks noChangeArrowheads="1"/>
          </p:cNvSpPr>
          <p:nvPr/>
        </p:nvSpPr>
        <p:spPr bwMode="auto">
          <a:xfrm>
            <a:off x="1413747" y="3823439"/>
            <a:ext cx="147056" cy="15805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325" name="Oval 10"/>
          <p:cNvSpPr>
            <a:spLocks noChangeArrowheads="1"/>
          </p:cNvSpPr>
          <p:nvPr/>
        </p:nvSpPr>
        <p:spPr bwMode="auto">
          <a:xfrm>
            <a:off x="1413747" y="4184893"/>
            <a:ext cx="147056" cy="15942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326" name="Oval 11"/>
          <p:cNvSpPr>
            <a:spLocks noChangeArrowheads="1"/>
          </p:cNvSpPr>
          <p:nvPr/>
        </p:nvSpPr>
        <p:spPr bwMode="auto">
          <a:xfrm>
            <a:off x="1419244" y="4411660"/>
            <a:ext cx="148430" cy="15942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327" name="Oval 12"/>
          <p:cNvSpPr>
            <a:spLocks noChangeArrowheads="1"/>
          </p:cNvSpPr>
          <p:nvPr/>
        </p:nvSpPr>
        <p:spPr bwMode="auto">
          <a:xfrm>
            <a:off x="2269966" y="2748698"/>
            <a:ext cx="1829258" cy="18375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graphicFrame>
        <p:nvGraphicFramePr>
          <p:cNvPr id="13314" name="Object 0"/>
          <p:cNvGraphicFramePr>
            <a:graphicFrameLocks noChangeAspect="1"/>
          </p:cNvGraphicFramePr>
          <p:nvPr/>
        </p:nvGraphicFramePr>
        <p:xfrm>
          <a:off x="3281487" y="3680507"/>
          <a:ext cx="566232" cy="350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2" name="Equation" r:id="rId3" imgW="355292" imgH="203024" progId="Equation.3">
                  <p:embed/>
                </p:oleObj>
              </mc:Choice>
              <mc:Fallback>
                <p:oleObj name="Equation" r:id="rId3" imgW="355292" imgH="203024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487" y="3680507"/>
                        <a:ext cx="566232" cy="3504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8" name="Line 14"/>
          <p:cNvSpPr>
            <a:spLocks noChangeShapeType="1"/>
          </p:cNvSpPr>
          <p:nvPr/>
        </p:nvSpPr>
        <p:spPr bwMode="auto">
          <a:xfrm>
            <a:off x="1547059" y="2660740"/>
            <a:ext cx="1711064" cy="2336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329" name="Line 15"/>
          <p:cNvSpPr>
            <a:spLocks noChangeShapeType="1"/>
          </p:cNvSpPr>
          <p:nvPr/>
        </p:nvSpPr>
        <p:spPr bwMode="auto">
          <a:xfrm>
            <a:off x="1547059" y="2690976"/>
            <a:ext cx="1628603" cy="5909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330" name="Line 16"/>
          <p:cNvSpPr>
            <a:spLocks noChangeShapeType="1"/>
          </p:cNvSpPr>
          <p:nvPr/>
        </p:nvSpPr>
        <p:spPr bwMode="auto">
          <a:xfrm>
            <a:off x="1560802" y="2704719"/>
            <a:ext cx="1291888" cy="794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1493459" y="3560938"/>
            <a:ext cx="0" cy="26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1493459" y="3981489"/>
            <a:ext cx="0" cy="2034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 flipV="1">
            <a:off x="1560802" y="3501841"/>
            <a:ext cx="1280893" cy="4081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 flipV="1">
            <a:off x="1547059" y="3831685"/>
            <a:ext cx="1372974" cy="4274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 flipV="1">
            <a:off x="1560803" y="4039212"/>
            <a:ext cx="1623105" cy="443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graphicFrame>
        <p:nvGraphicFramePr>
          <p:cNvPr id="13315" name="Object 1"/>
          <p:cNvGraphicFramePr>
            <a:graphicFrameLocks noChangeAspect="1"/>
          </p:cNvGraphicFramePr>
          <p:nvPr/>
        </p:nvGraphicFramePr>
        <p:xfrm>
          <a:off x="1167739" y="2537049"/>
          <a:ext cx="251505" cy="299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" name="Equation" r:id="rId5" imgW="126835" imgH="139518" progId="Equation.3">
                  <p:embed/>
                </p:oleObj>
              </mc:Choice>
              <mc:Fallback>
                <p:oleObj name="Equation" r:id="rId5" imgW="126835" imgH="139518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7739" y="2537049"/>
                        <a:ext cx="251505" cy="2996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36" name="Group 38"/>
          <p:cNvGrpSpPr>
            <a:grpSpLocks/>
          </p:cNvGrpSpPr>
          <p:nvPr/>
        </p:nvGrpSpPr>
        <p:grpSpPr bwMode="auto">
          <a:xfrm>
            <a:off x="5461204" y="2227821"/>
            <a:ext cx="2519181" cy="2712964"/>
            <a:chOff x="3483" y="1710"/>
            <a:chExt cx="1724" cy="1709"/>
          </a:xfrm>
        </p:grpSpPr>
        <p:sp>
          <p:nvSpPr>
            <p:cNvPr id="13349" name="Oval 26"/>
            <p:cNvSpPr>
              <a:spLocks noChangeArrowheads="1"/>
            </p:cNvSpPr>
            <p:nvPr/>
          </p:nvSpPr>
          <p:spPr bwMode="auto">
            <a:xfrm>
              <a:off x="3529" y="1911"/>
              <a:ext cx="110" cy="1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350" name="Oval 27"/>
            <p:cNvSpPr>
              <a:spLocks noChangeArrowheads="1"/>
            </p:cNvSpPr>
            <p:nvPr/>
          </p:nvSpPr>
          <p:spPr bwMode="auto">
            <a:xfrm>
              <a:off x="3529" y="2350"/>
              <a:ext cx="110" cy="1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351" name="Oval 28"/>
            <p:cNvSpPr>
              <a:spLocks noChangeArrowheads="1"/>
            </p:cNvSpPr>
            <p:nvPr/>
          </p:nvSpPr>
          <p:spPr bwMode="auto">
            <a:xfrm>
              <a:off x="3529" y="2606"/>
              <a:ext cx="110" cy="1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352" name="Oval 29"/>
            <p:cNvSpPr>
              <a:spLocks noChangeArrowheads="1"/>
            </p:cNvSpPr>
            <p:nvPr/>
          </p:nvSpPr>
          <p:spPr bwMode="auto">
            <a:xfrm>
              <a:off x="3530" y="2862"/>
              <a:ext cx="110" cy="1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353" name="Oval 30"/>
            <p:cNvSpPr>
              <a:spLocks noChangeArrowheads="1"/>
            </p:cNvSpPr>
            <p:nvPr/>
          </p:nvSpPr>
          <p:spPr bwMode="auto">
            <a:xfrm>
              <a:off x="3530" y="3145"/>
              <a:ext cx="110" cy="1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graphicFrame>
          <p:nvGraphicFramePr>
            <p:cNvPr id="13316" name="Object 2"/>
            <p:cNvGraphicFramePr>
              <a:graphicFrameLocks noChangeAspect="1"/>
            </p:cNvGraphicFramePr>
            <p:nvPr/>
          </p:nvGraphicFramePr>
          <p:xfrm>
            <a:off x="3507" y="1997"/>
            <a:ext cx="172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4" name="Equation" r:id="rId7" imgW="126835" imgH="139518" progId="Equation.3">
                    <p:embed/>
                  </p:oleObj>
                </mc:Choice>
                <mc:Fallback>
                  <p:oleObj name="Equation" r:id="rId7" imgW="126835" imgH="139518" progId="Equation.3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7" y="1997"/>
                          <a:ext cx="172" cy="1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4" name="Oval 34"/>
            <p:cNvSpPr>
              <a:spLocks noChangeArrowheads="1"/>
            </p:cNvSpPr>
            <p:nvPr/>
          </p:nvSpPr>
          <p:spPr bwMode="auto">
            <a:xfrm>
              <a:off x="3483" y="1710"/>
              <a:ext cx="210" cy="17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355" name="Oval 35"/>
            <p:cNvSpPr>
              <a:spLocks noChangeArrowheads="1"/>
            </p:cNvSpPr>
            <p:nvPr/>
          </p:nvSpPr>
          <p:spPr bwMode="auto">
            <a:xfrm>
              <a:off x="3955" y="1924"/>
              <a:ext cx="1252" cy="13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graphicFrame>
          <p:nvGraphicFramePr>
            <p:cNvPr id="13317" name="Object 3"/>
            <p:cNvGraphicFramePr>
              <a:graphicFrameLocks noChangeAspect="1"/>
            </p:cNvGraphicFramePr>
            <p:nvPr/>
          </p:nvGraphicFramePr>
          <p:xfrm>
            <a:off x="4418" y="2465"/>
            <a:ext cx="388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5" name="Equation" r:id="rId8" imgW="355292" imgH="203024" progId="Equation.3">
                    <p:embed/>
                  </p:oleObj>
                </mc:Choice>
                <mc:Fallback>
                  <p:oleObj name="Equation" r:id="rId8" imgW="355292" imgH="203024" progId="Equation.3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8" y="2465"/>
                          <a:ext cx="388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6" name="Line 37"/>
            <p:cNvSpPr>
              <a:spLocks noChangeShapeType="1"/>
            </p:cNvSpPr>
            <p:nvPr/>
          </p:nvSpPr>
          <p:spPr bwMode="auto">
            <a:xfrm>
              <a:off x="3657" y="2560"/>
              <a:ext cx="339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</p:grpSp>
      <p:sp>
        <p:nvSpPr>
          <p:cNvPr id="13337" name="Line 41"/>
          <p:cNvSpPr>
            <a:spLocks noChangeShapeType="1"/>
          </p:cNvSpPr>
          <p:nvPr/>
        </p:nvSpPr>
        <p:spPr bwMode="auto">
          <a:xfrm flipV="1">
            <a:off x="3150924" y="2886133"/>
            <a:ext cx="123691" cy="38756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338" name="Text Box 43"/>
          <p:cNvSpPr txBox="1">
            <a:spLocks noChangeArrowheads="1"/>
          </p:cNvSpPr>
          <p:nvPr/>
        </p:nvSpPr>
        <p:spPr bwMode="auto">
          <a:xfrm>
            <a:off x="3299353" y="2209953"/>
            <a:ext cx="1286390" cy="30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385">
                <a:solidFill>
                  <a:schemeClr val="accent2"/>
                </a:solidFill>
              </a:rPr>
              <a:t>Doesn’t exist</a:t>
            </a:r>
          </a:p>
        </p:txBody>
      </p:sp>
      <p:sp>
        <p:nvSpPr>
          <p:cNvPr id="13339" name="Text Box 44"/>
          <p:cNvSpPr txBox="1">
            <a:spLocks noChangeArrowheads="1"/>
          </p:cNvSpPr>
          <p:nvPr/>
        </p:nvSpPr>
        <p:spPr bwMode="auto">
          <a:xfrm>
            <a:off x="1699611" y="4741504"/>
            <a:ext cx="2886132" cy="625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1731" dirty="0">
                <a:sym typeface="Symbol" panose="05050102010706020507" pitchFamily="18" charset="2"/>
              </a:rPr>
              <a:t>  </a:t>
            </a:r>
            <a:r>
              <a:rPr lang="en-US" altLang="zh-TW" sz="1731" i="1" baseline="-25000" dirty="0" err="1">
                <a:sym typeface="Symbol" panose="05050102010706020507" pitchFamily="18" charset="2"/>
              </a:rPr>
              <a:t>v</a:t>
            </a:r>
            <a:r>
              <a:rPr lang="en-US" altLang="zh-TW" sz="1731" baseline="-25000" dirty="0" err="1">
                <a:sym typeface="Symbol" panose="05050102010706020507" pitchFamily="18" charset="2"/>
              </a:rPr>
              <a:t></a:t>
            </a:r>
            <a:r>
              <a:rPr lang="en-US" altLang="zh-TW" sz="1731" i="1" baseline="-25000" dirty="0" err="1">
                <a:sym typeface="Symbol" panose="05050102010706020507" pitchFamily="18" charset="2"/>
              </a:rPr>
              <a:t>N</a:t>
            </a:r>
            <a:r>
              <a:rPr lang="en-US" altLang="zh-TW" sz="1731" baseline="-25000" dirty="0">
                <a:sym typeface="Symbol" panose="05050102010706020507" pitchFamily="18" charset="2"/>
              </a:rPr>
              <a:t>(</a:t>
            </a:r>
            <a:r>
              <a:rPr lang="en-US" altLang="zh-TW" sz="1731" i="1" baseline="-25000" dirty="0">
                <a:sym typeface="Symbol" panose="05050102010706020507" pitchFamily="18" charset="2"/>
              </a:rPr>
              <a:t>x</a:t>
            </a:r>
            <a:r>
              <a:rPr lang="en-US" altLang="zh-TW" sz="1731" baseline="-25000" dirty="0">
                <a:sym typeface="Symbol" panose="05050102010706020507" pitchFamily="18" charset="2"/>
              </a:rPr>
              <a:t>)</a:t>
            </a:r>
            <a:r>
              <a:rPr lang="en-US" altLang="zh-TW" sz="1731" dirty="0">
                <a:sym typeface="Symbol" panose="05050102010706020507" pitchFamily="18" charset="2"/>
              </a:rPr>
              <a:t> </a:t>
            </a:r>
            <a:r>
              <a:rPr lang="en-US" altLang="zh-TW" sz="1731" i="1" dirty="0">
                <a:sym typeface="Symbol" panose="05050102010706020507" pitchFamily="18" charset="2"/>
              </a:rPr>
              <a:t>d</a:t>
            </a:r>
            <a:r>
              <a:rPr lang="en-US" altLang="zh-TW" sz="1731" dirty="0">
                <a:sym typeface="Symbol" panose="05050102010706020507" pitchFamily="18" charset="2"/>
              </a:rPr>
              <a:t>(</a:t>
            </a:r>
            <a:r>
              <a:rPr lang="en-US" altLang="zh-TW" sz="1731" i="1" dirty="0">
                <a:sym typeface="Symbol" panose="05050102010706020507" pitchFamily="18" charset="2"/>
              </a:rPr>
              <a:t>v</a:t>
            </a:r>
            <a:r>
              <a:rPr lang="en-US" altLang="zh-TW" sz="1731" dirty="0">
                <a:sym typeface="Symbol" panose="05050102010706020507" pitchFamily="18" charset="2"/>
              </a:rPr>
              <a:t>) </a:t>
            </a:r>
            <a:r>
              <a:rPr lang="en-US" altLang="zh-TW" sz="1731" dirty="0"/>
              <a:t>counts at least one endpoint of every edge</a:t>
            </a:r>
            <a:endParaRPr lang="zh-TW" altLang="en-US" sz="1731" dirty="0"/>
          </a:p>
        </p:txBody>
      </p:sp>
      <p:sp>
        <p:nvSpPr>
          <p:cNvPr id="13340" name="Text Box 45"/>
          <p:cNvSpPr txBox="1">
            <a:spLocks noChangeArrowheads="1"/>
          </p:cNvSpPr>
          <p:nvPr/>
        </p:nvSpPr>
        <p:spPr bwMode="auto">
          <a:xfrm>
            <a:off x="5789674" y="5087840"/>
            <a:ext cx="1921339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731"/>
              <a:t>At most</a:t>
            </a:r>
            <a:r>
              <a:rPr lang="en-US" altLang="zh-TW" sz="1731" i="1"/>
              <a:t> </a:t>
            </a:r>
            <a:r>
              <a:rPr lang="en-US" altLang="zh-TW" sz="1731"/>
              <a:t> </a:t>
            </a:r>
            <a:r>
              <a:rPr lang="en-US" altLang="zh-TW" sz="1731" i="1"/>
              <a:t>k</a:t>
            </a:r>
            <a:r>
              <a:rPr lang="en-US" altLang="zh-TW" sz="2511" i="1"/>
              <a:t> </a:t>
            </a:r>
            <a:r>
              <a:rPr lang="en-US" altLang="zh-TW" sz="1731"/>
              <a:t>vertices</a:t>
            </a:r>
          </a:p>
        </p:txBody>
      </p:sp>
      <p:sp>
        <p:nvSpPr>
          <p:cNvPr id="13341" name="Freeform 46"/>
          <p:cNvSpPr>
            <a:spLocks/>
          </p:cNvSpPr>
          <p:nvPr/>
        </p:nvSpPr>
        <p:spPr bwMode="auto">
          <a:xfrm>
            <a:off x="3266369" y="2523304"/>
            <a:ext cx="544242" cy="593719"/>
          </a:xfrm>
          <a:custGeom>
            <a:avLst/>
            <a:gdLst>
              <a:gd name="T0" fmla="*/ 0 w 396"/>
              <a:gd name="T1" fmla="*/ 2147483647 h 432"/>
              <a:gd name="T2" fmla="*/ 2147483647 w 396"/>
              <a:gd name="T3" fmla="*/ 2147483647 h 432"/>
              <a:gd name="T4" fmla="*/ 2147483647 w 396"/>
              <a:gd name="T5" fmla="*/ 2147483647 h 432"/>
              <a:gd name="T6" fmla="*/ 2147483647 w 396"/>
              <a:gd name="T7" fmla="*/ 2147483647 h 432"/>
              <a:gd name="T8" fmla="*/ 2147483647 w 396"/>
              <a:gd name="T9" fmla="*/ 0 h 4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6"/>
              <a:gd name="T16" fmla="*/ 0 h 432"/>
              <a:gd name="T17" fmla="*/ 396 w 396"/>
              <a:gd name="T18" fmla="*/ 432 h 4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6" h="432">
                <a:moveTo>
                  <a:pt x="0" y="432"/>
                </a:moveTo>
                <a:cubicBezTo>
                  <a:pt x="79" y="410"/>
                  <a:pt x="158" y="389"/>
                  <a:pt x="176" y="365"/>
                </a:cubicBezTo>
                <a:cubicBezTo>
                  <a:pt x="193" y="341"/>
                  <a:pt x="81" y="324"/>
                  <a:pt x="107" y="289"/>
                </a:cubicBezTo>
                <a:cubicBezTo>
                  <a:pt x="133" y="254"/>
                  <a:pt x="282" y="204"/>
                  <a:pt x="330" y="156"/>
                </a:cubicBezTo>
                <a:cubicBezTo>
                  <a:pt x="378" y="108"/>
                  <a:pt x="382" y="32"/>
                  <a:pt x="396" y="0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342" name="Freeform 49"/>
          <p:cNvSpPr>
            <a:spLocks/>
          </p:cNvSpPr>
          <p:nvPr/>
        </p:nvSpPr>
        <p:spPr bwMode="auto">
          <a:xfrm>
            <a:off x="5171216" y="1830633"/>
            <a:ext cx="164922" cy="643195"/>
          </a:xfrm>
          <a:custGeom>
            <a:avLst/>
            <a:gdLst>
              <a:gd name="T0" fmla="*/ 2147483647 w 222"/>
              <a:gd name="T1" fmla="*/ 2147483647 h 558"/>
              <a:gd name="T2" fmla="*/ 2147483647 w 222"/>
              <a:gd name="T3" fmla="*/ 2147483647 h 558"/>
              <a:gd name="T4" fmla="*/ 2147483647 w 222"/>
              <a:gd name="T5" fmla="*/ 2147483647 h 558"/>
              <a:gd name="T6" fmla="*/ 2147483647 w 222"/>
              <a:gd name="T7" fmla="*/ 2147483647 h 558"/>
              <a:gd name="T8" fmla="*/ 0 w 222"/>
              <a:gd name="T9" fmla="*/ 0 h 5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"/>
              <a:gd name="T16" fmla="*/ 0 h 558"/>
              <a:gd name="T17" fmla="*/ 222 w 222"/>
              <a:gd name="T18" fmla="*/ 558 h 5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" h="558">
                <a:moveTo>
                  <a:pt x="222" y="558"/>
                </a:moveTo>
                <a:cubicBezTo>
                  <a:pt x="195" y="524"/>
                  <a:pt x="63" y="391"/>
                  <a:pt x="60" y="354"/>
                </a:cubicBezTo>
                <a:cubicBezTo>
                  <a:pt x="57" y="317"/>
                  <a:pt x="200" y="371"/>
                  <a:pt x="204" y="336"/>
                </a:cubicBezTo>
                <a:cubicBezTo>
                  <a:pt x="208" y="301"/>
                  <a:pt x="118" y="200"/>
                  <a:pt x="84" y="144"/>
                </a:cubicBezTo>
                <a:cubicBezTo>
                  <a:pt x="50" y="88"/>
                  <a:pt x="18" y="30"/>
                  <a:pt x="0" y="0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343" name="Text Box 50"/>
          <p:cNvSpPr txBox="1">
            <a:spLocks noChangeArrowheads="1"/>
          </p:cNvSpPr>
          <p:nvPr/>
        </p:nvSpPr>
        <p:spPr bwMode="auto">
          <a:xfrm>
            <a:off x="4214669" y="1517282"/>
            <a:ext cx="2028539" cy="35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731"/>
              <a:t>At least </a:t>
            </a:r>
            <a:r>
              <a:rPr lang="en-US" altLang="zh-TW" sz="1731" i="1"/>
              <a:t>n</a:t>
            </a:r>
            <a:r>
              <a:rPr lang="en-US" altLang="zh-TW" sz="1731"/>
              <a:t>-</a:t>
            </a:r>
            <a:r>
              <a:rPr lang="en-US" altLang="zh-TW" sz="1731" i="1"/>
              <a:t>k</a:t>
            </a:r>
            <a:r>
              <a:rPr lang="en-US" altLang="zh-TW" sz="1731"/>
              <a:t> vertices</a:t>
            </a:r>
            <a:r>
              <a:rPr lang="en-US" altLang="zh-TW" sz="1731" i="1"/>
              <a:t> </a:t>
            </a:r>
          </a:p>
        </p:txBody>
      </p:sp>
      <p:sp>
        <p:nvSpPr>
          <p:cNvPr id="13344" name="Freeform 51"/>
          <p:cNvSpPr>
            <a:spLocks/>
          </p:cNvSpPr>
          <p:nvPr/>
        </p:nvSpPr>
        <p:spPr bwMode="auto">
          <a:xfrm>
            <a:off x="6611533" y="4378675"/>
            <a:ext cx="291362" cy="791625"/>
          </a:xfrm>
          <a:custGeom>
            <a:avLst/>
            <a:gdLst>
              <a:gd name="T0" fmla="*/ 2147483647 w 212"/>
              <a:gd name="T1" fmla="*/ 0 h 630"/>
              <a:gd name="T2" fmla="*/ 2147483647 w 212"/>
              <a:gd name="T3" fmla="*/ 2147483647 h 630"/>
              <a:gd name="T4" fmla="*/ 2147483647 w 212"/>
              <a:gd name="T5" fmla="*/ 2147483647 h 630"/>
              <a:gd name="T6" fmla="*/ 2147483647 w 212"/>
              <a:gd name="T7" fmla="*/ 2147483647 h 630"/>
              <a:gd name="T8" fmla="*/ 2147483647 w 212"/>
              <a:gd name="T9" fmla="*/ 2147483647 h 6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2"/>
              <a:gd name="T16" fmla="*/ 0 h 630"/>
              <a:gd name="T17" fmla="*/ 212 w 212"/>
              <a:gd name="T18" fmla="*/ 630 h 6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2" h="630">
                <a:moveTo>
                  <a:pt x="146" y="0"/>
                </a:moveTo>
                <a:cubicBezTo>
                  <a:pt x="123" y="50"/>
                  <a:pt x="0" y="254"/>
                  <a:pt x="8" y="300"/>
                </a:cubicBezTo>
                <a:cubicBezTo>
                  <a:pt x="16" y="346"/>
                  <a:pt x="176" y="250"/>
                  <a:pt x="194" y="276"/>
                </a:cubicBezTo>
                <a:cubicBezTo>
                  <a:pt x="212" y="302"/>
                  <a:pt x="129" y="397"/>
                  <a:pt x="116" y="456"/>
                </a:cubicBezTo>
                <a:cubicBezTo>
                  <a:pt x="103" y="515"/>
                  <a:pt x="116" y="594"/>
                  <a:pt x="116" y="630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345" name="Text Box 52"/>
          <p:cNvSpPr txBox="1">
            <a:spLocks noChangeArrowheads="1"/>
          </p:cNvSpPr>
          <p:nvPr/>
        </p:nvSpPr>
        <p:spPr bwMode="auto">
          <a:xfrm>
            <a:off x="3901318" y="2712965"/>
            <a:ext cx="1286390" cy="30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385">
                <a:solidFill>
                  <a:schemeClr val="accent2"/>
                </a:solidFill>
              </a:rPr>
              <a:t>No edges exist</a:t>
            </a:r>
          </a:p>
        </p:txBody>
      </p:sp>
      <p:sp>
        <p:nvSpPr>
          <p:cNvPr id="13346" name="Freeform 53"/>
          <p:cNvSpPr>
            <a:spLocks/>
          </p:cNvSpPr>
          <p:nvPr/>
        </p:nvSpPr>
        <p:spPr bwMode="auto">
          <a:xfrm>
            <a:off x="3868334" y="3026316"/>
            <a:ext cx="614334" cy="593719"/>
          </a:xfrm>
          <a:custGeom>
            <a:avLst/>
            <a:gdLst>
              <a:gd name="T0" fmla="*/ 0 w 447"/>
              <a:gd name="T1" fmla="*/ 2147483647 h 432"/>
              <a:gd name="T2" fmla="*/ 2147483647 w 447"/>
              <a:gd name="T3" fmla="*/ 2147483647 h 432"/>
              <a:gd name="T4" fmla="*/ 2147483647 w 447"/>
              <a:gd name="T5" fmla="*/ 2147483647 h 432"/>
              <a:gd name="T6" fmla="*/ 2147483647 w 447"/>
              <a:gd name="T7" fmla="*/ 2147483647 h 432"/>
              <a:gd name="T8" fmla="*/ 2147483647 w 447"/>
              <a:gd name="T9" fmla="*/ 0 h 4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7"/>
              <a:gd name="T16" fmla="*/ 0 h 432"/>
              <a:gd name="T17" fmla="*/ 447 w 447"/>
              <a:gd name="T18" fmla="*/ 432 h 4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7" h="432">
                <a:moveTo>
                  <a:pt x="0" y="432"/>
                </a:moveTo>
                <a:cubicBezTo>
                  <a:pt x="68" y="391"/>
                  <a:pt x="369" y="232"/>
                  <a:pt x="408" y="186"/>
                </a:cubicBezTo>
                <a:cubicBezTo>
                  <a:pt x="447" y="140"/>
                  <a:pt x="242" y="173"/>
                  <a:pt x="234" y="156"/>
                </a:cubicBezTo>
                <a:cubicBezTo>
                  <a:pt x="226" y="139"/>
                  <a:pt x="333" y="110"/>
                  <a:pt x="360" y="84"/>
                </a:cubicBezTo>
                <a:cubicBezTo>
                  <a:pt x="387" y="58"/>
                  <a:pt x="388" y="18"/>
                  <a:pt x="396" y="0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347" name="Rectangle 54"/>
          <p:cNvSpPr>
            <a:spLocks noChangeArrowheads="1"/>
          </p:cNvSpPr>
          <p:nvPr/>
        </p:nvSpPr>
        <p:spPr bwMode="auto">
          <a:xfrm>
            <a:off x="991823" y="492017"/>
            <a:ext cx="7154859" cy="91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 anchor="ctr"/>
          <a:lstStyle>
            <a:lvl1pPr marL="322263" indent="-322263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684" dirty="0" smtClean="0"/>
              <a:t>Proposition 12: </a:t>
            </a:r>
            <a:r>
              <a:rPr lang="en-US" altLang="zh-TW" sz="2684" dirty="0"/>
              <a:t>The maximum number of edges in an </a:t>
            </a:r>
            <a:r>
              <a:rPr lang="en-US" altLang="zh-TW" sz="2684" i="1" dirty="0"/>
              <a:t>n</a:t>
            </a:r>
            <a:r>
              <a:rPr lang="en-US" altLang="zh-TW" sz="2684" dirty="0"/>
              <a:t>-vertex triangle free simple graph is </a:t>
            </a:r>
            <a:r>
              <a:rPr lang="en-US" altLang="zh-TW" sz="1905" dirty="0">
                <a:sym typeface="Symbol" panose="05050102010706020507" pitchFamily="18" charset="2"/>
              </a:rPr>
              <a:t></a:t>
            </a:r>
            <a:r>
              <a:rPr lang="en-US" altLang="zh-TW" sz="2684" dirty="0">
                <a:sym typeface="Symbol" panose="05050102010706020507" pitchFamily="18" charset="2"/>
              </a:rPr>
              <a:t> </a:t>
            </a:r>
            <a:r>
              <a:rPr lang="en-US" altLang="zh-TW" sz="2684" i="1" dirty="0"/>
              <a:t>n</a:t>
            </a:r>
            <a:r>
              <a:rPr lang="en-US" altLang="zh-TW" sz="2684" baseline="30000" dirty="0"/>
              <a:t>2</a:t>
            </a:r>
            <a:r>
              <a:rPr lang="en-US" altLang="zh-TW" sz="2684" dirty="0"/>
              <a:t>/</a:t>
            </a:r>
            <a:r>
              <a:rPr lang="en-US" altLang="zh-TW" sz="2251" dirty="0"/>
              <a:t>4</a:t>
            </a:r>
            <a:r>
              <a:rPr lang="en-US" altLang="zh-TW" sz="2684" dirty="0"/>
              <a:t> </a:t>
            </a:r>
            <a:r>
              <a:rPr lang="en-US" altLang="zh-TW" sz="1905" dirty="0" smtClean="0">
                <a:sym typeface="Symbol" panose="05050102010706020507" pitchFamily="18" charset="2"/>
              </a:rPr>
              <a:t></a:t>
            </a:r>
            <a:endParaRPr lang="en-US" altLang="zh-TW" sz="1299" dirty="0">
              <a:solidFill>
                <a:schemeClr val="tx2"/>
              </a:solidFill>
            </a:endParaRPr>
          </a:p>
        </p:txBody>
      </p:sp>
      <p:sp>
        <p:nvSpPr>
          <p:cNvPr id="13348" name="Text Box 55"/>
          <p:cNvSpPr txBox="1">
            <a:spLocks noChangeArrowheads="1"/>
          </p:cNvSpPr>
          <p:nvPr/>
        </p:nvSpPr>
        <p:spPr bwMode="auto">
          <a:xfrm>
            <a:off x="1312045" y="1682204"/>
            <a:ext cx="1731679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>
                <a:solidFill>
                  <a:srgbClr val="FF0000"/>
                </a:solidFill>
              </a:rPr>
              <a:t>Proof: </a:t>
            </a:r>
            <a:r>
              <a:rPr lang="en-US" altLang="zh-TW" sz="1731">
                <a:solidFill>
                  <a:srgbClr val="FF0000"/>
                </a:solidFill>
              </a:rPr>
              <a:t>3/6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5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01115" y="1465057"/>
            <a:ext cx="7365134" cy="2289665"/>
          </a:xfrm>
        </p:spPr>
        <p:txBody>
          <a:bodyPr/>
          <a:lstStyle/>
          <a:p>
            <a:pPr marL="1375" indent="10994">
              <a:buNone/>
            </a:pP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Proof: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4/6</a:t>
            </a:r>
          </a:p>
          <a:p>
            <a:pPr marL="927652" lvl="1" indent="-273486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</a:t>
            </a:r>
            <a:r>
              <a:rPr lang="en-US" altLang="zh-TW" dirty="0" smtClean="0">
                <a:ea typeface="新細明體" panose="02020500000000000000" pitchFamily="18" charset="-120"/>
              </a:rPr>
              <a:t> (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-</a:t>
            </a:r>
            <a:r>
              <a:rPr lang="en-US" altLang="zh-TW" i="1" dirty="0" smtClean="0">
                <a:ea typeface="新細明體" panose="02020500000000000000" pitchFamily="18" charset="-120"/>
              </a:rPr>
              <a:t>k</a:t>
            </a:r>
            <a:r>
              <a:rPr lang="en-US" altLang="zh-TW" dirty="0" smtClean="0">
                <a:ea typeface="新細明體" panose="02020500000000000000" pitchFamily="18" charset="-120"/>
              </a:rPr>
              <a:t>)</a:t>
            </a:r>
            <a:r>
              <a:rPr lang="en-US" altLang="zh-TW" i="1" dirty="0" smtClean="0">
                <a:ea typeface="新細明體" panose="02020500000000000000" pitchFamily="18" charset="-120"/>
              </a:rPr>
              <a:t>k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counts the edges in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K</a:t>
            </a:r>
            <a:r>
              <a:rPr lang="en-US" altLang="zh-TW" i="1" baseline="-14000" dirty="0" err="1" smtClean="0">
                <a:ea typeface="新細明體" panose="02020500000000000000" pitchFamily="18" charset="-120"/>
              </a:rPr>
              <a:t>n</a:t>
            </a:r>
            <a:r>
              <a:rPr lang="en-US" altLang="zh-TW" i="1" baseline="-14000" dirty="0" smtClean="0">
                <a:ea typeface="新細明體" panose="02020500000000000000" pitchFamily="18" charset="-120"/>
              </a:rPr>
              <a:t>-k</a:t>
            </a:r>
            <a:r>
              <a:rPr lang="en-US" altLang="zh-TW" baseline="-14000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baseline="-14000" dirty="0" smtClean="0">
                <a:ea typeface="新細明體" panose="02020500000000000000" pitchFamily="18" charset="-120"/>
              </a:rPr>
              <a:t>k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have now proved that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e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)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bounded by the size of some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biclique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(i.e. complete bipartite graph) with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vertices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  <a:p>
            <a:pPr marL="1327573" lvl="2"/>
            <a:r>
              <a:rPr lang="en-US" altLang="zh-TW" i="1" dirty="0" smtClean="0">
                <a:ea typeface="新細明體" panose="02020500000000000000" pitchFamily="18" charset="-120"/>
              </a:rPr>
              <a:t>i.e.  e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)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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-</a:t>
            </a:r>
            <a:r>
              <a:rPr lang="en-US" altLang="zh-TW" i="1" dirty="0" smtClean="0">
                <a:ea typeface="新細明體" panose="02020500000000000000" pitchFamily="18" charset="-120"/>
              </a:rPr>
              <a:t>k</a:t>
            </a:r>
            <a:r>
              <a:rPr lang="en-US" altLang="zh-TW" dirty="0" smtClean="0">
                <a:ea typeface="新細明體" panose="02020500000000000000" pitchFamily="18" charset="-120"/>
              </a:rPr>
              <a:t>)</a:t>
            </a:r>
            <a:r>
              <a:rPr lang="en-US" altLang="zh-TW" i="1" dirty="0" smtClean="0">
                <a:ea typeface="新細明體" panose="02020500000000000000" pitchFamily="18" charset="-120"/>
              </a:rPr>
              <a:t>k =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|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edges in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K</a:t>
            </a:r>
            <a:r>
              <a:rPr lang="en-US" altLang="zh-TW" i="1" baseline="-14000" dirty="0" err="1" smtClean="0">
                <a:ea typeface="新細明體" panose="02020500000000000000" pitchFamily="18" charset="-120"/>
              </a:rPr>
              <a:t>n</a:t>
            </a:r>
            <a:r>
              <a:rPr lang="en-US" altLang="zh-TW" i="1" baseline="-14000" dirty="0" smtClean="0">
                <a:ea typeface="新細明體" panose="02020500000000000000" pitchFamily="18" charset="-120"/>
              </a:rPr>
              <a:t>-k</a:t>
            </a:r>
            <a:r>
              <a:rPr lang="en-US" altLang="zh-TW" baseline="-14000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baseline="-14000" dirty="0" smtClean="0">
                <a:ea typeface="新細明體" panose="02020500000000000000" pitchFamily="18" charset="-120"/>
              </a:rPr>
              <a:t>k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|</a:t>
            </a:r>
          </a:p>
        </p:txBody>
      </p:sp>
      <p:sp>
        <p:nvSpPr>
          <p:cNvPr id="104454" name="Rectangle 1068"/>
          <p:cNvSpPr>
            <a:spLocks noChangeArrowheads="1"/>
          </p:cNvSpPr>
          <p:nvPr/>
        </p:nvSpPr>
        <p:spPr bwMode="auto">
          <a:xfrm>
            <a:off x="1066037" y="492017"/>
            <a:ext cx="7154859" cy="91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 anchor="ctr"/>
          <a:lstStyle>
            <a:lvl1pPr marL="322263" indent="-322263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684" dirty="0" smtClean="0"/>
              <a:t>Proposition 12: </a:t>
            </a:r>
            <a:r>
              <a:rPr lang="en-US" altLang="zh-TW" sz="2684" dirty="0"/>
              <a:t>The maximum number of edges in an </a:t>
            </a:r>
            <a:r>
              <a:rPr lang="en-US" altLang="zh-TW" sz="2684" i="1" dirty="0"/>
              <a:t>n</a:t>
            </a:r>
            <a:r>
              <a:rPr lang="en-US" altLang="zh-TW" sz="2684" dirty="0"/>
              <a:t>-vertex triangle free simple graph is </a:t>
            </a:r>
            <a:r>
              <a:rPr lang="en-US" altLang="zh-TW" sz="1905" dirty="0">
                <a:sym typeface="Symbol" panose="05050102010706020507" pitchFamily="18" charset="2"/>
              </a:rPr>
              <a:t></a:t>
            </a:r>
            <a:r>
              <a:rPr lang="en-US" altLang="zh-TW" sz="2684" dirty="0">
                <a:sym typeface="Symbol" panose="05050102010706020507" pitchFamily="18" charset="2"/>
              </a:rPr>
              <a:t> </a:t>
            </a:r>
            <a:r>
              <a:rPr lang="en-US" altLang="zh-TW" sz="2684" i="1" dirty="0"/>
              <a:t>n</a:t>
            </a:r>
            <a:r>
              <a:rPr lang="en-US" altLang="zh-TW" sz="2684" baseline="30000" dirty="0"/>
              <a:t>2</a:t>
            </a:r>
            <a:r>
              <a:rPr lang="en-US" altLang="zh-TW" sz="2684" dirty="0"/>
              <a:t>/</a:t>
            </a:r>
            <a:r>
              <a:rPr lang="en-US" altLang="zh-TW" sz="2251" dirty="0"/>
              <a:t>4</a:t>
            </a:r>
            <a:r>
              <a:rPr lang="en-US" altLang="zh-TW" sz="2684" dirty="0"/>
              <a:t> </a:t>
            </a:r>
            <a:r>
              <a:rPr lang="en-US" altLang="zh-TW" sz="1905" dirty="0" smtClean="0">
                <a:sym typeface="Symbol" panose="05050102010706020507" pitchFamily="18" charset="2"/>
              </a:rPr>
              <a:t></a:t>
            </a:r>
            <a:endParaRPr lang="en-US" altLang="zh-TW" sz="1299" dirty="0"/>
          </a:p>
        </p:txBody>
      </p:sp>
      <p:grpSp>
        <p:nvGrpSpPr>
          <p:cNvPr id="104455" name="Group 1091"/>
          <p:cNvGrpSpPr>
            <a:grpSpLocks/>
          </p:cNvGrpSpPr>
          <p:nvPr/>
        </p:nvGrpSpPr>
        <p:grpSpPr bwMode="auto">
          <a:xfrm>
            <a:off x="2397781" y="4013099"/>
            <a:ext cx="2176968" cy="2237440"/>
            <a:chOff x="1480" y="2920"/>
            <a:chExt cx="1584" cy="1628"/>
          </a:xfrm>
        </p:grpSpPr>
        <p:sp>
          <p:nvSpPr>
            <p:cNvPr id="104456" name="Oval 1069"/>
            <p:cNvSpPr>
              <a:spLocks noChangeArrowheads="1"/>
            </p:cNvSpPr>
            <p:nvPr/>
          </p:nvSpPr>
          <p:spPr bwMode="auto">
            <a:xfrm>
              <a:off x="1688" y="2944"/>
              <a:ext cx="272" cy="12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04457" name="Oval 1070"/>
            <p:cNvSpPr>
              <a:spLocks noChangeArrowheads="1"/>
            </p:cNvSpPr>
            <p:nvPr/>
          </p:nvSpPr>
          <p:spPr bwMode="auto">
            <a:xfrm>
              <a:off x="2608" y="2920"/>
              <a:ext cx="272" cy="12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04458" name="Text Box 1071"/>
            <p:cNvSpPr txBox="1">
              <a:spLocks noChangeArrowheads="1"/>
            </p:cNvSpPr>
            <p:nvPr/>
          </p:nvSpPr>
          <p:spPr bwMode="auto">
            <a:xfrm>
              <a:off x="1480" y="4200"/>
              <a:ext cx="672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511" i="1"/>
                <a:t>n-k</a:t>
              </a:r>
            </a:p>
          </p:txBody>
        </p:sp>
        <p:sp>
          <p:nvSpPr>
            <p:cNvPr id="104459" name="Text Box 1072"/>
            <p:cNvSpPr txBox="1">
              <a:spLocks noChangeArrowheads="1"/>
            </p:cNvSpPr>
            <p:nvPr/>
          </p:nvSpPr>
          <p:spPr bwMode="auto">
            <a:xfrm>
              <a:off x="2600" y="4192"/>
              <a:ext cx="464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511" i="1"/>
                <a:t>k</a:t>
              </a:r>
            </a:p>
          </p:txBody>
        </p:sp>
        <p:sp>
          <p:nvSpPr>
            <p:cNvPr id="104460" name="Oval 1073"/>
            <p:cNvSpPr>
              <a:spLocks noChangeArrowheads="1"/>
            </p:cNvSpPr>
            <p:nvPr/>
          </p:nvSpPr>
          <p:spPr bwMode="auto">
            <a:xfrm>
              <a:off x="1785" y="3369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04461" name="Oval 1074"/>
            <p:cNvSpPr>
              <a:spLocks noChangeArrowheads="1"/>
            </p:cNvSpPr>
            <p:nvPr/>
          </p:nvSpPr>
          <p:spPr bwMode="auto">
            <a:xfrm>
              <a:off x="1785" y="3477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04462" name="Oval 1075"/>
            <p:cNvSpPr>
              <a:spLocks noChangeArrowheads="1"/>
            </p:cNvSpPr>
            <p:nvPr/>
          </p:nvSpPr>
          <p:spPr bwMode="auto">
            <a:xfrm>
              <a:off x="1782" y="3582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04463" name="Oval 1076"/>
            <p:cNvSpPr>
              <a:spLocks noChangeArrowheads="1"/>
            </p:cNvSpPr>
            <p:nvPr/>
          </p:nvSpPr>
          <p:spPr bwMode="auto">
            <a:xfrm>
              <a:off x="2703" y="3186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04464" name="Oval 1077"/>
            <p:cNvSpPr>
              <a:spLocks noChangeArrowheads="1"/>
            </p:cNvSpPr>
            <p:nvPr/>
          </p:nvSpPr>
          <p:spPr bwMode="auto">
            <a:xfrm>
              <a:off x="2703" y="3294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04465" name="Oval 1078"/>
            <p:cNvSpPr>
              <a:spLocks noChangeArrowheads="1"/>
            </p:cNvSpPr>
            <p:nvPr/>
          </p:nvSpPr>
          <p:spPr bwMode="auto">
            <a:xfrm>
              <a:off x="2700" y="3399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04466" name="Line 1080"/>
            <p:cNvSpPr>
              <a:spLocks noChangeShapeType="1"/>
            </p:cNvSpPr>
            <p:nvPr/>
          </p:nvSpPr>
          <p:spPr bwMode="auto">
            <a:xfrm flipV="1">
              <a:off x="1836" y="3216"/>
              <a:ext cx="864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04467" name="Line 1081"/>
            <p:cNvSpPr>
              <a:spLocks noChangeShapeType="1"/>
            </p:cNvSpPr>
            <p:nvPr/>
          </p:nvSpPr>
          <p:spPr bwMode="auto">
            <a:xfrm flipV="1">
              <a:off x="1837" y="3321"/>
              <a:ext cx="866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04468" name="Line 1082"/>
            <p:cNvSpPr>
              <a:spLocks noChangeShapeType="1"/>
            </p:cNvSpPr>
            <p:nvPr/>
          </p:nvSpPr>
          <p:spPr bwMode="auto">
            <a:xfrm flipV="1">
              <a:off x="1837" y="3429"/>
              <a:ext cx="863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04469" name="Line 1083"/>
            <p:cNvSpPr>
              <a:spLocks noChangeShapeType="1"/>
            </p:cNvSpPr>
            <p:nvPr/>
          </p:nvSpPr>
          <p:spPr bwMode="auto">
            <a:xfrm flipV="1">
              <a:off x="1824" y="3621"/>
              <a:ext cx="861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04470" name="Line 1084"/>
            <p:cNvSpPr>
              <a:spLocks noChangeShapeType="1"/>
            </p:cNvSpPr>
            <p:nvPr/>
          </p:nvSpPr>
          <p:spPr bwMode="auto">
            <a:xfrm flipH="1" flipV="1">
              <a:off x="1930" y="3334"/>
              <a:ext cx="77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04471" name="Line 1085"/>
            <p:cNvSpPr>
              <a:spLocks noChangeShapeType="1"/>
            </p:cNvSpPr>
            <p:nvPr/>
          </p:nvSpPr>
          <p:spPr bwMode="auto">
            <a:xfrm flipV="1">
              <a:off x="1842" y="3384"/>
              <a:ext cx="70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04472" name="Line 1086"/>
            <p:cNvSpPr>
              <a:spLocks noChangeShapeType="1"/>
            </p:cNvSpPr>
            <p:nvPr/>
          </p:nvSpPr>
          <p:spPr bwMode="auto">
            <a:xfrm flipV="1">
              <a:off x="1842" y="3480"/>
              <a:ext cx="78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04473" name="Line 1087"/>
            <p:cNvSpPr>
              <a:spLocks noChangeShapeType="1"/>
            </p:cNvSpPr>
            <p:nvPr/>
          </p:nvSpPr>
          <p:spPr bwMode="auto">
            <a:xfrm>
              <a:off x="1846" y="3406"/>
              <a:ext cx="72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04474" name="Line 1088"/>
            <p:cNvSpPr>
              <a:spLocks noChangeShapeType="1"/>
            </p:cNvSpPr>
            <p:nvPr/>
          </p:nvSpPr>
          <p:spPr bwMode="auto">
            <a:xfrm>
              <a:off x="1838" y="3508"/>
              <a:ext cx="82" cy="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04475" name="Line 1089"/>
            <p:cNvSpPr>
              <a:spLocks noChangeShapeType="1"/>
            </p:cNvSpPr>
            <p:nvPr/>
          </p:nvSpPr>
          <p:spPr bwMode="auto">
            <a:xfrm>
              <a:off x="2638" y="3184"/>
              <a:ext cx="72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04476" name="Line 1090"/>
            <p:cNvSpPr>
              <a:spLocks noChangeShapeType="1"/>
            </p:cNvSpPr>
            <p:nvPr/>
          </p:nvSpPr>
          <p:spPr bwMode="auto">
            <a:xfrm>
              <a:off x="2640" y="3294"/>
              <a:ext cx="72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0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7" name="Rectangle 4"/>
          <p:cNvSpPr>
            <a:spLocks noChangeArrowheads="1"/>
          </p:cNvSpPr>
          <p:nvPr/>
        </p:nvSpPr>
        <p:spPr bwMode="auto">
          <a:xfrm>
            <a:off x="862633" y="1313878"/>
            <a:ext cx="7365134" cy="345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/>
          <a:lstStyle>
            <a:lvl1pPr marL="1588" indent="127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1071563" indent="-315913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TW" sz="2511">
                <a:solidFill>
                  <a:srgbClr val="FF0000"/>
                </a:solidFill>
              </a:rPr>
              <a:t>Proof:</a:t>
            </a:r>
            <a:r>
              <a:rPr lang="en-US" altLang="zh-TW" sz="2511"/>
              <a:t> </a:t>
            </a:r>
            <a:r>
              <a:rPr lang="en-US" altLang="zh-TW" sz="2511">
                <a:solidFill>
                  <a:srgbClr val="FF0000"/>
                </a:solidFill>
              </a:rPr>
              <a:t>5/6</a:t>
            </a:r>
            <a:endParaRPr lang="en-US" altLang="zh-TW" sz="2511"/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Tx/>
              <a:buChar char="–"/>
            </a:pP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Moving a vertex of </a:t>
            </a:r>
            <a:r>
              <a:rPr lang="en-US" altLang="zh-TW" sz="2424" i="1"/>
              <a:t>K</a:t>
            </a:r>
            <a:r>
              <a:rPr lang="en-US" altLang="zh-TW" sz="2424" i="1" baseline="-12000"/>
              <a:t>n</a:t>
            </a:r>
            <a:r>
              <a:rPr lang="en-US" altLang="zh-TW" sz="2424" baseline="-12000"/>
              <a:t>-</a:t>
            </a:r>
            <a:r>
              <a:rPr lang="en-US" altLang="zh-TW" sz="2424" i="1" baseline="-12000"/>
              <a:t>k</a:t>
            </a:r>
            <a:r>
              <a:rPr lang="en-US" altLang="zh-TW" sz="2424" baseline="-12000"/>
              <a:t>,</a:t>
            </a:r>
            <a:r>
              <a:rPr lang="en-US" altLang="zh-TW" sz="2424" i="1" baseline="-12000"/>
              <a:t>k</a:t>
            </a:r>
            <a:r>
              <a:rPr lang="en-US" altLang="zh-TW" sz="2424"/>
              <a:t> 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the set of size</a:t>
            </a:r>
            <a:r>
              <a:rPr lang="en-US" altLang="zh-TW" sz="2424"/>
              <a:t> </a:t>
            </a:r>
            <a:r>
              <a:rPr lang="en-US" altLang="zh-TW" sz="2424" i="1"/>
              <a:t>k</a:t>
            </a:r>
            <a:r>
              <a:rPr lang="en-US" altLang="zh-TW" sz="2424"/>
              <a:t> 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the set of size </a:t>
            </a:r>
            <a:r>
              <a:rPr lang="en-US" altLang="zh-TW" sz="2424" i="1"/>
              <a:t>n-k</a:t>
            </a:r>
            <a:r>
              <a:rPr lang="en-US" altLang="zh-TW" sz="2424"/>
              <a:t> 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gains</a:t>
            </a:r>
            <a:r>
              <a:rPr lang="en-US" altLang="zh-TW" sz="2424"/>
              <a:t> </a:t>
            </a:r>
            <a:r>
              <a:rPr lang="en-US" altLang="zh-TW" sz="2424" i="1"/>
              <a:t>k-1</a:t>
            </a:r>
            <a:r>
              <a:rPr lang="en-US" altLang="zh-TW" sz="2424"/>
              <a:t> 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edges and loses </a:t>
            </a:r>
            <a:r>
              <a:rPr lang="en-US" altLang="zh-TW" sz="2424" i="1"/>
              <a:t>n-k</a:t>
            </a:r>
            <a:r>
              <a:rPr lang="en-US" altLang="zh-TW" sz="2424"/>
              <a:t> 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edges. 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Tx/>
              <a:buChar char="–"/>
            </a:pP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net gain is </a:t>
            </a:r>
            <a:r>
              <a:rPr lang="en-US" altLang="zh-TW" sz="2424" i="1"/>
              <a:t>2k-1-n</a:t>
            </a:r>
            <a:r>
              <a:rPr lang="en-US" altLang="zh-TW" sz="2424"/>
              <a:t>, 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which is positive for </a:t>
            </a:r>
            <a:r>
              <a:rPr lang="en-US" altLang="zh-TW" sz="2424"/>
              <a:t>2</a:t>
            </a:r>
            <a:r>
              <a:rPr lang="en-US" altLang="zh-TW" sz="2424" i="1"/>
              <a:t>k&gt;n+</a:t>
            </a:r>
            <a:r>
              <a:rPr lang="en-US" altLang="zh-TW" sz="2424"/>
              <a:t>1 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negative for </a:t>
            </a:r>
            <a:r>
              <a:rPr lang="en-US" altLang="zh-TW" sz="2424"/>
              <a:t>2</a:t>
            </a:r>
            <a:r>
              <a:rPr lang="en-US" altLang="zh-TW" sz="2424" i="1"/>
              <a:t>k&lt;n+</a:t>
            </a:r>
            <a:r>
              <a:rPr lang="en-US" altLang="zh-TW" sz="2424"/>
              <a:t>1. 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Tx/>
              <a:buChar char="–"/>
            </a:pP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Thus</a:t>
            </a:r>
            <a:r>
              <a:rPr lang="en-US" altLang="zh-TW" sz="2424"/>
              <a:t> </a:t>
            </a:r>
            <a:r>
              <a:rPr lang="en-US" altLang="zh-TW" sz="2424" i="1"/>
              <a:t>e</a:t>
            </a:r>
            <a:r>
              <a:rPr lang="en-US" altLang="zh-TW" sz="2424"/>
              <a:t>(</a:t>
            </a:r>
            <a:r>
              <a:rPr lang="en-US" altLang="zh-TW" sz="2424" i="1"/>
              <a:t>K</a:t>
            </a:r>
            <a:r>
              <a:rPr lang="en-US" altLang="zh-TW" sz="2424" i="1" baseline="-16000"/>
              <a:t>n-k</a:t>
            </a:r>
            <a:r>
              <a:rPr lang="en-US" altLang="zh-TW" sz="2424" baseline="-16000"/>
              <a:t>, </a:t>
            </a:r>
            <a:r>
              <a:rPr lang="en-US" altLang="zh-TW" sz="2424" i="1" baseline="-16000"/>
              <a:t>k</a:t>
            </a:r>
            <a:r>
              <a:rPr lang="en-US" altLang="zh-TW" sz="2424"/>
              <a:t>) 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maximized when </a:t>
            </a:r>
            <a:r>
              <a:rPr lang="en-US" altLang="zh-TW" sz="2424" i="1"/>
              <a:t>k</a:t>
            </a:r>
            <a:r>
              <a:rPr lang="en-US" altLang="zh-TW" sz="2424"/>
              <a:t> 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</a:t>
            </a:r>
            <a:r>
              <a:rPr lang="en-US" altLang="zh-TW" sz="2424"/>
              <a:t> </a:t>
            </a:r>
            <a:r>
              <a:rPr lang="en-US" altLang="zh-TW" sz="1731">
                <a:sym typeface="Symbol" panose="05050102010706020507" pitchFamily="18" charset="2"/>
              </a:rPr>
              <a:t></a:t>
            </a:r>
            <a:r>
              <a:rPr lang="en-US" altLang="zh-TW" sz="2424" i="1"/>
              <a:t>n</a:t>
            </a:r>
            <a:r>
              <a:rPr lang="en-US" altLang="zh-TW" sz="2424"/>
              <a:t>/</a:t>
            </a:r>
            <a:r>
              <a:rPr lang="en-US" altLang="zh-TW" sz="2251"/>
              <a:t>2 </a:t>
            </a:r>
            <a:r>
              <a:rPr lang="en-US" altLang="zh-TW" sz="1731">
                <a:sym typeface="Symbol" panose="05050102010706020507" pitchFamily="18" charset="2"/>
              </a:rPr>
              <a:t></a:t>
            </a:r>
            <a:r>
              <a:rPr lang="en-US" altLang="zh-TW" sz="2251"/>
              <a:t> 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</a:t>
            </a:r>
            <a:r>
              <a:rPr lang="en-US" altLang="zh-TW" sz="2424"/>
              <a:t> </a:t>
            </a:r>
            <a:r>
              <a:rPr lang="en-US" altLang="zh-TW" sz="1731">
                <a:sym typeface="Symbol" panose="05050102010706020507" pitchFamily="18" charset="2"/>
              </a:rPr>
              <a:t></a:t>
            </a:r>
            <a:r>
              <a:rPr lang="en-US" altLang="zh-TW" sz="2424" i="1"/>
              <a:t>n</a:t>
            </a:r>
            <a:r>
              <a:rPr lang="en-US" altLang="zh-TW" sz="2424"/>
              <a:t>/</a:t>
            </a:r>
            <a:r>
              <a:rPr lang="en-US" altLang="zh-TW" sz="2251"/>
              <a:t>2</a:t>
            </a:r>
            <a:r>
              <a:rPr lang="en-US" altLang="zh-TW" sz="1731">
                <a:sym typeface="Symbol" panose="05050102010706020507" pitchFamily="18" charset="2"/>
              </a:rPr>
              <a:t></a:t>
            </a:r>
            <a:r>
              <a:rPr lang="en-US" altLang="zh-TW" sz="2424"/>
              <a:t> . </a:t>
            </a:r>
          </a:p>
        </p:txBody>
      </p:sp>
      <p:sp>
        <p:nvSpPr>
          <p:cNvPr id="105478" name="Rectangle 5"/>
          <p:cNvSpPr>
            <a:spLocks noChangeArrowheads="1"/>
          </p:cNvSpPr>
          <p:nvPr/>
        </p:nvSpPr>
        <p:spPr bwMode="auto">
          <a:xfrm>
            <a:off x="956090" y="382070"/>
            <a:ext cx="7154859" cy="91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 anchor="ctr"/>
          <a:lstStyle>
            <a:lvl1pPr marL="322263" indent="-322263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684" dirty="0" smtClean="0"/>
              <a:t>Proposition 12: </a:t>
            </a:r>
            <a:r>
              <a:rPr lang="en-US" altLang="zh-TW" sz="2684" dirty="0"/>
              <a:t>The maximum number of edges in an </a:t>
            </a:r>
            <a:r>
              <a:rPr lang="en-US" altLang="zh-TW" sz="2684" i="1" dirty="0"/>
              <a:t>n</a:t>
            </a:r>
            <a:r>
              <a:rPr lang="en-US" altLang="zh-TW" sz="2684" dirty="0"/>
              <a:t>-vertex triangle free simple graph is </a:t>
            </a:r>
            <a:r>
              <a:rPr lang="en-US" altLang="zh-TW" sz="1905" dirty="0">
                <a:sym typeface="Symbol" panose="05050102010706020507" pitchFamily="18" charset="2"/>
              </a:rPr>
              <a:t></a:t>
            </a:r>
            <a:r>
              <a:rPr lang="en-US" altLang="zh-TW" sz="2684" dirty="0">
                <a:sym typeface="Symbol" panose="05050102010706020507" pitchFamily="18" charset="2"/>
              </a:rPr>
              <a:t> </a:t>
            </a:r>
            <a:r>
              <a:rPr lang="en-US" altLang="zh-TW" sz="2684" i="1" dirty="0"/>
              <a:t>n</a:t>
            </a:r>
            <a:r>
              <a:rPr lang="en-US" altLang="zh-TW" sz="2684" baseline="30000" dirty="0"/>
              <a:t>2</a:t>
            </a:r>
            <a:r>
              <a:rPr lang="en-US" altLang="zh-TW" sz="2684" dirty="0"/>
              <a:t>/</a:t>
            </a:r>
            <a:r>
              <a:rPr lang="en-US" altLang="zh-TW" sz="2251" dirty="0"/>
              <a:t>4</a:t>
            </a:r>
            <a:r>
              <a:rPr lang="en-US" altLang="zh-TW" sz="2684" dirty="0"/>
              <a:t> </a:t>
            </a:r>
            <a:r>
              <a:rPr lang="en-US" altLang="zh-TW" sz="1905" dirty="0" smtClean="0">
                <a:sym typeface="Symbol" panose="05050102010706020507" pitchFamily="18" charset="2"/>
              </a:rPr>
              <a:t></a:t>
            </a:r>
            <a:endParaRPr lang="en-US" altLang="zh-TW" sz="1299" dirty="0"/>
          </a:p>
        </p:txBody>
      </p:sp>
      <p:sp>
        <p:nvSpPr>
          <p:cNvPr id="105479" name="Oval 7"/>
          <p:cNvSpPr>
            <a:spLocks noChangeArrowheads="1"/>
          </p:cNvSpPr>
          <p:nvPr/>
        </p:nvSpPr>
        <p:spPr bwMode="auto">
          <a:xfrm>
            <a:off x="4547262" y="4649423"/>
            <a:ext cx="373823" cy="135098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05480" name="Oval 8"/>
          <p:cNvSpPr>
            <a:spLocks noChangeArrowheads="1"/>
          </p:cNvSpPr>
          <p:nvPr/>
        </p:nvSpPr>
        <p:spPr bwMode="auto">
          <a:xfrm>
            <a:off x="5792422" y="4631556"/>
            <a:ext cx="373823" cy="127677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05481" name="Text Box 9"/>
          <p:cNvSpPr txBox="1">
            <a:spLocks noChangeArrowheads="1"/>
          </p:cNvSpPr>
          <p:nvPr/>
        </p:nvSpPr>
        <p:spPr bwMode="auto">
          <a:xfrm>
            <a:off x="4244905" y="6106232"/>
            <a:ext cx="923562" cy="41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 i="1"/>
              <a:t>n-k</a:t>
            </a:r>
          </a:p>
        </p:txBody>
      </p:sp>
      <p:sp>
        <p:nvSpPr>
          <p:cNvPr id="105482" name="Text Box 10"/>
          <p:cNvSpPr txBox="1">
            <a:spLocks noChangeArrowheads="1"/>
          </p:cNvSpPr>
          <p:nvPr/>
        </p:nvSpPr>
        <p:spPr bwMode="auto">
          <a:xfrm>
            <a:off x="5784175" y="6096611"/>
            <a:ext cx="637698" cy="41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 i="1"/>
              <a:t>k</a:t>
            </a:r>
          </a:p>
        </p:txBody>
      </p:sp>
      <p:sp>
        <p:nvSpPr>
          <p:cNvPr id="105483" name="Oval 11"/>
          <p:cNvSpPr>
            <a:spLocks noChangeArrowheads="1"/>
          </p:cNvSpPr>
          <p:nvPr/>
        </p:nvSpPr>
        <p:spPr bwMode="auto">
          <a:xfrm>
            <a:off x="4666830" y="5061727"/>
            <a:ext cx="76964" cy="6596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05484" name="Oval 12"/>
          <p:cNvSpPr>
            <a:spLocks noChangeArrowheads="1"/>
          </p:cNvSpPr>
          <p:nvPr/>
        </p:nvSpPr>
        <p:spPr bwMode="auto">
          <a:xfrm>
            <a:off x="4661333" y="5208782"/>
            <a:ext cx="76964" cy="6734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05485" name="Oval 13"/>
          <p:cNvSpPr>
            <a:spLocks noChangeArrowheads="1"/>
          </p:cNvSpPr>
          <p:nvPr/>
        </p:nvSpPr>
        <p:spPr bwMode="auto">
          <a:xfrm>
            <a:off x="4659958" y="5369581"/>
            <a:ext cx="76964" cy="6734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05486" name="Oval 14"/>
          <p:cNvSpPr>
            <a:spLocks noChangeArrowheads="1"/>
          </p:cNvSpPr>
          <p:nvPr/>
        </p:nvSpPr>
        <p:spPr bwMode="auto">
          <a:xfrm>
            <a:off x="5925734" y="4867943"/>
            <a:ext cx="76964" cy="6734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05487" name="Oval 15"/>
          <p:cNvSpPr>
            <a:spLocks noChangeArrowheads="1"/>
          </p:cNvSpPr>
          <p:nvPr/>
        </p:nvSpPr>
        <p:spPr bwMode="auto">
          <a:xfrm>
            <a:off x="5925734" y="5027368"/>
            <a:ext cx="76964" cy="6596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05488" name="Oval 16"/>
          <p:cNvSpPr>
            <a:spLocks noChangeArrowheads="1"/>
          </p:cNvSpPr>
          <p:nvPr/>
        </p:nvSpPr>
        <p:spPr bwMode="auto">
          <a:xfrm>
            <a:off x="5921610" y="5199162"/>
            <a:ext cx="76964" cy="6596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05489" name="Line 17"/>
          <p:cNvSpPr>
            <a:spLocks noChangeShapeType="1"/>
          </p:cNvSpPr>
          <p:nvPr/>
        </p:nvSpPr>
        <p:spPr bwMode="auto">
          <a:xfrm flipV="1">
            <a:off x="4734173" y="4909174"/>
            <a:ext cx="1192935" cy="475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5490" name="Line 18"/>
          <p:cNvSpPr>
            <a:spLocks noChangeShapeType="1"/>
          </p:cNvSpPr>
          <p:nvPr/>
        </p:nvSpPr>
        <p:spPr bwMode="auto">
          <a:xfrm flipV="1">
            <a:off x="4735548" y="5069974"/>
            <a:ext cx="1192935" cy="3257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5491" name="Line 19"/>
          <p:cNvSpPr>
            <a:spLocks noChangeShapeType="1"/>
          </p:cNvSpPr>
          <p:nvPr/>
        </p:nvSpPr>
        <p:spPr bwMode="auto">
          <a:xfrm flipV="1">
            <a:off x="4735548" y="5232146"/>
            <a:ext cx="1186062" cy="1759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5492" name="Line 20"/>
          <p:cNvSpPr>
            <a:spLocks noChangeShapeType="1"/>
          </p:cNvSpPr>
          <p:nvPr/>
        </p:nvSpPr>
        <p:spPr bwMode="auto">
          <a:xfrm flipV="1">
            <a:off x="4717681" y="5416309"/>
            <a:ext cx="1183315" cy="1099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5493" name="Line 21"/>
          <p:cNvSpPr>
            <a:spLocks noChangeShapeType="1"/>
          </p:cNvSpPr>
          <p:nvPr/>
        </p:nvSpPr>
        <p:spPr bwMode="auto">
          <a:xfrm flipH="1" flipV="1">
            <a:off x="4846870" y="4965523"/>
            <a:ext cx="1069243" cy="25150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5494" name="Line 22"/>
          <p:cNvSpPr>
            <a:spLocks noChangeShapeType="1"/>
          </p:cNvSpPr>
          <p:nvPr/>
        </p:nvSpPr>
        <p:spPr bwMode="auto">
          <a:xfrm flipV="1">
            <a:off x="4745169" y="5076845"/>
            <a:ext cx="96204" cy="412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5495" name="Line 23"/>
          <p:cNvSpPr>
            <a:spLocks noChangeShapeType="1"/>
          </p:cNvSpPr>
          <p:nvPr/>
        </p:nvSpPr>
        <p:spPr bwMode="auto">
          <a:xfrm flipV="1">
            <a:off x="4739671" y="5199162"/>
            <a:ext cx="107199" cy="2886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5496" name="Line 24"/>
          <p:cNvSpPr>
            <a:spLocks noChangeShapeType="1"/>
          </p:cNvSpPr>
          <p:nvPr/>
        </p:nvSpPr>
        <p:spPr bwMode="auto">
          <a:xfrm>
            <a:off x="4742419" y="5108455"/>
            <a:ext cx="98953" cy="1924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5497" name="Line 25"/>
          <p:cNvSpPr>
            <a:spLocks noChangeShapeType="1"/>
          </p:cNvSpPr>
          <p:nvPr/>
        </p:nvSpPr>
        <p:spPr bwMode="auto">
          <a:xfrm>
            <a:off x="4734173" y="5254137"/>
            <a:ext cx="112697" cy="247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5498" name="Line 26"/>
          <p:cNvSpPr>
            <a:spLocks noChangeShapeType="1"/>
          </p:cNvSpPr>
          <p:nvPr/>
        </p:nvSpPr>
        <p:spPr bwMode="auto">
          <a:xfrm>
            <a:off x="5605510" y="4841832"/>
            <a:ext cx="335341" cy="4123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5499" name="Line 27"/>
          <p:cNvSpPr>
            <a:spLocks noChangeShapeType="1"/>
          </p:cNvSpPr>
          <p:nvPr/>
        </p:nvSpPr>
        <p:spPr bwMode="auto">
          <a:xfrm>
            <a:off x="5545039" y="4947656"/>
            <a:ext cx="393064" cy="9895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0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2346" y="1498041"/>
            <a:ext cx="7365134" cy="4653545"/>
          </a:xfrm>
        </p:spPr>
        <p:txBody>
          <a:bodyPr/>
          <a:lstStyle/>
          <a:p>
            <a:pPr marL="1375" indent="10994">
              <a:buNone/>
            </a:pPr>
            <a:r>
              <a:rPr lang="en-US" altLang="zh-TW" smtClean="0">
                <a:solidFill>
                  <a:srgbClr val="FF0000"/>
                </a:solidFill>
                <a:ea typeface="新細明體" panose="02020500000000000000" pitchFamily="18" charset="-120"/>
              </a:rPr>
              <a:t>Proof: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solidFill>
                  <a:srgbClr val="FF0000"/>
                </a:solidFill>
                <a:ea typeface="新細明體" panose="02020500000000000000" pitchFamily="18" charset="-120"/>
              </a:rPr>
              <a:t>6/6</a:t>
            </a:r>
          </a:p>
          <a:p>
            <a:pPr marL="927652" lvl="1" indent="-273486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product is then 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baseline="30000" smtClean="0">
                <a:ea typeface="新細明體" panose="02020500000000000000" pitchFamily="18" charset="-120"/>
              </a:rPr>
              <a:t>2</a:t>
            </a:r>
            <a:r>
              <a:rPr lang="en-US" altLang="zh-TW" smtClean="0">
                <a:ea typeface="新細明體" panose="02020500000000000000" pitchFamily="18" charset="-120"/>
              </a:rPr>
              <a:t>/4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even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mtClean="0">
                <a:ea typeface="新細明體" panose="02020500000000000000" pitchFamily="18" charset="-120"/>
              </a:rPr>
              <a:t> (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baseline="30000" smtClean="0">
                <a:ea typeface="新細明體" panose="02020500000000000000" pitchFamily="18" charset="-120"/>
              </a:rPr>
              <a:t>2</a:t>
            </a:r>
            <a:r>
              <a:rPr lang="en-US" altLang="zh-TW" smtClean="0">
                <a:ea typeface="新細明體" panose="02020500000000000000" pitchFamily="18" charset="-120"/>
              </a:rPr>
              <a:t>-</a:t>
            </a:r>
            <a:r>
              <a:rPr lang="en-US" altLang="zh-TW" sz="2251">
                <a:ea typeface="新細明體" panose="02020500000000000000" pitchFamily="18" charset="-120"/>
              </a:rPr>
              <a:t>1</a:t>
            </a:r>
            <a:r>
              <a:rPr lang="en-US" altLang="zh-TW" smtClean="0">
                <a:ea typeface="新細明體" panose="02020500000000000000" pitchFamily="18" charset="-120"/>
              </a:rPr>
              <a:t>)/4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odd 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.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Thus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)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 </a:t>
            </a:r>
            <a:r>
              <a:rPr lang="en-US" altLang="zh-TW" sz="1731">
                <a:ea typeface="新細明體" panose="02020500000000000000" pitchFamily="18" charset="-120"/>
                <a:sym typeface="Symbol" panose="05050102010706020507" pitchFamily="18" charset="2"/>
              </a:rPr>
              <a:t>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baseline="30000" smtClean="0">
                <a:ea typeface="新細明體" panose="02020500000000000000" pitchFamily="18" charset="-120"/>
              </a:rPr>
              <a:t>2</a:t>
            </a:r>
            <a:r>
              <a:rPr lang="en-US" altLang="zh-TW" smtClean="0">
                <a:ea typeface="新細明體" panose="02020500000000000000" pitchFamily="18" charset="-120"/>
              </a:rPr>
              <a:t>/4</a:t>
            </a:r>
            <a:r>
              <a:rPr lang="en-US" altLang="zh-TW" sz="1731">
                <a:ea typeface="新細明體" panose="02020500000000000000" pitchFamily="18" charset="-120"/>
                <a:sym typeface="Symbol" panose="05050102010706020507" pitchFamily="18" charset="2"/>
              </a:rPr>
              <a:t> . 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</a:p>
          <a:p>
            <a:pPr marL="927652" lvl="1" indent="-273486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bound is best possible</a:t>
            </a:r>
            <a:r>
              <a:rPr lang="en-US" altLang="zh-TW" smtClean="0">
                <a:ea typeface="新細明體" panose="02020500000000000000" pitchFamily="18" charset="-120"/>
              </a:rPr>
              <a:t>. </a:t>
            </a:r>
          </a:p>
          <a:p>
            <a:pPr marL="1327573" lvl="2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 is seen that a triangle-free graph with </a:t>
            </a:r>
            <a:r>
              <a:rPr lang="en-US" altLang="zh-TW" sz="1731">
                <a:ea typeface="新細明體" panose="02020500000000000000" pitchFamily="18" charset="-120"/>
                <a:sym typeface="Symbol" panose="05050102010706020507" pitchFamily="18" charset="2"/>
              </a:rPr>
              <a:t>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baseline="30000" smtClean="0">
                <a:ea typeface="新細明體" panose="02020500000000000000" pitchFamily="18" charset="-120"/>
              </a:rPr>
              <a:t>2</a:t>
            </a:r>
            <a:r>
              <a:rPr lang="en-US" altLang="zh-TW" smtClean="0">
                <a:ea typeface="新細明體" panose="02020500000000000000" pitchFamily="18" charset="-120"/>
              </a:rPr>
              <a:t>/4</a:t>
            </a:r>
            <a:r>
              <a:rPr lang="en-US" altLang="zh-TW" sz="1731">
                <a:ea typeface="新細明體" panose="02020500000000000000" pitchFamily="18" charset="-120"/>
                <a:sym typeface="Symbol" panose="05050102010706020507" pitchFamily="18" charset="2"/>
              </a:rPr>
              <a:t>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edges is:  </a:t>
            </a:r>
            <a:r>
              <a:rPr lang="en-US" altLang="zh-TW" i="1" smtClean="0">
                <a:ea typeface="新細明體" panose="02020500000000000000" pitchFamily="18" charset="-120"/>
              </a:rPr>
              <a:t>K</a:t>
            </a:r>
            <a:r>
              <a:rPr lang="en-US" altLang="zh-TW" sz="1731" baseline="-14000">
                <a:ea typeface="新細明體" panose="02020500000000000000" pitchFamily="18" charset="-120"/>
                <a:sym typeface="Symbol" panose="05050102010706020507" pitchFamily="18" charset="2"/>
              </a:rPr>
              <a:t></a:t>
            </a:r>
            <a:r>
              <a:rPr lang="en-US" altLang="zh-TW" sz="2597" i="1" baseline="-14000">
                <a:ea typeface="新細明體" panose="02020500000000000000" pitchFamily="18" charset="-120"/>
              </a:rPr>
              <a:t>n</a:t>
            </a:r>
            <a:r>
              <a:rPr lang="en-US" altLang="zh-TW" sz="2597" baseline="-14000">
                <a:ea typeface="新細明體" panose="02020500000000000000" pitchFamily="18" charset="-120"/>
              </a:rPr>
              <a:t>/2</a:t>
            </a:r>
            <a:r>
              <a:rPr lang="en-US" altLang="zh-TW" sz="1731" baseline="-14000">
                <a:ea typeface="新細明體" panose="02020500000000000000" pitchFamily="18" charset="-120"/>
                <a:sym typeface="Symbol" panose="05050102010706020507" pitchFamily="18" charset="2"/>
              </a:rPr>
              <a:t></a:t>
            </a:r>
            <a:r>
              <a:rPr lang="en-US" altLang="zh-TW" sz="2597" baseline="-14000">
                <a:ea typeface="新細明體" panose="02020500000000000000" pitchFamily="18" charset="-120"/>
                <a:sym typeface="Symbol" panose="05050102010706020507" pitchFamily="18" charset="2"/>
              </a:rPr>
              <a:t>,</a:t>
            </a:r>
            <a:r>
              <a:rPr lang="en-US" altLang="zh-TW" sz="1731" baseline="-14000">
                <a:ea typeface="新細明體" panose="02020500000000000000" pitchFamily="18" charset="-120"/>
                <a:sym typeface="Symbol" panose="05050102010706020507" pitchFamily="18" charset="2"/>
              </a:rPr>
              <a:t></a:t>
            </a:r>
            <a:r>
              <a:rPr lang="en-US" altLang="zh-TW" sz="2597" i="1" baseline="-14000">
                <a:ea typeface="新細明體" panose="02020500000000000000" pitchFamily="18" charset="-120"/>
              </a:rPr>
              <a:t>n</a:t>
            </a:r>
            <a:r>
              <a:rPr lang="en-US" altLang="zh-TW" sz="2597" baseline="-14000">
                <a:ea typeface="新細明體" panose="02020500000000000000" pitchFamily="18" charset="-120"/>
              </a:rPr>
              <a:t>/2 </a:t>
            </a:r>
            <a:r>
              <a:rPr lang="en-US" altLang="zh-TW" sz="1731" baseline="-14000">
                <a:ea typeface="新細明體" panose="02020500000000000000" pitchFamily="18" charset="-120"/>
                <a:sym typeface="Symbol" panose="05050102010706020507" pitchFamily="18" charset="2"/>
              </a:rPr>
              <a:t></a:t>
            </a:r>
            <a:r>
              <a:rPr lang="en-US" altLang="zh-TW" sz="1991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106502" name="Rectangle 3"/>
          <p:cNvSpPr>
            <a:spLocks noChangeArrowheads="1"/>
          </p:cNvSpPr>
          <p:nvPr/>
        </p:nvSpPr>
        <p:spPr bwMode="auto">
          <a:xfrm>
            <a:off x="1066037" y="492017"/>
            <a:ext cx="7154859" cy="91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 anchor="ctr"/>
          <a:lstStyle>
            <a:lvl1pPr marL="322263" indent="-322263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684" dirty="0" smtClean="0"/>
              <a:t>Proposition 12: </a:t>
            </a:r>
            <a:r>
              <a:rPr lang="en-US" altLang="zh-TW" sz="2684" dirty="0"/>
              <a:t>The maximum number of edges in an </a:t>
            </a:r>
            <a:r>
              <a:rPr lang="en-US" altLang="zh-TW" sz="2684" i="1" dirty="0"/>
              <a:t>n</a:t>
            </a:r>
            <a:r>
              <a:rPr lang="en-US" altLang="zh-TW" sz="2684" dirty="0"/>
              <a:t>-vertex triangle free simple graph is </a:t>
            </a:r>
            <a:r>
              <a:rPr lang="en-US" altLang="zh-TW" sz="1905" dirty="0">
                <a:sym typeface="Symbol" panose="05050102010706020507" pitchFamily="18" charset="2"/>
              </a:rPr>
              <a:t></a:t>
            </a:r>
            <a:r>
              <a:rPr lang="en-US" altLang="zh-TW" sz="2684" dirty="0">
                <a:sym typeface="Symbol" panose="05050102010706020507" pitchFamily="18" charset="2"/>
              </a:rPr>
              <a:t> </a:t>
            </a:r>
            <a:r>
              <a:rPr lang="en-US" altLang="zh-TW" sz="2684" i="1" dirty="0"/>
              <a:t>n</a:t>
            </a:r>
            <a:r>
              <a:rPr lang="en-US" altLang="zh-TW" sz="2684" baseline="30000" dirty="0"/>
              <a:t>2</a:t>
            </a:r>
            <a:r>
              <a:rPr lang="en-US" altLang="zh-TW" sz="2684" dirty="0"/>
              <a:t>/</a:t>
            </a:r>
            <a:r>
              <a:rPr lang="en-US" altLang="zh-TW" sz="2251" dirty="0"/>
              <a:t>4</a:t>
            </a:r>
            <a:r>
              <a:rPr lang="en-US" altLang="zh-TW" sz="2684" dirty="0"/>
              <a:t> </a:t>
            </a:r>
            <a:r>
              <a:rPr lang="en-US" altLang="zh-TW" sz="1905" dirty="0" smtClean="0">
                <a:sym typeface="Symbol" panose="05050102010706020507" pitchFamily="18" charset="2"/>
              </a:rPr>
              <a:t></a:t>
            </a:r>
            <a:endParaRPr lang="en-US" altLang="zh-TW" sz="1299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2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: Results and Proof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82792"/>
            <a:ext cx="7886700" cy="4351338"/>
          </a:xfrm>
        </p:spPr>
        <p:txBody>
          <a:bodyPr/>
          <a:lstStyle/>
          <a:p>
            <a:r>
              <a:rPr lang="en-US" sz="3600" i="1" dirty="0" smtClean="0">
                <a:solidFill>
                  <a:schemeClr val="accent1">
                    <a:lumMod val="75000"/>
                  </a:schemeClr>
                </a:solidFill>
              </a:rPr>
              <a:t>Induction</a:t>
            </a:r>
          </a:p>
          <a:p>
            <a:pPr lvl="1"/>
            <a:r>
              <a:rPr lang="en-US" sz="3200" dirty="0"/>
              <a:t>If </a:t>
            </a:r>
            <a:r>
              <a:rPr lang="en-US" sz="3200" i="1" dirty="0"/>
              <a:t>u </a:t>
            </a:r>
            <a:r>
              <a:rPr lang="en-US" sz="3200" dirty="0"/>
              <a:t>and </a:t>
            </a:r>
            <a:r>
              <a:rPr lang="en-US" sz="3200" i="1" dirty="0"/>
              <a:t>v </a:t>
            </a:r>
            <a:r>
              <a:rPr lang="en-US" sz="3200" dirty="0"/>
              <a:t>are distinct vertices in G, </a:t>
            </a:r>
            <a:r>
              <a:rPr lang="en-US" sz="3200" dirty="0" smtClean="0"/>
              <a:t>then every </a:t>
            </a:r>
            <a:r>
              <a:rPr lang="en-US" sz="3200" i="1" dirty="0" err="1"/>
              <a:t>u,v</a:t>
            </a:r>
            <a:r>
              <a:rPr lang="en-US" sz="3200" i="1" dirty="0"/>
              <a:t>-walk </a:t>
            </a:r>
            <a:r>
              <a:rPr lang="en-US" sz="3200" dirty="0"/>
              <a:t>in G contains a </a:t>
            </a:r>
            <a:r>
              <a:rPr lang="en-US" sz="3200" i="1" dirty="0" err="1" smtClean="0"/>
              <a:t>u,v</a:t>
            </a:r>
            <a:r>
              <a:rPr lang="en-US" sz="3200" i="1" dirty="0" smtClean="0"/>
              <a:t>-path</a:t>
            </a:r>
            <a:endParaRPr lang="en-US" sz="3200" i="1" dirty="0"/>
          </a:p>
          <a:p>
            <a:pPr lvl="1"/>
            <a:r>
              <a:rPr lang="en-US" sz="3200" dirty="0" smtClean="0"/>
              <a:t>A graph is bipartite if and only if it has no odd cycles</a:t>
            </a:r>
          </a:p>
          <a:p>
            <a:pPr lvl="1"/>
            <a:r>
              <a:rPr lang="en-US" sz="3200" dirty="0" smtClean="0"/>
              <a:t>An even connected graph has a </a:t>
            </a:r>
            <a:r>
              <a:rPr lang="en-US" sz="3200" dirty="0" err="1" smtClean="0"/>
              <a:t>Eulerian</a:t>
            </a:r>
            <a:r>
              <a:rPr lang="en-US" sz="3200" dirty="0" smtClean="0"/>
              <a:t> circuit (if and only if)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4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: Results and Proof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82792"/>
            <a:ext cx="7886700" cy="4351338"/>
          </a:xfrm>
        </p:spPr>
        <p:txBody>
          <a:bodyPr/>
          <a:lstStyle/>
          <a:p>
            <a:r>
              <a:rPr lang="en-US" sz="3600" i="1" dirty="0" smtClean="0">
                <a:solidFill>
                  <a:schemeClr val="accent1">
                    <a:lumMod val="75000"/>
                  </a:schemeClr>
                </a:solidFill>
              </a:rPr>
              <a:t>Contrapositive</a:t>
            </a:r>
          </a:p>
          <a:p>
            <a:pPr lvl="1"/>
            <a:r>
              <a:rPr lang="en-US" sz="3200" dirty="0" smtClean="0"/>
              <a:t>An edge </a:t>
            </a:r>
            <a:r>
              <a:rPr lang="en-US" sz="3200" dirty="0"/>
              <a:t>of a graph is a cut-edge </a:t>
            </a:r>
            <a:r>
              <a:rPr lang="en-US" sz="3200" dirty="0" err="1"/>
              <a:t>iff</a:t>
            </a:r>
            <a:r>
              <a:rPr lang="en-US" sz="3200" dirty="0"/>
              <a:t> </a:t>
            </a:r>
            <a:r>
              <a:rPr lang="en-US" sz="3200" dirty="0" smtClean="0"/>
              <a:t>it belongs </a:t>
            </a:r>
            <a:r>
              <a:rPr lang="en-US" sz="3200" dirty="0"/>
              <a:t>to </a:t>
            </a:r>
            <a:r>
              <a:rPr lang="en-US" sz="3200" dirty="0" smtClean="0"/>
              <a:t>no cycle</a:t>
            </a:r>
          </a:p>
          <a:p>
            <a:pPr lvl="1"/>
            <a:r>
              <a:rPr lang="en-US" sz="3200" dirty="0"/>
              <a:t>A graph is connected </a:t>
            </a:r>
            <a:r>
              <a:rPr lang="en-US" sz="3200" dirty="0" err="1"/>
              <a:t>iff</a:t>
            </a:r>
            <a:r>
              <a:rPr lang="en-US" sz="3200" dirty="0"/>
              <a:t> for every </a:t>
            </a:r>
            <a:r>
              <a:rPr lang="en-US" sz="3200" dirty="0" smtClean="0"/>
              <a:t>partition of </a:t>
            </a:r>
            <a:r>
              <a:rPr lang="en-US" sz="3200" dirty="0"/>
              <a:t>its vertices into two non-empty </a:t>
            </a:r>
            <a:r>
              <a:rPr lang="en-US" sz="3200" dirty="0" smtClean="0"/>
              <a:t>sets, there </a:t>
            </a:r>
            <a:r>
              <a:rPr lang="en-US" sz="3200" dirty="0"/>
              <a:t>is an edge with endpoints in both sets</a:t>
            </a:r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9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: Results and Proof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82792"/>
            <a:ext cx="7886700" cy="4351338"/>
          </a:xfrm>
        </p:spPr>
        <p:txBody>
          <a:bodyPr/>
          <a:lstStyle/>
          <a:p>
            <a:r>
              <a:rPr lang="en-US" sz="3600" i="1" dirty="0" err="1" smtClean="0">
                <a:solidFill>
                  <a:schemeClr val="accent1">
                    <a:lumMod val="75000"/>
                  </a:schemeClr>
                </a:solidFill>
              </a:rPr>
              <a:t>Extremality</a:t>
            </a:r>
            <a:endParaRPr lang="en-US" sz="36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3200" dirty="0" smtClean="0"/>
              <a:t>If G </a:t>
            </a:r>
            <a:r>
              <a:rPr lang="en-US" sz="3200" dirty="0"/>
              <a:t>is a simple graph in which every </a:t>
            </a:r>
            <a:r>
              <a:rPr lang="en-US" sz="3200" dirty="0" smtClean="0"/>
              <a:t>vertex degree </a:t>
            </a:r>
            <a:r>
              <a:rPr lang="en-US" sz="3200" dirty="0"/>
              <a:t>is at least </a:t>
            </a:r>
            <a:r>
              <a:rPr lang="en-US" sz="3200" i="1" dirty="0"/>
              <a:t>k</a:t>
            </a:r>
            <a:r>
              <a:rPr lang="en-US" sz="3200" dirty="0"/>
              <a:t>, then G contains a </a:t>
            </a:r>
            <a:r>
              <a:rPr lang="en-US" sz="3200" dirty="0" smtClean="0"/>
              <a:t>path of </a:t>
            </a:r>
            <a:r>
              <a:rPr lang="en-US" sz="3200" dirty="0"/>
              <a:t>length at least </a:t>
            </a:r>
            <a:r>
              <a:rPr lang="en-US" sz="3200" i="1" dirty="0" smtClean="0"/>
              <a:t>k</a:t>
            </a:r>
            <a:endParaRPr lang="en-US" i="1" dirty="0" smtClean="0"/>
          </a:p>
          <a:p>
            <a:pPr lvl="1"/>
            <a:r>
              <a:rPr lang="en-US" sz="3200" dirty="0"/>
              <a:t>If G is a nontrivial graph and has no </a:t>
            </a:r>
            <a:r>
              <a:rPr lang="en-US" sz="3200" dirty="0" smtClean="0"/>
              <a:t>cycle, then </a:t>
            </a:r>
            <a:r>
              <a:rPr lang="en-US" sz="3200" dirty="0"/>
              <a:t>G has a vertex of degree 1</a:t>
            </a:r>
            <a:endParaRPr lang="en-US" sz="3200" i="1" dirty="0" smtClean="0"/>
          </a:p>
          <a:p>
            <a:pPr marL="457200" lvl="1" indent="0">
              <a:buNone/>
            </a:pPr>
            <a:endParaRPr lang="en-US" sz="3200" i="1" dirty="0" smtClean="0"/>
          </a:p>
          <a:p>
            <a:pPr marL="457200" lvl="1" indent="0">
              <a:buNone/>
            </a:pP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98898"/>
          </a:xfrm>
        </p:spPr>
        <p:txBody>
          <a:bodyPr>
            <a:normAutofit/>
          </a:bodyPr>
          <a:lstStyle/>
          <a:p>
            <a:pPr marL="545597" indent="-545597" algn="ctr"/>
            <a:r>
              <a:rPr lang="en-US" altLang="zh-TW" sz="2400" b="1" dirty="0" smtClean="0">
                <a:ea typeface="新細明體" panose="02020500000000000000" pitchFamily="18" charset="-120"/>
              </a:rPr>
              <a:t>Proposition 9 :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The minimum number of edges in a connected graph with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vertices is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n-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1</a:t>
            </a: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972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1722" y="1344706"/>
            <a:ext cx="8092278" cy="4593904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Proof: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sz="2424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</a:t>
            </a:r>
            <a:r>
              <a:rPr lang="en-US" altLang="zh-TW" sz="2424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very </a:t>
            </a:r>
            <a:r>
              <a:rPr lang="en-US" altLang="zh-TW" sz="2424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graph with </a:t>
            </a:r>
            <a:r>
              <a:rPr lang="en-US" altLang="zh-TW" sz="2424" i="1" dirty="0">
                <a:ea typeface="新細明體" panose="02020500000000000000" pitchFamily="18" charset="-120"/>
              </a:rPr>
              <a:t>n </a:t>
            </a:r>
            <a:r>
              <a:rPr lang="en-US" altLang="zh-TW" sz="2424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vertices and</a:t>
            </a:r>
            <a:r>
              <a:rPr lang="en-US" altLang="zh-TW" sz="2424" i="1" dirty="0">
                <a:ea typeface="新細明體" panose="02020500000000000000" pitchFamily="18" charset="-120"/>
              </a:rPr>
              <a:t> k </a:t>
            </a:r>
            <a:r>
              <a:rPr lang="en-US" altLang="zh-TW" sz="2424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edges has at least </a:t>
            </a:r>
            <a:r>
              <a:rPr lang="en-US" altLang="zh-TW" sz="2424" i="1" dirty="0">
                <a:ea typeface="新細明體" panose="02020500000000000000" pitchFamily="18" charset="-120"/>
              </a:rPr>
              <a:t>n-k </a:t>
            </a:r>
            <a:r>
              <a:rPr lang="en-US" altLang="zh-TW" sz="2424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components.</a:t>
            </a:r>
            <a:r>
              <a:rPr lang="en-US" altLang="zh-TW" sz="2424" i="1" dirty="0"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Hence every </a:t>
            </a:r>
            <a:r>
              <a:rPr lang="en-US" altLang="zh-TW" sz="2424" i="1" dirty="0">
                <a:ea typeface="新細明體" panose="02020500000000000000" pitchFamily="18" charset="-120"/>
              </a:rPr>
              <a:t>n</a:t>
            </a:r>
            <a:r>
              <a:rPr lang="en-US" altLang="zh-TW" sz="2424" dirty="0">
                <a:ea typeface="新細明體" panose="02020500000000000000" pitchFamily="18" charset="-120"/>
              </a:rPr>
              <a:t>-vertex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graph with fewer than </a:t>
            </a:r>
            <a:r>
              <a:rPr lang="en-US" altLang="zh-TW" sz="2424" i="1" dirty="0">
                <a:ea typeface="新細明體" panose="02020500000000000000" pitchFamily="18" charset="-120"/>
              </a:rPr>
              <a:t>n</a:t>
            </a:r>
            <a:r>
              <a:rPr lang="en-US" altLang="zh-TW" sz="2424" dirty="0">
                <a:ea typeface="新細明體" panose="02020500000000000000" pitchFamily="18" charset="-120"/>
              </a:rPr>
              <a:t>-1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edges has at least two components and is disconnected. </a:t>
            </a:r>
          </a:p>
          <a:p>
            <a:pPr eaLnBrk="1" hangingPunct="1"/>
            <a:r>
              <a:rPr lang="en-US" altLang="zh-TW" sz="2424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contrapositive of this is that every connected </a:t>
            </a:r>
            <a:r>
              <a:rPr lang="en-US" altLang="zh-TW" sz="2424" i="1" dirty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n</a:t>
            </a:r>
            <a:r>
              <a:rPr lang="en-US" altLang="zh-TW" sz="2424" dirty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-vertex </a:t>
            </a:r>
            <a:r>
              <a:rPr lang="en-US" altLang="zh-TW" sz="2424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graph has at least </a:t>
            </a:r>
            <a:r>
              <a:rPr lang="en-US" altLang="zh-TW" sz="2424" i="1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zh-TW" sz="2424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-1 edges. This lower bound is achieved by the path </a:t>
            </a:r>
            <a:r>
              <a:rPr lang="en-US" altLang="zh-TW" sz="2424" i="1" dirty="0" err="1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P</a:t>
            </a:r>
            <a:r>
              <a:rPr lang="en-US" altLang="zh-TW" sz="2424" i="1" baseline="-14000" dirty="0" err="1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n</a:t>
            </a:r>
            <a:r>
              <a:rPr lang="en-US" altLang="zh-TW" sz="2424" dirty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.  </a:t>
            </a:r>
            <a:endParaRPr lang="en-US" altLang="zh-TW" sz="2424" b="1" dirty="0">
              <a:solidFill>
                <a:schemeClr val="accent1">
                  <a:lumMod val="75000"/>
                </a:schemeClr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0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842963" y="201707"/>
            <a:ext cx="7142919" cy="968188"/>
          </a:xfrm>
        </p:spPr>
        <p:txBody>
          <a:bodyPr>
            <a:normAutofit/>
          </a:bodyPr>
          <a:lstStyle/>
          <a:p>
            <a:pPr marL="460391" indent="-460391" algn="ctr"/>
            <a:r>
              <a:rPr lang="en-US" altLang="zh-TW" sz="2684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Some More </a:t>
            </a:r>
            <a:r>
              <a:rPr lang="en-US" altLang="zh-TW" sz="2684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Extremality</a:t>
            </a:r>
            <a:r>
              <a:rPr lang="en-US" altLang="zh-TW" sz="2684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Results</a:t>
            </a:r>
            <a:endParaRPr lang="en-US" altLang="zh-TW" sz="2684" dirty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sp>
        <p:nvSpPr>
          <p:cNvPr id="92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259" y="1651968"/>
            <a:ext cx="8955741" cy="416977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altLang="zh-TW" b="1" dirty="0" smtClean="0">
                <a:ea typeface="新細明體" panose="02020500000000000000" pitchFamily="18" charset="-120"/>
              </a:rPr>
              <a:t>Proposition 10: </a:t>
            </a:r>
            <a:r>
              <a:rPr lang="en-US" altLang="zh-TW" dirty="0" smtClean="0">
                <a:ea typeface="新細明體" panose="02020500000000000000" pitchFamily="18" charset="-120"/>
              </a:rPr>
              <a:t>If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is simple </a:t>
            </a:r>
            <a:r>
              <a:rPr lang="en-US" altLang="zh-TW" i="1" dirty="0" smtClean="0">
                <a:ea typeface="新細明體" panose="02020500000000000000" pitchFamily="18" charset="-120"/>
              </a:rPr>
              <a:t>n-</a:t>
            </a:r>
            <a:r>
              <a:rPr lang="en-US" altLang="zh-TW" dirty="0" smtClean="0">
                <a:ea typeface="新細明體" panose="02020500000000000000" pitchFamily="18" charset="-120"/>
              </a:rPr>
              <a:t>vertex graph with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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)(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-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)/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, then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is connected. 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b="1" dirty="0" smtClean="0">
                <a:ea typeface="新細明體" panose="02020500000000000000" pitchFamily="18" charset="-120"/>
              </a:rPr>
              <a:t>Proposition 11: </a:t>
            </a:r>
            <a:r>
              <a:rPr lang="en-US" altLang="zh-TW" dirty="0" smtClean="0">
                <a:ea typeface="新細明體" panose="02020500000000000000" pitchFamily="18" charset="-120"/>
              </a:rPr>
              <a:t>Every </a:t>
            </a:r>
            <a:r>
              <a:rPr lang="en-US" altLang="zh-TW" dirty="0" err="1" smtClean="0">
                <a:ea typeface="新細明體" panose="02020500000000000000" pitchFamily="18" charset="-120"/>
              </a:rPr>
              <a:t>loopless</a:t>
            </a:r>
            <a:r>
              <a:rPr lang="en-US" altLang="zh-TW" dirty="0" smtClean="0">
                <a:ea typeface="新細明體" panose="02020500000000000000" pitchFamily="18" charset="-120"/>
              </a:rPr>
              <a:t> graph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has a bipartite </a:t>
            </a:r>
            <a:r>
              <a:rPr lang="en-US" altLang="zh-TW" dirty="0" err="1" smtClean="0">
                <a:ea typeface="新細明體" panose="02020500000000000000" pitchFamily="18" charset="-120"/>
              </a:rPr>
              <a:t>subgraph</a:t>
            </a:r>
            <a:r>
              <a:rPr lang="en-US" altLang="zh-TW" dirty="0" smtClean="0">
                <a:ea typeface="新細明體" panose="02020500000000000000" pitchFamily="18" charset="-120"/>
              </a:rPr>
              <a:t> with at least </a:t>
            </a:r>
            <a:r>
              <a:rPr lang="en-US" altLang="zh-TW" i="1" dirty="0" smtClean="0">
                <a:ea typeface="新細明體" panose="02020500000000000000" pitchFamily="18" charset="-120"/>
              </a:rPr>
              <a:t>e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)/2 edges. 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b="1" dirty="0" smtClean="0">
                <a:ea typeface="新細明體" panose="02020500000000000000" pitchFamily="18" charset="-120"/>
              </a:rPr>
              <a:t>Proposition 12: </a:t>
            </a:r>
            <a:r>
              <a:rPr lang="en-US" altLang="zh-TW" dirty="0" smtClean="0">
                <a:ea typeface="新細明體" panose="02020500000000000000" pitchFamily="18" charset="-120"/>
              </a:rPr>
              <a:t>The maximum number of edges in an 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-vertex triangle free simple graph is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 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/4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 </a:t>
            </a:r>
            <a:endParaRPr lang="en-US" altLang="zh-TW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Symbol" panose="05050102010706020507" pitchFamily="18" charset="2"/>
            </a:endParaRP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4514278" y="3320427"/>
          <a:ext cx="115445" cy="217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7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278" y="3320427"/>
                        <a:ext cx="115445" cy="2171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3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842963" y="201707"/>
            <a:ext cx="7142919" cy="968188"/>
          </a:xfrm>
        </p:spPr>
        <p:txBody>
          <a:bodyPr>
            <a:normAutofit fontScale="90000"/>
          </a:bodyPr>
          <a:lstStyle/>
          <a:p>
            <a:pPr marL="460391" indent="-460391" algn="ctr"/>
            <a:r>
              <a:rPr lang="en-US" altLang="zh-TW" sz="2800" b="1" dirty="0" smtClean="0">
                <a:ea typeface="新細明體" panose="02020500000000000000" pitchFamily="18" charset="-120"/>
              </a:rPr>
              <a:t>Proposition 10: 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If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is 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a 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simple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n-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vertex graph with </a:t>
            </a:r>
            <a:r>
              <a:rPr lang="en-US" altLang="zh-TW" sz="28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</a:t>
            </a:r>
            <a:r>
              <a:rPr lang="en-US" altLang="zh-TW" sz="2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8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 (</a:t>
            </a:r>
            <a:r>
              <a:rPr lang="en-US" altLang="zh-TW" sz="28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sz="2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-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 sz="2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)/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2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, then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is connected.</a:t>
            </a:r>
            <a:endParaRPr lang="en-US" altLang="zh-TW" sz="2684" dirty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sp>
        <p:nvSpPr>
          <p:cNvPr id="92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651968"/>
            <a:ext cx="7154859" cy="41697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b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Proof:</a:t>
            </a:r>
            <a:r>
              <a:rPr lang="en-US" altLang="zh-TW" b="1" dirty="0" smtClean="0">
                <a:ea typeface="新細明體" panose="02020500000000000000" pitchFamily="18" charset="-120"/>
              </a:rPr>
              <a:t> </a:t>
            </a:r>
            <a:r>
              <a:rPr lang="en-US" altLang="zh-TW" sz="1731" dirty="0">
                <a:solidFill>
                  <a:srgbClr val="FF0000"/>
                </a:solidFill>
                <a:ea typeface="新細明體" panose="02020500000000000000" pitchFamily="18" charset="-120"/>
              </a:rPr>
              <a:t>1/2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Choose </a:t>
            </a:r>
            <a:r>
              <a:rPr lang="en-US" altLang="zh-TW" sz="2424" i="1" dirty="0" err="1">
                <a:ea typeface="Arial Unicode MS" panose="020B0604020202020204" pitchFamily="34" charset="-128"/>
                <a:cs typeface="Times New Roman" panose="02020603050405020304" pitchFamily="18" charset="0"/>
              </a:rPr>
              <a:t>u,v</a:t>
            </a:r>
            <a:r>
              <a:rPr lang="en-US" altLang="zh-TW" sz="2424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</a:t>
            </a:r>
            <a:r>
              <a:rPr lang="en-US" altLang="zh-TW" sz="2424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424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V </a:t>
            </a:r>
            <a:r>
              <a:rPr lang="en-US" altLang="zh-TW" sz="2424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sz="2424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G</a:t>
            </a:r>
            <a:r>
              <a:rPr lang="en-US" altLang="zh-TW" sz="2424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 suffices to show that </a:t>
            </a:r>
            <a:r>
              <a:rPr lang="en-US" altLang="zh-TW" sz="2424" i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u,v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have a common neighbor if they are not adjacent.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 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simple, we have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|</a:t>
            </a:r>
            <a:r>
              <a:rPr lang="en-US" altLang="zh-TW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zh-TW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u</a:t>
            </a:r>
            <a:r>
              <a:rPr lang="en-US" altLang="zh-TW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S" altLang="zh-TW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|</a:t>
            </a:r>
            <a:r>
              <a:rPr lang="en-US" altLang="zh-TW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</a:t>
            </a:r>
            <a:r>
              <a:rPr lang="en-US" altLang="zh-TW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i="1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 </a:t>
            </a:r>
            <a:r>
              <a:rPr lang="en-US" altLang="zh-TW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G </a:t>
            </a:r>
            <a:r>
              <a:rPr lang="en-US" altLang="zh-TW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)  (</a:t>
            </a:r>
            <a:r>
              <a:rPr lang="en-US" altLang="zh-TW" i="1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n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-1)/2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and similarly for </a:t>
            </a:r>
            <a:r>
              <a:rPr lang="en-US" altLang="zh-TW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Recall:</a:t>
            </a:r>
            <a:r>
              <a:rPr lang="en-US" altLang="zh-TW" sz="2337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altLang="zh-TW" sz="2337" i="1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 </a:t>
            </a:r>
            <a:r>
              <a:rPr lang="en-US" altLang="zh-TW" sz="2337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(</a:t>
            </a:r>
            <a:r>
              <a:rPr lang="en-US" altLang="zh-TW" sz="2337" i="1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G </a:t>
            </a: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) is the minimum degree,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337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               |</a:t>
            </a:r>
            <a:r>
              <a:rPr lang="en-US" altLang="zh-TW" sz="2337" i="1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N</a:t>
            </a:r>
            <a:r>
              <a:rPr lang="en-US" altLang="zh-TW" sz="2337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(</a:t>
            </a:r>
            <a:r>
              <a:rPr lang="en-US" altLang="zh-TW" sz="2337" i="1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u</a:t>
            </a:r>
            <a:r>
              <a:rPr lang="en-US" altLang="zh-TW" sz="2337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)| = </a:t>
            </a:r>
            <a:r>
              <a:rPr lang="en-US" altLang="zh-TW" sz="2337" i="1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d</a:t>
            </a:r>
            <a:r>
              <a:rPr lang="en-US" altLang="zh-TW" sz="2337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(</a:t>
            </a:r>
            <a:r>
              <a:rPr lang="en-US" altLang="zh-TW" sz="2337" i="1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u</a:t>
            </a:r>
            <a:r>
              <a:rPr lang="en-US" altLang="zh-TW" sz="2337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)   </a:t>
            </a: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Hence: </a:t>
            </a: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|</a:t>
            </a:r>
            <a:r>
              <a:rPr lang="en-US" altLang="zh-TW" sz="2337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zh-TW" sz="2337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sz="2337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u</a:t>
            </a:r>
            <a:r>
              <a:rPr lang="en-US" altLang="zh-TW" sz="2337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S" altLang="zh-TW" sz="2337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|</a:t>
            </a:r>
            <a:r>
              <a:rPr lang="en-US" altLang="zh-TW" sz="2337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</a:t>
            </a:r>
            <a:r>
              <a:rPr lang="en-US" altLang="zh-TW" sz="2337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337" i="1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 </a:t>
            </a:r>
            <a:r>
              <a:rPr lang="en-US" altLang="zh-TW" sz="2337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(</a:t>
            </a:r>
            <a:r>
              <a:rPr lang="en-US" altLang="zh-TW" sz="2337" i="1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G </a:t>
            </a:r>
            <a:r>
              <a:rPr lang="en-US" altLang="zh-TW" sz="2337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)</a:t>
            </a: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4514278" y="3320427"/>
          <a:ext cx="115445" cy="217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1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278" y="3320427"/>
                        <a:ext cx="115445" cy="2171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3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2"/>
          <p:cNvSpPr>
            <a:spLocks noGrp="1" noChangeArrowheads="1"/>
          </p:cNvSpPr>
          <p:nvPr>
            <p:ph type="title"/>
          </p:nvPr>
        </p:nvSpPr>
        <p:spPr>
          <a:xfrm>
            <a:off x="1345029" y="610211"/>
            <a:ext cx="6640853" cy="913942"/>
          </a:xfrm>
        </p:spPr>
        <p:txBody>
          <a:bodyPr/>
          <a:lstStyle/>
          <a:p>
            <a:pPr marL="460391" indent="-460391"/>
            <a:r>
              <a:rPr lang="en-US" altLang="zh-TW" sz="2400" b="1" dirty="0" smtClean="0">
                <a:ea typeface="新細明體" panose="02020500000000000000" pitchFamily="18" charset="-120"/>
              </a:rPr>
              <a:t>Proposition 10: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If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is simple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n-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vertex graph with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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)(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-</a:t>
            </a:r>
            <a:r>
              <a:rPr lang="en-US" altLang="zh-TW" sz="1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)/</a:t>
            </a:r>
            <a:r>
              <a:rPr lang="en-US" altLang="zh-TW" sz="1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2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, then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is connected.</a:t>
            </a:r>
            <a:endParaRPr lang="en-US" altLang="zh-TW" sz="2684" dirty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sp>
        <p:nvSpPr>
          <p:cNvPr id="102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759167"/>
            <a:ext cx="7154859" cy="3694576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b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Proof:</a:t>
            </a:r>
            <a:r>
              <a:rPr lang="en-US" altLang="zh-TW" b="1" dirty="0" smtClean="0">
                <a:ea typeface="新細明體" panose="02020500000000000000" pitchFamily="18" charset="-120"/>
              </a:rPr>
              <a:t> </a:t>
            </a:r>
            <a:r>
              <a:rPr lang="en-US" altLang="zh-TW" sz="1731" dirty="0">
                <a:solidFill>
                  <a:srgbClr val="FF0000"/>
                </a:solidFill>
                <a:ea typeface="新細明體" panose="02020500000000000000" pitchFamily="18" charset="-120"/>
              </a:rPr>
              <a:t>2/2</a:t>
            </a:r>
          </a:p>
          <a:p>
            <a:pPr eaLnBrk="1" hangingPunct="1"/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When </a:t>
            </a:r>
            <a:r>
              <a:rPr lang="en-US" altLang="zh-TW" sz="2424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and </a:t>
            </a:r>
            <a:r>
              <a:rPr lang="en-US" altLang="zh-TW" sz="2424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are not </a:t>
            </a:r>
            <a:r>
              <a:rPr lang="en-US" altLang="zh-TW" sz="2424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adjacent,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have </a:t>
            </a:r>
            <a:endParaRPr lang="en-US" altLang="zh-TW" sz="2424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eaLnBrk="1" hangingPunct="1">
              <a:buNone/>
            </a:pP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424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sz="2424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424" b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|</a:t>
            </a:r>
            <a:r>
              <a:rPr lang="en-US" altLang="zh-TW" sz="2424" b="1" i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zh-TW" sz="2424" b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zh-TW" sz="2424" b="1" i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u </a:t>
            </a:r>
            <a:r>
              <a:rPr lang="en-US" altLang="zh-TW" sz="2424" b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) </a:t>
            </a:r>
            <a:r>
              <a:rPr lang="en-US" altLang="zh-TW" sz="2424" b="1" dirty="0" smtClean="0">
                <a:ea typeface="Arial Unicode MS" panose="020B060402020202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en-US" altLang="zh-TW" sz="2424" b="1" i="1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zh-TW" sz="2424" b="1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zh-TW" sz="2424" b="1" i="1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v </a:t>
            </a:r>
            <a:r>
              <a:rPr lang="en-US" altLang="zh-TW" sz="2424" b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)| </a:t>
            </a:r>
            <a:r>
              <a:rPr lang="en-US" altLang="zh-TW" sz="2424" dirty="0">
                <a:ea typeface="Arial Unicode MS" panose="020B060402020202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TW" sz="2424" b="1" i="1" dirty="0">
                <a:ea typeface="Arial Unicode MS" panose="020B060402020202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TW" sz="2424" b="1" dirty="0">
                <a:ea typeface="Arial Unicode MS" panose="020B060402020202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- 2</a:t>
            </a:r>
          </a:p>
          <a:p>
            <a:pPr lvl="1" eaLnBrk="1" hangingPunct="1"/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altLang="zh-TW" sz="2337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 </a:t>
            </a:r>
            <a:r>
              <a:rPr lang="en-US" altLang="zh-TW" sz="2337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u</a:t>
            </a:r>
            <a:r>
              <a:rPr lang="en-US" altLang="zh-TW" sz="2337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and </a:t>
            </a:r>
            <a:r>
              <a:rPr lang="en-US" altLang="zh-TW" sz="2337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altLang="zh-TW" sz="2337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are not in the </a:t>
            </a:r>
            <a:r>
              <a:rPr lang="en-US" altLang="zh-TW" sz="2337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union</a:t>
            </a:r>
          </a:p>
          <a:p>
            <a:pPr marL="457200" lvl="1" indent="0" eaLnBrk="1" hangingPunct="1">
              <a:spcBef>
                <a:spcPts val="2400"/>
              </a:spcBef>
              <a:buNone/>
            </a:pPr>
            <a:endParaRPr lang="en-US" altLang="zh-TW" sz="2337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lvl="1" indent="0" eaLnBrk="1" hangingPunct="1">
              <a:buNone/>
            </a:pPr>
            <a:endParaRPr lang="en-US" altLang="zh-TW" sz="2337" i="1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eaLnBrk="1" hangingPunct="1"/>
            <a:endParaRPr lang="en-US" altLang="zh-TW" sz="2337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10242" name="Object 7"/>
          <p:cNvGraphicFramePr>
            <a:graphicFrameLocks noChangeAspect="1"/>
          </p:cNvGraphicFramePr>
          <p:nvPr/>
        </p:nvGraphicFramePr>
        <p:xfrm>
          <a:off x="4514278" y="3320427"/>
          <a:ext cx="115445" cy="217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278" y="3320427"/>
                        <a:ext cx="115445" cy="2171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074294"/>
              </p:ext>
            </p:extLst>
          </p:nvPr>
        </p:nvGraphicFramePr>
        <p:xfrm>
          <a:off x="1215427" y="4075070"/>
          <a:ext cx="5702172" cy="1147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Equation" r:id="rId5" imgW="4064000" imgH="736600" progId="">
                  <p:embed/>
                </p:oleObj>
              </mc:Choice>
              <mc:Fallback>
                <p:oleObj name="Equation" r:id="rId5" imgW="4064000" imgH="736600" progId="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5427" y="4075070"/>
                        <a:ext cx="5702172" cy="1147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0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Rectangle 2"/>
          <p:cNvSpPr>
            <a:spLocks noGrp="1" noChangeArrowheads="1"/>
          </p:cNvSpPr>
          <p:nvPr>
            <p:ph type="title"/>
          </p:nvPr>
        </p:nvSpPr>
        <p:spPr>
          <a:xfrm>
            <a:off x="978079" y="453536"/>
            <a:ext cx="7154859" cy="913942"/>
          </a:xfrm>
        </p:spPr>
        <p:txBody>
          <a:bodyPr>
            <a:normAutofit fontScale="90000"/>
          </a:bodyPr>
          <a:lstStyle/>
          <a:p>
            <a:pPr marL="545597" indent="-545597"/>
            <a:r>
              <a:rPr lang="en-US" altLang="zh-TW" sz="2684" b="1" dirty="0" smtClean="0">
                <a:ea typeface="新細明體" panose="02020500000000000000" pitchFamily="18" charset="-120"/>
              </a:rPr>
              <a:t>Proposition 11 : </a:t>
            </a:r>
            <a:r>
              <a:rPr lang="en-US" altLang="zh-TW" sz="2684" dirty="0">
                <a:ea typeface="新細明體" panose="02020500000000000000" pitchFamily="18" charset="-120"/>
              </a:rPr>
              <a:t>Every </a:t>
            </a:r>
            <a:r>
              <a:rPr lang="en-US" altLang="zh-TW" sz="2684" dirty="0" err="1">
                <a:ea typeface="新細明體" panose="02020500000000000000" pitchFamily="18" charset="-120"/>
              </a:rPr>
              <a:t>loopless</a:t>
            </a:r>
            <a:r>
              <a:rPr lang="en-US" altLang="zh-TW" sz="2684" dirty="0">
                <a:ea typeface="新細明體" panose="02020500000000000000" pitchFamily="18" charset="-120"/>
              </a:rPr>
              <a:t> graph </a:t>
            </a:r>
            <a:r>
              <a:rPr lang="en-US" altLang="zh-TW" sz="2684" i="1" dirty="0">
                <a:ea typeface="新細明體" panose="02020500000000000000" pitchFamily="18" charset="-120"/>
              </a:rPr>
              <a:t>G</a:t>
            </a:r>
            <a:r>
              <a:rPr lang="en-US" altLang="zh-TW" sz="2684" dirty="0">
                <a:ea typeface="新細明體" panose="02020500000000000000" pitchFamily="18" charset="-120"/>
              </a:rPr>
              <a:t> has a bipartite </a:t>
            </a:r>
            <a:r>
              <a:rPr lang="en-US" altLang="zh-TW" sz="2684" dirty="0" err="1">
                <a:ea typeface="新細明體" panose="02020500000000000000" pitchFamily="18" charset="-120"/>
              </a:rPr>
              <a:t>subgraph</a:t>
            </a:r>
            <a:r>
              <a:rPr lang="en-US" altLang="zh-TW" sz="2684" dirty="0">
                <a:ea typeface="新細明體" panose="02020500000000000000" pitchFamily="18" charset="-120"/>
              </a:rPr>
              <a:t> with at least </a:t>
            </a:r>
            <a:r>
              <a:rPr lang="en-US" altLang="zh-TW" sz="2684" i="1" dirty="0">
                <a:ea typeface="新細明體" panose="02020500000000000000" pitchFamily="18" charset="-120"/>
              </a:rPr>
              <a:t>e</a:t>
            </a:r>
            <a:r>
              <a:rPr lang="en-US" altLang="zh-TW" sz="2684" dirty="0">
                <a:ea typeface="新細明體" panose="02020500000000000000" pitchFamily="18" charset="-120"/>
              </a:rPr>
              <a:t>(</a:t>
            </a:r>
            <a:r>
              <a:rPr lang="en-US" altLang="zh-TW" sz="2684" i="1" dirty="0">
                <a:ea typeface="新細明體" panose="02020500000000000000" pitchFamily="18" charset="-120"/>
              </a:rPr>
              <a:t>G</a:t>
            </a:r>
            <a:r>
              <a:rPr lang="en-US" altLang="zh-TW" sz="2684" dirty="0">
                <a:ea typeface="新細明體" panose="02020500000000000000" pitchFamily="18" charset="-120"/>
              </a:rPr>
              <a:t>)/2 edges. </a:t>
            </a:r>
            <a:endParaRPr lang="en-US" altLang="zh-TW" sz="1558" dirty="0">
              <a:ea typeface="新細明體" panose="02020500000000000000" pitchFamily="18" charset="-120"/>
            </a:endParaRPr>
          </a:p>
        </p:txBody>
      </p:sp>
      <p:sp>
        <p:nvSpPr>
          <p:cNvPr id="942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397714"/>
            <a:ext cx="7154859" cy="322834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78" dirty="0">
                <a:solidFill>
                  <a:srgbClr val="FF0000"/>
                </a:solidFill>
                <a:ea typeface="新細明體" panose="02020500000000000000" pitchFamily="18" charset="-120"/>
              </a:rPr>
              <a:t>Proof:</a:t>
            </a:r>
            <a:r>
              <a:rPr lang="en-US" altLang="zh-TW" sz="2078" dirty="0">
                <a:ea typeface="新細明體" panose="02020500000000000000" pitchFamily="18" charset="-120"/>
              </a:rPr>
              <a:t> </a:t>
            </a:r>
            <a:r>
              <a:rPr lang="en-US" altLang="zh-TW" sz="2078" dirty="0" smtClean="0">
                <a:ea typeface="新細明體" panose="02020500000000000000" pitchFamily="18" charset="-120"/>
              </a:rPr>
              <a:t> (1/2)</a:t>
            </a:r>
            <a:endParaRPr lang="en-US" altLang="zh-TW" sz="2078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Partition </a:t>
            </a:r>
            <a:r>
              <a:rPr lang="en-US" altLang="zh-TW" sz="2078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altLang="zh-TW" sz="2078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sz="2078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G</a:t>
            </a:r>
            <a:r>
              <a:rPr lang="en-US" altLang="zh-TW" sz="2078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into two sets </a:t>
            </a:r>
            <a:r>
              <a:rPr lang="en-US" altLang="zh-TW" sz="2078" b="1" i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zh-TW" sz="2078" b="1" i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Y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Using the edges having one endpoint in each set yields a bipartite </a:t>
            </a:r>
            <a:r>
              <a:rPr lang="en-US" altLang="zh-TW" sz="2078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subgraph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TW" sz="2078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H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with bipartition </a:t>
            </a:r>
            <a:r>
              <a:rPr lang="en-US" altLang="zh-TW" sz="2078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zh-TW" sz="2078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</a:p>
          <a:p>
            <a:pPr eaLnBrk="1" hangingPunct="1"/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</a:t>
            </a:r>
            <a:r>
              <a:rPr lang="en-US" altLang="zh-TW" sz="2078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H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contains fewer than half the edges of </a:t>
            </a:r>
            <a:r>
              <a:rPr lang="en-US" altLang="zh-TW" sz="2078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G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incident to a vertex </a:t>
            </a:r>
            <a:r>
              <a:rPr lang="en-US" altLang="zh-TW" sz="2078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then </a:t>
            </a:r>
            <a:r>
              <a:rPr lang="en-US" altLang="zh-TW" sz="2078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v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more edges to vertices in its own class than in the other class, as illustrated bellow. </a:t>
            </a:r>
            <a:endParaRPr lang="en-US" altLang="zh-TW" sz="2078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8311" name="Oval 4"/>
          <p:cNvSpPr>
            <a:spLocks noChangeArrowheads="1"/>
          </p:cNvSpPr>
          <p:nvPr/>
        </p:nvSpPr>
        <p:spPr bwMode="auto">
          <a:xfrm>
            <a:off x="1628145" y="4947656"/>
            <a:ext cx="827358" cy="111872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98312" name="Oval 5"/>
          <p:cNvSpPr>
            <a:spLocks noChangeArrowheads="1"/>
          </p:cNvSpPr>
          <p:nvPr/>
        </p:nvSpPr>
        <p:spPr bwMode="auto">
          <a:xfrm>
            <a:off x="3051970" y="4894057"/>
            <a:ext cx="753143" cy="115170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98313" name="Line 6"/>
          <p:cNvSpPr>
            <a:spLocks noChangeShapeType="1"/>
          </p:cNvSpPr>
          <p:nvPr/>
        </p:nvSpPr>
        <p:spPr bwMode="auto">
          <a:xfrm flipV="1">
            <a:off x="2092675" y="5137316"/>
            <a:ext cx="79712" cy="57172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98314" name="Line 7"/>
          <p:cNvSpPr>
            <a:spLocks noChangeShapeType="1"/>
          </p:cNvSpPr>
          <p:nvPr/>
        </p:nvSpPr>
        <p:spPr bwMode="auto">
          <a:xfrm flipH="1" flipV="1">
            <a:off x="1957989" y="5159306"/>
            <a:ext cx="131937" cy="54973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98315" name="Line 8"/>
          <p:cNvSpPr>
            <a:spLocks noChangeShapeType="1"/>
          </p:cNvSpPr>
          <p:nvPr/>
        </p:nvSpPr>
        <p:spPr bwMode="auto">
          <a:xfrm flipH="1" flipV="1">
            <a:off x="1793067" y="5302238"/>
            <a:ext cx="296859" cy="41230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98316" name="Line 9"/>
          <p:cNvSpPr>
            <a:spLocks noChangeShapeType="1"/>
          </p:cNvSpPr>
          <p:nvPr/>
        </p:nvSpPr>
        <p:spPr bwMode="auto">
          <a:xfrm flipV="1">
            <a:off x="2095424" y="5230771"/>
            <a:ext cx="1181940" cy="48377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98317" name="Line 10"/>
          <p:cNvSpPr>
            <a:spLocks noChangeShapeType="1"/>
          </p:cNvSpPr>
          <p:nvPr/>
        </p:nvSpPr>
        <p:spPr bwMode="auto">
          <a:xfrm flipV="1">
            <a:off x="2095424" y="5666440"/>
            <a:ext cx="1132463" cy="4810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98318" name="Oval 11"/>
          <p:cNvSpPr>
            <a:spLocks noChangeArrowheads="1"/>
          </p:cNvSpPr>
          <p:nvPr/>
        </p:nvSpPr>
        <p:spPr bwMode="auto">
          <a:xfrm>
            <a:off x="5124488" y="4914672"/>
            <a:ext cx="802620" cy="1159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98319" name="Oval 12"/>
          <p:cNvSpPr>
            <a:spLocks noChangeArrowheads="1"/>
          </p:cNvSpPr>
          <p:nvPr/>
        </p:nvSpPr>
        <p:spPr bwMode="auto">
          <a:xfrm>
            <a:off x="6548313" y="4861072"/>
            <a:ext cx="753143" cy="119293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98320" name="Line 13"/>
          <p:cNvSpPr>
            <a:spLocks noChangeShapeType="1"/>
          </p:cNvSpPr>
          <p:nvPr/>
        </p:nvSpPr>
        <p:spPr bwMode="auto">
          <a:xfrm flipH="1" flipV="1">
            <a:off x="5668730" y="5145562"/>
            <a:ext cx="1104976" cy="395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98321" name="Line 14"/>
          <p:cNvSpPr>
            <a:spLocks noChangeShapeType="1"/>
          </p:cNvSpPr>
          <p:nvPr/>
        </p:nvSpPr>
        <p:spPr bwMode="auto">
          <a:xfrm flipH="1" flipV="1">
            <a:off x="5446086" y="5266505"/>
            <a:ext cx="1333118" cy="272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98322" name="Line 15"/>
          <p:cNvSpPr>
            <a:spLocks noChangeShapeType="1"/>
          </p:cNvSpPr>
          <p:nvPr/>
        </p:nvSpPr>
        <p:spPr bwMode="auto">
          <a:xfrm flipH="1" flipV="1">
            <a:off x="5413102" y="5467160"/>
            <a:ext cx="1360605" cy="687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98323" name="Line 16"/>
          <p:cNvSpPr>
            <a:spLocks noChangeShapeType="1"/>
          </p:cNvSpPr>
          <p:nvPr/>
        </p:nvSpPr>
        <p:spPr bwMode="auto">
          <a:xfrm flipH="1" flipV="1">
            <a:off x="6773707" y="5239018"/>
            <a:ext cx="5497" cy="294111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98324" name="Line 17"/>
          <p:cNvSpPr>
            <a:spLocks noChangeShapeType="1"/>
          </p:cNvSpPr>
          <p:nvPr/>
        </p:nvSpPr>
        <p:spPr bwMode="auto">
          <a:xfrm flipV="1">
            <a:off x="6770958" y="5229398"/>
            <a:ext cx="324346" cy="311977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5027</TotalTime>
  <Words>1108</Words>
  <Application>Microsoft Office PowerPoint</Application>
  <PresentationFormat>On-screen Show (4:3)</PresentationFormat>
  <Paragraphs>109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Equation</vt:lpstr>
      <vt:lpstr>Recap : Definitions</vt:lpstr>
      <vt:lpstr>Recap : Results and Proof Techniques</vt:lpstr>
      <vt:lpstr>Recap : Results and Proof Techniques</vt:lpstr>
      <vt:lpstr>Recap : Results and Proof Techniques</vt:lpstr>
      <vt:lpstr>Proposition 9 : The minimum number of edges in a connected graph with n vertices is n-1</vt:lpstr>
      <vt:lpstr>Some More Extremality Results</vt:lpstr>
      <vt:lpstr>Proposition 10: If G is a simple n-vertex graph with (G)  (n-1)/2, then G is connected.</vt:lpstr>
      <vt:lpstr>Proposition 10: If G is simple n-vertex graph with (G)(n-1)/2, then G is connected.</vt:lpstr>
      <vt:lpstr>Proposition 11 : Every loopless graph G has a bipartite subgraph with at least e(G)/2 edges. </vt:lpstr>
      <vt:lpstr>PowerPoint Presentation</vt:lpstr>
      <vt:lpstr>Proposition 12: The maximum number of edges in an n-vertex triangle free simple graph is  n2/4    </vt:lpstr>
      <vt:lpstr>Proposition 12: The maximum number of edges in an n-vertex triangle free simple graph is  n2/4 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75</cp:revision>
  <dcterms:created xsi:type="dcterms:W3CDTF">2013-08-04T06:42:48Z</dcterms:created>
  <dcterms:modified xsi:type="dcterms:W3CDTF">2017-01-18T03:34:39Z</dcterms:modified>
</cp:coreProperties>
</file>