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27"/>
  </p:normalViewPr>
  <p:slideViewPr>
    <p:cSldViewPr>
      <p:cViewPr varScale="1">
        <p:scale>
          <a:sx n="77" d="100"/>
          <a:sy n="77" d="100"/>
        </p:scale>
        <p:origin x="20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0489" y="6946900"/>
            <a:ext cx="7924800" cy="241300"/>
          </a:xfrm>
          <a:custGeom>
            <a:avLst/>
            <a:gdLst/>
            <a:ahLst/>
            <a:cxnLst/>
            <a:rect l="l" t="t" r="r" b="b"/>
            <a:pathLst>
              <a:path w="7924800" h="241300">
                <a:moveTo>
                  <a:pt x="7924794" y="241300"/>
                </a:moveTo>
                <a:lnTo>
                  <a:pt x="7772394" y="0"/>
                </a:lnTo>
                <a:lnTo>
                  <a:pt x="0" y="0"/>
                </a:lnTo>
                <a:lnTo>
                  <a:pt x="0" y="241300"/>
                </a:lnTo>
                <a:lnTo>
                  <a:pt x="7924794" y="241300"/>
                </a:lnTo>
                <a:close/>
              </a:path>
            </a:pathLst>
          </a:custGeom>
          <a:solidFill>
            <a:srgbClr val="86B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0489" y="6997700"/>
            <a:ext cx="8006080" cy="215900"/>
          </a:xfrm>
          <a:custGeom>
            <a:avLst/>
            <a:gdLst/>
            <a:ahLst/>
            <a:cxnLst/>
            <a:rect l="l" t="t" r="r" b="b"/>
            <a:pathLst>
              <a:path w="8006080" h="215900">
                <a:moveTo>
                  <a:pt x="8005933" y="215900"/>
                </a:moveTo>
                <a:lnTo>
                  <a:pt x="7873994" y="0"/>
                </a:lnTo>
                <a:lnTo>
                  <a:pt x="0" y="0"/>
                </a:lnTo>
                <a:lnTo>
                  <a:pt x="0" y="215900"/>
                </a:lnTo>
                <a:lnTo>
                  <a:pt x="8005933" y="2159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878684" y="6705600"/>
            <a:ext cx="393700" cy="381000"/>
          </a:xfrm>
          <a:custGeom>
            <a:avLst/>
            <a:gdLst/>
            <a:ahLst/>
            <a:cxnLst/>
            <a:rect l="l" t="t" r="r" b="b"/>
            <a:pathLst>
              <a:path w="393700" h="381000">
                <a:moveTo>
                  <a:pt x="241300" y="374400"/>
                </a:moveTo>
                <a:lnTo>
                  <a:pt x="241300" y="279400"/>
                </a:lnTo>
                <a:lnTo>
                  <a:pt x="236735" y="296068"/>
                </a:lnTo>
                <a:lnTo>
                  <a:pt x="223837" y="307975"/>
                </a:lnTo>
                <a:lnTo>
                  <a:pt x="203795" y="315118"/>
                </a:lnTo>
                <a:lnTo>
                  <a:pt x="177800" y="317500"/>
                </a:lnTo>
                <a:lnTo>
                  <a:pt x="157162" y="313134"/>
                </a:lnTo>
                <a:lnTo>
                  <a:pt x="136525" y="301625"/>
                </a:lnTo>
                <a:lnTo>
                  <a:pt x="120650" y="285353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279400"/>
                </a:lnTo>
                <a:lnTo>
                  <a:pt x="2381" y="298450"/>
                </a:lnTo>
                <a:lnTo>
                  <a:pt x="21431" y="336550"/>
                </a:lnTo>
                <a:lnTo>
                  <a:pt x="61714" y="364926"/>
                </a:lnTo>
                <a:lnTo>
                  <a:pt x="132754" y="378817"/>
                </a:lnTo>
                <a:lnTo>
                  <a:pt x="177800" y="381000"/>
                </a:lnTo>
                <a:lnTo>
                  <a:pt x="231598" y="376884"/>
                </a:lnTo>
                <a:lnTo>
                  <a:pt x="241300" y="374400"/>
                </a:lnTo>
                <a:close/>
              </a:path>
              <a:path w="393700" h="381000">
                <a:moveTo>
                  <a:pt x="393700" y="114300"/>
                </a:moveTo>
                <a:lnTo>
                  <a:pt x="393700" y="88900"/>
                </a:lnTo>
                <a:lnTo>
                  <a:pt x="385165" y="50393"/>
                </a:lnTo>
                <a:lnTo>
                  <a:pt x="362000" y="24688"/>
                </a:lnTo>
                <a:lnTo>
                  <a:pt x="327863" y="9347"/>
                </a:lnTo>
                <a:lnTo>
                  <a:pt x="286410" y="1930"/>
                </a:lnTo>
                <a:lnTo>
                  <a:pt x="241300" y="0"/>
                </a:lnTo>
                <a:lnTo>
                  <a:pt x="172720" y="4572"/>
                </a:lnTo>
                <a:lnTo>
                  <a:pt x="119379" y="18288"/>
                </a:lnTo>
                <a:lnTo>
                  <a:pt x="81279" y="41148"/>
                </a:lnTo>
                <a:lnTo>
                  <a:pt x="58420" y="73151"/>
                </a:lnTo>
                <a:lnTo>
                  <a:pt x="50800" y="114300"/>
                </a:lnTo>
                <a:lnTo>
                  <a:pt x="55562" y="140692"/>
                </a:lnTo>
                <a:lnTo>
                  <a:pt x="69850" y="163512"/>
                </a:lnTo>
                <a:lnTo>
                  <a:pt x="93662" y="183951"/>
                </a:lnTo>
                <a:lnTo>
                  <a:pt x="127000" y="203200"/>
                </a:lnTo>
                <a:lnTo>
                  <a:pt x="177800" y="228600"/>
                </a:lnTo>
                <a:lnTo>
                  <a:pt x="177800" y="88900"/>
                </a:lnTo>
                <a:lnTo>
                  <a:pt x="182165" y="79573"/>
                </a:lnTo>
                <a:lnTo>
                  <a:pt x="193675" y="71437"/>
                </a:lnTo>
                <a:lnTo>
                  <a:pt x="209946" y="65682"/>
                </a:lnTo>
                <a:lnTo>
                  <a:pt x="228600" y="63500"/>
                </a:lnTo>
                <a:lnTo>
                  <a:pt x="247253" y="65881"/>
                </a:lnTo>
                <a:lnTo>
                  <a:pt x="263525" y="73025"/>
                </a:lnTo>
                <a:lnTo>
                  <a:pt x="275034" y="84931"/>
                </a:lnTo>
                <a:lnTo>
                  <a:pt x="279400" y="101600"/>
                </a:lnTo>
                <a:lnTo>
                  <a:pt x="279400" y="114300"/>
                </a:lnTo>
                <a:lnTo>
                  <a:pt x="393700" y="114300"/>
                </a:lnTo>
                <a:close/>
              </a:path>
              <a:path w="393700" h="381000">
                <a:moveTo>
                  <a:pt x="368300" y="254000"/>
                </a:moveTo>
                <a:lnTo>
                  <a:pt x="363537" y="227806"/>
                </a:lnTo>
                <a:lnTo>
                  <a:pt x="349250" y="206375"/>
                </a:lnTo>
                <a:lnTo>
                  <a:pt x="325437" y="189706"/>
                </a:lnTo>
                <a:lnTo>
                  <a:pt x="292100" y="177800"/>
                </a:lnTo>
                <a:lnTo>
                  <a:pt x="215900" y="139700"/>
                </a:lnTo>
                <a:lnTo>
                  <a:pt x="199231" y="135334"/>
                </a:lnTo>
                <a:lnTo>
                  <a:pt x="187325" y="123825"/>
                </a:lnTo>
                <a:lnTo>
                  <a:pt x="180181" y="107553"/>
                </a:lnTo>
                <a:lnTo>
                  <a:pt x="177800" y="88900"/>
                </a:lnTo>
                <a:lnTo>
                  <a:pt x="177800" y="228600"/>
                </a:lnTo>
                <a:lnTo>
                  <a:pt x="203200" y="241300"/>
                </a:lnTo>
                <a:lnTo>
                  <a:pt x="214510" y="243681"/>
                </a:lnTo>
                <a:lnTo>
                  <a:pt x="227012" y="250825"/>
                </a:lnTo>
                <a:lnTo>
                  <a:pt x="237132" y="262731"/>
                </a:lnTo>
                <a:lnTo>
                  <a:pt x="241300" y="279400"/>
                </a:lnTo>
                <a:lnTo>
                  <a:pt x="241300" y="374400"/>
                </a:lnTo>
                <a:lnTo>
                  <a:pt x="277988" y="365007"/>
                </a:lnTo>
                <a:lnTo>
                  <a:pt x="315912" y="346075"/>
                </a:lnTo>
                <a:lnTo>
                  <a:pt x="344311" y="320792"/>
                </a:lnTo>
                <a:lnTo>
                  <a:pt x="362126" y="289865"/>
                </a:lnTo>
                <a:lnTo>
                  <a:pt x="368300" y="2540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3484" y="6705600"/>
            <a:ext cx="355600" cy="381000"/>
          </a:xfrm>
          <a:custGeom>
            <a:avLst/>
            <a:gdLst/>
            <a:ahLst/>
            <a:cxnLst/>
            <a:rect l="l" t="t" r="r" b="b"/>
            <a:pathLst>
              <a:path w="355600" h="381000">
                <a:moveTo>
                  <a:pt x="114300" y="222250"/>
                </a:moveTo>
                <a:lnTo>
                  <a:pt x="114300" y="88900"/>
                </a:lnTo>
                <a:lnTo>
                  <a:pt x="114101" y="96440"/>
                </a:lnTo>
                <a:lnTo>
                  <a:pt x="112712" y="101600"/>
                </a:lnTo>
                <a:lnTo>
                  <a:pt x="108942" y="106759"/>
                </a:lnTo>
                <a:lnTo>
                  <a:pt x="101600" y="114300"/>
                </a:lnTo>
                <a:lnTo>
                  <a:pt x="0" y="114300"/>
                </a:lnTo>
                <a:lnTo>
                  <a:pt x="4762" y="140692"/>
                </a:lnTo>
                <a:lnTo>
                  <a:pt x="19050" y="163512"/>
                </a:lnTo>
                <a:lnTo>
                  <a:pt x="42862" y="183951"/>
                </a:lnTo>
                <a:lnTo>
                  <a:pt x="76200" y="203200"/>
                </a:lnTo>
                <a:lnTo>
                  <a:pt x="114300" y="222250"/>
                </a:lnTo>
                <a:close/>
              </a:path>
              <a:path w="355600" h="381000">
                <a:moveTo>
                  <a:pt x="190500" y="374400"/>
                </a:moveTo>
                <a:lnTo>
                  <a:pt x="190500" y="279400"/>
                </a:lnTo>
                <a:lnTo>
                  <a:pt x="185935" y="296068"/>
                </a:lnTo>
                <a:lnTo>
                  <a:pt x="173037" y="307975"/>
                </a:lnTo>
                <a:lnTo>
                  <a:pt x="152995" y="315118"/>
                </a:lnTo>
                <a:lnTo>
                  <a:pt x="127000" y="317500"/>
                </a:lnTo>
                <a:lnTo>
                  <a:pt x="102989" y="313134"/>
                </a:lnTo>
                <a:lnTo>
                  <a:pt x="87312" y="301625"/>
                </a:lnTo>
                <a:lnTo>
                  <a:pt x="78779" y="285353"/>
                </a:lnTo>
                <a:lnTo>
                  <a:pt x="76200" y="266700"/>
                </a:lnTo>
                <a:lnTo>
                  <a:pt x="71635" y="287734"/>
                </a:lnTo>
                <a:lnTo>
                  <a:pt x="58737" y="311150"/>
                </a:lnTo>
                <a:lnTo>
                  <a:pt x="38695" y="334565"/>
                </a:lnTo>
                <a:lnTo>
                  <a:pt x="12700" y="355600"/>
                </a:lnTo>
                <a:lnTo>
                  <a:pt x="0" y="355600"/>
                </a:lnTo>
                <a:lnTo>
                  <a:pt x="23415" y="364926"/>
                </a:lnTo>
                <a:lnTo>
                  <a:pt x="53975" y="373062"/>
                </a:lnTo>
                <a:lnTo>
                  <a:pt x="89296" y="378817"/>
                </a:lnTo>
                <a:lnTo>
                  <a:pt x="127000" y="381000"/>
                </a:lnTo>
                <a:lnTo>
                  <a:pt x="180798" y="376884"/>
                </a:lnTo>
                <a:lnTo>
                  <a:pt x="190500" y="374400"/>
                </a:lnTo>
                <a:close/>
              </a:path>
              <a:path w="355600" h="381000">
                <a:moveTo>
                  <a:pt x="355600" y="114300"/>
                </a:moveTo>
                <a:lnTo>
                  <a:pt x="355600" y="88900"/>
                </a:lnTo>
                <a:lnTo>
                  <a:pt x="345744" y="50393"/>
                </a:lnTo>
                <a:lnTo>
                  <a:pt x="319430" y="24688"/>
                </a:lnTo>
                <a:lnTo>
                  <a:pt x="281533" y="9347"/>
                </a:lnTo>
                <a:lnTo>
                  <a:pt x="236931" y="1930"/>
                </a:lnTo>
                <a:lnTo>
                  <a:pt x="190500" y="0"/>
                </a:lnTo>
                <a:lnTo>
                  <a:pt x="154781" y="1984"/>
                </a:lnTo>
                <a:lnTo>
                  <a:pt x="123825" y="6350"/>
                </a:lnTo>
                <a:lnTo>
                  <a:pt x="97631" y="10715"/>
                </a:lnTo>
                <a:lnTo>
                  <a:pt x="76200" y="12700"/>
                </a:lnTo>
                <a:lnTo>
                  <a:pt x="87510" y="31750"/>
                </a:lnTo>
                <a:lnTo>
                  <a:pt x="100012" y="50800"/>
                </a:lnTo>
                <a:lnTo>
                  <a:pt x="110132" y="69850"/>
                </a:lnTo>
                <a:lnTo>
                  <a:pt x="114300" y="88900"/>
                </a:lnTo>
                <a:lnTo>
                  <a:pt x="114300" y="222250"/>
                </a:lnTo>
                <a:lnTo>
                  <a:pt x="127000" y="228600"/>
                </a:lnTo>
                <a:lnTo>
                  <a:pt x="127000" y="88900"/>
                </a:lnTo>
                <a:lnTo>
                  <a:pt x="131365" y="79573"/>
                </a:lnTo>
                <a:lnTo>
                  <a:pt x="142875" y="71437"/>
                </a:lnTo>
                <a:lnTo>
                  <a:pt x="159146" y="65682"/>
                </a:lnTo>
                <a:lnTo>
                  <a:pt x="177800" y="63500"/>
                </a:lnTo>
                <a:lnTo>
                  <a:pt x="201810" y="65881"/>
                </a:lnTo>
                <a:lnTo>
                  <a:pt x="217487" y="73025"/>
                </a:lnTo>
                <a:lnTo>
                  <a:pt x="226020" y="84931"/>
                </a:lnTo>
                <a:lnTo>
                  <a:pt x="228600" y="101600"/>
                </a:lnTo>
                <a:lnTo>
                  <a:pt x="228600" y="114300"/>
                </a:lnTo>
                <a:lnTo>
                  <a:pt x="355600" y="114300"/>
                </a:lnTo>
                <a:close/>
              </a:path>
              <a:path w="355600" h="381000">
                <a:moveTo>
                  <a:pt x="317500" y="254000"/>
                </a:moveTo>
                <a:lnTo>
                  <a:pt x="312935" y="227806"/>
                </a:lnTo>
                <a:lnTo>
                  <a:pt x="300037" y="206375"/>
                </a:lnTo>
                <a:lnTo>
                  <a:pt x="279995" y="189706"/>
                </a:lnTo>
                <a:lnTo>
                  <a:pt x="254000" y="177800"/>
                </a:lnTo>
                <a:lnTo>
                  <a:pt x="177800" y="139700"/>
                </a:lnTo>
                <a:lnTo>
                  <a:pt x="159146" y="135334"/>
                </a:lnTo>
                <a:lnTo>
                  <a:pt x="142875" y="123825"/>
                </a:lnTo>
                <a:lnTo>
                  <a:pt x="131365" y="107553"/>
                </a:lnTo>
                <a:lnTo>
                  <a:pt x="127000" y="88900"/>
                </a:lnTo>
                <a:lnTo>
                  <a:pt x="127000" y="228600"/>
                </a:lnTo>
                <a:lnTo>
                  <a:pt x="152400" y="241300"/>
                </a:lnTo>
                <a:lnTo>
                  <a:pt x="163710" y="243681"/>
                </a:lnTo>
                <a:lnTo>
                  <a:pt x="176212" y="250825"/>
                </a:lnTo>
                <a:lnTo>
                  <a:pt x="186332" y="262731"/>
                </a:lnTo>
                <a:lnTo>
                  <a:pt x="190500" y="279400"/>
                </a:lnTo>
                <a:lnTo>
                  <a:pt x="190500" y="374400"/>
                </a:lnTo>
                <a:lnTo>
                  <a:pt x="227188" y="365007"/>
                </a:lnTo>
                <a:lnTo>
                  <a:pt x="265112" y="346075"/>
                </a:lnTo>
                <a:lnTo>
                  <a:pt x="293511" y="320792"/>
                </a:lnTo>
                <a:lnTo>
                  <a:pt x="311326" y="289865"/>
                </a:lnTo>
                <a:lnTo>
                  <a:pt x="317500" y="2540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50184" y="6705600"/>
            <a:ext cx="444500" cy="355600"/>
          </a:xfrm>
          <a:custGeom>
            <a:avLst/>
            <a:gdLst/>
            <a:ahLst/>
            <a:cxnLst/>
            <a:rect l="l" t="t" r="r" b="b"/>
            <a:pathLst>
              <a:path w="444500" h="355600">
                <a:moveTo>
                  <a:pt x="101600" y="311150"/>
                </a:moveTo>
                <a:lnTo>
                  <a:pt x="101600" y="114300"/>
                </a:lnTo>
                <a:lnTo>
                  <a:pt x="25400" y="114300"/>
                </a:lnTo>
                <a:lnTo>
                  <a:pt x="23217" y="131167"/>
                </a:lnTo>
                <a:lnTo>
                  <a:pt x="17462" y="144462"/>
                </a:lnTo>
                <a:lnTo>
                  <a:pt x="9326" y="155376"/>
                </a:lnTo>
                <a:lnTo>
                  <a:pt x="0" y="165100"/>
                </a:lnTo>
                <a:lnTo>
                  <a:pt x="25995" y="184348"/>
                </a:lnTo>
                <a:lnTo>
                  <a:pt x="46037" y="204787"/>
                </a:lnTo>
                <a:lnTo>
                  <a:pt x="58935" y="227607"/>
                </a:lnTo>
                <a:lnTo>
                  <a:pt x="63500" y="254000"/>
                </a:lnTo>
                <a:lnTo>
                  <a:pt x="63500" y="355600"/>
                </a:lnTo>
                <a:lnTo>
                  <a:pt x="88900" y="355600"/>
                </a:lnTo>
                <a:lnTo>
                  <a:pt x="101600" y="311150"/>
                </a:lnTo>
                <a:close/>
              </a:path>
              <a:path w="444500" h="355600">
                <a:moveTo>
                  <a:pt x="63500" y="355600"/>
                </a:moveTo>
                <a:lnTo>
                  <a:pt x="63500" y="254000"/>
                </a:lnTo>
                <a:lnTo>
                  <a:pt x="58935" y="282376"/>
                </a:lnTo>
                <a:lnTo>
                  <a:pt x="46037" y="309562"/>
                </a:lnTo>
                <a:lnTo>
                  <a:pt x="25995" y="334367"/>
                </a:lnTo>
                <a:lnTo>
                  <a:pt x="0" y="355600"/>
                </a:lnTo>
                <a:lnTo>
                  <a:pt x="63500" y="355600"/>
                </a:lnTo>
                <a:close/>
              </a:path>
              <a:path w="444500" h="355600">
                <a:moveTo>
                  <a:pt x="190500" y="12700"/>
                </a:moveTo>
                <a:lnTo>
                  <a:pt x="50800" y="12700"/>
                </a:lnTo>
                <a:lnTo>
                  <a:pt x="74810" y="31750"/>
                </a:lnTo>
                <a:lnTo>
                  <a:pt x="90487" y="50800"/>
                </a:lnTo>
                <a:lnTo>
                  <a:pt x="99020" y="69850"/>
                </a:lnTo>
                <a:lnTo>
                  <a:pt x="101600" y="88900"/>
                </a:lnTo>
                <a:lnTo>
                  <a:pt x="101600" y="311150"/>
                </a:lnTo>
                <a:lnTo>
                  <a:pt x="139700" y="177800"/>
                </a:lnTo>
                <a:lnTo>
                  <a:pt x="159345" y="140493"/>
                </a:lnTo>
                <a:lnTo>
                  <a:pt x="165100" y="132427"/>
                </a:lnTo>
                <a:lnTo>
                  <a:pt x="165100" y="76200"/>
                </a:lnTo>
                <a:lnTo>
                  <a:pt x="190500" y="12700"/>
                </a:lnTo>
                <a:close/>
              </a:path>
              <a:path w="444500" h="355600">
                <a:moveTo>
                  <a:pt x="444500" y="127000"/>
                </a:moveTo>
                <a:lnTo>
                  <a:pt x="444500" y="88900"/>
                </a:lnTo>
                <a:lnTo>
                  <a:pt x="437554" y="53578"/>
                </a:lnTo>
                <a:lnTo>
                  <a:pt x="417512" y="25400"/>
                </a:lnTo>
                <a:lnTo>
                  <a:pt x="385564" y="6746"/>
                </a:lnTo>
                <a:lnTo>
                  <a:pt x="342900" y="0"/>
                </a:lnTo>
                <a:lnTo>
                  <a:pt x="295473" y="4762"/>
                </a:lnTo>
                <a:lnTo>
                  <a:pt x="249237" y="19050"/>
                </a:lnTo>
                <a:lnTo>
                  <a:pt x="205382" y="42862"/>
                </a:lnTo>
                <a:lnTo>
                  <a:pt x="165100" y="76200"/>
                </a:lnTo>
                <a:lnTo>
                  <a:pt x="165100" y="132427"/>
                </a:lnTo>
                <a:lnTo>
                  <a:pt x="182562" y="107950"/>
                </a:lnTo>
                <a:lnTo>
                  <a:pt x="212923" y="84931"/>
                </a:lnTo>
                <a:lnTo>
                  <a:pt x="254000" y="76200"/>
                </a:lnTo>
                <a:lnTo>
                  <a:pt x="272653" y="78581"/>
                </a:lnTo>
                <a:lnTo>
                  <a:pt x="288925" y="85725"/>
                </a:lnTo>
                <a:lnTo>
                  <a:pt x="300434" y="97631"/>
                </a:lnTo>
                <a:lnTo>
                  <a:pt x="304800" y="114300"/>
                </a:lnTo>
                <a:lnTo>
                  <a:pt x="304800" y="355600"/>
                </a:lnTo>
                <a:lnTo>
                  <a:pt x="368300" y="355600"/>
                </a:lnTo>
                <a:lnTo>
                  <a:pt x="444500" y="127000"/>
                </a:lnTo>
                <a:close/>
              </a:path>
              <a:path w="444500" h="355600">
                <a:moveTo>
                  <a:pt x="304800" y="355600"/>
                </a:moveTo>
                <a:lnTo>
                  <a:pt x="304800" y="114300"/>
                </a:lnTo>
                <a:lnTo>
                  <a:pt x="304601" y="129182"/>
                </a:lnTo>
                <a:lnTo>
                  <a:pt x="303212" y="138112"/>
                </a:lnTo>
                <a:lnTo>
                  <a:pt x="299442" y="144660"/>
                </a:lnTo>
                <a:lnTo>
                  <a:pt x="292100" y="152400"/>
                </a:lnTo>
                <a:lnTo>
                  <a:pt x="241300" y="317500"/>
                </a:lnTo>
                <a:lnTo>
                  <a:pt x="228600" y="342900"/>
                </a:lnTo>
                <a:lnTo>
                  <a:pt x="228600" y="355600"/>
                </a:lnTo>
                <a:lnTo>
                  <a:pt x="304800" y="3556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170" y="795019"/>
            <a:ext cx="8593058" cy="82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589" y="1998979"/>
            <a:ext cx="8679815" cy="464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0389" y="7044780"/>
            <a:ext cx="179133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hindu.com/sci-tech/energy-and-environment/sky-islands-under-siege/article18052925.e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2787650"/>
            <a:ext cx="8991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-5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Change: </a:t>
            </a:r>
            <a:r>
              <a:rPr lang="en-US" sz="4400" b="1" spc="-14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&amp; </a:t>
            </a:r>
            <a:r>
              <a:rPr sz="4400" b="1" spc="2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Legislation</a:t>
            </a:r>
            <a:endParaRPr sz="4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389" y="7044780"/>
            <a:ext cx="902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00" dirty="0">
                <a:solidFill>
                  <a:srgbClr val="BBE0E3"/>
                </a:solidFill>
                <a:latin typeface="Arial"/>
                <a:cs typeface="Arial"/>
              </a:rPr>
              <a:t>01-October-2009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8" name="Rectangle 7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687743"/>
            <a:ext cx="8516858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478280">
              <a:lnSpc>
                <a:spcPct val="100000"/>
              </a:lnSpc>
            </a:pPr>
            <a:r>
              <a:rPr sz="4000" b="1" spc="4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 </a:t>
            </a: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sz="40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(Protection</a:t>
            </a:r>
            <a:r>
              <a:rPr sz="4000" b="1" spc="-6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Act), </a:t>
            </a:r>
            <a:r>
              <a:rPr sz="40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03300" y="2254250"/>
            <a:ext cx="8679815" cy="354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sanctuaries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animals,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birds which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forests.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6515" indent="-342900">
              <a:lnSpc>
                <a:spcPct val="80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Hunting</a:t>
            </a:r>
            <a:r>
              <a:rPr sz="22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permitted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recovery.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of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warden 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sanctuary/national park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208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prohibits picking and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uprooting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cultivation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sz="2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32080" lvl="1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32080" lvl="1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INVASIVE SPECIES- Sky islands, Western Ghats (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 news lately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" y="730250"/>
            <a:ext cx="99187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9845" marR="5080" indent="-3822700">
              <a:lnSpc>
                <a:spcPts val="3300"/>
              </a:lnSpc>
            </a:pPr>
            <a:r>
              <a:rPr sz="32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3200" b="1" spc="-18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(Prevention</a:t>
            </a:r>
            <a:r>
              <a:rPr sz="3200" b="1" spc="-1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200" b="1" spc="-15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b="1" spc="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Pollution)</a:t>
            </a:r>
            <a:r>
              <a:rPr sz="3200" b="1" spc="-3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Act,  </a:t>
            </a:r>
            <a:r>
              <a:rPr sz="32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66589" y="1998979"/>
            <a:ext cx="8679815" cy="4265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9385" indent="-342900" algn="l">
              <a:lnSpc>
                <a:spcPts val="2200"/>
              </a:lnSpc>
              <a:buChar char="•"/>
              <a:tabLst>
                <a:tab pos="35560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legislations</a:t>
            </a:r>
            <a:r>
              <a:rPr lang="en-US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2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  </a:t>
            </a: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Pollution)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</a:p>
          <a:p>
            <a:pPr algn="l">
              <a:lnSpc>
                <a:spcPct val="100000"/>
              </a:lnSpc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l">
              <a:lnSpc>
                <a:spcPct val="903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water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restoring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wholesomeness of water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u="sng" spc="-1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measurable parameters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Boards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Prevention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conferr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relating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thereto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therewith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2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0645" indent="-342900" algn="l">
              <a:lnSpc>
                <a:spcPct val="903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Pollution)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1975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Board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Prevention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(Procedure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Business)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1975 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amended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2" y="385527"/>
            <a:ext cx="1054492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0479" marR="5080" indent="-3543300">
              <a:lnSpc>
                <a:spcPts val="3300"/>
              </a:lnSpc>
            </a:pPr>
            <a:r>
              <a:rPr sz="36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sz="3600" b="1" spc="-8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(Prevention</a:t>
            </a:r>
            <a:r>
              <a:rPr sz="3600" b="1" spc="-2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600" b="1" spc="-3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600" b="1" spc="-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b="1" spc="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Pollution)</a:t>
            </a:r>
            <a:r>
              <a:rPr sz="3600" b="1" spc="-3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Act, </a:t>
            </a:r>
            <a:r>
              <a:rPr sz="3600" b="1" spc="1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endParaRPr sz="3600" b="1" spc="15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361" y="1357100"/>
            <a:ext cx="9168189" cy="4871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7180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2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abatement of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8330" indent="-342900">
              <a:lnSpc>
                <a:spcPct val="813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Boards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conferred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b="1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4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46558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basically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aimed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utomobile</a:t>
            </a:r>
            <a:r>
              <a:rPr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carryout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envisaged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Boards under 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Pollution)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conferred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22909" indent="-342900" algn="just">
              <a:lnSpc>
                <a:spcPct val="81300"/>
              </a:lnSpc>
              <a:buChar char="•"/>
              <a:tabLst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</a:t>
            </a:r>
            <a:r>
              <a:rPr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Pollution)</a:t>
            </a:r>
            <a:r>
              <a:rPr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</a:t>
            </a:r>
            <a:r>
              <a:rPr sz="22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Pollution)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(Union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Territories)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  <a:r>
              <a:rPr sz="22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584" y="250877"/>
            <a:ext cx="8593058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(Protection) </a:t>
            </a:r>
            <a:r>
              <a:rPr sz="36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3600" b="1" spc="-5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584" y="1468794"/>
            <a:ext cx="8952116" cy="4284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06475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1986-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sng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z="2200" u="sng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sng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sz="2200" u="sng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  <a:r>
              <a:rPr sz="2200" u="sng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u="sng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Stockholm Conference </a:t>
            </a:r>
            <a:r>
              <a:rPr sz="2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Human</a:t>
            </a:r>
            <a:r>
              <a:rPr sz="2200" u="sng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enactment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2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30200">
              <a:lnSpc>
                <a:spcPct val="100000"/>
              </a:lnSpc>
              <a:buAutoNum type="arabicPeriod"/>
              <a:tabLst>
                <a:tab pos="6858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30200">
              <a:lnSpc>
                <a:spcPct val="100000"/>
              </a:lnSpc>
              <a:buAutoNum type="arabicPeriod"/>
              <a:tabLst>
                <a:tab pos="6858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30200">
              <a:lnSpc>
                <a:spcPct val="100000"/>
              </a:lnSpc>
              <a:buAutoNum type="arabicPeriod"/>
              <a:tabLst>
                <a:tab pos="6858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61340">
              <a:lnSpc>
                <a:spcPct val="79200"/>
              </a:lnSpc>
              <a:spcBef>
                <a:spcPts val="500"/>
              </a:spcBef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creatures,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umbrella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legislation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policies ranging from</a:t>
            </a:r>
            <a:r>
              <a:rPr sz="22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adio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ctive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ubstances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disposal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52145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notifications,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sz="2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environmental</a:t>
            </a:r>
            <a:r>
              <a:rPr sz="2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17612"/>
            <a:ext cx="6781800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02379" algn="l">
              <a:lnSpc>
                <a:spcPct val="100000"/>
              </a:lnSpc>
            </a:pPr>
            <a:r>
              <a:rPr lang="en-US" sz="3600" b="1" spc="-5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Acts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254250"/>
            <a:ext cx="8023225" cy="236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Hazardous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(Management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Handling) Rules,</a:t>
            </a:r>
            <a:r>
              <a:rPr sz="2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Bio-Medical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(Handling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Disposal)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</a:t>
            </a:r>
            <a:r>
              <a:rPr sz="2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Manufacture,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</a:t>
            </a:r>
            <a:r>
              <a:rPr sz="22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  <a:r>
              <a:rPr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(Regulation</a:t>
            </a:r>
            <a:r>
              <a:rPr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Control)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11456" y="545589"/>
            <a:ext cx="123737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5079">
              <a:lnSpc>
                <a:spcPct val="100000"/>
              </a:lnSpc>
            </a:pPr>
            <a:r>
              <a:rPr sz="4000" b="1" spc="4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spc="4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inistry of </a:t>
            </a:r>
            <a:r>
              <a:rPr sz="4000" b="1" spc="2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spc="2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nvironment and </a:t>
            </a:r>
            <a:r>
              <a:rPr sz="4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orests</a:t>
            </a:r>
            <a:endParaRPr sz="4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584" y="1449337"/>
            <a:ext cx="8695690" cy="532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1765" indent="-342900">
              <a:lnSpc>
                <a:spcPct val="787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(MoEF)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entral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coordinating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22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z="2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165" indent="-342900">
              <a:lnSpc>
                <a:spcPts val="18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enforcement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agencies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Forests,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sz="2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4010" indent="-342900">
              <a:lnSpc>
                <a:spcPct val="787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pivotal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role.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787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Board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 pollution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level,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statutory 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45110" indent="-342900">
              <a:lnSpc>
                <a:spcPct val="81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State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Boards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agencies 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787" y="239180"/>
            <a:ext cx="819011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3600" b="1" spc="-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</a:t>
            </a:r>
            <a:r>
              <a:rPr sz="3600" b="1" spc="-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600" b="1" spc="-1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13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spc="-13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600" b="1" spc="1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1" spc="1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entral Pollution Control Board (CP</a:t>
            </a:r>
            <a:r>
              <a:rPr sz="3600" b="1" spc="1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3600" b="1" spc="1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600" b="1" spc="15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595" y="1741853"/>
            <a:ext cx="9838209" cy="476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sz="2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sz="22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sz="2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22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industrial,</a:t>
            </a:r>
            <a:r>
              <a:rPr sz="2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residential,</a:t>
            </a:r>
            <a:r>
              <a:rPr sz="2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7823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2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2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(drinking,</a:t>
            </a:r>
            <a:r>
              <a:rPr sz="2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bathing,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irrigation,</a:t>
            </a:r>
            <a:r>
              <a:rPr sz="2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22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exhausts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4645" indent="-342900">
              <a:lnSpc>
                <a:spcPts val="2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sz="2200" b="1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octane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cetane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sulphur and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industries,</a:t>
            </a:r>
            <a:r>
              <a:rPr sz="22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20345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specific 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CPCB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stipulated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allowable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effluent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(liquid, and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solids)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(gaseous)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discharge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wastes,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99469"/>
            <a:ext cx="8593058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452880">
              <a:lnSpc>
                <a:spcPct val="100000"/>
              </a:lnSpc>
            </a:pPr>
            <a:r>
              <a:rPr sz="40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40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Activists in</a:t>
            </a:r>
            <a:r>
              <a:rPr sz="4000" b="1" spc="-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555" y="1536024"/>
            <a:ext cx="875919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 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strumental in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Taj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Ganges</a:t>
            </a:r>
            <a:r>
              <a:rPr sz="22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Supreme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utilizing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Litigations for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protection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Magsaysay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Award</a:t>
            </a:r>
            <a:r>
              <a:rPr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18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Ramaswamy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city's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chaotic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traffic.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uccessfully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perused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demolition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Chennai;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carts;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decongestion of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banning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rickshaws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4318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endParaRPr lang="en-US" sz="22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18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lang="en-US" sz="2200" b="1"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Sunita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Narain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Environmentalist with an agenda to promote sustainable development of villages as well as cities. Director of the Center for Science and Environment and editor of the </a:t>
            </a:r>
            <a:r>
              <a:rPr lang="en-US" sz="2200"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forthnightly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magazine called </a:t>
            </a:r>
            <a:r>
              <a:rPr lang="en-US" sz="2200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To Earth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Padma Shree award winner, </a:t>
            </a:r>
            <a:r>
              <a:rPr lang="en-US" sz="2200"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Stocholm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 Price winner.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584" y="555213"/>
            <a:ext cx="8593058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78380">
              <a:lnSpc>
                <a:spcPct val="100000"/>
              </a:lnSpc>
            </a:pP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Stockholm</a:t>
            </a:r>
            <a:r>
              <a:rPr sz="4000" b="1" spc="-3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584" y="2006600"/>
            <a:ext cx="8566150" cy="440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Nations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Stockholm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200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-16</a:t>
            </a:r>
            <a:r>
              <a:rPr sz="2200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1972,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sz="22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22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Air Pollution Prevention Act of 1971 was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ever environmental regulation.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73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a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22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25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since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undertaken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22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quality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(including fresh water resources)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570669"/>
            <a:ext cx="8593058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735580">
              <a:lnSpc>
                <a:spcPct val="100000"/>
              </a:lnSpc>
            </a:pPr>
            <a:r>
              <a:rPr sz="40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Montreal</a:t>
            </a:r>
            <a:r>
              <a:rPr sz="4000" b="1" spc="-3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584" y="2002231"/>
            <a:ext cx="8500110" cy="3930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6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Montreal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on 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Deplete 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 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sz="2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harmful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 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</a:t>
            </a:r>
            <a:r>
              <a:rPr sz="2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178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treaty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</a:t>
            </a:r>
            <a:r>
              <a:rPr sz="2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1987,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</a:t>
            </a:r>
            <a:r>
              <a:rPr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1989,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Helsinki,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1989. </a:t>
            </a:r>
            <a:endParaRPr lang="en-US" sz="2200" spc="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271780" lvl="1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endParaRPr lang="en-US" sz="22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271780" lvl="1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Thereafter, i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underwent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revisions,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(London),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(Nairobi),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(Copenhagen),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(Bangkok),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1995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(Vienna),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(Montreal),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sz="22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(Beijing).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208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believed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sz="22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adhered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to,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-3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2050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71" y="349250"/>
            <a:ext cx="8593058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Phase-out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6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Ozone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depleting</a:t>
            </a:r>
            <a:r>
              <a:rPr sz="3600" b="1" spc="-48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371" y="1535886"/>
            <a:ext cx="8649335" cy="482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8450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depleting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bromine 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(substances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fluorine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 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2705" indent="-342900">
              <a:lnSpc>
                <a:spcPts val="2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CFC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ozone depleting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</a:t>
            </a:r>
            <a:r>
              <a:rPr sz="22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(halon,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CFC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111, 113</a:t>
            </a:r>
            <a:r>
              <a:rPr sz="22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others)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21920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HCFCs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transitional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CFCs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replacements,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refrigerants,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solvents, blowing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foam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0" indent="-342900">
              <a:lnSpc>
                <a:spcPct val="80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</a:t>
            </a:r>
            <a:r>
              <a:rPr sz="22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HCFCs,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hydrofluorocarbons,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HFCs,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thought to contribute to anthropogenic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warming.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molecule-for-molecule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0,000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79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Montreal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HCFCs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2030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71" y="530496"/>
            <a:ext cx="8593058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89580">
              <a:lnSpc>
                <a:spcPct val="100000"/>
              </a:lnSpc>
            </a:pPr>
            <a:r>
              <a:rPr sz="4000" b="1" spc="-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Kyoto</a:t>
            </a:r>
            <a:r>
              <a:rPr sz="4000" b="1" spc="-15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990" y="1708178"/>
            <a:ext cx="8725535" cy="48165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189865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Kyoto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Nations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UNFCCC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12800" marR="189865" lvl="1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endParaRPr lang="en-US" sz="22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89865" lvl="1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sz="2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2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treaty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“stabilization of GHG concentrations in the atmosphere at a level that prevents any dangerous anthropogenic interference with the climate system.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89865" lvl="1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89865" lvl="1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Kyoto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legally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greenhouse </a:t>
            </a:r>
            <a:r>
              <a:rPr lang="en-US"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(carbon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dioxide,  methane,</a:t>
            </a:r>
            <a:r>
              <a:rPr lang="en-US" sz="22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nitrous</a:t>
            </a:r>
            <a:r>
              <a:rPr lang="en-US" sz="22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oxide,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sulphur</a:t>
            </a:r>
            <a:r>
              <a:rPr lang="en-US" sz="2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hexafluoride),</a:t>
            </a:r>
            <a:r>
              <a:rPr lang="en-US" sz="22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sz="22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(hydrofluorocarbons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perfluorocarbons)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</a:t>
            </a:r>
            <a:r>
              <a:rPr lang="en-US"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"annex </a:t>
            </a:r>
            <a:r>
              <a:rPr lang="en-US"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I"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(industrialized)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nations,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commitments for 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countries. </a:t>
            </a:r>
          </a:p>
          <a:p>
            <a:pPr marL="812800" marR="189865" lvl="1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endParaRPr lang="en-US" sz="22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89865" lvl="1" indent="-342900">
              <a:lnSpc>
                <a:spcPct val="792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2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US" sz="2200" b="1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  <a:r>
              <a:rPr lang="en-US" sz="220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parties</a:t>
            </a:r>
            <a:r>
              <a:rPr lang="en-US" sz="22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2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ratified</a:t>
            </a:r>
            <a:r>
              <a:rPr lang="en-US"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protocol,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 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2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adopted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2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</a:t>
            </a:r>
            <a:r>
              <a:rPr lang="en-US" sz="2200" b="1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 </a:t>
            </a:r>
            <a:r>
              <a:rPr lang="en-US"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Kyoto,  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Japan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 into force on 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Feb. 16, 2005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42" y="267539"/>
            <a:ext cx="8593058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922780">
              <a:lnSpc>
                <a:spcPct val="100000"/>
              </a:lnSpc>
            </a:pPr>
            <a:r>
              <a:rPr sz="40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4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4000" b="1" spc="-37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390" y="1641789"/>
            <a:ext cx="8800460" cy="4375942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5600" marR="5080" indent="-342900">
              <a:lnSpc>
                <a:spcPct val="792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Kyoto Protocol,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industrialized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house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(GHG)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5.2%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1990.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spc="-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792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endParaRPr lang="en-US" sz="2200" spc="-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792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guidelines vary from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8%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7%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States,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6%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Japan,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Russia. The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treaty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permitted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8%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8595" indent="-342900">
              <a:lnSpc>
                <a:spcPct val="804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Kyoto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defined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"flexible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mechanisms" such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3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annex</a:t>
            </a:r>
            <a:r>
              <a:rPr lang="en-US"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GHG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GHG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reductions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elsewhere, through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exchanges,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emissions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annex</a:t>
            </a:r>
            <a:r>
              <a:rPr lang="en-US"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economies,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other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annex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annex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allowances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089" y="795019"/>
            <a:ext cx="8633221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z="3600" b="1" spc="3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sz="3600" b="1" spc="-69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600" b="1" spc="-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Kyoto </a:t>
            </a:r>
            <a:r>
              <a:rPr sz="36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66584" y="2374900"/>
            <a:ext cx="858393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636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</a:t>
            </a:r>
            <a:r>
              <a:rPr sz="22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pollutants.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22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</a:t>
            </a: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Mechanism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under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Kyoto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industrialized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greenhouse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sz="22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emissions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2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0389" y="7035800"/>
            <a:ext cx="19437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BBE0E3"/>
                </a:solidFill>
                <a:latin typeface="Arial"/>
                <a:cs typeface="Arial"/>
              </a:rPr>
              <a:t>16-September-2009   M</a:t>
            </a:r>
            <a:r>
              <a:rPr sz="900" spc="-200" dirty="0">
                <a:solidFill>
                  <a:srgbClr val="BBE0E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BE0E3"/>
                </a:solidFill>
                <a:latin typeface="Arial"/>
                <a:cs typeface="Arial"/>
              </a:rPr>
              <a:t>Subramanian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5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5" name="Rectangle 4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-371074" y="654050"/>
            <a:ext cx="9097129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89580">
              <a:lnSpc>
                <a:spcPct val="100000"/>
              </a:lnSpc>
            </a:pPr>
            <a:r>
              <a:rPr lang="en-US" sz="4000" b="1" spc="-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Paris Climate Treaty, 2015</a:t>
            </a:r>
            <a:endParaRPr sz="4000" b="1" spc="5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61085" y="3342461"/>
            <a:ext cx="867346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covered separately…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425450"/>
            <a:ext cx="9677400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3600" b="1" spc="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sz="3600" b="1" spc="-35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b="1" spc="3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3600" b="1" spc="-2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Legislations</a:t>
            </a:r>
            <a:r>
              <a:rPr sz="3600" b="1" spc="-24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600" b="1" spc="-5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01-October-2009   M</a:t>
            </a:r>
            <a:r>
              <a:rPr spc="-19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967" y="1841069"/>
            <a:ext cx="8673465" cy="440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Though,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(Protection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Act),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1972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General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Human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1972</a:t>
            </a: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n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well </a:t>
            </a:r>
            <a:r>
              <a:rPr lang="en-US" sz="22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w.r.t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laid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289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(Stockholm,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1972),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laws</a:t>
            </a:r>
            <a:r>
              <a:rPr sz="22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orce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Pollution) 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2200"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Cess</a:t>
            </a:r>
            <a:r>
              <a:rPr sz="2200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sz="2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2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260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wetlands,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plains,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 grass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coral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</a:t>
            </a:r>
            <a:r>
              <a:rPr sz="2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Biosphere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</a:t>
            </a:r>
            <a:r>
              <a:rPr sz="2200" b="1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b="1" i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Biosphere</a:t>
            </a:r>
            <a:r>
              <a:rPr sz="22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constituted.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578938"/>
            <a:ext cx="10693400" cy="977562"/>
            <a:chOff x="0" y="6578938"/>
            <a:chExt cx="10693400" cy="977562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578938"/>
              <a:ext cx="1917700" cy="977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1837</Words>
  <Application>Microsoft Macintosh PowerPoint</Application>
  <PresentationFormat>Custom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Times New Roman</vt:lpstr>
      <vt:lpstr>Verdana</vt:lpstr>
      <vt:lpstr>Arial</vt:lpstr>
      <vt:lpstr>Office Theme</vt:lpstr>
      <vt:lpstr>PowerPoint Presentation</vt:lpstr>
      <vt:lpstr>Stockholm Conference</vt:lpstr>
      <vt:lpstr>Montreal Protocol</vt:lpstr>
      <vt:lpstr>Phase-out of Ozone depleting substances</vt:lpstr>
      <vt:lpstr>Kyoto Protocol</vt:lpstr>
      <vt:lpstr>Control of Global Warming</vt:lpstr>
      <vt:lpstr>Flexible Mechanisms of Kyoto Protocol</vt:lpstr>
      <vt:lpstr>Paris Climate Treaty, 2015</vt:lpstr>
      <vt:lpstr>Evolution of Environmental Legislations in India</vt:lpstr>
      <vt:lpstr>Wild Life (Protection Act), 1972</vt:lpstr>
      <vt:lpstr>Water (Prevention and Control of Pollution) Act,  1974</vt:lpstr>
      <vt:lpstr>Air (Prevention and Control of Pollution) Act, 1981</vt:lpstr>
      <vt:lpstr>Environment (Protection) Act, 1986</vt:lpstr>
      <vt:lpstr>Other Acts</vt:lpstr>
      <vt:lpstr>Ministry of Environment and Forests</vt:lpstr>
      <vt:lpstr>Environmental Standards by  Central Pollution Control Board (CPCB)</vt:lpstr>
      <vt:lpstr>Environmental Activists in India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EVS-Lecture-IV-2-EnvironmentalLegislations</dc:title>
  <dc:creator>Chemical</dc:creator>
  <cp:lastModifiedBy>Arora, Gaurav</cp:lastModifiedBy>
  <cp:revision>15</cp:revision>
  <dcterms:created xsi:type="dcterms:W3CDTF">2017-08-08T05:26:12Z</dcterms:created>
  <dcterms:modified xsi:type="dcterms:W3CDTF">2017-08-15T16:40:46Z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2014-09-12T00:00:00Z</vt:filetime>
  </property>
  <property fmtid="{D5CDD505-2E9C-101B-9397-08002B2CF9AE}" pid="3" name="Creator">
    <vt:lpwstr>PDFCreator Version 1.7.3</vt:lpwstr>
  </property>
  <property fmtid="{D5CDD505-2E9C-101B-9397-08002B2CF9AE}" pid="4" name="LastSaved">
    <vt:filetime>2017-08-08T00:00:00Z</vt:filetime>
  </property>
</Properties>
</file>