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1"/>
  </p:sldMasterIdLst>
  <p:notesMasterIdLst>
    <p:notesMasterId r:id="rId20"/>
  </p:notesMasterIdLst>
  <p:sldIdLst>
    <p:sldId id="256" r:id="rId2"/>
    <p:sldId id="354" r:id="rId3"/>
    <p:sldId id="389" r:id="rId4"/>
    <p:sldId id="390" r:id="rId5"/>
    <p:sldId id="392" r:id="rId6"/>
    <p:sldId id="391" r:id="rId7"/>
    <p:sldId id="397" r:id="rId8"/>
    <p:sldId id="393" r:id="rId9"/>
    <p:sldId id="399" r:id="rId10"/>
    <p:sldId id="396" r:id="rId11"/>
    <p:sldId id="404" r:id="rId12"/>
    <p:sldId id="402" r:id="rId13"/>
    <p:sldId id="403" r:id="rId14"/>
    <p:sldId id="398" r:id="rId15"/>
    <p:sldId id="394" r:id="rId16"/>
    <p:sldId id="400" r:id="rId17"/>
    <p:sldId id="395" r:id="rId18"/>
    <p:sldId id="35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3686" autoAdjust="0"/>
  </p:normalViewPr>
  <p:slideViewPr>
    <p:cSldViewPr>
      <p:cViewPr varScale="1">
        <p:scale>
          <a:sx n="83" d="100"/>
          <a:sy n="83" d="100"/>
        </p:scale>
        <p:origin x="1517"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EA02F-1840-4B29-AB09-74D7F46D9E42}" type="datetimeFigureOut">
              <a:rPr lang="en-US" smtClean="0"/>
              <a:t>4/20/2023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20CE6-83C0-490A-BD6A-0745B2EC9B98}" type="slidenum">
              <a:rPr lang="en-US" smtClean="0"/>
              <a:t>‹#›</a:t>
            </a:fld>
            <a:endParaRPr lang="en-US"/>
          </a:p>
        </p:txBody>
      </p:sp>
    </p:spTree>
    <p:extLst>
      <p:ext uri="{BB962C8B-B14F-4D97-AF65-F5344CB8AC3E}">
        <p14:creationId xmlns:p14="http://schemas.microsoft.com/office/powerpoint/2010/main" val="2266418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291268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308189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528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184081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685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72862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3434972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84426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423651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79210-3FD8-44EE-8EC4-0B190D95EDAC}" type="datetimeFigureOut">
              <a:rPr lang="en-US" smtClean="0"/>
              <a:pPr/>
              <a:t>4/20/2023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28257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579210-3FD8-44EE-8EC4-0B190D95EDAC}" type="datetimeFigureOut">
              <a:rPr lang="en-US" smtClean="0"/>
              <a:pPr/>
              <a:t>4/20/2023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386302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579210-3FD8-44EE-8EC4-0B190D95EDAC}" type="datetimeFigureOut">
              <a:rPr lang="en-US" smtClean="0"/>
              <a:pPr/>
              <a:t>4/20/2023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406688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79210-3FD8-44EE-8EC4-0B190D95EDAC}" type="datetimeFigureOut">
              <a:rPr lang="en-US" smtClean="0"/>
              <a:pPr/>
              <a:t>4/20/2023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344167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79210-3FD8-44EE-8EC4-0B190D95EDAC}" type="datetimeFigureOut">
              <a:rPr lang="en-US" smtClean="0"/>
              <a:pPr/>
              <a:t>4/20/2023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16229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5579210-3FD8-44EE-8EC4-0B190D95EDAC}" type="datetimeFigureOut">
              <a:rPr lang="en-US" smtClean="0"/>
              <a:pPr/>
              <a:t>4/20/2023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181085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79210-3FD8-44EE-8EC4-0B190D95EDAC}" type="datetimeFigureOut">
              <a:rPr lang="en-US" smtClean="0"/>
              <a:pPr/>
              <a:t>4/20/2023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10D96-FC41-40FA-8F7B-DC7FBDA98822}" type="slidenum">
              <a:rPr lang="en-IN" smtClean="0"/>
              <a:pPr/>
              <a:t>‹#›</a:t>
            </a:fld>
            <a:endParaRPr lang="en-IN"/>
          </a:p>
        </p:txBody>
      </p:sp>
    </p:spTree>
    <p:extLst>
      <p:ext uri="{BB962C8B-B14F-4D97-AF65-F5344CB8AC3E}">
        <p14:creationId xmlns:p14="http://schemas.microsoft.com/office/powerpoint/2010/main" val="416721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579210-3FD8-44EE-8EC4-0B190D95EDAC}" type="datetimeFigureOut">
              <a:rPr lang="en-US" smtClean="0"/>
              <a:pPr/>
              <a:t>4/20/2023</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AE10D96-FC41-40FA-8F7B-DC7FBDA98822}" type="slidenum">
              <a:rPr lang="en-IN" smtClean="0"/>
              <a:pPr/>
              <a:t>‹#›</a:t>
            </a:fld>
            <a:endParaRPr lang="en-IN"/>
          </a:p>
        </p:txBody>
      </p:sp>
    </p:spTree>
    <p:extLst>
      <p:ext uri="{BB962C8B-B14F-4D97-AF65-F5344CB8AC3E}">
        <p14:creationId xmlns:p14="http://schemas.microsoft.com/office/powerpoint/2010/main" val="3410899510"/>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 id="21474840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1"/>
            <a:ext cx="4592802" cy="2247256"/>
          </a:xfrm>
        </p:spPr>
        <p:txBody>
          <a:bodyPr>
            <a:noAutofit/>
          </a:bodyPr>
          <a:lstStyle/>
          <a:p>
            <a:pPr algn="ctr">
              <a:lnSpc>
                <a:spcPct val="150000"/>
              </a:lnSpc>
            </a:pPr>
            <a:r>
              <a:rPr lang="en-US" sz="2000" b="1" dirty="0">
                <a:solidFill>
                  <a:schemeClr val="tx1"/>
                </a:solidFill>
                <a:latin typeface="Times New Roman" pitchFamily="18" charset="0"/>
                <a:cs typeface="Times New Roman" pitchFamily="18" charset="0"/>
              </a:rPr>
              <a:t>HealthCare Chatbot Application</a:t>
            </a:r>
            <a:br>
              <a:rPr lang="en-IN" sz="2000" b="1" dirty="0">
                <a:solidFill>
                  <a:schemeClr val="tx1"/>
                </a:solidFill>
                <a:latin typeface="Times New Roman" pitchFamily="18" charset="0"/>
                <a:cs typeface="Times New Roman" pitchFamily="18" charset="0"/>
              </a:rPr>
            </a:br>
            <a:r>
              <a:rPr lang="en-IN" sz="2000" b="1" dirty="0">
                <a:solidFill>
                  <a:schemeClr val="tx1"/>
                </a:solidFill>
                <a:latin typeface="Times New Roman" pitchFamily="18" charset="0"/>
                <a:cs typeface="Times New Roman" pitchFamily="18" charset="0"/>
              </a:rPr>
              <a:t>END TERM PRESENTATION</a:t>
            </a:r>
            <a:br>
              <a:rPr lang="en-IN" sz="2400" b="1" dirty="0">
                <a:solidFill>
                  <a:schemeClr val="tx2"/>
                </a:solidFill>
                <a:latin typeface="Times New Roman" pitchFamily="18" charset="0"/>
                <a:cs typeface="Times New Roman" pitchFamily="18" charset="0"/>
              </a:rPr>
            </a:br>
            <a:br>
              <a:rPr lang="en-US" sz="2400" dirty="0">
                <a:solidFill>
                  <a:schemeClr val="tx2"/>
                </a:solidFill>
              </a:rPr>
            </a:br>
            <a:endParaRPr lang="en-US" sz="2400" dirty="0">
              <a:solidFill>
                <a:schemeClr val="tx2"/>
              </a:solidFill>
              <a:latin typeface="Times New Roman" pitchFamily="18" charset="0"/>
              <a:cs typeface="Times New Roman" pitchFamily="18" charset="0"/>
            </a:endParaRPr>
          </a:p>
        </p:txBody>
      </p:sp>
      <p:sp>
        <p:nvSpPr>
          <p:cNvPr id="4" name="Subtitle 3"/>
          <p:cNvSpPr>
            <a:spLocks noGrp="1"/>
          </p:cNvSpPr>
          <p:nvPr>
            <p:ph type="subTitle" idx="1"/>
          </p:nvPr>
        </p:nvSpPr>
        <p:spPr>
          <a:xfrm>
            <a:off x="4419600" y="3962400"/>
            <a:ext cx="3505200" cy="1066801"/>
          </a:xfrm>
        </p:spPr>
        <p:txBody>
          <a:bodyPr>
            <a:normAutofit/>
          </a:bodyPr>
          <a:lstStyle/>
          <a:p>
            <a:pPr algn="ctr"/>
            <a:r>
              <a:rPr lang="en-US" sz="1600" b="1" dirty="0">
                <a:solidFill>
                  <a:schemeClr val="tx1"/>
                </a:solidFill>
                <a:latin typeface="Times New Roman" panose="02020603050405020304" pitchFamily="18" charset="0"/>
                <a:cs typeface="Times New Roman" panose="02020603050405020304" pitchFamily="18" charset="0"/>
              </a:rPr>
              <a:t>Submitted By</a:t>
            </a:r>
            <a:br>
              <a:rPr lang="en-US" sz="1600" b="1"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Sheenam Gupta     Kushagra Singh</a:t>
            </a:r>
          </a:p>
          <a:p>
            <a:pPr algn="ctr"/>
            <a:r>
              <a:rPr lang="en-US" sz="1600" dirty="0">
                <a:solidFill>
                  <a:schemeClr val="tx1"/>
                </a:solidFill>
                <a:latin typeface="Times New Roman" panose="02020603050405020304" pitchFamily="18" charset="0"/>
                <a:cs typeface="Times New Roman" panose="02020603050405020304" pitchFamily="18" charset="0"/>
              </a:rPr>
              <a:t>(209301520)         (209301327)</a:t>
            </a: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Subtitle 3"/>
          <p:cNvSpPr txBox="1">
            <a:spLocks/>
          </p:cNvSpPr>
          <p:nvPr/>
        </p:nvSpPr>
        <p:spPr>
          <a:xfrm>
            <a:off x="228600" y="3962400"/>
            <a:ext cx="44958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Minor Project Guide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dirty="0">
                <a:latin typeface="Times New Roman" panose="02020603050405020304" pitchFamily="18" charset="0"/>
                <a:cs typeface="Times New Roman" panose="02020603050405020304" pitchFamily="18" charset="0"/>
              </a:rPr>
              <a:t>Satpal Singh Kushwaha</a:t>
            </a: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Subtitle 3"/>
          <p:cNvSpPr txBox="1">
            <a:spLocks/>
          </p:cNvSpPr>
          <p:nvPr/>
        </p:nvSpPr>
        <p:spPr>
          <a:xfrm>
            <a:off x="685800" y="5543223"/>
            <a:ext cx="7772400" cy="1410345"/>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Department of Computer Science &amp; Engineering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School of Computer Science &amp; Engineering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Manipal University Jaipur, India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600" b="1" dirty="0">
                <a:latin typeface="Times New Roman" panose="02020603050405020304" pitchFamily="18" charset="0"/>
                <a:cs typeface="Times New Roman" panose="02020603050405020304" pitchFamily="18" charset="0"/>
              </a:rPr>
              <a:t>March 2023</a:t>
            </a:r>
            <a:endParaRPr kumimoji="0" lang="en-US" sz="16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descr="A picture containing text&#10;&#10;Description automatically generated">
            <a:extLst>
              <a:ext uri="{FF2B5EF4-FFF2-40B4-BE49-F238E27FC236}">
                <a16:creationId xmlns:a16="http://schemas.microsoft.com/office/drawing/2014/main" id="{26C53362-959A-906D-B9B2-E9110B2B2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723" y="1905000"/>
            <a:ext cx="3832554" cy="1371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1E0CD-5DDB-BE2A-50AD-D339DAF89DCF}"/>
              </a:ext>
            </a:extLst>
          </p:cNvPr>
          <p:cNvSpPr txBox="1"/>
          <p:nvPr/>
        </p:nvSpPr>
        <p:spPr>
          <a:xfrm>
            <a:off x="5257800" y="2550105"/>
            <a:ext cx="2895600" cy="878895"/>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 4.4 User Interface for Chatbot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D3C0FD1-CED9-64EC-4BE3-149DEA9F8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3116"/>
            <a:ext cx="4495800" cy="5869851"/>
          </a:xfrm>
          <a:prstGeom prst="rect">
            <a:avLst/>
          </a:prstGeom>
        </p:spPr>
      </p:pic>
    </p:spTree>
    <p:extLst>
      <p:ext uri="{BB962C8B-B14F-4D97-AF65-F5344CB8AC3E}">
        <p14:creationId xmlns:p14="http://schemas.microsoft.com/office/powerpoint/2010/main" val="170873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1E0CD-5DDB-BE2A-50AD-D339DAF89DCF}"/>
              </a:ext>
            </a:extLst>
          </p:cNvPr>
          <p:cNvSpPr txBox="1"/>
          <p:nvPr/>
        </p:nvSpPr>
        <p:spPr>
          <a:xfrm>
            <a:off x="1600200" y="6238146"/>
            <a:ext cx="4876800" cy="463397"/>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 4.5  Code for UI</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C7A51A9-358B-F76F-CF13-C43CD7EB7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7236"/>
            <a:ext cx="7696200" cy="5910910"/>
          </a:xfrm>
          <a:prstGeom prst="rect">
            <a:avLst/>
          </a:prstGeom>
        </p:spPr>
      </p:pic>
    </p:spTree>
    <p:extLst>
      <p:ext uri="{BB962C8B-B14F-4D97-AF65-F5344CB8AC3E}">
        <p14:creationId xmlns:p14="http://schemas.microsoft.com/office/powerpoint/2010/main" val="138670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1E0CD-5DDB-BE2A-50AD-D339DAF89DCF}"/>
              </a:ext>
            </a:extLst>
          </p:cNvPr>
          <p:cNvSpPr txBox="1"/>
          <p:nvPr/>
        </p:nvSpPr>
        <p:spPr>
          <a:xfrm>
            <a:off x="1295400" y="6227313"/>
            <a:ext cx="4724400" cy="463397"/>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 4.6 Code for UI continued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771C4B4-1BEF-CBC5-E955-AB80AE2D3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04800"/>
            <a:ext cx="7315200" cy="5922513"/>
          </a:xfrm>
          <a:prstGeom prst="rect">
            <a:avLst/>
          </a:prstGeom>
        </p:spPr>
      </p:pic>
    </p:spTree>
    <p:extLst>
      <p:ext uri="{BB962C8B-B14F-4D97-AF65-F5344CB8AC3E}">
        <p14:creationId xmlns:p14="http://schemas.microsoft.com/office/powerpoint/2010/main" val="1897187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1E0CD-5DDB-BE2A-50AD-D339DAF89DCF}"/>
              </a:ext>
            </a:extLst>
          </p:cNvPr>
          <p:cNvSpPr txBox="1"/>
          <p:nvPr/>
        </p:nvSpPr>
        <p:spPr>
          <a:xfrm>
            <a:off x="1653308" y="5979105"/>
            <a:ext cx="4137891" cy="463397"/>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 4.7 Main Message box</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5E8F67D-CC61-463E-A095-6F64599AC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02820"/>
            <a:ext cx="7315200" cy="5576285"/>
          </a:xfrm>
          <a:prstGeom prst="rect">
            <a:avLst/>
          </a:prstGeom>
        </p:spPr>
      </p:pic>
    </p:spTree>
    <p:extLst>
      <p:ext uri="{BB962C8B-B14F-4D97-AF65-F5344CB8AC3E}">
        <p14:creationId xmlns:p14="http://schemas.microsoft.com/office/powerpoint/2010/main" val="210909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1E0CD-5DDB-BE2A-50AD-D339DAF89DCF}"/>
              </a:ext>
            </a:extLst>
          </p:cNvPr>
          <p:cNvSpPr txBox="1"/>
          <p:nvPr/>
        </p:nvSpPr>
        <p:spPr>
          <a:xfrm>
            <a:off x="457200" y="2210872"/>
            <a:ext cx="2895600" cy="878895"/>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 4.8 Conversation with Chatbot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9276E4-2837-2331-ACEC-C6ADBEEAE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80999"/>
            <a:ext cx="4151963" cy="5417535"/>
          </a:xfrm>
          <a:prstGeom prst="rect">
            <a:avLst/>
          </a:prstGeom>
        </p:spPr>
      </p:pic>
    </p:spTree>
    <p:extLst>
      <p:ext uri="{BB962C8B-B14F-4D97-AF65-F5344CB8AC3E}">
        <p14:creationId xmlns:p14="http://schemas.microsoft.com/office/powerpoint/2010/main" val="414157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1B3C0-C434-C424-7C2B-571A7F622BE9}"/>
              </a:ext>
            </a:extLst>
          </p:cNvPr>
          <p:cNvSpPr>
            <a:spLocks noGrp="1"/>
          </p:cNvSpPr>
          <p:nvPr>
            <p:ph idx="1"/>
          </p:nvPr>
        </p:nvSpPr>
        <p:spPr>
          <a:xfrm>
            <a:off x="381000" y="1499200"/>
            <a:ext cx="7886700" cy="5032375"/>
          </a:xfrm>
        </p:spPr>
        <p:txBody>
          <a:bodyPr>
            <a:noAutofit/>
          </a:bodyPr>
          <a:lstStyle/>
          <a:p>
            <a:pPr algn="just">
              <a:lnSpc>
                <a:spcPct val="17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This project aimed to develop and build a conversational chatbot that can interact with users and provide them with healthcare information and services. The chatbot is able to provide answers to a range of user questions, including medical advice and health education content. </a:t>
            </a:r>
          </a:p>
          <a:p>
            <a:pPr algn="just">
              <a:lnSpc>
                <a:spcPct val="17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Our chatbot can and will help improve healthcare access, quality and ultimately contribute to better health outcomes for patients</a:t>
            </a:r>
            <a:r>
              <a:rPr lang="en-US" sz="2200" dirty="0">
                <a:latin typeface="Calibri" panose="020F0502020204030204" pitchFamily="34" charset="0"/>
                <a:ea typeface="Calibri" panose="020F0502020204030204" pitchFamily="34" charset="0"/>
                <a:cs typeface="Calibri" panose="020F0502020204030204" pitchFamily="34" charset="0"/>
              </a:rPr>
              <a:t>.</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54983EFD-3233-D7F9-A060-984BEFFDD3C7}"/>
              </a:ext>
            </a:extLst>
          </p:cNvPr>
          <p:cNvSpPr>
            <a:spLocks noGrp="1"/>
          </p:cNvSpPr>
          <p:nvPr>
            <p:ph type="title"/>
          </p:nvPr>
        </p:nvSpPr>
        <p:spPr>
          <a:xfrm>
            <a:off x="2059200" y="838800"/>
            <a:ext cx="6348413" cy="1320800"/>
          </a:xfrm>
        </p:spPr>
        <p:txBody>
          <a:bodyPr>
            <a:normAutofit/>
          </a:bodyPr>
          <a:lstStyle/>
          <a:p>
            <a:r>
              <a:rPr lang="en-US" sz="2800" b="1" cap="all" dirty="0">
                <a:solidFill>
                  <a:schemeClr val="tx1"/>
                </a:solidFill>
                <a:latin typeface="+mn-lt"/>
              </a:rPr>
              <a:t>Conclusion</a:t>
            </a:r>
          </a:p>
        </p:txBody>
      </p:sp>
    </p:spTree>
    <p:extLst>
      <p:ext uri="{BB962C8B-B14F-4D97-AF65-F5344CB8AC3E}">
        <p14:creationId xmlns:p14="http://schemas.microsoft.com/office/powerpoint/2010/main" val="94125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1B3C0-C434-C424-7C2B-571A7F622BE9}"/>
              </a:ext>
            </a:extLst>
          </p:cNvPr>
          <p:cNvSpPr>
            <a:spLocks noGrp="1"/>
          </p:cNvSpPr>
          <p:nvPr>
            <p:ph idx="1"/>
          </p:nvPr>
        </p:nvSpPr>
        <p:spPr>
          <a:xfrm>
            <a:off x="381000" y="1499200"/>
            <a:ext cx="7886700" cy="5032375"/>
          </a:xfrm>
        </p:spPr>
        <p:txBody>
          <a:bodyPr>
            <a:noAutofit/>
          </a:bodyPr>
          <a:lstStyle/>
          <a:p>
            <a:pPr marL="0" indent="0" algn="just">
              <a:lnSpc>
                <a:spcPct val="170000"/>
              </a:lnSpc>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There are a lot of interesting things that can be done to improve our chatbot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Some of them are:</a:t>
            </a:r>
          </a:p>
          <a:p>
            <a:pPr lvl="1" algn="just">
              <a:lnSpc>
                <a:spcPct val="170000"/>
              </a:lnSpc>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Expanding the range of queries that the chatbot can answer to</a:t>
            </a:r>
          </a:p>
          <a:p>
            <a:pPr lvl="1" algn="just">
              <a:lnSpc>
                <a:spcPct val="170000"/>
              </a:lnSpc>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Allowing speech recognition to answer to user queries</a:t>
            </a:r>
          </a:p>
          <a:p>
            <a:pPr lvl="1" algn="just">
              <a:lnSpc>
                <a:spcPct val="170000"/>
              </a:lnSpc>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Integrating module to allow patients to contact hospitals and book appointments.</a:t>
            </a:r>
          </a:p>
          <a:p>
            <a:pPr lvl="1" algn="just">
              <a:lnSpc>
                <a:spcPct val="170000"/>
              </a:lnSpc>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Having Chatbot predict certain health conditions and suggestive preventive solutions.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54983EFD-3233-D7F9-A060-984BEFFDD3C7}"/>
              </a:ext>
            </a:extLst>
          </p:cNvPr>
          <p:cNvSpPr>
            <a:spLocks noGrp="1"/>
          </p:cNvSpPr>
          <p:nvPr>
            <p:ph type="title"/>
          </p:nvPr>
        </p:nvSpPr>
        <p:spPr>
          <a:xfrm>
            <a:off x="2059200" y="838800"/>
            <a:ext cx="6348413" cy="1320800"/>
          </a:xfrm>
        </p:spPr>
        <p:txBody>
          <a:bodyPr>
            <a:normAutofit/>
          </a:bodyPr>
          <a:lstStyle/>
          <a:p>
            <a:r>
              <a:rPr lang="en-US" sz="2800" b="1" cap="all" dirty="0">
                <a:solidFill>
                  <a:schemeClr val="tx1"/>
                </a:solidFill>
                <a:latin typeface="+mn-lt"/>
              </a:rPr>
              <a:t>Future Scope</a:t>
            </a:r>
          </a:p>
        </p:txBody>
      </p:sp>
    </p:spTree>
    <p:extLst>
      <p:ext uri="{BB962C8B-B14F-4D97-AF65-F5344CB8AC3E}">
        <p14:creationId xmlns:p14="http://schemas.microsoft.com/office/powerpoint/2010/main" val="170491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BB7A4-2651-56D5-D56D-49FD335E02B5}"/>
              </a:ext>
            </a:extLst>
          </p:cNvPr>
          <p:cNvSpPr>
            <a:spLocks noGrp="1"/>
          </p:cNvSpPr>
          <p:nvPr>
            <p:ph idx="1"/>
          </p:nvPr>
        </p:nvSpPr>
        <p:spPr>
          <a:xfrm>
            <a:off x="152400" y="1507837"/>
            <a:ext cx="8267700" cy="5410200"/>
          </a:xfrm>
        </p:spPr>
        <p:txBody>
          <a:bodyPr>
            <a:noAutofit/>
          </a:bodyPr>
          <a:lstStyle/>
          <a:p>
            <a:pPr>
              <a:lnSpc>
                <a:spcPct val="150000"/>
              </a:lnSpc>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Das, A. (2021) Aarogya-Bot: The AI-driven chatbot to answer your medical queries. Medium, 7 January. Available at: https://towardsdatascience.com/aarogya-bot-the-aidriven-chatbot-to-answer-your-medical-queries-4a76daf80fc4.</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Lee, J. </a:t>
            </a:r>
            <a:r>
              <a:rPr lang="en-US"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et al.</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(2019) </a:t>
            </a:r>
            <a:r>
              <a:rPr lang="en-US"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BioBERT: A pre-trained biomedical language representation model for biomedical text mining</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arXiv.org</a:t>
            </a: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Available at: https://arxiv.org/abs/1901.08746 (Accessed: March 5, 2023). </a:t>
            </a:r>
          </a:p>
          <a:p>
            <a:pPr>
              <a:lnSpc>
                <a:spcPct val="150000"/>
              </a:lnSpc>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Liu, K. (2021) Building a chatbot for Mental Health Awareness and Education, Medium. Chatbots Life. Available at: https://chatbotslife.com/building-a-chatbot-formental-health-awareness-and-education-262ecd596591 (Accessed: April 4, 2023). </a:t>
            </a:r>
            <a:endPar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7544DE3C-8F2C-F92E-F543-DFCEEA9C40EC}"/>
              </a:ext>
            </a:extLst>
          </p:cNvPr>
          <p:cNvSpPr>
            <a:spLocks noGrp="1"/>
          </p:cNvSpPr>
          <p:nvPr>
            <p:ph type="title"/>
          </p:nvPr>
        </p:nvSpPr>
        <p:spPr>
          <a:xfrm>
            <a:off x="2059200" y="838801"/>
            <a:ext cx="2436600" cy="685200"/>
          </a:xfrm>
        </p:spPr>
        <p:txBody>
          <a:bodyPr>
            <a:normAutofit/>
          </a:bodyPr>
          <a:lstStyle/>
          <a:p>
            <a:r>
              <a:rPr lang="en-US" sz="2800" b="1" cap="all" dirty="0">
                <a:solidFill>
                  <a:schemeClr val="tx1"/>
                </a:solidFill>
                <a:latin typeface="+mn-lt"/>
              </a:rPr>
              <a:t>REFERENCES</a:t>
            </a:r>
          </a:p>
        </p:txBody>
      </p:sp>
    </p:spTree>
    <p:extLst>
      <p:ext uri="{BB962C8B-B14F-4D97-AF65-F5344CB8AC3E}">
        <p14:creationId xmlns:p14="http://schemas.microsoft.com/office/powerpoint/2010/main" val="424771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3382963"/>
          </a:xfrm>
        </p:spPr>
        <p:txBody>
          <a:bodyPr>
            <a:normAutofit/>
          </a:bodyPr>
          <a:lstStyle/>
          <a:p>
            <a:pPr algn="ctr">
              <a:buNone/>
            </a:pPr>
            <a:r>
              <a:rPr lang="en-US" sz="8800" b="1" dirty="0">
                <a:solidFill>
                  <a:schemeClr val="tx1"/>
                </a:solidFill>
                <a:latin typeface="Calibri" panose="020F0502020204030204" pitchFamily="34" charset="0"/>
                <a:ea typeface="Calibri" panose="020F0502020204030204" pitchFamily="34" charset="0"/>
                <a:cs typeface="Calibri" panose="020F0502020204030204" pitchFamily="34" charset="0"/>
              </a:rPr>
              <a:t>Thank You!!</a:t>
            </a:r>
          </a:p>
          <a:p>
            <a:pPr algn="ctr"/>
            <a:endParaRPr lang="en-US" sz="5400" b="1" dirty="0">
              <a:latin typeface="Times New Roman" pitchFamily="18" charset="0"/>
              <a:cs typeface="Times New Roman" pitchFamily="18" charset="0"/>
            </a:endParaRPr>
          </a:p>
          <a:p>
            <a:pPr algn="ctr"/>
            <a:endParaRPr lang="en-US" sz="5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7D5C-B0D6-4FA2-BF38-7DA8249B32C3}"/>
              </a:ext>
            </a:extLst>
          </p:cNvPr>
          <p:cNvSpPr>
            <a:spLocks noGrp="1"/>
          </p:cNvSpPr>
          <p:nvPr>
            <p:ph type="ctrTitle"/>
          </p:nvPr>
        </p:nvSpPr>
        <p:spPr>
          <a:xfrm>
            <a:off x="2057400" y="838200"/>
            <a:ext cx="2057400" cy="609600"/>
          </a:xfrm>
        </p:spPr>
        <p:txBody>
          <a:bodyPr>
            <a:normAutofit/>
          </a:bodyPr>
          <a:lstStyle/>
          <a:p>
            <a:r>
              <a:rPr lang="en-US" sz="2800" b="1" cap="all" dirty="0">
                <a:solidFill>
                  <a:schemeClr val="tx1"/>
                </a:solidFill>
                <a:latin typeface="+mn-lt"/>
              </a:rPr>
              <a:t>Contents</a:t>
            </a:r>
          </a:p>
        </p:txBody>
      </p:sp>
      <p:sp>
        <p:nvSpPr>
          <p:cNvPr id="6" name="Title 1">
            <a:extLst>
              <a:ext uri="{FF2B5EF4-FFF2-40B4-BE49-F238E27FC236}">
                <a16:creationId xmlns:a16="http://schemas.microsoft.com/office/drawing/2014/main" id="{F2D22B62-31A1-20F5-9D32-26DBA3B66F9B}"/>
              </a:ext>
            </a:extLst>
          </p:cNvPr>
          <p:cNvSpPr txBox="1">
            <a:spLocks/>
          </p:cNvSpPr>
          <p:nvPr/>
        </p:nvSpPr>
        <p:spPr>
          <a:xfrm>
            <a:off x="1905000" y="1600200"/>
            <a:ext cx="6248400" cy="3657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just">
              <a:lnSpc>
                <a:spcPct val="150000"/>
              </a:lnSpc>
              <a:buFont typeface="+mj-lt"/>
              <a:buAutoNum type="arabicPeriod"/>
            </a:pPr>
            <a:r>
              <a:rPr lang="en-US" sz="2200" dirty="0">
                <a:latin typeface="+mn-lt"/>
              </a:rPr>
              <a:t>Introduction</a:t>
            </a:r>
          </a:p>
          <a:p>
            <a:pPr marL="514350" indent="-514350" algn="just">
              <a:lnSpc>
                <a:spcPct val="150000"/>
              </a:lnSpc>
              <a:buFont typeface="+mj-lt"/>
              <a:buAutoNum type="arabicPeriod"/>
            </a:pPr>
            <a:r>
              <a:rPr lang="en-US" sz="2200" dirty="0">
                <a:latin typeface="+mn-lt"/>
              </a:rPr>
              <a:t>Software/Hardware Requirements</a:t>
            </a:r>
          </a:p>
          <a:p>
            <a:pPr marL="514350" indent="-514350" algn="just">
              <a:lnSpc>
                <a:spcPct val="150000"/>
              </a:lnSpc>
              <a:buFont typeface="+mj-lt"/>
              <a:buAutoNum type="arabicPeriod"/>
            </a:pPr>
            <a:r>
              <a:rPr lang="en-US" sz="2200" dirty="0">
                <a:latin typeface="+mn-lt"/>
              </a:rPr>
              <a:t>Proposed Model</a:t>
            </a:r>
          </a:p>
          <a:p>
            <a:pPr marL="514350" indent="-514350" algn="just">
              <a:lnSpc>
                <a:spcPct val="150000"/>
              </a:lnSpc>
              <a:buFont typeface="+mj-lt"/>
              <a:buAutoNum type="arabicPeriod"/>
            </a:pPr>
            <a:r>
              <a:rPr lang="en-US" sz="2200" dirty="0">
                <a:latin typeface="+mn-lt"/>
              </a:rPr>
              <a:t>Implementation</a:t>
            </a:r>
          </a:p>
          <a:p>
            <a:pPr marL="514350" indent="-514350" algn="just">
              <a:lnSpc>
                <a:spcPct val="150000"/>
              </a:lnSpc>
              <a:buFont typeface="+mj-lt"/>
              <a:buAutoNum type="arabicPeriod"/>
            </a:pPr>
            <a:r>
              <a:rPr lang="en-US" sz="2200" dirty="0">
                <a:latin typeface="+mn-lt"/>
              </a:rPr>
              <a:t>Conclusion</a:t>
            </a:r>
          </a:p>
          <a:p>
            <a:pPr marL="514350" indent="-514350" algn="just">
              <a:lnSpc>
                <a:spcPct val="150000"/>
              </a:lnSpc>
              <a:buFont typeface="+mj-lt"/>
              <a:buAutoNum type="arabicPeriod"/>
            </a:pPr>
            <a:r>
              <a:rPr lang="en-US" sz="2200" dirty="0">
                <a:latin typeface="+mn-lt"/>
              </a:rPr>
              <a:t>References</a:t>
            </a:r>
          </a:p>
        </p:txBody>
      </p:sp>
    </p:spTree>
    <p:extLst>
      <p:ext uri="{BB962C8B-B14F-4D97-AF65-F5344CB8AC3E}">
        <p14:creationId xmlns:p14="http://schemas.microsoft.com/office/powerpoint/2010/main" val="404262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A72E5-5523-678A-8982-1B66FE523301}"/>
              </a:ext>
            </a:extLst>
          </p:cNvPr>
          <p:cNvSpPr>
            <a:spLocks noGrp="1"/>
          </p:cNvSpPr>
          <p:nvPr>
            <p:ph idx="1"/>
          </p:nvPr>
        </p:nvSpPr>
        <p:spPr>
          <a:xfrm>
            <a:off x="457200" y="1752600"/>
            <a:ext cx="8610600" cy="4419600"/>
          </a:xfrm>
        </p:spPr>
        <p:txBody>
          <a:bodyPr>
            <a:normAutofit/>
          </a:bodyPr>
          <a:lstStyle/>
          <a:p>
            <a:pPr algn="just">
              <a:lnSpc>
                <a:spcPct val="17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Chatbots have become prevalent in many sectors like online assistance, customer lead generation, customer service etc. But chatbots in healthcare are still rare and are in serious need due to patient overload in the country and shortage of doctors.</a:t>
            </a:r>
          </a:p>
          <a:p>
            <a:pPr algn="just">
              <a:lnSpc>
                <a:spcPct val="17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In this project, we implement the assistance of chatbot to human healthcare. Our chatbot will try to provide real time assistance to patients providing response to their various queries. </a:t>
            </a:r>
          </a:p>
          <a:p>
            <a:pPr marL="0" indent="0">
              <a:lnSpc>
                <a:spcPct val="170000"/>
              </a:lnSpc>
              <a:buNone/>
            </a:pPr>
            <a:endParaRPr lang="en-US" sz="3800" b="1" dirty="0"/>
          </a:p>
          <a:p>
            <a:pPr marL="0" indent="0">
              <a:buNone/>
            </a:pPr>
            <a:endParaRPr lang="en-US" sz="2400" b="1" dirty="0"/>
          </a:p>
        </p:txBody>
      </p:sp>
      <p:sp>
        <p:nvSpPr>
          <p:cNvPr id="4" name="Title 1">
            <a:extLst>
              <a:ext uri="{FF2B5EF4-FFF2-40B4-BE49-F238E27FC236}">
                <a16:creationId xmlns:a16="http://schemas.microsoft.com/office/drawing/2014/main" id="{BB583AB8-AA69-65F4-1D7A-F54C0418D514}"/>
              </a:ext>
            </a:extLst>
          </p:cNvPr>
          <p:cNvSpPr>
            <a:spLocks noGrp="1"/>
          </p:cNvSpPr>
          <p:nvPr>
            <p:ph type="title"/>
          </p:nvPr>
        </p:nvSpPr>
        <p:spPr>
          <a:xfrm>
            <a:off x="2058988" y="838200"/>
            <a:ext cx="2741612" cy="685800"/>
          </a:xfrm>
        </p:spPr>
        <p:txBody>
          <a:bodyPr>
            <a:normAutofit fontScale="90000"/>
          </a:bodyPr>
          <a:lstStyle/>
          <a:p>
            <a:r>
              <a:rPr lang="en-US" sz="3100" b="1" cap="all" dirty="0">
                <a:solidFill>
                  <a:schemeClr val="tx1"/>
                </a:solidFill>
                <a:latin typeface="+mn-lt"/>
              </a:rPr>
              <a:t>INTRODUCTION</a:t>
            </a:r>
            <a:br>
              <a:rPr lang="en-US" sz="2800" b="1" cap="all" dirty="0">
                <a:solidFill>
                  <a:schemeClr val="tx1"/>
                </a:solidFill>
                <a:latin typeface="+mn-lt"/>
              </a:rPr>
            </a:br>
            <a:endParaRPr lang="en-US" sz="2800" b="1" cap="all" dirty="0">
              <a:solidFill>
                <a:schemeClr val="tx1"/>
              </a:solidFill>
              <a:latin typeface="+mn-lt"/>
            </a:endParaRPr>
          </a:p>
        </p:txBody>
      </p:sp>
    </p:spTree>
    <p:extLst>
      <p:ext uri="{BB962C8B-B14F-4D97-AF65-F5344CB8AC3E}">
        <p14:creationId xmlns:p14="http://schemas.microsoft.com/office/powerpoint/2010/main" val="257039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742B6F-8F37-4272-E3E8-DAF153C94560}"/>
              </a:ext>
            </a:extLst>
          </p:cNvPr>
          <p:cNvSpPr>
            <a:spLocks noGrp="1"/>
          </p:cNvSpPr>
          <p:nvPr>
            <p:ph type="title"/>
          </p:nvPr>
        </p:nvSpPr>
        <p:spPr/>
        <p:txBody>
          <a:bodyPr>
            <a:normAutofit/>
          </a:bodyPr>
          <a:lstStyle/>
          <a:p>
            <a:pPr>
              <a:lnSpc>
                <a:spcPct val="150000"/>
              </a:lnSpc>
            </a:pPr>
            <a:br>
              <a:rPr lang="en-IN" sz="2800" b="1" cap="all" dirty="0"/>
            </a:br>
            <a:endParaRPr lang="en-IN" sz="2800" b="1" cap="all" dirty="0"/>
          </a:p>
        </p:txBody>
      </p:sp>
      <p:sp>
        <p:nvSpPr>
          <p:cNvPr id="3" name="Content Placeholder 2">
            <a:extLst>
              <a:ext uri="{FF2B5EF4-FFF2-40B4-BE49-F238E27FC236}">
                <a16:creationId xmlns:a16="http://schemas.microsoft.com/office/drawing/2014/main" id="{356E03EB-94E7-F75E-F113-50D2F71FA4A5}"/>
              </a:ext>
            </a:extLst>
          </p:cNvPr>
          <p:cNvSpPr>
            <a:spLocks noGrp="1"/>
          </p:cNvSpPr>
          <p:nvPr>
            <p:ph idx="1"/>
          </p:nvPr>
        </p:nvSpPr>
        <p:spPr>
          <a:xfrm>
            <a:off x="457200" y="990600"/>
            <a:ext cx="8229600" cy="5562600"/>
          </a:xfrm>
        </p:spPr>
        <p:txBody>
          <a:bodyPr>
            <a:normAutofit/>
          </a:bodyPr>
          <a:lstStyle/>
          <a:p>
            <a:pPr algn="just">
              <a:lnSpc>
                <a:spcPct val="150000"/>
              </a:lnSpc>
            </a:pP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 Of The Project</a:t>
            </a:r>
          </a:p>
          <a:p>
            <a:pPr marL="0" indent="0" algn="just">
              <a:lnSpc>
                <a:spcPct val="150000"/>
              </a:lnSpc>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The purpose of this chatbot is to improve access to healthcare information and services, reduce the burden on healthcare providers and enhance patient engagement and satisfaction</a:t>
            </a:r>
            <a:endPar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Brief Description</a:t>
            </a:r>
          </a:p>
          <a:p>
            <a:pPr marL="0" indent="0" algn="just">
              <a:lnSpc>
                <a:spcPct val="150000"/>
              </a:lnSpc>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Our Chatbot uses machine learning algorithms to understand and respond to user queries in a natural and conversational manner. This project will explore the use of machine learning in healthcare chatbots and the potential benefits associated with their implementation. </a:t>
            </a:r>
          </a:p>
          <a:p>
            <a:pPr marL="0" indent="0">
              <a:lnSpc>
                <a:spcPct val="160000"/>
              </a:lnSpc>
              <a:buNone/>
            </a:pPr>
            <a:endParaRPr lang="en-US" sz="2400" b="1" dirty="0"/>
          </a:p>
        </p:txBody>
      </p:sp>
    </p:spTree>
    <p:extLst>
      <p:ext uri="{BB962C8B-B14F-4D97-AF65-F5344CB8AC3E}">
        <p14:creationId xmlns:p14="http://schemas.microsoft.com/office/powerpoint/2010/main" val="320703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83B9B-9381-B777-5006-56D7753C0E61}"/>
              </a:ext>
            </a:extLst>
          </p:cNvPr>
          <p:cNvSpPr>
            <a:spLocks noGrp="1"/>
          </p:cNvSpPr>
          <p:nvPr>
            <p:ph idx="1"/>
          </p:nvPr>
        </p:nvSpPr>
        <p:spPr>
          <a:xfrm>
            <a:off x="457200" y="1475509"/>
            <a:ext cx="8229600" cy="5410200"/>
          </a:xfrm>
        </p:spPr>
        <p:txBody>
          <a:bodyPr>
            <a:normAutofit fontScale="55000" lnSpcReduction="20000"/>
          </a:bodyPr>
          <a:lstStyle/>
          <a:p>
            <a:pPr marL="0" indent="0" algn="just">
              <a:lnSpc>
                <a:spcPct val="170000"/>
              </a:lnSpc>
              <a:buNone/>
            </a:pPr>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Software Requirements</a:t>
            </a:r>
          </a:p>
          <a:p>
            <a:pPr marL="0" indent="0" algn="just">
              <a:lnSpc>
                <a:spcPct val="170000"/>
              </a:lnSpc>
              <a:buNone/>
            </a:pPr>
            <a:r>
              <a:rPr lang="en-IN" sz="4000" dirty="0">
                <a:solidFill>
                  <a:schemeClr val="tx1"/>
                </a:solidFill>
              </a:rPr>
              <a:t>	1</a:t>
            </a:r>
            <a:r>
              <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rPr>
              <a:t>. Natural Language Processing libraries – TensorFlow, NLTK</a:t>
            </a:r>
          </a:p>
          <a:p>
            <a:pPr marL="0" indent="0" algn="just">
              <a:lnSpc>
                <a:spcPct val="170000"/>
              </a:lnSpc>
              <a:buNone/>
            </a:pPr>
            <a:r>
              <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rPr>
              <a:t>	2. Jupyter Notebook or VSCode</a:t>
            </a:r>
          </a:p>
          <a:p>
            <a:pPr marL="0" indent="0" algn="just">
              <a:lnSpc>
                <a:spcPct val="170000"/>
              </a:lnSpc>
              <a:buNone/>
            </a:pPr>
            <a:r>
              <a:rPr lang="en-IN" sz="4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3. NumPy, JSON, Pandas, Tkinter etc. </a:t>
            </a:r>
            <a:endPar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a:lnSpc>
                <a:spcPct val="170000"/>
              </a:lnSpc>
              <a:buNone/>
            </a:pPr>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Hardware Requirements</a:t>
            </a:r>
          </a:p>
          <a:p>
            <a:pPr marL="0" indent="0" algn="just">
              <a:lnSpc>
                <a:spcPct val="170000"/>
              </a:lnSpc>
              <a:buNone/>
            </a:pPr>
            <a:r>
              <a:rPr lang="en-IN" sz="4000" dirty="0">
                <a:solidFill>
                  <a:schemeClr val="tx1"/>
                </a:solidFill>
                <a:latin typeface="+mj-lt"/>
              </a:rPr>
              <a:t>	</a:t>
            </a:r>
            <a:r>
              <a:rPr lang="en-IN" sz="4000" dirty="0">
                <a:solidFill>
                  <a:schemeClr val="tx1"/>
                </a:solidFill>
              </a:rPr>
              <a:t>1. </a:t>
            </a:r>
            <a:r>
              <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rPr>
              <a:t>Central Processing Unit (CPU) And Graphics Processing 	         		Unit.</a:t>
            </a:r>
          </a:p>
          <a:p>
            <a:pPr marL="0" indent="0" algn="just">
              <a:lnSpc>
                <a:spcPct val="170000"/>
              </a:lnSpc>
              <a:buNone/>
            </a:pPr>
            <a:r>
              <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rPr>
              <a:t>	2. Random Access Memory (RAM) And Network Interface 	    			Card.</a:t>
            </a:r>
          </a:p>
          <a:p>
            <a:endParaRPr lang="en-IN" sz="2400" dirty="0">
              <a:latin typeface="+mj-lt"/>
            </a:endParaRPr>
          </a:p>
        </p:txBody>
      </p:sp>
      <p:sp>
        <p:nvSpPr>
          <p:cNvPr id="4" name="Title 1">
            <a:extLst>
              <a:ext uri="{FF2B5EF4-FFF2-40B4-BE49-F238E27FC236}">
                <a16:creationId xmlns:a16="http://schemas.microsoft.com/office/drawing/2014/main" id="{86B7C1D6-A2D6-A41E-18BA-25B2C2D94731}"/>
              </a:ext>
            </a:extLst>
          </p:cNvPr>
          <p:cNvSpPr>
            <a:spLocks noGrp="1"/>
          </p:cNvSpPr>
          <p:nvPr>
            <p:ph type="title"/>
          </p:nvPr>
        </p:nvSpPr>
        <p:spPr>
          <a:xfrm>
            <a:off x="2059200" y="838800"/>
            <a:ext cx="6629400" cy="1320800"/>
          </a:xfrm>
        </p:spPr>
        <p:txBody>
          <a:bodyPr>
            <a:normAutofit/>
          </a:bodyPr>
          <a:lstStyle/>
          <a:p>
            <a:r>
              <a:rPr lang="en-US" sz="2800" b="1" cap="all" dirty="0">
                <a:solidFill>
                  <a:schemeClr val="tx1"/>
                </a:solidFill>
                <a:latin typeface="+mn-lt"/>
              </a:rPr>
              <a:t>SYSTEM REQUIREMENTS</a:t>
            </a:r>
          </a:p>
        </p:txBody>
      </p:sp>
    </p:spTree>
    <p:extLst>
      <p:ext uri="{BB962C8B-B14F-4D97-AF65-F5344CB8AC3E}">
        <p14:creationId xmlns:p14="http://schemas.microsoft.com/office/powerpoint/2010/main" val="66433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2DE989-E6B5-1758-D8AF-08225102C6C5}"/>
              </a:ext>
            </a:extLst>
          </p:cNvPr>
          <p:cNvSpPr>
            <a:spLocks noGrp="1"/>
          </p:cNvSpPr>
          <p:nvPr>
            <p:ph idx="1"/>
          </p:nvPr>
        </p:nvSpPr>
        <p:spPr>
          <a:xfrm>
            <a:off x="609599" y="1524000"/>
            <a:ext cx="6347714" cy="5029200"/>
          </a:xfrm>
        </p:spPr>
        <p:txBody>
          <a:bodyPr>
            <a:noAutofit/>
          </a:bodyPr>
          <a:lstStyle/>
          <a:p>
            <a:pPr algn="just">
              <a:lnSpc>
                <a:spcPct val="150000"/>
              </a:lnSpc>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First we extract all the tags, patterns and responses from the intents file to variables.</a:t>
            </a:r>
          </a:p>
          <a:p>
            <a:pPr algn="just">
              <a:lnSpc>
                <a:spcPct val="150000"/>
              </a:lnSpc>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We pre-process the data using tokenization </a:t>
            </a:r>
            <a:r>
              <a:rPr lang="en-IN" sz="2000">
                <a:solidFill>
                  <a:schemeClr val="tx1"/>
                </a:solidFill>
                <a:latin typeface="Calibri" panose="020F0502020204030204" pitchFamily="34" charset="0"/>
                <a:ea typeface="Calibri" panose="020F0502020204030204" pitchFamily="34" charset="0"/>
                <a:cs typeface="Calibri" panose="020F0502020204030204" pitchFamily="34" charset="0"/>
              </a:rPr>
              <a:t>and vocabularies </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to create sequences from inputs.</a:t>
            </a:r>
          </a:p>
          <a:p>
            <a:pPr algn="just">
              <a:lnSpc>
                <a:spcPct val="150000"/>
              </a:lnSpc>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Then we create a deep learning model consisting of an Embedding, an LSTM, Flatten and a Dense layer.</a:t>
            </a:r>
          </a:p>
          <a:p>
            <a:pPr algn="just">
              <a:lnSpc>
                <a:spcPct val="150000"/>
              </a:lnSpc>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Lastly the model makes the prediction based on the query, what intent the query possess</a:t>
            </a:r>
            <a:r>
              <a:rPr lang="en-IN" sz="2000" dirty="0">
                <a:solidFill>
                  <a:schemeClr val="tx1"/>
                </a:solidFill>
              </a:rPr>
              <a:t>.</a:t>
            </a:r>
          </a:p>
          <a:p>
            <a:pPr marL="0" indent="0" algn="just">
              <a:lnSpc>
                <a:spcPct val="150000"/>
              </a:lnSpc>
              <a:buNone/>
            </a:pPr>
            <a:endParaRPr lang="en-IN" dirty="0">
              <a:solidFill>
                <a:schemeClr val="tx1"/>
              </a:solidFill>
            </a:endParaRPr>
          </a:p>
        </p:txBody>
      </p:sp>
      <p:sp>
        <p:nvSpPr>
          <p:cNvPr id="4" name="Title 1">
            <a:extLst>
              <a:ext uri="{FF2B5EF4-FFF2-40B4-BE49-F238E27FC236}">
                <a16:creationId xmlns:a16="http://schemas.microsoft.com/office/drawing/2014/main" id="{AFA6C028-C1D2-3DE3-025B-F804D126837A}"/>
              </a:ext>
            </a:extLst>
          </p:cNvPr>
          <p:cNvSpPr>
            <a:spLocks noGrp="1"/>
          </p:cNvSpPr>
          <p:nvPr>
            <p:ph type="title"/>
          </p:nvPr>
        </p:nvSpPr>
        <p:spPr>
          <a:xfrm>
            <a:off x="2059200" y="838800"/>
            <a:ext cx="3276600" cy="609600"/>
          </a:xfrm>
        </p:spPr>
        <p:txBody>
          <a:bodyPr>
            <a:normAutofit/>
          </a:bodyPr>
          <a:lstStyle/>
          <a:p>
            <a:r>
              <a:rPr lang="en-US" sz="2800" b="1" cap="all" dirty="0">
                <a:solidFill>
                  <a:schemeClr val="tx1"/>
                </a:solidFill>
                <a:latin typeface="+mn-lt"/>
              </a:rPr>
              <a:t>PROPOSED MODEL</a:t>
            </a:r>
          </a:p>
        </p:txBody>
      </p:sp>
    </p:spTree>
    <p:extLst>
      <p:ext uri="{BB962C8B-B14F-4D97-AF65-F5344CB8AC3E}">
        <p14:creationId xmlns:p14="http://schemas.microsoft.com/office/powerpoint/2010/main" val="346989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6CDB81-2600-179C-0961-1B59584FEE00}"/>
              </a:ext>
            </a:extLst>
          </p:cNvPr>
          <p:cNvSpPr txBox="1"/>
          <p:nvPr/>
        </p:nvSpPr>
        <p:spPr>
          <a:xfrm>
            <a:off x="1737130" y="5423475"/>
            <a:ext cx="4428971" cy="1007995"/>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IN" b="1" dirty="0">
                <a:latin typeface="Times New Roman" panose="02020603050405020304" pitchFamily="18" charset="0"/>
                <a:ea typeface="Times New Roman" panose="02020603050405020304" pitchFamily="18" charset="0"/>
                <a:cs typeface="Times New Roman" panose="02020603050405020304" pitchFamily="18" charset="0"/>
              </a:rPr>
              <a:t>4</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 Dataset for the </a:t>
            </a:r>
            <a:r>
              <a:rPr lang="en-IN" b="1" dirty="0">
                <a:latin typeface="Times New Roman" panose="02020603050405020304" pitchFamily="18" charset="0"/>
                <a:ea typeface="Times New Roman" panose="02020603050405020304" pitchFamily="18" charset="0"/>
                <a:cs typeface="Times New Roman" panose="02020603050405020304" pitchFamily="18" charset="0"/>
              </a:rPr>
              <a:t>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582866BC-356F-A0FB-38DD-75385F3B9255}"/>
              </a:ext>
            </a:extLst>
          </p:cNvPr>
          <p:cNvSpPr>
            <a:spLocks noGrp="1"/>
          </p:cNvSpPr>
          <p:nvPr>
            <p:ph type="title"/>
          </p:nvPr>
        </p:nvSpPr>
        <p:spPr>
          <a:xfrm>
            <a:off x="2059200" y="838800"/>
            <a:ext cx="6348413" cy="1320800"/>
          </a:xfrm>
        </p:spPr>
        <p:txBody>
          <a:bodyPr>
            <a:normAutofit/>
          </a:bodyPr>
          <a:lstStyle/>
          <a:p>
            <a:r>
              <a:rPr lang="en-US" sz="2800" b="1" cap="all" dirty="0">
                <a:solidFill>
                  <a:schemeClr val="tx1"/>
                </a:solidFill>
                <a:latin typeface="+mn-lt"/>
              </a:rPr>
              <a:t>IMPLEMENTATION</a:t>
            </a:r>
          </a:p>
        </p:txBody>
      </p:sp>
      <p:pic>
        <p:nvPicPr>
          <p:cNvPr id="7" name="Picture 6">
            <a:extLst>
              <a:ext uri="{FF2B5EF4-FFF2-40B4-BE49-F238E27FC236}">
                <a16:creationId xmlns:a16="http://schemas.microsoft.com/office/drawing/2014/main" id="{14584537-0D63-5116-FACB-2528C47638F2}"/>
              </a:ext>
            </a:extLst>
          </p:cNvPr>
          <p:cNvPicPr>
            <a:picLocks noChangeAspect="1"/>
          </p:cNvPicPr>
          <p:nvPr/>
        </p:nvPicPr>
        <p:blipFill>
          <a:blip r:embed="rId2"/>
          <a:stretch>
            <a:fillRect/>
          </a:stretch>
        </p:blipFill>
        <p:spPr>
          <a:xfrm>
            <a:off x="304800" y="1469182"/>
            <a:ext cx="7924800" cy="3783561"/>
          </a:xfrm>
          <a:prstGeom prst="rect">
            <a:avLst/>
          </a:prstGeom>
        </p:spPr>
      </p:pic>
    </p:spTree>
    <p:extLst>
      <p:ext uri="{BB962C8B-B14F-4D97-AF65-F5344CB8AC3E}">
        <p14:creationId xmlns:p14="http://schemas.microsoft.com/office/powerpoint/2010/main" val="163638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6CDB81-2600-179C-0961-1B59584FEE00}"/>
              </a:ext>
            </a:extLst>
          </p:cNvPr>
          <p:cNvSpPr txBox="1"/>
          <p:nvPr/>
        </p:nvSpPr>
        <p:spPr>
          <a:xfrm>
            <a:off x="2133600" y="5670473"/>
            <a:ext cx="4800600" cy="463397"/>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 4.2 Deep Learning Model Architecture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250B7D-5D66-5E23-7D43-9CD3D16A766F}"/>
              </a:ext>
            </a:extLst>
          </p:cNvPr>
          <p:cNvPicPr>
            <a:picLocks noChangeAspect="1"/>
          </p:cNvPicPr>
          <p:nvPr/>
        </p:nvPicPr>
        <p:blipFill>
          <a:blip r:embed="rId2"/>
          <a:stretch>
            <a:fillRect/>
          </a:stretch>
        </p:blipFill>
        <p:spPr>
          <a:xfrm>
            <a:off x="533400" y="1336049"/>
            <a:ext cx="7315200" cy="3699348"/>
          </a:xfrm>
          <a:prstGeom prst="rect">
            <a:avLst/>
          </a:prstGeom>
        </p:spPr>
      </p:pic>
    </p:spTree>
    <p:extLst>
      <p:ext uri="{BB962C8B-B14F-4D97-AF65-F5344CB8AC3E}">
        <p14:creationId xmlns:p14="http://schemas.microsoft.com/office/powerpoint/2010/main" val="166004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9EC8-7D08-DBD9-994F-418A0D09CBDD}"/>
              </a:ext>
            </a:extLst>
          </p:cNvPr>
          <p:cNvSpPr>
            <a:spLocks noGrp="1"/>
          </p:cNvSpPr>
          <p:nvPr>
            <p:ph type="title"/>
          </p:nvPr>
        </p:nvSpPr>
        <p:spPr>
          <a:xfrm>
            <a:off x="2133600" y="5181600"/>
            <a:ext cx="3962401" cy="762000"/>
          </a:xfrm>
        </p:spPr>
        <p:txBody>
          <a:bodyPr>
            <a:normAutofit/>
          </a:bodyPr>
          <a:lstStyle/>
          <a:p>
            <a:r>
              <a:rPr lang="en-IN" sz="1800" b="1" dirty="0">
                <a:solidFill>
                  <a:schemeClr val="tx1"/>
                </a:solidFill>
                <a:latin typeface="Times New Roman" panose="02020603050405020304" pitchFamily="18" charset="0"/>
                <a:cs typeface="Times New Roman" panose="02020603050405020304" pitchFamily="18" charset="0"/>
              </a:rPr>
              <a:t>Fig 4.3: Tokenizer</a:t>
            </a:r>
          </a:p>
        </p:txBody>
      </p:sp>
      <p:pic>
        <p:nvPicPr>
          <p:cNvPr id="4" name="Picture 3">
            <a:extLst>
              <a:ext uri="{FF2B5EF4-FFF2-40B4-BE49-F238E27FC236}">
                <a16:creationId xmlns:a16="http://schemas.microsoft.com/office/drawing/2014/main" id="{C03F7D8C-B74E-DBDC-FBD6-FDCCF6BE9366}"/>
              </a:ext>
            </a:extLst>
          </p:cNvPr>
          <p:cNvPicPr>
            <a:picLocks noChangeAspect="1"/>
          </p:cNvPicPr>
          <p:nvPr/>
        </p:nvPicPr>
        <p:blipFill>
          <a:blip r:embed="rId2"/>
          <a:stretch>
            <a:fillRect/>
          </a:stretch>
        </p:blipFill>
        <p:spPr>
          <a:xfrm>
            <a:off x="914400" y="838200"/>
            <a:ext cx="6858000" cy="4038600"/>
          </a:xfrm>
          <a:prstGeom prst="rect">
            <a:avLst/>
          </a:prstGeom>
        </p:spPr>
      </p:pic>
    </p:spTree>
    <p:extLst>
      <p:ext uri="{BB962C8B-B14F-4D97-AF65-F5344CB8AC3E}">
        <p14:creationId xmlns:p14="http://schemas.microsoft.com/office/powerpoint/2010/main" val="25150819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5256</TotalTime>
  <Words>663</Words>
  <Application>Microsoft Office PowerPoint</Application>
  <PresentationFormat>On-screen Show (4:3)</PresentationFormat>
  <Paragraphs>64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HealthCare Chatbot Application END TERM PRESENTATION  </vt:lpstr>
      <vt:lpstr>Contents</vt:lpstr>
      <vt:lpstr>INTRODUCTION </vt:lpstr>
      <vt:lpstr> </vt:lpstr>
      <vt:lpstr>SYSTEM REQUIREMENTS</vt:lpstr>
      <vt:lpstr>PROPOSED MODEL</vt:lpstr>
      <vt:lpstr>IMPLEMENTATION</vt:lpstr>
      <vt:lpstr>PowerPoint Presentation</vt:lpstr>
      <vt:lpstr>Fig 4.3: Tokenizer</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Evaluation of Routing Protocol  Under Security Attacks</dc:title>
  <dc:creator>SAINATH</dc:creator>
  <cp:lastModifiedBy>Kushagra Singh</cp:lastModifiedBy>
  <cp:revision>719</cp:revision>
  <dcterms:created xsi:type="dcterms:W3CDTF">2012-05-24T06:22:59Z</dcterms:created>
  <dcterms:modified xsi:type="dcterms:W3CDTF">2023-04-20T04:17:07Z</dcterms:modified>
</cp:coreProperties>
</file>