
<file path=[Content_Types].xml><?xml version="1.0" encoding="utf-8"?>
<Types xmlns="http://schemas.openxmlformats.org/package/2006/content-types">
  <Default ContentType="image/jpeg" Extension="jpg"/>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slide" Target="slides/slide17.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g496d590083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496d590083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g48654445cf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48654445cf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Google Shape;121;g48654445cf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48654445cf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Google Shape;128;g496d590083_1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496d590083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Google Shape;136;g496d590083_1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496d590083_1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Google Shape;142;g496d590083_2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496d590083_2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g496d590083_2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496d590083_2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Google Shape;154;g496d590083_2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496d590083_2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 name="Shape 57"/>
        <p:cNvGrpSpPr/>
        <p:nvPr/>
      </p:nvGrpSpPr>
      <p:grpSpPr>
        <a:xfrm>
          <a:off x="0" y="0"/>
          <a:ext cx="0" cy="0"/>
          <a:chOff x="0" y="0"/>
          <a:chExt cx="0" cy="0"/>
        </a:xfrm>
      </p:grpSpPr>
      <p:sp>
        <p:nvSpPr>
          <p:cNvPr id="58" name="Google Shape;58;g485d946036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485d946036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 name="Shape 65"/>
        <p:cNvGrpSpPr/>
        <p:nvPr/>
      </p:nvGrpSpPr>
      <p:grpSpPr>
        <a:xfrm>
          <a:off x="0" y="0"/>
          <a:ext cx="0" cy="0"/>
          <a:chOff x="0" y="0"/>
          <a:chExt cx="0" cy="0"/>
        </a:xfrm>
      </p:grpSpPr>
      <p:sp>
        <p:nvSpPr>
          <p:cNvPr id="66" name="Google Shape;66;g485d946036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485d946036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 name="Shape 72"/>
        <p:cNvGrpSpPr/>
        <p:nvPr/>
      </p:nvGrpSpPr>
      <p:grpSpPr>
        <a:xfrm>
          <a:off x="0" y="0"/>
          <a:ext cx="0" cy="0"/>
          <a:chOff x="0" y="0"/>
          <a:chExt cx="0" cy="0"/>
        </a:xfrm>
      </p:grpSpPr>
      <p:sp>
        <p:nvSpPr>
          <p:cNvPr id="73" name="Google Shape;73;g485d946036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485d946036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 name="Shape 78"/>
        <p:cNvGrpSpPr/>
        <p:nvPr/>
      </p:nvGrpSpPr>
      <p:grpSpPr>
        <a:xfrm>
          <a:off x="0" y="0"/>
          <a:ext cx="0" cy="0"/>
          <a:chOff x="0" y="0"/>
          <a:chExt cx="0" cy="0"/>
        </a:xfrm>
      </p:grpSpPr>
      <p:sp>
        <p:nvSpPr>
          <p:cNvPr id="79" name="Google Shape;79;g48654445cf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48654445cf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Google Shape;85;g485d946036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485d946036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Google Shape;91;g485d946036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485d946036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Google Shape;97;g485d946036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485d946036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g496d59001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496d59001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1600"/>
              </a:spcBef>
              <a:spcAft>
                <a:spcPts val="0"/>
              </a:spcAft>
              <a:buClr>
                <a:schemeClr val="dk1"/>
              </a:buClr>
              <a:buSzPts val="1400"/>
              <a:buChar char="○"/>
              <a:defRPr>
                <a:solidFill>
                  <a:schemeClr val="dk1"/>
                </a:solidFill>
              </a:defRPr>
            </a:lvl2pPr>
            <a:lvl3pPr indent="-317500" lvl="2" marL="1371600">
              <a:spcBef>
                <a:spcPts val="1600"/>
              </a:spcBef>
              <a:spcAft>
                <a:spcPts val="0"/>
              </a:spcAft>
              <a:buClr>
                <a:schemeClr val="dk1"/>
              </a:buClr>
              <a:buSzPts val="1400"/>
              <a:buChar char="■"/>
              <a:defRPr>
                <a:solidFill>
                  <a:schemeClr val="dk1"/>
                </a:solidFill>
              </a:defRPr>
            </a:lvl3pPr>
            <a:lvl4pPr indent="-317500" lvl="3" marL="1828800">
              <a:spcBef>
                <a:spcPts val="1600"/>
              </a:spcBef>
              <a:spcAft>
                <a:spcPts val="0"/>
              </a:spcAft>
              <a:buClr>
                <a:schemeClr val="dk1"/>
              </a:buClr>
              <a:buSzPts val="1400"/>
              <a:buChar char="●"/>
              <a:defRPr>
                <a:solidFill>
                  <a:schemeClr val="dk1"/>
                </a:solidFill>
              </a:defRPr>
            </a:lvl4pPr>
            <a:lvl5pPr indent="-317500" lvl="4" marL="2286000">
              <a:spcBef>
                <a:spcPts val="1600"/>
              </a:spcBef>
              <a:spcAft>
                <a:spcPts val="0"/>
              </a:spcAft>
              <a:buClr>
                <a:schemeClr val="dk1"/>
              </a:buClr>
              <a:buSzPts val="1400"/>
              <a:buChar char="○"/>
              <a:defRPr>
                <a:solidFill>
                  <a:schemeClr val="dk1"/>
                </a:solidFill>
              </a:defRPr>
            </a:lvl5pPr>
            <a:lvl6pPr indent="-317500" lvl="5" marL="2743200">
              <a:spcBef>
                <a:spcPts val="1600"/>
              </a:spcBef>
              <a:spcAft>
                <a:spcPts val="0"/>
              </a:spcAft>
              <a:buClr>
                <a:schemeClr val="dk1"/>
              </a:buClr>
              <a:buSzPts val="1400"/>
              <a:buChar char="■"/>
              <a:defRPr>
                <a:solidFill>
                  <a:schemeClr val="dk1"/>
                </a:solidFill>
              </a:defRPr>
            </a:lvl6pPr>
            <a:lvl7pPr indent="-317500" lvl="6" marL="3200400">
              <a:spcBef>
                <a:spcPts val="1600"/>
              </a:spcBef>
              <a:spcAft>
                <a:spcPts val="0"/>
              </a:spcAft>
              <a:buClr>
                <a:schemeClr val="dk1"/>
              </a:buClr>
              <a:buSzPts val="1400"/>
              <a:buChar char="●"/>
              <a:defRPr>
                <a:solidFill>
                  <a:schemeClr val="dk1"/>
                </a:solidFill>
              </a:defRPr>
            </a:lvl7pPr>
            <a:lvl8pPr indent="-317500" lvl="7" marL="3657600">
              <a:spcBef>
                <a:spcPts val="1600"/>
              </a:spcBef>
              <a:spcAft>
                <a:spcPts val="0"/>
              </a:spcAft>
              <a:buClr>
                <a:schemeClr val="dk1"/>
              </a:buClr>
              <a:buSzPts val="1400"/>
              <a:buChar char="○"/>
              <a:defRPr>
                <a:solidFill>
                  <a:schemeClr val="dk1"/>
                </a:solidFill>
              </a:defRPr>
            </a:lvl8pPr>
            <a:lvl9pPr indent="-317500" lvl="8" marL="4114800">
              <a:spcBef>
                <a:spcPts val="1600"/>
              </a:spcBef>
              <a:spcAft>
                <a:spcPts val="160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1600"/>
              </a:spcBef>
              <a:spcAft>
                <a:spcPts val="0"/>
              </a:spcAft>
              <a:buClr>
                <a:schemeClr val="lt2"/>
              </a:buClr>
              <a:buSzPts val="1400"/>
              <a:buChar char="○"/>
              <a:defRPr>
                <a:solidFill>
                  <a:schemeClr val="lt2"/>
                </a:solidFill>
              </a:defRPr>
            </a:lvl2pPr>
            <a:lvl3pPr indent="-317500" lvl="2" marL="1371600">
              <a:lnSpc>
                <a:spcPct val="115000"/>
              </a:lnSpc>
              <a:spcBef>
                <a:spcPts val="1600"/>
              </a:spcBef>
              <a:spcAft>
                <a:spcPts val="0"/>
              </a:spcAft>
              <a:buClr>
                <a:schemeClr val="lt2"/>
              </a:buClr>
              <a:buSzPts val="1400"/>
              <a:buChar char="■"/>
              <a:defRPr>
                <a:solidFill>
                  <a:schemeClr val="lt2"/>
                </a:solidFill>
              </a:defRPr>
            </a:lvl3pPr>
            <a:lvl4pPr indent="-317500" lvl="3" marL="1828800">
              <a:lnSpc>
                <a:spcPct val="115000"/>
              </a:lnSpc>
              <a:spcBef>
                <a:spcPts val="1600"/>
              </a:spcBef>
              <a:spcAft>
                <a:spcPts val="0"/>
              </a:spcAft>
              <a:buClr>
                <a:schemeClr val="lt2"/>
              </a:buClr>
              <a:buSzPts val="1400"/>
              <a:buChar char="●"/>
              <a:defRPr>
                <a:solidFill>
                  <a:schemeClr val="lt2"/>
                </a:solidFill>
              </a:defRPr>
            </a:lvl4pPr>
            <a:lvl5pPr indent="-317500" lvl="4" marL="2286000">
              <a:lnSpc>
                <a:spcPct val="115000"/>
              </a:lnSpc>
              <a:spcBef>
                <a:spcPts val="1600"/>
              </a:spcBef>
              <a:spcAft>
                <a:spcPts val="0"/>
              </a:spcAft>
              <a:buClr>
                <a:schemeClr val="lt2"/>
              </a:buClr>
              <a:buSzPts val="1400"/>
              <a:buChar char="○"/>
              <a:defRPr>
                <a:solidFill>
                  <a:schemeClr val="lt2"/>
                </a:solidFill>
              </a:defRPr>
            </a:lvl5pPr>
            <a:lvl6pPr indent="-317500" lvl="5" marL="2743200">
              <a:lnSpc>
                <a:spcPct val="115000"/>
              </a:lnSpc>
              <a:spcBef>
                <a:spcPts val="1600"/>
              </a:spcBef>
              <a:spcAft>
                <a:spcPts val="0"/>
              </a:spcAft>
              <a:buClr>
                <a:schemeClr val="lt2"/>
              </a:buClr>
              <a:buSzPts val="1400"/>
              <a:buChar char="■"/>
              <a:defRPr>
                <a:solidFill>
                  <a:schemeClr val="lt2"/>
                </a:solidFill>
              </a:defRPr>
            </a:lvl6pPr>
            <a:lvl7pPr indent="-317500" lvl="6" marL="3200400">
              <a:lnSpc>
                <a:spcPct val="115000"/>
              </a:lnSpc>
              <a:spcBef>
                <a:spcPts val="1600"/>
              </a:spcBef>
              <a:spcAft>
                <a:spcPts val="0"/>
              </a:spcAft>
              <a:buClr>
                <a:schemeClr val="lt2"/>
              </a:buClr>
              <a:buSzPts val="1400"/>
              <a:buChar char="●"/>
              <a:defRPr>
                <a:solidFill>
                  <a:schemeClr val="lt2"/>
                </a:solidFill>
              </a:defRPr>
            </a:lvl7pPr>
            <a:lvl8pPr indent="-317500" lvl="7" marL="3657600">
              <a:lnSpc>
                <a:spcPct val="115000"/>
              </a:lnSpc>
              <a:spcBef>
                <a:spcPts val="1600"/>
              </a:spcBef>
              <a:spcAft>
                <a:spcPts val="0"/>
              </a:spcAft>
              <a:buClr>
                <a:schemeClr val="lt2"/>
              </a:buClr>
              <a:buSzPts val="1400"/>
              <a:buChar char="○"/>
              <a:defRPr>
                <a:solidFill>
                  <a:schemeClr val="lt2"/>
                </a:solidFill>
              </a:defRPr>
            </a:lvl8pPr>
            <a:lvl9pPr indent="-317500" lvl="8" marL="4114800">
              <a:lnSpc>
                <a:spcPct val="115000"/>
              </a:lnSpc>
              <a:spcBef>
                <a:spcPts val="1600"/>
              </a:spcBef>
              <a:spcAft>
                <a:spcPts val="160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7.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5.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6.gi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510450" y="154050"/>
            <a:ext cx="8123100" cy="2417700"/>
          </a:xfrm>
          <a:prstGeom prst="rect">
            <a:avLst/>
          </a:prstGeom>
          <a:solidFill>
            <a:srgbClr val="262626"/>
          </a:solidFill>
          <a:ln cap="flat" cmpd="sng" w="9525">
            <a:solidFill>
              <a:srgbClr val="282828"/>
            </a:solidFill>
            <a:prstDash val="solid"/>
            <a:round/>
            <a:headEnd len="sm" w="sm" type="none"/>
            <a:tailEnd len="sm" w="sm" type="none"/>
          </a:ln>
        </p:spPr>
        <p:txBody>
          <a:bodyPr anchorCtr="0" anchor="b" bIns="91425" lIns="91425" spcFirstLastPara="1" rIns="91425" wrap="square" tIns="91425">
            <a:noAutofit/>
          </a:bodyPr>
          <a:lstStyle/>
          <a:p>
            <a:pPr indent="0" lvl="0" marL="0" rtl="0" algn="ctr">
              <a:spcBef>
                <a:spcPts val="0"/>
              </a:spcBef>
              <a:spcAft>
                <a:spcPts val="0"/>
              </a:spcAft>
              <a:buNone/>
            </a:pPr>
            <a:r>
              <a:rPr lang="en" sz="4000">
                <a:solidFill>
                  <a:schemeClr val="accent4"/>
                </a:solidFill>
                <a:highlight>
                  <a:srgbClr val="282828"/>
                </a:highlight>
              </a:rPr>
              <a:t>Comparing Efficiencies of Ethanol and Fomepizole as Antidotes to Methanol Poisoning</a:t>
            </a:r>
            <a:endParaRPr sz="4000">
              <a:solidFill>
                <a:schemeClr val="accent4"/>
              </a:solidFill>
              <a:highlight>
                <a:srgbClr val="282828"/>
              </a:highlight>
            </a:endParaRPr>
          </a:p>
        </p:txBody>
      </p:sp>
      <p:sp>
        <p:nvSpPr>
          <p:cNvPr id="55" name="Google Shape;55;p13"/>
          <p:cNvSpPr txBox="1"/>
          <p:nvPr>
            <p:ph idx="1" type="subTitle"/>
          </p:nvPr>
        </p:nvSpPr>
        <p:spPr>
          <a:xfrm>
            <a:off x="5509025" y="2847650"/>
            <a:ext cx="2820000" cy="1282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                                                                  </a:t>
            </a:r>
            <a:r>
              <a:rPr lang="en" sz="2200"/>
              <a:t>Kushagra Agarwal</a:t>
            </a:r>
            <a:endParaRPr sz="2200"/>
          </a:p>
          <a:p>
            <a:pPr indent="0" lvl="0" marL="0" rtl="0" algn="ctr">
              <a:spcBef>
                <a:spcPts val="0"/>
              </a:spcBef>
              <a:spcAft>
                <a:spcPts val="0"/>
              </a:spcAft>
              <a:buNone/>
            </a:pPr>
            <a:r>
              <a:rPr lang="en" sz="2200"/>
              <a:t>                                                                   Akshit Garg</a:t>
            </a:r>
            <a:endParaRPr sz="2200"/>
          </a:p>
        </p:txBody>
      </p:sp>
      <p:sp>
        <p:nvSpPr>
          <p:cNvPr id="56" name="Google Shape;56;p13"/>
          <p:cNvSpPr txBox="1"/>
          <p:nvPr/>
        </p:nvSpPr>
        <p:spPr>
          <a:xfrm>
            <a:off x="939900" y="3110925"/>
            <a:ext cx="3970500" cy="122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700">
                <a:solidFill>
                  <a:srgbClr val="00FF00"/>
                </a:solidFill>
              </a:rPr>
              <a:t>Antidotes being compared are Ethanol and Fomepizole</a:t>
            </a:r>
            <a:endParaRPr sz="2700">
              <a:solidFill>
                <a:srgbClr val="00FF00"/>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 presetSubtype="1">
                                  <p:stCondLst>
                                    <p:cond delay="0"/>
                                  </p:stCondLst>
                                  <p:childTnLst>
                                    <p:set>
                                      <p:cBhvr>
                                        <p:cTn dur="1" fill="hold">
                                          <p:stCondLst>
                                            <p:cond delay="0"/>
                                          </p:stCondLst>
                                        </p:cTn>
                                        <p:tgtEl>
                                          <p:spTgt spid="54"/>
                                        </p:tgtEl>
                                        <p:attrNameLst>
                                          <p:attrName>style.visibility</p:attrName>
                                        </p:attrNameLst>
                                      </p:cBhvr>
                                      <p:to>
                                        <p:strVal val="visible"/>
                                      </p:to>
                                    </p:set>
                                    <p:anim calcmode="lin" valueType="num">
                                      <p:cBhvr additive="base">
                                        <p:cTn dur="1000"/>
                                        <p:tgtEl>
                                          <p:spTgt spid="54"/>
                                        </p:tgtEl>
                                        <p:attrNameLst>
                                          <p:attrName>ppt_y</p:attrName>
                                        </p:attrNameLst>
                                      </p:cBhvr>
                                      <p:tavLst>
                                        <p:tav fmla="" tm="0">
                                          <p:val>
                                            <p:strVal val="#ppt_y-1"/>
                                          </p:val>
                                        </p:tav>
                                        <p:tav fmla="" tm="100000">
                                          <p:val>
                                            <p:strVal val="#ppt_y"/>
                                          </p:val>
                                        </p:tav>
                                      </p:tavLst>
                                    </p:anim>
                                  </p:childTnLst>
                                </p:cTn>
                              </p:par>
                            </p:childTnLst>
                          </p:cTn>
                        </p:par>
                        <p:par>
                          <p:cTn fill="hold">
                            <p:stCondLst>
                              <p:cond delay="1000"/>
                            </p:stCondLst>
                            <p:childTnLst>
                              <p:par>
                                <p:cTn fill="hold" nodeType="afterEffect" presetClass="entr" presetID="2" presetSubtype="2">
                                  <p:stCondLst>
                                    <p:cond delay="0"/>
                                  </p:stCondLst>
                                  <p:childTnLst>
                                    <p:set>
                                      <p:cBhvr>
                                        <p:cTn dur="1" fill="hold">
                                          <p:stCondLst>
                                            <p:cond delay="0"/>
                                          </p:stCondLst>
                                        </p:cTn>
                                        <p:tgtEl>
                                          <p:spTgt spid="55"/>
                                        </p:tgtEl>
                                        <p:attrNameLst>
                                          <p:attrName>style.visibility</p:attrName>
                                        </p:attrNameLst>
                                      </p:cBhvr>
                                      <p:to>
                                        <p:strVal val="visible"/>
                                      </p:to>
                                    </p:set>
                                    <p:anim calcmode="lin" valueType="num">
                                      <p:cBhvr additive="base">
                                        <p:cTn dur="1500"/>
                                        <p:tgtEl>
                                          <p:spTgt spid="55"/>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56"/>
                                        </p:tgtEl>
                                        <p:attrNameLst>
                                          <p:attrName>style.visibility</p:attrName>
                                        </p:attrNameLst>
                                      </p:cBhvr>
                                      <p:to>
                                        <p:strVal val="visible"/>
                                      </p:to>
                                    </p:set>
                                    <p:anim calcmode="lin" valueType="num">
                                      <p:cBhvr additive="base">
                                        <p:cTn dur="1000"/>
                                        <p:tgtEl>
                                          <p:spTgt spid="56"/>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Google Shape;111;p22"/>
          <p:cNvSpPr txBox="1"/>
          <p:nvPr>
            <p:ph type="title"/>
          </p:nvPr>
        </p:nvSpPr>
        <p:spPr>
          <a:xfrm>
            <a:off x="311700" y="210775"/>
            <a:ext cx="105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 </a:t>
            </a:r>
            <a:endParaRPr/>
          </a:p>
        </p:txBody>
      </p:sp>
      <p:pic>
        <p:nvPicPr>
          <p:cNvPr id="112" name="Google Shape;112;p22"/>
          <p:cNvPicPr preferRelativeResize="0"/>
          <p:nvPr/>
        </p:nvPicPr>
        <p:blipFill>
          <a:blip r:embed="rId3">
            <a:alphaModFix/>
          </a:blip>
          <a:stretch>
            <a:fillRect/>
          </a:stretch>
        </p:blipFill>
        <p:spPr>
          <a:xfrm>
            <a:off x="1296925" y="397925"/>
            <a:ext cx="6550150" cy="43476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112"/>
                                        </p:tgtEl>
                                        <p:attrNameLst>
                                          <p:attrName>style.visibility</p:attrName>
                                        </p:attrNameLst>
                                      </p:cBhvr>
                                      <p:to>
                                        <p:strVal val="visible"/>
                                      </p:to>
                                    </p:set>
                                    <p:animEffect filter="fade" transition="in">
                                      <p:cBhvr>
                                        <p:cTn dur="3100"/>
                                        <p:tgtEl>
                                          <p:spTgt spid="11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Google Shape;117;p23"/>
          <p:cNvSpPr txBox="1"/>
          <p:nvPr>
            <p:ph type="title"/>
          </p:nvPr>
        </p:nvSpPr>
        <p:spPr>
          <a:xfrm>
            <a:off x="311700" y="2150850"/>
            <a:ext cx="492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 </a:t>
            </a:r>
            <a:endParaRPr/>
          </a:p>
        </p:txBody>
      </p:sp>
      <p:pic>
        <p:nvPicPr>
          <p:cNvPr id="118" name="Google Shape;118;p23"/>
          <p:cNvPicPr preferRelativeResize="0"/>
          <p:nvPr/>
        </p:nvPicPr>
        <p:blipFill rotWithShape="1">
          <a:blip r:embed="rId3">
            <a:alphaModFix/>
          </a:blip>
          <a:srcRect b="10770" l="29069" r="1750" t="14170"/>
          <a:stretch/>
        </p:blipFill>
        <p:spPr>
          <a:xfrm>
            <a:off x="1639313" y="1170825"/>
            <a:ext cx="5865375" cy="3577901"/>
          </a:xfrm>
          <a:prstGeom prst="rect">
            <a:avLst/>
          </a:prstGeom>
          <a:noFill/>
          <a:ln>
            <a:noFill/>
          </a:ln>
        </p:spPr>
      </p:pic>
      <p:sp>
        <p:nvSpPr>
          <p:cNvPr id="119" name="Google Shape;119;p23"/>
          <p:cNvSpPr txBox="1"/>
          <p:nvPr/>
        </p:nvSpPr>
        <p:spPr>
          <a:xfrm>
            <a:off x="1206925" y="336125"/>
            <a:ext cx="6463200" cy="631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600">
                <a:solidFill>
                  <a:srgbClr val="FF9900"/>
                </a:solidFill>
              </a:rPr>
              <a:t>Ethanol in Active Site of ADH</a:t>
            </a:r>
            <a:endParaRPr sz="3600">
              <a:solidFill>
                <a:srgbClr val="FF99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Google Shape;124;p24"/>
          <p:cNvSpPr txBox="1"/>
          <p:nvPr>
            <p:ph type="title"/>
          </p:nvPr>
        </p:nvSpPr>
        <p:spPr>
          <a:xfrm>
            <a:off x="311700" y="1092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9900"/>
                </a:solidFill>
              </a:rPr>
              <a:t>ADH with Ethanol PSF</a:t>
            </a:r>
            <a:r>
              <a:rPr lang="en"/>
              <a:t> </a:t>
            </a:r>
            <a:endParaRPr/>
          </a:p>
        </p:txBody>
      </p:sp>
      <p:pic>
        <p:nvPicPr>
          <p:cNvPr id="125" name="Google Shape;125;p24"/>
          <p:cNvPicPr preferRelativeResize="0"/>
          <p:nvPr/>
        </p:nvPicPr>
        <p:blipFill rotWithShape="1">
          <a:blip r:embed="rId3">
            <a:alphaModFix/>
          </a:blip>
          <a:srcRect b="4424" l="44443" r="12833" t="17119"/>
          <a:stretch/>
        </p:blipFill>
        <p:spPr>
          <a:xfrm>
            <a:off x="823425" y="1170825"/>
            <a:ext cx="4139602" cy="3404076"/>
          </a:xfrm>
          <a:prstGeom prst="rect">
            <a:avLst/>
          </a:prstGeom>
          <a:noFill/>
          <a:ln>
            <a:noFill/>
          </a:ln>
        </p:spPr>
      </p:pic>
      <p:sp>
        <p:nvSpPr>
          <p:cNvPr id="126" name="Google Shape;126;p24"/>
          <p:cNvSpPr txBox="1"/>
          <p:nvPr/>
        </p:nvSpPr>
        <p:spPr>
          <a:xfrm>
            <a:off x="5572125" y="2207313"/>
            <a:ext cx="3045600" cy="133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FFFFFF"/>
                </a:solidFill>
              </a:rPr>
              <a:t>ADH molecule containing 11,154 atoms</a:t>
            </a:r>
            <a:endParaRPr sz="2400">
              <a:solidFill>
                <a:srgbClr val="FFFFFF"/>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Google Shape;131;p25"/>
          <p:cNvSpPr txBox="1"/>
          <p:nvPr>
            <p:ph type="title"/>
          </p:nvPr>
        </p:nvSpPr>
        <p:spPr>
          <a:xfrm>
            <a:off x="311700" y="2150850"/>
            <a:ext cx="717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 </a:t>
            </a:r>
            <a:endParaRPr/>
          </a:p>
        </p:txBody>
      </p:sp>
      <p:pic>
        <p:nvPicPr>
          <p:cNvPr id="132" name="Google Shape;132;p25"/>
          <p:cNvPicPr preferRelativeResize="0"/>
          <p:nvPr/>
        </p:nvPicPr>
        <p:blipFill rotWithShape="1">
          <a:blip r:embed="rId3">
            <a:alphaModFix/>
          </a:blip>
          <a:srcRect b="4587" l="43706" r="8437" t="7523"/>
          <a:stretch/>
        </p:blipFill>
        <p:spPr>
          <a:xfrm>
            <a:off x="823425" y="1293600"/>
            <a:ext cx="4105749" cy="3448451"/>
          </a:xfrm>
          <a:prstGeom prst="rect">
            <a:avLst/>
          </a:prstGeom>
          <a:noFill/>
          <a:ln>
            <a:noFill/>
          </a:ln>
        </p:spPr>
      </p:pic>
      <p:sp>
        <p:nvSpPr>
          <p:cNvPr id="133" name="Google Shape;133;p25"/>
          <p:cNvSpPr txBox="1"/>
          <p:nvPr/>
        </p:nvSpPr>
        <p:spPr>
          <a:xfrm>
            <a:off x="1077175" y="347400"/>
            <a:ext cx="6666300" cy="789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600">
                <a:solidFill>
                  <a:srgbClr val="FF9900"/>
                </a:solidFill>
              </a:rPr>
              <a:t>Solvated ADH with Ethanol</a:t>
            </a:r>
            <a:endParaRPr sz="3600">
              <a:solidFill>
                <a:srgbClr val="FF9900"/>
              </a:solidFill>
            </a:endParaRPr>
          </a:p>
        </p:txBody>
      </p:sp>
      <p:sp>
        <p:nvSpPr>
          <p:cNvPr id="134" name="Google Shape;134;p25"/>
          <p:cNvSpPr txBox="1"/>
          <p:nvPr/>
        </p:nvSpPr>
        <p:spPr>
          <a:xfrm>
            <a:off x="5572125" y="2242375"/>
            <a:ext cx="2910000" cy="1263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F3F3F3"/>
                </a:solidFill>
              </a:rPr>
              <a:t>The Solvated ADH with Ethanol has 95,478 atoms</a:t>
            </a:r>
            <a:endParaRPr sz="2400">
              <a:solidFill>
                <a:srgbClr val="F3F3F3"/>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Google Shape;139;p26"/>
          <p:cNvSpPr txBox="1"/>
          <p:nvPr>
            <p:ph type="title"/>
          </p:nvPr>
        </p:nvSpPr>
        <p:spPr>
          <a:xfrm>
            <a:off x="311700" y="2150850"/>
            <a:ext cx="717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 </a:t>
            </a:r>
            <a:endParaRPr/>
          </a:p>
        </p:txBody>
      </p:sp>
      <p:pic>
        <p:nvPicPr>
          <p:cNvPr id="140" name="Google Shape;140;p26"/>
          <p:cNvPicPr preferRelativeResize="0"/>
          <p:nvPr/>
        </p:nvPicPr>
        <p:blipFill>
          <a:blip r:embed="rId3">
            <a:alphaModFix/>
          </a:blip>
          <a:stretch>
            <a:fillRect/>
          </a:stretch>
        </p:blipFill>
        <p:spPr>
          <a:xfrm>
            <a:off x="937163" y="754338"/>
            <a:ext cx="7269675" cy="36348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140"/>
                                        </p:tgtEl>
                                        <p:attrNameLst>
                                          <p:attrName>style.visibility</p:attrName>
                                        </p:attrNameLst>
                                      </p:cBhvr>
                                      <p:to>
                                        <p:strVal val="visible"/>
                                      </p:to>
                                    </p:set>
                                    <p:animEffect filter="fade" transition="in">
                                      <p:cBhvr>
                                        <p:cTn dur="3300"/>
                                        <p:tgtEl>
                                          <p:spTgt spid="14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Google Shape;145;p27"/>
          <p:cNvSpPr txBox="1"/>
          <p:nvPr>
            <p:ph type="title"/>
          </p:nvPr>
        </p:nvSpPr>
        <p:spPr>
          <a:xfrm>
            <a:off x="311700" y="2150850"/>
            <a:ext cx="717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 </a:t>
            </a:r>
            <a:endParaRPr/>
          </a:p>
        </p:txBody>
      </p:sp>
      <p:pic>
        <p:nvPicPr>
          <p:cNvPr id="146" name="Google Shape;146;p27"/>
          <p:cNvPicPr preferRelativeResize="0"/>
          <p:nvPr/>
        </p:nvPicPr>
        <p:blipFill>
          <a:blip r:embed="rId3">
            <a:alphaModFix/>
          </a:blip>
          <a:stretch>
            <a:fillRect/>
          </a:stretch>
        </p:blipFill>
        <p:spPr>
          <a:xfrm>
            <a:off x="1486425" y="829363"/>
            <a:ext cx="6171150" cy="34847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146"/>
                                        </p:tgtEl>
                                        <p:attrNameLst>
                                          <p:attrName>style.visibility</p:attrName>
                                        </p:attrNameLst>
                                      </p:cBhvr>
                                      <p:to>
                                        <p:strVal val="visible"/>
                                      </p:to>
                                    </p:set>
                                    <p:animEffect filter="fade" transition="in">
                                      <p:cBhvr>
                                        <p:cTn dur="2500"/>
                                        <p:tgtEl>
                                          <p:spTgt spid="14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Google Shape;151;p28"/>
          <p:cNvSpPr txBox="1"/>
          <p:nvPr>
            <p:ph type="title"/>
          </p:nvPr>
        </p:nvSpPr>
        <p:spPr>
          <a:xfrm>
            <a:off x="311700" y="244625"/>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9900"/>
                </a:solidFill>
              </a:rPr>
              <a:t>What Next??</a:t>
            </a:r>
            <a:endParaRPr>
              <a:solidFill>
                <a:srgbClr val="FF9900"/>
              </a:solidFill>
            </a:endParaRPr>
          </a:p>
        </p:txBody>
      </p:sp>
      <p:sp>
        <p:nvSpPr>
          <p:cNvPr id="152" name="Google Shape;152;p28"/>
          <p:cNvSpPr txBox="1"/>
          <p:nvPr/>
        </p:nvSpPr>
        <p:spPr>
          <a:xfrm>
            <a:off x="1229475" y="1362575"/>
            <a:ext cx="6858000" cy="2955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FFFFFF"/>
                </a:solidFill>
              </a:rPr>
              <a:t>We will do the similar process for fomepizole and then use binding energies found to conclude which of the two antidotes is more efficient. The one with higher absolute value of binding energy would bind more to ADH and successively more to NAD+, thus competitively inhibiting Methanol better and thus emerging as a better Antidote!</a:t>
            </a:r>
            <a:endParaRPr sz="2400">
              <a:solidFill>
                <a:srgbClr val="FFFFFF"/>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156" name="Shape 156"/>
        <p:cNvGrpSpPr/>
        <p:nvPr/>
      </p:nvGrpSpPr>
      <p:grpSpPr>
        <a:xfrm>
          <a:off x="0" y="0"/>
          <a:ext cx="0" cy="0"/>
          <a:chOff x="0" y="0"/>
          <a:chExt cx="0" cy="0"/>
        </a:xfrm>
      </p:grpSpPr>
      <p:sp>
        <p:nvSpPr>
          <p:cNvPr id="157" name="Google Shape;157;p29"/>
          <p:cNvSpPr txBox="1"/>
          <p:nvPr>
            <p:ph type="title"/>
          </p:nvPr>
        </p:nvSpPr>
        <p:spPr>
          <a:xfrm>
            <a:off x="311700" y="2150850"/>
            <a:ext cx="945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  </a:t>
            </a:r>
            <a:endParaRPr/>
          </a:p>
        </p:txBody>
      </p:sp>
      <p:pic>
        <p:nvPicPr>
          <p:cNvPr id="158" name="Google Shape;158;p29"/>
          <p:cNvPicPr preferRelativeResize="0"/>
          <p:nvPr/>
        </p:nvPicPr>
        <p:blipFill>
          <a:blip r:embed="rId3">
            <a:alphaModFix/>
          </a:blip>
          <a:stretch>
            <a:fillRect/>
          </a:stretch>
        </p:blipFill>
        <p:spPr>
          <a:xfrm>
            <a:off x="2527700" y="527450"/>
            <a:ext cx="4088600" cy="40886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158"/>
                                        </p:tgtEl>
                                        <p:attrNameLst>
                                          <p:attrName>style.visibility</p:attrName>
                                        </p:attrNameLst>
                                      </p:cBhvr>
                                      <p:to>
                                        <p:strVal val="visible"/>
                                      </p:to>
                                    </p:set>
                                    <p:animEffect filter="fade" transition="in">
                                      <p:cBhvr>
                                        <p:cTn dur="3200"/>
                                        <p:tgtEl>
                                          <p:spTgt spid="15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60" name="Shape 60"/>
        <p:cNvGrpSpPr/>
        <p:nvPr/>
      </p:nvGrpSpPr>
      <p:grpSpPr>
        <a:xfrm>
          <a:off x="0" y="0"/>
          <a:ext cx="0" cy="0"/>
          <a:chOff x="0" y="0"/>
          <a:chExt cx="0" cy="0"/>
        </a:xfrm>
      </p:grpSpPr>
      <p:sp>
        <p:nvSpPr>
          <p:cNvPr id="61" name="Google Shape;61;p14"/>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62" name="Google Shape;62;p14"/>
          <p:cNvSpPr txBox="1"/>
          <p:nvPr>
            <p:ph idx="4294967295" type="subTitle"/>
          </p:nvPr>
        </p:nvSpPr>
        <p:spPr>
          <a:xfrm>
            <a:off x="510450" y="4080950"/>
            <a:ext cx="67800" cy="56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1600"/>
              </a:spcAft>
              <a:buNone/>
            </a:pPr>
            <a:r>
              <a:t/>
            </a:r>
            <a:endParaRPr/>
          </a:p>
        </p:txBody>
      </p:sp>
      <p:sp>
        <p:nvSpPr>
          <p:cNvPr id="63" name="Google Shape;63;p14"/>
          <p:cNvSpPr txBox="1"/>
          <p:nvPr/>
        </p:nvSpPr>
        <p:spPr>
          <a:xfrm flipH="1">
            <a:off x="812000" y="1880175"/>
            <a:ext cx="67800" cy="73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64" name="Google Shape;64;p14"/>
          <p:cNvPicPr preferRelativeResize="0"/>
          <p:nvPr/>
        </p:nvPicPr>
        <p:blipFill>
          <a:blip r:embed="rId3">
            <a:alphaModFix/>
          </a:blip>
          <a:stretch>
            <a:fillRect/>
          </a:stretch>
        </p:blipFill>
        <p:spPr>
          <a:xfrm>
            <a:off x="1433513" y="584300"/>
            <a:ext cx="6276976" cy="3823951"/>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64"/>
                                        </p:tgtEl>
                                        <p:attrNameLst>
                                          <p:attrName>style.visibility</p:attrName>
                                        </p:attrNameLst>
                                      </p:cBhvr>
                                      <p:to>
                                        <p:strVal val="visible"/>
                                      </p:to>
                                    </p:set>
                                    <p:animEffect filter="fade" transition="in">
                                      <p:cBhvr>
                                        <p:cTn dur="3100"/>
                                        <p:tgtEl>
                                          <p:spTgt spid="6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 name="Shape 68"/>
        <p:cNvGrpSpPr/>
        <p:nvPr/>
      </p:nvGrpSpPr>
      <p:grpSpPr>
        <a:xfrm>
          <a:off x="0" y="0"/>
          <a:ext cx="0" cy="0"/>
          <a:chOff x="0" y="0"/>
          <a:chExt cx="0" cy="0"/>
        </a:xfrm>
      </p:grpSpPr>
      <p:sp>
        <p:nvSpPr>
          <p:cNvPr id="69" name="Google Shape;69;p15"/>
          <p:cNvSpPr txBox="1"/>
          <p:nvPr>
            <p:ph type="title"/>
          </p:nvPr>
        </p:nvSpPr>
        <p:spPr>
          <a:xfrm>
            <a:off x="375650" y="233350"/>
            <a:ext cx="8520600" cy="993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9900"/>
                </a:solidFill>
              </a:rPr>
              <a:t>Cause</a:t>
            </a:r>
            <a:endParaRPr>
              <a:solidFill>
                <a:srgbClr val="FF9900"/>
              </a:solidFill>
            </a:endParaRPr>
          </a:p>
        </p:txBody>
      </p:sp>
      <p:sp>
        <p:nvSpPr>
          <p:cNvPr id="70" name="Google Shape;70;p15"/>
          <p:cNvSpPr txBox="1"/>
          <p:nvPr/>
        </p:nvSpPr>
        <p:spPr>
          <a:xfrm>
            <a:off x="1387400" y="1227225"/>
            <a:ext cx="6497100" cy="75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15"/>
          <p:cNvSpPr txBox="1"/>
          <p:nvPr/>
        </p:nvSpPr>
        <p:spPr>
          <a:xfrm>
            <a:off x="744450" y="1272350"/>
            <a:ext cx="7850700" cy="3361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600">
                <a:solidFill>
                  <a:srgbClr val="FFFFFF"/>
                </a:solidFill>
              </a:rPr>
              <a:t>Methanol Poisoning is mostly caused due to consumption of Alcoholic drinks that have high levels of methanol content due to improper distillation of alcohol.</a:t>
            </a:r>
            <a:endParaRPr sz="2600">
              <a:solidFill>
                <a:srgbClr val="FFFFFF"/>
              </a:solidFill>
            </a:endParaRPr>
          </a:p>
          <a:p>
            <a:pPr indent="0" lvl="0" marL="0" rtl="0" algn="ctr">
              <a:spcBef>
                <a:spcPts val="0"/>
              </a:spcBef>
              <a:spcAft>
                <a:spcPts val="0"/>
              </a:spcAft>
              <a:buNone/>
            </a:pPr>
            <a:r>
              <a:rPr lang="en" sz="2600">
                <a:solidFill>
                  <a:srgbClr val="FFFFFF"/>
                </a:solidFill>
              </a:rPr>
              <a:t>Even a 20 ml dose of methanol is considered fatal due to its high toxicity in the human body.</a:t>
            </a:r>
            <a:endParaRPr sz="2600">
              <a:solidFill>
                <a:srgbClr val="FFFFFF"/>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 name="Shape 75"/>
        <p:cNvGrpSpPr/>
        <p:nvPr/>
      </p:nvGrpSpPr>
      <p:grpSpPr>
        <a:xfrm>
          <a:off x="0" y="0"/>
          <a:ext cx="0" cy="0"/>
          <a:chOff x="0" y="0"/>
          <a:chExt cx="0" cy="0"/>
        </a:xfrm>
      </p:grpSpPr>
      <p:sp>
        <p:nvSpPr>
          <p:cNvPr id="76" name="Google Shape;76;p16"/>
          <p:cNvSpPr txBox="1"/>
          <p:nvPr>
            <p:ph type="title"/>
          </p:nvPr>
        </p:nvSpPr>
        <p:spPr>
          <a:xfrm>
            <a:off x="266575" y="2220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9900"/>
                </a:solidFill>
              </a:rPr>
              <a:t>Mechanism</a:t>
            </a:r>
            <a:endParaRPr>
              <a:solidFill>
                <a:srgbClr val="FF9900"/>
              </a:solidFill>
            </a:endParaRPr>
          </a:p>
        </p:txBody>
      </p:sp>
      <p:sp>
        <p:nvSpPr>
          <p:cNvPr id="77" name="Google Shape;77;p16"/>
          <p:cNvSpPr txBox="1"/>
          <p:nvPr/>
        </p:nvSpPr>
        <p:spPr>
          <a:xfrm>
            <a:off x="266675" y="1136975"/>
            <a:ext cx="8520600" cy="3586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200">
                <a:solidFill>
                  <a:srgbClr val="FFFFFF"/>
                </a:solidFill>
                <a:highlight>
                  <a:srgbClr val="282828"/>
                </a:highlight>
              </a:rPr>
              <a:t>In a process of </a:t>
            </a:r>
            <a:r>
              <a:rPr lang="en" sz="2200">
                <a:solidFill>
                  <a:srgbClr val="FFFFFF"/>
                </a:solidFill>
                <a:highlight>
                  <a:srgbClr val="282828"/>
                </a:highlight>
              </a:rPr>
              <a:t>intoxication</a:t>
            </a:r>
            <a:r>
              <a:rPr lang="en" sz="2200">
                <a:solidFill>
                  <a:srgbClr val="FFFFFF"/>
                </a:solidFill>
                <a:highlight>
                  <a:srgbClr val="282828"/>
                </a:highlight>
              </a:rPr>
              <a:t>, methanol is metabolized to formic acid (which is present as the formate ion) via formaldehyde in a process initiated by the enzyme alcohol dehydrogenase in the liver. Methanol is converted to formaldehyde via alcohol dehydrogenase (ADH) and formaldehyde is converted to formic acid via aldehyde dehydrogenase (ALDH). The conversion to formate via ALDH proceeds completely, with no detectable formaldehyde remaining. Formate is toxic because it inhibits mitochondrial cytochrome c oxidase, causing hypoxia at the cellular level, and metabolic acidosis, among a variety of other metabolic disturbances.</a:t>
            </a:r>
            <a:endParaRPr sz="2200">
              <a:solidFill>
                <a:srgbClr val="FFFFFF"/>
              </a:solidFill>
              <a:highlight>
                <a:srgbClr val="282828"/>
              </a:highligh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 name="Shape 81"/>
        <p:cNvGrpSpPr/>
        <p:nvPr/>
      </p:nvGrpSpPr>
      <p:grpSpPr>
        <a:xfrm>
          <a:off x="0" y="0"/>
          <a:ext cx="0" cy="0"/>
          <a:chOff x="0" y="0"/>
          <a:chExt cx="0" cy="0"/>
        </a:xfrm>
      </p:grpSpPr>
      <p:sp>
        <p:nvSpPr>
          <p:cNvPr id="82" name="Google Shape;82;p17"/>
          <p:cNvSpPr txBox="1"/>
          <p:nvPr>
            <p:ph type="title"/>
          </p:nvPr>
        </p:nvSpPr>
        <p:spPr>
          <a:xfrm>
            <a:off x="220050" y="256425"/>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9900"/>
                </a:solidFill>
              </a:rPr>
              <a:t>Reactions</a:t>
            </a:r>
            <a:endParaRPr>
              <a:solidFill>
                <a:srgbClr val="FF9900"/>
              </a:solidFill>
            </a:endParaRPr>
          </a:p>
        </p:txBody>
      </p:sp>
      <p:pic>
        <p:nvPicPr>
          <p:cNvPr id="83" name="Google Shape;83;p17"/>
          <p:cNvPicPr preferRelativeResize="0"/>
          <p:nvPr/>
        </p:nvPicPr>
        <p:blipFill>
          <a:blip r:embed="rId3">
            <a:alphaModFix/>
          </a:blip>
          <a:stretch>
            <a:fillRect/>
          </a:stretch>
        </p:blipFill>
        <p:spPr>
          <a:xfrm>
            <a:off x="1432350" y="1251000"/>
            <a:ext cx="6096000" cy="30480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 name="Shape 87"/>
        <p:cNvGrpSpPr/>
        <p:nvPr/>
      </p:nvGrpSpPr>
      <p:grpSpPr>
        <a:xfrm>
          <a:off x="0" y="0"/>
          <a:ext cx="0" cy="0"/>
          <a:chOff x="0" y="0"/>
          <a:chExt cx="0" cy="0"/>
        </a:xfrm>
      </p:grpSpPr>
      <p:sp>
        <p:nvSpPr>
          <p:cNvPr id="88" name="Google Shape;88;p18"/>
          <p:cNvSpPr txBox="1"/>
          <p:nvPr>
            <p:ph type="title"/>
          </p:nvPr>
        </p:nvSpPr>
        <p:spPr>
          <a:xfrm>
            <a:off x="311700" y="176925"/>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9900"/>
                </a:solidFill>
              </a:rPr>
              <a:t>Treatment</a:t>
            </a:r>
            <a:endParaRPr>
              <a:solidFill>
                <a:srgbClr val="FF9900"/>
              </a:solidFill>
            </a:endParaRPr>
          </a:p>
        </p:txBody>
      </p:sp>
      <p:sp>
        <p:nvSpPr>
          <p:cNvPr id="89" name="Google Shape;89;p18"/>
          <p:cNvSpPr txBox="1"/>
          <p:nvPr/>
        </p:nvSpPr>
        <p:spPr>
          <a:xfrm>
            <a:off x="413200" y="1018725"/>
            <a:ext cx="8520600" cy="3361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000">
                <a:solidFill>
                  <a:srgbClr val="FFFFFF"/>
                </a:solidFill>
                <a:highlight>
                  <a:srgbClr val="282828"/>
                </a:highlight>
              </a:rPr>
              <a:t>Methanol poisoning can be treated with fomepizole or ethanol.</a:t>
            </a:r>
            <a:r>
              <a:rPr baseline="30000" lang="en" sz="2000">
                <a:solidFill>
                  <a:srgbClr val="FFFFFF"/>
                </a:solidFill>
                <a:highlight>
                  <a:srgbClr val="282828"/>
                </a:highlight>
              </a:rPr>
              <a:t> </a:t>
            </a:r>
            <a:r>
              <a:rPr lang="en" sz="2000">
                <a:solidFill>
                  <a:srgbClr val="FFFFFF"/>
                </a:solidFill>
                <a:highlight>
                  <a:srgbClr val="282828"/>
                </a:highlight>
              </a:rPr>
              <a:t>Both drugs act to reduce the action of alcohol dehydrogenase on methanol by means of competitive inhibition. Ethanol, the active ingredient in alcoholic beverages, acts as a competitive inhibitor by more effectively binding and saturating the alcohol dehydrogenase enzyme in the liver, thus blocking the binding of methanol. Methanol is excreted by the kidneys without being converted into the very toxic metabolites formaldehyde and formic acid. Alcohol dehydrogenase instead enzymatically converts ethanol to acetaldehyde, a much less toxic organic molecule. Additional treatment may include sodium bicarbonate for metabolic acidosis, and hemodialysis or hemodiafiltration to remove methanol and formate from the blood.</a:t>
            </a:r>
            <a:r>
              <a:rPr baseline="30000" lang="en" sz="2000">
                <a:solidFill>
                  <a:srgbClr val="FFFFFF"/>
                </a:solidFill>
                <a:highlight>
                  <a:srgbClr val="282828"/>
                </a:highlight>
              </a:rPr>
              <a:t> </a:t>
            </a:r>
            <a:endParaRPr sz="2000">
              <a:solidFill>
                <a:srgbClr val="FFFFFF"/>
              </a:solidFill>
              <a:highlight>
                <a:srgbClr val="282828"/>
              </a:highligh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 name="Shape 93"/>
        <p:cNvGrpSpPr/>
        <p:nvPr/>
      </p:nvGrpSpPr>
      <p:grpSpPr>
        <a:xfrm>
          <a:off x="0" y="0"/>
          <a:ext cx="0" cy="0"/>
          <a:chOff x="0" y="0"/>
          <a:chExt cx="0" cy="0"/>
        </a:xfrm>
      </p:grpSpPr>
      <p:sp>
        <p:nvSpPr>
          <p:cNvPr id="94" name="Google Shape;94;p19"/>
          <p:cNvSpPr txBox="1"/>
          <p:nvPr>
            <p:ph type="title"/>
          </p:nvPr>
        </p:nvSpPr>
        <p:spPr>
          <a:xfrm>
            <a:off x="165050" y="1992950"/>
            <a:ext cx="267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 </a:t>
            </a:r>
            <a:endParaRPr/>
          </a:p>
        </p:txBody>
      </p:sp>
      <p:pic>
        <p:nvPicPr>
          <p:cNvPr id="95" name="Google Shape;95;p19"/>
          <p:cNvPicPr preferRelativeResize="0"/>
          <p:nvPr/>
        </p:nvPicPr>
        <p:blipFill>
          <a:blip r:embed="rId3">
            <a:alphaModFix/>
          </a:blip>
          <a:stretch>
            <a:fillRect/>
          </a:stretch>
        </p:blipFill>
        <p:spPr>
          <a:xfrm>
            <a:off x="930700" y="555725"/>
            <a:ext cx="7168074" cy="40320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95"/>
                                        </p:tgtEl>
                                        <p:attrNameLst>
                                          <p:attrName>style.visibility</p:attrName>
                                        </p:attrNameLst>
                                      </p:cBhvr>
                                      <p:to>
                                        <p:strVal val="visible"/>
                                      </p:to>
                                    </p:set>
                                    <p:animEffect filter="fade" transition="in">
                                      <p:cBhvr>
                                        <p:cTn dur="3100"/>
                                        <p:tgtEl>
                                          <p:spTgt spid="9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 name="Shape 99"/>
        <p:cNvGrpSpPr/>
        <p:nvPr/>
      </p:nvGrpSpPr>
      <p:grpSpPr>
        <a:xfrm>
          <a:off x="0" y="0"/>
          <a:ext cx="0" cy="0"/>
          <a:chOff x="0" y="0"/>
          <a:chExt cx="0" cy="0"/>
        </a:xfrm>
      </p:grpSpPr>
      <p:sp>
        <p:nvSpPr>
          <p:cNvPr id="100" name="Google Shape;100;p20"/>
          <p:cNvSpPr txBox="1"/>
          <p:nvPr>
            <p:ph type="title"/>
          </p:nvPr>
        </p:nvSpPr>
        <p:spPr>
          <a:xfrm>
            <a:off x="311700" y="244600"/>
            <a:ext cx="8520600" cy="4411500"/>
          </a:xfrm>
          <a:prstGeom prst="rect">
            <a:avLst/>
          </a:prstGeom>
        </p:spPr>
        <p:txBody>
          <a:bodyPr anchorCtr="0" anchor="ctr" bIns="91425" lIns="91425" spcFirstLastPara="1" rIns="91425" wrap="square" tIns="91425">
            <a:noAutofit/>
          </a:bodyPr>
          <a:lstStyle/>
          <a:p>
            <a:pPr indent="0" lvl="0" marL="0" rtl="0" algn="ctr">
              <a:lnSpc>
                <a:spcPct val="115000"/>
              </a:lnSpc>
              <a:spcBef>
                <a:spcPts val="0"/>
              </a:spcBef>
              <a:spcAft>
                <a:spcPts val="0"/>
              </a:spcAft>
              <a:buClr>
                <a:srgbClr val="000000"/>
              </a:buClr>
              <a:buSzPts val="1100"/>
              <a:buFont typeface="Arial"/>
              <a:buNone/>
            </a:pPr>
            <a:r>
              <a:rPr b="1" lang="en" sz="2300">
                <a:solidFill>
                  <a:srgbClr val="FF9900"/>
                </a:solidFill>
                <a:latin typeface="Comic Sans MS"/>
                <a:ea typeface="Comic Sans MS"/>
                <a:cs typeface="Comic Sans MS"/>
                <a:sym typeface="Comic Sans MS"/>
              </a:rPr>
              <a:t>Comparing the efficiencies of Ethanol and Fomepizole as Antidotes to Methanol Poisoning</a:t>
            </a:r>
            <a:endParaRPr b="1" sz="2300">
              <a:solidFill>
                <a:srgbClr val="FF9900"/>
              </a:solidFill>
              <a:latin typeface="Comic Sans MS"/>
              <a:ea typeface="Comic Sans MS"/>
              <a:cs typeface="Comic Sans MS"/>
              <a:sym typeface="Comic Sans MS"/>
            </a:endParaRPr>
          </a:p>
          <a:p>
            <a:pPr indent="0" lvl="0" marL="0" rtl="0" algn="l">
              <a:lnSpc>
                <a:spcPct val="115000"/>
              </a:lnSpc>
              <a:spcBef>
                <a:spcPts val="0"/>
              </a:spcBef>
              <a:spcAft>
                <a:spcPts val="0"/>
              </a:spcAft>
              <a:buClr>
                <a:srgbClr val="000000"/>
              </a:buClr>
              <a:buSzPts val="1100"/>
              <a:buFont typeface="Arial"/>
              <a:buNone/>
            </a:pPr>
            <a:r>
              <a:t/>
            </a:r>
            <a:endParaRPr sz="1400">
              <a:solidFill>
                <a:srgbClr val="FFFFFF"/>
              </a:solidFill>
            </a:endParaRPr>
          </a:p>
          <a:p>
            <a:pPr indent="0" lvl="0" marL="0" rtl="0" algn="ctr">
              <a:lnSpc>
                <a:spcPct val="115000"/>
              </a:lnSpc>
              <a:spcBef>
                <a:spcPts val="0"/>
              </a:spcBef>
              <a:spcAft>
                <a:spcPts val="0"/>
              </a:spcAft>
              <a:buClr>
                <a:srgbClr val="000000"/>
              </a:buClr>
              <a:buSzPts val="1100"/>
              <a:buFont typeface="Arial"/>
              <a:buNone/>
            </a:pPr>
            <a:r>
              <a:rPr lang="en" sz="1900">
                <a:solidFill>
                  <a:srgbClr val="FFFFFF"/>
                </a:solidFill>
              </a:rPr>
              <a:t>The antidotes work by preventing NAD+ (Nicotinamide Adenine Dinucleotide) from reacting with Methanol by attaching itself to the molecule in the presence of the enzyme ADH (Alcohol Dehydrogenase). Since,the methanol molecule is slightly smaller than the ethanol molecule, ADH consumes methanol at a significantly slower rate. This competitive inhibition is based on the fact that ethanol and fomepizole have higher binding energies with the active binding sites of ADH than methanol has. Using NAMD, we will be calculating these binding energies and finding out which of them is a better antidote to methanol poisoning.</a:t>
            </a:r>
            <a:endParaRPr sz="1900">
              <a:solidFill>
                <a:srgbClr val="FFFFFF"/>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Google Shape;105;p21"/>
          <p:cNvSpPr txBox="1"/>
          <p:nvPr>
            <p:ph type="title"/>
          </p:nvPr>
        </p:nvSpPr>
        <p:spPr>
          <a:xfrm>
            <a:off x="232350" y="86675"/>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9900"/>
                </a:solidFill>
              </a:rPr>
              <a:t>Methodology</a:t>
            </a:r>
            <a:endParaRPr>
              <a:solidFill>
                <a:srgbClr val="FF9900"/>
              </a:solidFill>
            </a:endParaRPr>
          </a:p>
        </p:txBody>
      </p:sp>
      <p:sp>
        <p:nvSpPr>
          <p:cNvPr id="106" name="Google Shape;106;p21"/>
          <p:cNvSpPr txBox="1"/>
          <p:nvPr/>
        </p:nvSpPr>
        <p:spPr>
          <a:xfrm>
            <a:off x="518850" y="928475"/>
            <a:ext cx="8234100" cy="3632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solidFill>
                  <a:srgbClr val="FFFFFF"/>
                </a:solidFill>
              </a:rPr>
              <a:t>To calculate the binding energy of ligands (ethanol and fomepizole) with protein(ADH), we will be using the MMPBSA (</a:t>
            </a:r>
            <a:r>
              <a:rPr lang="en" sz="1800">
                <a:solidFill>
                  <a:srgbClr val="FFFFFF"/>
                </a:solidFill>
                <a:highlight>
                  <a:srgbClr val="282828"/>
                </a:highlight>
                <a:latin typeface="Times New Roman"/>
                <a:ea typeface="Times New Roman"/>
                <a:cs typeface="Times New Roman"/>
                <a:sym typeface="Times New Roman"/>
              </a:rPr>
              <a:t>Molecular Mechanics Energies combined with Poisson–Boltzmann Surface Area Continuum Solvation) techniques.</a:t>
            </a:r>
            <a:endParaRPr sz="1800">
              <a:solidFill>
                <a:srgbClr val="FFFFFF"/>
              </a:solidFill>
              <a:highlight>
                <a:srgbClr val="282828"/>
              </a:highlight>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1800">
                <a:solidFill>
                  <a:srgbClr val="FFFFFF"/>
                </a:solidFill>
                <a:highlight>
                  <a:srgbClr val="282828"/>
                </a:highlight>
                <a:latin typeface="Times New Roman"/>
                <a:ea typeface="Times New Roman"/>
                <a:cs typeface="Times New Roman"/>
                <a:sym typeface="Times New Roman"/>
              </a:rPr>
              <a:t>We will first solvate the protein along with the ligand and find its energy (G</a:t>
            </a:r>
            <a:r>
              <a:rPr baseline="-25000" lang="en" sz="1800">
                <a:solidFill>
                  <a:srgbClr val="FFFFFF"/>
                </a:solidFill>
                <a:highlight>
                  <a:srgbClr val="282828"/>
                </a:highlight>
                <a:latin typeface="Times New Roman"/>
                <a:ea typeface="Times New Roman"/>
                <a:cs typeface="Times New Roman"/>
                <a:sym typeface="Times New Roman"/>
              </a:rPr>
              <a:t>PLW</a:t>
            </a:r>
            <a:r>
              <a:rPr lang="en" sz="1800">
                <a:solidFill>
                  <a:srgbClr val="FFFFFF"/>
                </a:solidFill>
                <a:highlight>
                  <a:srgbClr val="282828"/>
                </a:highlight>
                <a:latin typeface="Times New Roman"/>
                <a:ea typeface="Times New Roman"/>
                <a:cs typeface="Times New Roman"/>
                <a:sym typeface="Times New Roman"/>
              </a:rPr>
              <a:t>). Then we will remove water from all the frames of the .dcd file formed and average these energies(G</a:t>
            </a:r>
            <a:r>
              <a:rPr baseline="-25000" lang="en" sz="1800">
                <a:solidFill>
                  <a:srgbClr val="FFFFFF"/>
                </a:solidFill>
                <a:highlight>
                  <a:srgbClr val="282828"/>
                </a:highlight>
                <a:latin typeface="Times New Roman"/>
                <a:ea typeface="Times New Roman"/>
                <a:cs typeface="Times New Roman"/>
                <a:sym typeface="Times New Roman"/>
              </a:rPr>
              <a:t>PL</a:t>
            </a:r>
            <a:r>
              <a:rPr lang="en" sz="1800">
                <a:solidFill>
                  <a:srgbClr val="FFFFFF"/>
                </a:solidFill>
                <a:highlight>
                  <a:srgbClr val="282828"/>
                </a:highlight>
                <a:latin typeface="Times New Roman"/>
                <a:ea typeface="Times New Roman"/>
                <a:cs typeface="Times New Roman"/>
                <a:sym typeface="Times New Roman"/>
              </a:rPr>
              <a:t>). After that, we will remove both water and ligand from each frame of the .dcd file and average these energies to get (G</a:t>
            </a:r>
            <a:r>
              <a:rPr baseline="-25000" lang="en" sz="1800">
                <a:solidFill>
                  <a:srgbClr val="FFFFFF"/>
                </a:solidFill>
                <a:highlight>
                  <a:srgbClr val="282828"/>
                </a:highlight>
                <a:latin typeface="Times New Roman"/>
                <a:ea typeface="Times New Roman"/>
                <a:cs typeface="Times New Roman"/>
                <a:sym typeface="Times New Roman"/>
              </a:rPr>
              <a:t>P</a:t>
            </a:r>
            <a:r>
              <a:rPr lang="en" sz="1800">
                <a:solidFill>
                  <a:srgbClr val="FFFFFF"/>
                </a:solidFill>
                <a:highlight>
                  <a:srgbClr val="282828"/>
                </a:highlight>
                <a:latin typeface="Times New Roman"/>
                <a:ea typeface="Times New Roman"/>
                <a:cs typeface="Times New Roman"/>
                <a:sym typeface="Times New Roman"/>
              </a:rPr>
              <a:t>). Next, we find the average of energies found after removing water and protein from each frame of .dcd file (G</a:t>
            </a:r>
            <a:r>
              <a:rPr baseline="-25000" lang="en" sz="1800">
                <a:solidFill>
                  <a:srgbClr val="FFFFFF"/>
                </a:solidFill>
                <a:highlight>
                  <a:srgbClr val="282828"/>
                </a:highlight>
                <a:latin typeface="Times New Roman"/>
                <a:ea typeface="Times New Roman"/>
                <a:cs typeface="Times New Roman"/>
                <a:sym typeface="Times New Roman"/>
              </a:rPr>
              <a:t>L</a:t>
            </a:r>
            <a:r>
              <a:rPr lang="en" sz="1800">
                <a:solidFill>
                  <a:srgbClr val="FFFFFF"/>
                </a:solidFill>
                <a:highlight>
                  <a:srgbClr val="282828"/>
                </a:highlight>
                <a:latin typeface="Times New Roman"/>
                <a:ea typeface="Times New Roman"/>
                <a:cs typeface="Times New Roman"/>
                <a:sym typeface="Times New Roman"/>
              </a:rPr>
              <a:t>). The binding energy (G</a:t>
            </a:r>
            <a:r>
              <a:rPr baseline="-25000" lang="en" sz="1800">
                <a:solidFill>
                  <a:srgbClr val="FFFFFF"/>
                </a:solidFill>
                <a:highlight>
                  <a:srgbClr val="282828"/>
                </a:highlight>
                <a:latin typeface="Times New Roman"/>
                <a:ea typeface="Times New Roman"/>
                <a:cs typeface="Times New Roman"/>
                <a:sym typeface="Times New Roman"/>
              </a:rPr>
              <a:t>B</a:t>
            </a:r>
            <a:r>
              <a:rPr lang="en" sz="1800">
                <a:solidFill>
                  <a:srgbClr val="FFFFFF"/>
                </a:solidFill>
                <a:highlight>
                  <a:srgbClr val="282828"/>
                </a:highlight>
                <a:latin typeface="Times New Roman"/>
                <a:ea typeface="Times New Roman"/>
                <a:cs typeface="Times New Roman"/>
                <a:sym typeface="Times New Roman"/>
              </a:rPr>
              <a:t>) can be calculated as following:</a:t>
            </a:r>
            <a:endParaRPr sz="1800">
              <a:solidFill>
                <a:srgbClr val="FFFFFF"/>
              </a:solidFill>
              <a:highlight>
                <a:srgbClr val="282828"/>
              </a:highlight>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1800">
              <a:solidFill>
                <a:srgbClr val="FFFFFF"/>
              </a:solidFill>
              <a:highlight>
                <a:srgbClr val="282828"/>
              </a:highlight>
              <a:latin typeface="Times New Roman"/>
              <a:ea typeface="Times New Roman"/>
              <a:cs typeface="Times New Roman"/>
              <a:sym typeface="Times New Roman"/>
            </a:endParaRPr>
          </a:p>
          <a:p>
            <a:pPr indent="0" lvl="0" marL="0" rtl="0" algn="ctr">
              <a:lnSpc>
                <a:spcPct val="115000"/>
              </a:lnSpc>
              <a:spcBef>
                <a:spcPts val="0"/>
              </a:spcBef>
              <a:spcAft>
                <a:spcPts val="0"/>
              </a:spcAft>
              <a:buNone/>
            </a:pPr>
            <a:r>
              <a:rPr lang="en" sz="1800">
                <a:solidFill>
                  <a:srgbClr val="FFFFFF"/>
                </a:solidFill>
                <a:highlight>
                  <a:srgbClr val="282828"/>
                </a:highlight>
                <a:latin typeface="Times New Roman"/>
                <a:ea typeface="Times New Roman"/>
                <a:cs typeface="Times New Roman"/>
                <a:sym typeface="Times New Roman"/>
              </a:rPr>
              <a:t>G</a:t>
            </a:r>
            <a:r>
              <a:rPr baseline="-25000" lang="en" sz="1800">
                <a:solidFill>
                  <a:srgbClr val="FFFFFF"/>
                </a:solidFill>
                <a:highlight>
                  <a:srgbClr val="282828"/>
                </a:highlight>
                <a:latin typeface="Times New Roman"/>
                <a:ea typeface="Times New Roman"/>
                <a:cs typeface="Times New Roman"/>
                <a:sym typeface="Times New Roman"/>
              </a:rPr>
              <a:t>B</a:t>
            </a:r>
            <a:r>
              <a:rPr lang="en" sz="1800">
                <a:solidFill>
                  <a:srgbClr val="FFFFFF"/>
                </a:solidFill>
                <a:highlight>
                  <a:srgbClr val="282828"/>
                </a:highlight>
                <a:latin typeface="Times New Roman"/>
                <a:ea typeface="Times New Roman"/>
                <a:cs typeface="Times New Roman"/>
                <a:sym typeface="Times New Roman"/>
              </a:rPr>
              <a:t>=G</a:t>
            </a:r>
            <a:r>
              <a:rPr baseline="-25000" lang="en" sz="1800">
                <a:solidFill>
                  <a:srgbClr val="FFFFFF"/>
                </a:solidFill>
                <a:highlight>
                  <a:srgbClr val="282828"/>
                </a:highlight>
                <a:latin typeface="Times New Roman"/>
                <a:ea typeface="Times New Roman"/>
                <a:cs typeface="Times New Roman"/>
                <a:sym typeface="Times New Roman"/>
              </a:rPr>
              <a:t>PLW</a:t>
            </a:r>
            <a:r>
              <a:rPr lang="en" sz="1800">
                <a:solidFill>
                  <a:srgbClr val="FFFFFF"/>
                </a:solidFill>
                <a:highlight>
                  <a:srgbClr val="282828"/>
                </a:highlight>
                <a:latin typeface="Times New Roman"/>
                <a:ea typeface="Times New Roman"/>
                <a:cs typeface="Times New Roman"/>
                <a:sym typeface="Times New Roman"/>
              </a:rPr>
              <a:t>- G</a:t>
            </a:r>
            <a:r>
              <a:rPr baseline="-25000" lang="en" sz="1800">
                <a:solidFill>
                  <a:srgbClr val="FFFFFF"/>
                </a:solidFill>
                <a:highlight>
                  <a:srgbClr val="282828"/>
                </a:highlight>
                <a:latin typeface="Times New Roman"/>
                <a:ea typeface="Times New Roman"/>
                <a:cs typeface="Times New Roman"/>
                <a:sym typeface="Times New Roman"/>
              </a:rPr>
              <a:t>PL</a:t>
            </a:r>
            <a:r>
              <a:rPr lang="en" sz="1800">
                <a:solidFill>
                  <a:srgbClr val="FFFFFF"/>
                </a:solidFill>
                <a:highlight>
                  <a:srgbClr val="282828"/>
                </a:highlight>
                <a:latin typeface="Times New Roman"/>
                <a:ea typeface="Times New Roman"/>
                <a:cs typeface="Times New Roman"/>
                <a:sym typeface="Times New Roman"/>
              </a:rPr>
              <a:t>- G</a:t>
            </a:r>
            <a:r>
              <a:rPr baseline="-25000" lang="en" sz="1800">
                <a:solidFill>
                  <a:srgbClr val="FFFFFF"/>
                </a:solidFill>
                <a:highlight>
                  <a:srgbClr val="282828"/>
                </a:highlight>
                <a:latin typeface="Times New Roman"/>
                <a:ea typeface="Times New Roman"/>
                <a:cs typeface="Times New Roman"/>
                <a:sym typeface="Times New Roman"/>
              </a:rPr>
              <a:t>P</a:t>
            </a:r>
            <a:r>
              <a:rPr lang="en" sz="1800">
                <a:solidFill>
                  <a:srgbClr val="FFFFFF"/>
                </a:solidFill>
                <a:highlight>
                  <a:srgbClr val="282828"/>
                </a:highlight>
                <a:latin typeface="Times New Roman"/>
                <a:ea typeface="Times New Roman"/>
                <a:cs typeface="Times New Roman"/>
                <a:sym typeface="Times New Roman"/>
              </a:rPr>
              <a:t> - G</a:t>
            </a:r>
            <a:r>
              <a:rPr baseline="-25000" lang="en" sz="1800">
                <a:solidFill>
                  <a:srgbClr val="FFFFFF"/>
                </a:solidFill>
                <a:highlight>
                  <a:srgbClr val="282828"/>
                </a:highlight>
                <a:latin typeface="Times New Roman"/>
                <a:ea typeface="Times New Roman"/>
                <a:cs typeface="Times New Roman"/>
                <a:sym typeface="Times New Roman"/>
              </a:rPr>
              <a:t>L</a:t>
            </a:r>
            <a:endParaRPr baseline="-25000" sz="1800">
              <a:solidFill>
                <a:srgbClr val="FFFFFF"/>
              </a:solidFill>
              <a:highlight>
                <a:srgbClr val="282828"/>
              </a:highlight>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