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notesMaster" Target="notesMasters/notesMaster1.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everyone.  This presentation will provide a comprehensive overview of Innovate Corp.'s financial projections for Q3. We'll examine key performance indicators and discuss the factors influencing our outlook.</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summarizes the key takeaways from our Q3 performance.  As you can see, revenue declined significantly, resulting in increased losses.  We'll delve deeper into the reasons behind this later in the presentation.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we're comparing our actual Q3 2024 results with our projected Q2 2025 performance. Note the stark contrast in key metrics.  The projected improvement highlights our strategic initiatives and anticipated market recovery.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line chart illustrates the trend in our revenue over the past few quarters.  While Q3 shows a dip, our projections for Q4 indicate a potential recovery.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table provides a detailed breakdown of our Q3 financial performance, comparing it to the previous quarter and industry averages. We can see that while our market cap is low, our performance is being compared against a high-performing industry average.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highlights the challenges we faced in Q3 and the opportunities we see for future growth. We're addressing the revenue decline through strategic initiatives and cost reduction measures.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closing, although Q3 presented challenges, we are confident in our ability to stabilize revenue and improve profitability in Q4 and beyond.  Our strategic initiatives are designed for long-term growth and success. Thank you.</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1FF6DA9-008F-8B48-92A6-B652298478B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61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8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07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0269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5990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022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732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401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88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352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52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697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55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305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8329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75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58697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26453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nnovate-ir.com/news-releases/news-release-details/innovate-corp-announces-third-quarter-2024-results" TargetMode="External"/><Relationship Id="rId3" Type="http://schemas.openxmlformats.org/officeDocument/2006/relationships/hyperlink" Target="https://bradfordtaxinstitute.com/market-outlook/Can-INNOVATE-Corp.-Equity-Right-sustain-earnings-growth" TargetMode="External"/><Relationship Id="rId4" Type="http://schemas.openxmlformats.org/officeDocument/2006/relationships/hyperlink" Target="https://finance.yahoo.com/news/innovate-corp-announces-second-quarter-200500204.html" TargetMode="External"/><Relationship Id="rId5" Type="http://schemas.openxmlformats.org/officeDocument/2006/relationships/hyperlink" Target="https://www.aaii.com/investingideas/article/24032-is-innovate-corp-vate-stock-a-good-investment" TargetMode="External"/><Relationship Id="rId6" Type="http://schemas.openxmlformats.org/officeDocument/2006/relationships/hyperlink" Target="https://finance.yahoo.com/quote/VATE/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spAutoFit/>
          </a:bodyPr>
          <a:lstStyle/>
          <a:p>
            <a:r>
              <a:t>Innovate Corp. Q3 Financial Projections</a:t>
            </a:r>
          </a:p>
        </p:txBody>
      </p:sp>
      <p:sp>
        <p:nvSpPr>
          <p:cNvPr id="3" name="Subtitle"/>
          <p:cNvSpPr>
            <a:spLocks noGrp="1"/>
          </p:cNvSpPr>
          <p:nvPr>
            <p:ph type="subTitle" idx="1"/>
          </p:nvPr>
        </p:nvSpPr>
        <p:spPr/>
        <p:txBody>
          <a:bodyPr>
            <a:spAutoFit/>
          </a:bodyPr>
          <a:lstStyle/>
          <a:p>
            <a:r>
              <a:t>Analyzing Performance and Future Outlook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295399" y="1063775"/>
            <a:ext cx="6241816" cy="1371600"/>
          </a:xfrm>
        </p:spPr>
        <p:txBody>
          <a:bodyPr>
            <a:spAutoFit/>
          </a:bodyPr>
          <a:lstStyle/>
          <a:p>
            <a:r>
              <a:t>Q3 2024: Key Highlights</a:t>
            </a:r>
          </a:p>
        </p:txBody>
      </p:sp>
      <p:sp>
        <p:nvSpPr>
          <p:cNvPr id="4" name="Content"/>
          <p:cNvSpPr>
            <a:spLocks noGrp="1"/>
          </p:cNvSpPr>
          <p:nvPr>
            <p:ph type="body" sz="half" idx="2"/>
          </p:nvPr>
        </p:nvSpPr>
        <p:spPr>
          <a:xfrm>
            <a:off x="1295399" y="2593826"/>
            <a:ext cx="6241816" cy="3222774"/>
          </a:xfrm>
        </p:spPr>
        <p:txBody>
          <a:bodyPr>
            <a:spAutoFit/>
          </a:bodyPr>
          <a:lstStyle/>
          <a:p>
            <a:r>
              <a:t>- Revenue Decline</a:t>
            </a:r>
          </a:p>
          <a:p>
            <a:r>
              <a:t>- Increased losses</a:t>
            </a:r>
          </a:p>
          <a:p>
            <a:r>
              <a:t>- Negative profit margin</a:t>
            </a:r>
          </a:p>
          <a:p>
            <a:r>
              <a:t>- Sales growth decreased</a:t>
            </a:r>
          </a:p>
          <a:p>
            <a:r>
              <a:t>- No dividend payout</a:t>
            </a:r>
          </a:p>
        </p:txBody>
      </p:sp>
      <p:pic>
        <p:nvPicPr>
          <p:cNvPr id="5" name="Picture 4" descr="image.jpg"/>
          <p:cNvPicPr>
            <a:picLocks noChangeAspect="1"/>
          </p:cNvPicPr>
          <p:nvPr/>
        </p:nvPicPr>
        <p:blipFill>
          <a:blip r:embed="rId3"/>
          <a:stretch>
            <a:fillRect/>
          </a:stretch>
        </p:blipFill>
        <p:spPr>
          <a:xfrm>
            <a:off x="8094831" y="1041400"/>
            <a:ext cx="3063347" cy="477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216154" y="829732"/>
            <a:ext cx="9601196" cy="1303867"/>
          </a:xfrm>
        </p:spPr>
        <p:txBody>
          <a:bodyPr>
            <a:spAutoFit/>
          </a:bodyPr>
          <a:lstStyle/>
          <a:p>
            <a:r>
              <a:t>Comparative Analysis: Q3 2024 vs. Q2 2025 (Projected)</a:t>
            </a:r>
          </a:p>
        </p:txBody>
      </p:sp>
      <p:sp>
        <p:nvSpPr>
          <p:cNvPr id="3" name="ContentLeft"/>
          <p:cNvSpPr>
            <a:spLocks noGrp="1"/>
          </p:cNvSpPr>
          <p:nvPr>
            <p:ph sz="half" idx="1"/>
          </p:nvPr>
        </p:nvSpPr>
        <p:spPr>
          <a:xfrm>
            <a:off x="797704" y="2451463"/>
            <a:ext cx="5505125" cy="3310128"/>
          </a:xfrm>
        </p:spPr>
        <p:txBody>
          <a:bodyPr>
            <a:spAutoFit/>
          </a:bodyPr>
          <a:lstStyle/>
          <a:p>
            <a:r>
              <a:t>- Lower revenue</a:t>
            </a:r>
          </a:p>
          <a:p>
            <a:r>
              <a:t>- Higher losses</a:t>
            </a:r>
          </a:p>
          <a:p>
            <a:r>
              <a:t>- Negative growth</a:t>
            </a:r>
          </a:p>
          <a:p>
            <a:r>
              <a:t>- Market downturn</a:t>
            </a:r>
          </a:p>
          <a:p>
            <a:r>
              <a:t>- No dividend</a:t>
            </a:r>
          </a:p>
        </p:txBody>
      </p:sp>
      <p:sp>
        <p:nvSpPr>
          <p:cNvPr id="4" name="ContentRight"/>
          <p:cNvSpPr>
            <a:spLocks noGrp="1"/>
          </p:cNvSpPr>
          <p:nvPr>
            <p:ph sz="half" idx="2"/>
          </p:nvPr>
        </p:nvSpPr>
        <p:spPr>
          <a:xfrm>
            <a:off x="5802086" y="2451463"/>
            <a:ext cx="5592211" cy="3310128"/>
          </a:xfrm>
        </p:spPr>
        <p:txBody>
          <a:bodyPr>
            <a:spAutoFit/>
          </a:bodyPr>
          <a:lstStyle/>
          <a:p>
            <a:r>
              <a:t>- Revenue increase</a:t>
            </a:r>
          </a:p>
          <a:p>
            <a:r>
              <a:t>- Reduced losses</a:t>
            </a:r>
          </a:p>
          <a:p>
            <a:r>
              <a:t>- Positive growth</a:t>
            </a:r>
          </a:p>
          <a:p>
            <a:r>
              <a:t>- Market recovery</a:t>
            </a:r>
          </a:p>
          <a:p>
            <a:r>
              <a:t>- Potential dividend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spAutoFit/>
          </a:bodyPr>
          <a:lstStyle/>
          <a:p>
            <a:r>
              <a:t>Revenue Trends</a:t>
            </a:r>
          </a:p>
        </p:txBody>
      </p:sp>
      <p:pic>
        <p:nvPicPr>
          <p:cNvPr id="4" name="Picture 3" descr="image.png"/>
          <p:cNvPicPr>
            <a:picLocks noChangeAspect="1"/>
          </p:cNvPicPr>
          <p:nvPr/>
        </p:nvPicPr>
        <p:blipFill>
          <a:blip r:embed="rId3"/>
          <a:stretch>
            <a:fillRect/>
          </a:stretch>
        </p:blipFill>
        <p:spPr>
          <a:xfrm>
            <a:off x="1295401" y="2556932"/>
            <a:ext cx="9601196" cy="331893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spAutoFit/>
          </a:bodyPr>
          <a:lstStyle/>
          <a:p>
            <a:r>
              <a:t>Key Financial Metrics (Q3 2024)</a:t>
            </a:r>
          </a:p>
        </p:txBody>
      </p:sp>
      <p:graphicFrame>
        <p:nvGraphicFramePr>
          <p:cNvPr id="3" name="DataTable"/>
          <p:cNvGraphicFramePr>
            <a:graphicFrameLocks noGrp="1"/>
          </p:cNvGraphicFramePr>
          <p:nvPr>
            <p:extLst>
              <p:ext uri="{D42A27DB-BD31-4B8C-83A1-F6EECF244321}">
                <p14:modId xmlns:p14="http://schemas.microsoft.com/office/powerpoint/2010/main" val="3841602262"/>
              </p:ext>
            </p:extLst>
          </p:nvPr>
        </p:nvGraphicFramePr>
        <p:xfrm>
          <a:off x="915924" y="2427514"/>
          <a:ext cx="9601200" cy="3624943"/>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698863">
                <a:tc>
                  <a:txBody>
                    <a:bodyPr/>
                    <a:lstStyle/>
                    <a:p>
                      <a:pPr algn="ctr"/>
                      <a:r>
                        <a:rPr sz="1400" b="1">
                          <a:solidFill>
                            <a:srgbClr val="FFFFFF"/>
                          </a:solidFill>
                          <a:latin typeface="Calibri"/>
                        </a:rPr>
                        <a:t>Metric</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solidFill>
                      <a:srgbClr val="44546A"/>
                    </a:solidFill>
                  </a:tcPr>
                </a:tc>
                <a:tc>
                  <a:txBody>
                    <a:bodyPr/>
                    <a:lstStyle/>
                    <a:p>
                      <a:pPr algn="ctr"/>
                      <a:r>
                        <a:rPr sz="1400" b="1">
                          <a:solidFill>
                            <a:srgbClr val="FFFFFF"/>
                          </a:solidFill>
                          <a:latin typeface="Calibri"/>
                        </a:rPr>
                        <a:t>Q3 2024</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solidFill>
                      <a:srgbClr val="44546A"/>
                    </a:solidFill>
                  </a:tcPr>
                </a:tc>
                <a:tc>
                  <a:txBody>
                    <a:bodyPr/>
                    <a:lstStyle/>
                    <a:p>
                      <a:pPr algn="ctr"/>
                      <a:r>
                        <a:rPr sz="1400" b="1">
                          <a:solidFill>
                            <a:srgbClr val="FFFFFF"/>
                          </a:solidFill>
                          <a:latin typeface="Calibri"/>
                        </a:rPr>
                        <a:t>Change from Q2 2024</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solidFill>
                      <a:srgbClr val="44546A"/>
                    </a:solidFill>
                  </a:tcPr>
                </a:tc>
                <a:tc>
                  <a:txBody>
                    <a:bodyPr/>
                    <a:lstStyle/>
                    <a:p>
                      <a:pPr algn="ctr"/>
                      <a:r>
                        <a:rPr sz="1400" b="1">
                          <a:solidFill>
                            <a:srgbClr val="FFFFFF"/>
                          </a:solidFill>
                          <a:latin typeface="Calibri"/>
                        </a:rPr>
                        <a:t>Industry Average</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solidFill>
                      <a:srgbClr val="44546A"/>
                    </a:solidFill>
                  </a:tcPr>
                </a:tc>
                <a:extLst>
                  <a:ext uri="{0D108BD9-81ED-4DB2-BD59-A6C34878D82A}">
                    <a16:rowId xmlns:a16="http://schemas.microsoft.com/office/drawing/2014/main" val="10000"/>
                  </a:ext>
                </a:extLst>
              </a:tr>
              <a:tr h="731520">
                <a:tc>
                  <a:txBody>
                    <a:bodyPr/>
                    <a:lstStyle/>
                    <a:p>
                      <a:pPr algn="l"/>
                      <a:r>
                        <a:rPr sz="1400" b="0">
                          <a:latin typeface="Calibri"/>
                        </a:rPr>
                        <a:t>Revenue</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$242.2M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-22.7%</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$300M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extLst>
                  <a:ext uri="{0D108BD9-81ED-4DB2-BD59-A6C34878D82A}">
                    <a16:rowId xmlns:a16="http://schemas.microsoft.com/office/drawing/2014/main" val="10001"/>
                  </a:ext>
                </a:extLst>
              </a:tr>
              <a:tr h="731520">
                <a:tc>
                  <a:txBody>
                    <a:bodyPr/>
                    <a:lstStyle/>
                    <a:p>
                      <a:pPr algn="l"/>
                      <a:r>
                        <a:rPr sz="1400" b="0">
                          <a:latin typeface="Calibri"/>
                        </a:rPr>
                        <a:t>Net Loss</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($15.3M)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-109.6%</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($5M)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extLst>
                  <a:ext uri="{0D108BD9-81ED-4DB2-BD59-A6C34878D82A}">
                    <a16:rowId xmlns:a16="http://schemas.microsoft.com/office/drawing/2014/main" val="10002"/>
                  </a:ext>
                </a:extLst>
              </a:tr>
              <a:tr h="731520">
                <a:tc>
                  <a:txBody>
                    <a:bodyPr/>
                    <a:lstStyle/>
                    <a:p>
                      <a:pPr algn="l"/>
                      <a:r>
                        <a:rPr sz="1400" b="0">
                          <a:latin typeface="Calibri"/>
                        </a:rPr>
                        <a:t>Profit Margin</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-7.6%</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N/A</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5%</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extLst>
                  <a:ext uri="{0D108BD9-81ED-4DB2-BD59-A6C34878D82A}">
                    <a16:rowId xmlns:a16="http://schemas.microsoft.com/office/drawing/2014/main" val="10003"/>
                  </a:ext>
                </a:extLst>
              </a:tr>
              <a:tr h="731520">
                <a:tc>
                  <a:txBody>
                    <a:bodyPr/>
                    <a:lstStyle/>
                    <a:p>
                      <a:pPr algn="l"/>
                      <a:r>
                        <a:rPr sz="1400" b="0">
                          <a:latin typeface="Calibri"/>
                        </a:rPr>
                        <a:t>Market Cap</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$73.9M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N/A</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tc>
                  <a:txBody>
                    <a:bodyPr/>
                    <a:lstStyle/>
                    <a:p>
                      <a:pPr algn="r"/>
                      <a:r>
                        <a:rPr sz="1400" b="0">
                          <a:latin typeface="Calibri"/>
                        </a:rPr>
                        <a:t>$150M</a:t>
                      </a:r>
                    </a:p>
                  </a:txBody>
                  <a:tcPr anchor="ctr">
                    <a:lnL w="12700" cap="flat" cmpd="sng" algn="ctr">
                      <a:solidFill>
                        <a:srgbClr val="444444"/>
                      </a:solidFill>
                    </a:lnL>
                    <a:lnR w="12700" cap="flat" cmpd="sng" algn="ctr">
                      <a:solidFill>
                        <a:srgbClr val="444444"/>
                      </a:solidFill>
                    </a:lnR>
                    <a:lnT w="12700" cap="flat" cmpd="sng" algn="ctr">
                      <a:solidFill>
                        <a:srgbClr val="444444"/>
                      </a:solidFill>
                    </a:lnT>
                    <a:lnB w="12700" cap="flat" cmpd="sng" algn="ctr">
                      <a:solidFill>
                        <a:srgbClr val="444444"/>
                      </a:solidFill>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295399" y="1085546"/>
            <a:ext cx="6241816" cy="1371600"/>
          </a:xfrm>
        </p:spPr>
        <p:txBody>
          <a:bodyPr>
            <a:spAutoFit/>
          </a:bodyPr>
          <a:lstStyle/>
          <a:p>
            <a:r>
              <a:t>Challenges and Opportunities</a:t>
            </a:r>
          </a:p>
        </p:txBody>
      </p:sp>
      <p:sp>
        <p:nvSpPr>
          <p:cNvPr id="4" name="Content"/>
          <p:cNvSpPr>
            <a:spLocks noGrp="1"/>
          </p:cNvSpPr>
          <p:nvPr>
            <p:ph type="body" sz="half" idx="2"/>
          </p:nvPr>
        </p:nvSpPr>
        <p:spPr>
          <a:xfrm>
            <a:off x="1295399" y="2572054"/>
            <a:ext cx="6241816" cy="3200399"/>
          </a:xfrm>
        </p:spPr>
        <p:txBody>
          <a:bodyPr>
            <a:spAutoFit/>
          </a:bodyPr>
          <a:lstStyle/>
          <a:p>
            <a:r>
              <a:t>- Address revenue decline</a:t>
            </a:r>
          </a:p>
          <a:p>
            <a:r>
              <a:t>- Improve operational efficiency</a:t>
            </a:r>
          </a:p>
          <a:p>
            <a:r>
              <a:t>- Strategic partnerships</a:t>
            </a:r>
          </a:p>
          <a:p>
            <a:r>
              <a:t>- Market volatility</a:t>
            </a:r>
          </a:p>
          <a:p>
            <a:r>
              <a:t>- Cost reduction</a:t>
            </a:r>
          </a:p>
        </p:txBody>
      </p:sp>
      <p:pic>
        <p:nvPicPr>
          <p:cNvPr id="5" name="Picture 4" descr="image.jpg"/>
          <p:cNvPicPr>
            <a:picLocks noChangeAspect="1"/>
          </p:cNvPicPr>
          <p:nvPr/>
        </p:nvPicPr>
        <p:blipFill>
          <a:blip r:embed="rId3"/>
          <a:stretch>
            <a:fillRect/>
          </a:stretch>
        </p:blipFill>
        <p:spPr>
          <a:xfrm>
            <a:off x="8094831" y="1041400"/>
            <a:ext cx="3063347" cy="477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295399" y="1052889"/>
            <a:ext cx="6241816" cy="1371600"/>
          </a:xfrm>
        </p:spPr>
        <p:txBody>
          <a:bodyPr>
            <a:spAutoFit/>
          </a:bodyPr>
          <a:lstStyle/>
          <a:p>
            <a:r>
              <a:t>Q4 Outlook and Conclusion</a:t>
            </a:r>
          </a:p>
        </p:txBody>
      </p:sp>
      <p:sp>
        <p:nvSpPr>
          <p:cNvPr id="4" name="Content"/>
          <p:cNvSpPr>
            <a:spLocks noGrp="1"/>
          </p:cNvSpPr>
          <p:nvPr>
            <p:ph type="body" sz="half" idx="2"/>
          </p:nvPr>
        </p:nvSpPr>
        <p:spPr>
          <a:xfrm>
            <a:off x="1295399" y="2627087"/>
            <a:ext cx="6241816" cy="3178024"/>
          </a:xfrm>
        </p:spPr>
        <p:txBody>
          <a:bodyPr>
            <a:spAutoFit/>
          </a:bodyPr>
          <a:lstStyle/>
          <a:p>
            <a:r>
              <a:t>- Revenue stabilization</a:t>
            </a:r>
          </a:p>
          <a:p>
            <a:r>
              <a:t>- Profitability improvement</a:t>
            </a:r>
          </a:p>
          <a:p>
            <a:r>
              <a:t>- Cost optimization</a:t>
            </a:r>
          </a:p>
          <a:p>
            <a:r>
              <a:t>- New projects launch</a:t>
            </a:r>
          </a:p>
          <a:p>
            <a:r>
              <a:t>- Long-term growth</a:t>
            </a:r>
          </a:p>
        </p:txBody>
      </p:sp>
      <p:pic>
        <p:nvPicPr>
          <p:cNvPr id="5" name="Picture 4" descr="image.jpg"/>
          <p:cNvPicPr>
            <a:picLocks noChangeAspect="1"/>
          </p:cNvPicPr>
          <p:nvPr/>
        </p:nvPicPr>
        <p:blipFill>
          <a:blip r:embed="rId3"/>
          <a:stretch>
            <a:fillRect/>
          </a:stretch>
        </p:blipFill>
        <p:spPr>
          <a:xfrm>
            <a:off x="8094831" y="1041400"/>
            <a:ext cx="3063347" cy="4775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
            <a:pPr>
              <a:defRPr sz="1200"/>
            </a:pPr>
            <a:r>
              <a:t>INNOVATE Corp. Announces Third Quarter 2024 Results</a:t>
            </a:r>
            <a:r>
              <a:rPr sz="900">
                <a:hlinkClick r:id="rId2"/>
              </a:rPr>
              <a:t> (https://www.innovate-ir.com/news-releases/news-release-details/innovate-corp-announces-third-quarter-2024-results)</a:t>
            </a:r>
          </a:p>
          <a:p>
            <a:pPr>
              <a:defRPr sz="1200"/>
            </a:pPr>
            <a:r>
              <a:t>Can INNOVATE Corp. Equity Right sustain earnings growth</a:t>
            </a:r>
            <a:r>
              <a:rPr sz="900">
                <a:hlinkClick r:id="rId3"/>
              </a:rPr>
              <a:t> (https://bradfordtaxinstitute.com/market-outlook/Can-INNOVATE-Corp.-Equity-Right-sustain-earnings-growth)</a:t>
            </a:r>
          </a:p>
          <a:p>
            <a:pPr>
              <a:defRPr sz="1200"/>
            </a:pPr>
            <a:r>
              <a:t>INNOVATE Corp. Announces Second Quarter 2025 Results</a:t>
            </a:r>
            <a:r>
              <a:rPr sz="900">
                <a:hlinkClick r:id="rId4"/>
              </a:rPr>
              <a:t> (https://finance.yahoo.com/news/innovate-corp-announces-second-quarter-200500204.html)</a:t>
            </a:r>
          </a:p>
          <a:p>
            <a:pPr>
              <a:defRPr sz="1200"/>
            </a:pPr>
            <a:r>
              <a:t>Is Innovate Corp (VATE) Stock a Good Investment?</a:t>
            </a:r>
            <a:r>
              <a:rPr sz="900">
                <a:hlinkClick r:id="rId5"/>
              </a:rPr>
              <a:t> (https://www.aaii.com/investingideas/article/24032-is-innovate-corp-vate-stock-a-good-investment)</a:t>
            </a:r>
          </a:p>
          <a:p>
            <a:pPr>
              <a:defRPr sz="1200"/>
            </a:pPr>
            <a:r>
              <a:t>INNOVATE Corp. (VATE) Analyst Ratings, Estimates &amp; Forecasts</a:t>
            </a:r>
            <a:r>
              <a:rPr sz="900">
                <a:hlinkClick r:id="rId6"/>
              </a:rPr>
              <a:t> (https://finance.yahoo.com/quote/VATE/analysis/)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TotalTime>
  <Words>0</Words>
  <Application>Microsoft Office PowerPoint</Application>
  <PresentationFormat>Widescreen</PresentationFormat>
  <Paragraphs>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Kushagra Gupta</cp:lastModifiedBy>
  <cp:revision>5</cp:revision>
  <dcterms:created xsi:type="dcterms:W3CDTF">2013-01-27T09:14:16Z</dcterms:created>
  <dcterms:modified xsi:type="dcterms:W3CDTF">2025-08-29T13:00:50Z</dcterms:modified>
  <cp:category/>
</cp:coreProperties>
</file>