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sldIdLst>
    <p:sldId id="256" r:id="rId2"/>
    <p:sldId id="257" r:id="rId3"/>
    <p:sldId id="258" r:id="rId4"/>
    <p:sldId id="259" r:id="rId5"/>
    <p:sldId id="260" r:id="rId6"/>
    <p:sldId id="261" r:id="rId7"/>
    <p:sldId id="262" r:id="rId8"/>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9" d="100"/>
          <a:sy n="59" d="100"/>
        </p:scale>
        <p:origin x="94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notesMaster" Target="notesMasters/notesMaster1.xml"/><Relationship Id="rId14"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Welcome everyone! Today, we'll explore the exciting world of quantum computing – a field poised to redefine our technological landscape. We'll cover its fundamental principles, its potential impact on various industries, and the ongoing breakthroughs shaping its future.</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introduces the core concept of quantum computing.  We'll discuss qubits, their unique properties, and how they enable quantum computers to tackle problems far beyond the reach of classical computers.  We'll also touch on the current developmental stage of this technology.</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Here, we'll delve into the quantum mechanics principles underpinning this technology. It's crucial to understand superposition and entanglement to grasp the power of quantum computing. We'll keep it concise and focus on the relevance to the topic.</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offers a direct comparison between classical and quantum computing.  Highlight the key differences in their architecture, processing capabilities, and potential. This is a good place to address any questions about the fundamental differences.</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Now, we'll look at the transformative potential of quantum computing across various sectors.  This chart visualizes the estimated impact – it's crucial to remember that these are projections, and the actual impact will depend on further technological advancements.</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Despite its enormous potential, quantum computing faces significant hurdles.  This slide outlines the key challenges – from maintaining qubit stability to developing effective error correction techniques and managing the high costs associated with this technology.</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Finally, let's look ahead. The future of quantum computing is bright, but it requires continued dedication to research, development, and collaboration.  We'll discuss the potential for disruptive innovations, and touch upon the ethical implications that need to be addressed as this technology matures.</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87245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1089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6521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22755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178236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71815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451273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27666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42012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76955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8635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6932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8/29/2025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2380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51282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519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72098328"/>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8/29/2025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110617786"/>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mckinsey.com/featured-insights/the-rise-of-quantum-computing" TargetMode="External"/><Relationship Id="rId3" Type="http://schemas.openxmlformats.org/officeDocument/2006/relationships/hyperlink" Target="https://www.forbes.com/sites/qai/2023/01/24/quantum-computing-is-coming-and-its-reinventing-the-tech-industry/" TargetMode="External"/><Relationship Id="rId4" Type="http://schemas.openxmlformats.org/officeDocument/2006/relationships/hyperlink" Target="https://www.ibm.com/think/topics/quantum-computing" TargetMode="External"/><Relationship Id="rId5" Type="http://schemas.openxmlformats.org/officeDocument/2006/relationships/hyperlink" Target="https://www.eimt.edu.eu/the-rise-of-quantum-computing-what-it-means-for-cybersecurity" TargetMode="External"/><Relationship Id="rId6" Type="http://schemas.openxmlformats.org/officeDocument/2006/relationships/hyperlink" Target="https://www.insights.onegiantleap.com/blogs/the-rise-of-quantum-comput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a:xfrm>
            <a:off x="1507067" y="2263020"/>
            <a:ext cx="7766936" cy="1646302"/>
          </a:xfrm>
        </p:spPr>
        <p:txBody>
          <a:bodyPr>
            <a:spAutoFit/>
          </a:bodyPr>
          <a:lstStyle/>
          <a:p>
            <a:r>
              <a:t>The Rise of Quantum Computing</a:t>
            </a:r>
          </a:p>
        </p:txBody>
      </p:sp>
      <p:sp>
        <p:nvSpPr>
          <p:cNvPr id="3" name="Subtitle"/>
          <p:cNvSpPr>
            <a:spLocks noGrp="1"/>
          </p:cNvSpPr>
          <p:nvPr>
            <p:ph type="subTitle" idx="1"/>
          </p:nvPr>
        </p:nvSpPr>
        <p:spPr/>
        <p:txBody>
          <a:bodyPr>
            <a:spAutoFit/>
          </a:bodyPr>
          <a:lstStyle/>
          <a:p>
            <a:r>
              <a:t>Revolutionizing Computation and Beyond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341175" y="1058621"/>
            <a:ext cx="5486400" cy="566738"/>
          </a:xfrm>
        </p:spPr>
        <p:txBody>
          <a:bodyPr>
            <a:spAutoFit/>
          </a:bodyPr>
          <a:lstStyle/>
          <a:p>
            <a:r>
              <a:t>Understanding Quantum Computing</a:t>
            </a:r>
          </a:p>
        </p:txBody>
      </p:sp>
      <p:sp>
        <p:nvSpPr>
          <p:cNvPr id="4" name="Content"/>
          <p:cNvSpPr>
            <a:spLocks noGrp="1"/>
          </p:cNvSpPr>
          <p:nvPr>
            <p:ph type="body" sz="half" idx="2"/>
          </p:nvPr>
        </p:nvSpPr>
        <p:spPr>
          <a:xfrm>
            <a:off x="341175" y="2221707"/>
            <a:ext cx="5486400" cy="3577672"/>
          </a:xfrm>
        </p:spPr>
        <p:txBody>
          <a:bodyPr>
            <a:spAutoFit/>
          </a:bodyPr>
          <a:lstStyle/>
          <a:p>
            <a:r>
              <a:t>- Qubits: Superposition and entanglement</a:t>
            </a:r>
          </a:p>
          <a:p>
            <a:r>
              <a:t>- Exponential computational power</a:t>
            </a:r>
          </a:p>
          <a:p>
            <a:r>
              <a:t>- Solving unsolvable problems</a:t>
            </a:r>
          </a:p>
          <a:p>
            <a:r>
              <a:t>- Beyond classical limitations</a:t>
            </a:r>
          </a:p>
          <a:p>
            <a:r>
              <a:t>- Early stages of development</a:t>
            </a:r>
          </a:p>
        </p:txBody>
      </p:sp>
      <p:pic>
        <p:nvPicPr>
          <p:cNvPr id="5" name="Picture 4" descr="image.jpg"/>
          <p:cNvPicPr>
            <a:picLocks noChangeAspect="1"/>
          </p:cNvPicPr>
          <p:nvPr/>
        </p:nvPicPr>
        <p:blipFill>
          <a:blip r:embed="rId3"/>
          <a:stretch>
            <a:fillRect/>
          </a:stretch>
        </p:blipFill>
        <p:spPr>
          <a:xfrm>
            <a:off x="5827575" y="969169"/>
            <a:ext cx="5486400" cy="4114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82149" y="969169"/>
            <a:ext cx="5486400" cy="566738"/>
          </a:xfrm>
        </p:spPr>
        <p:txBody>
          <a:bodyPr>
            <a:spAutoFit/>
          </a:bodyPr>
          <a:lstStyle/>
          <a:p>
            <a:r>
              <a:t>Quantum Mechanics: The Foundation</a:t>
            </a:r>
          </a:p>
        </p:txBody>
      </p:sp>
      <p:sp>
        <p:nvSpPr>
          <p:cNvPr id="4" name="Content"/>
          <p:cNvSpPr>
            <a:spLocks noGrp="1"/>
          </p:cNvSpPr>
          <p:nvPr>
            <p:ph type="body" sz="half" idx="2"/>
          </p:nvPr>
        </p:nvSpPr>
        <p:spPr>
          <a:xfrm>
            <a:off x="182149" y="2261671"/>
            <a:ext cx="5486400" cy="3954072"/>
          </a:xfrm>
        </p:spPr>
        <p:txBody>
          <a:bodyPr>
            <a:spAutoFit/>
          </a:bodyPr>
          <a:lstStyle/>
          <a:p>
            <a:r>
              <a:t>- Subatomic particle behavior</a:t>
            </a:r>
          </a:p>
          <a:p>
            <a:r>
              <a:t>- Superposition and entanglement explained</a:t>
            </a:r>
          </a:p>
          <a:p>
            <a:r>
              <a:t>- Probability and wave functions</a:t>
            </a:r>
          </a:p>
          <a:p>
            <a:r>
              <a:t>- Quantum algorithms</a:t>
            </a:r>
          </a:p>
          <a:p>
            <a:r>
              <a:t>- Practical applications</a:t>
            </a:r>
          </a:p>
        </p:txBody>
      </p:sp>
      <p:pic>
        <p:nvPicPr>
          <p:cNvPr id="5" name="Picture 4" descr="image.jpg"/>
          <p:cNvPicPr>
            <a:picLocks noChangeAspect="1"/>
          </p:cNvPicPr>
          <p:nvPr/>
        </p:nvPicPr>
        <p:blipFill>
          <a:blip r:embed="rId3"/>
          <a:stretch>
            <a:fillRect/>
          </a:stretch>
        </p:blipFill>
        <p:spPr>
          <a:xfrm>
            <a:off x="5867331" y="969169"/>
            <a:ext cx="5486400" cy="4114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981200" y="160337"/>
            <a:ext cx="8229600" cy="1143000"/>
          </a:xfrm>
        </p:spPr>
        <p:txBody>
          <a:bodyPr>
            <a:spAutoFit/>
          </a:bodyPr>
          <a:lstStyle/>
          <a:p>
            <a:r>
              <a:t>Quantum vs. Classical Computing</a:t>
            </a:r>
          </a:p>
        </p:txBody>
      </p:sp>
      <p:sp>
        <p:nvSpPr>
          <p:cNvPr id="3" name="ContentLeft"/>
          <p:cNvSpPr>
            <a:spLocks noGrp="1"/>
          </p:cNvSpPr>
          <p:nvPr>
            <p:ph sz="half" idx="1"/>
          </p:nvPr>
        </p:nvSpPr>
        <p:spPr>
          <a:xfrm>
            <a:off x="1311965" y="1600200"/>
            <a:ext cx="4038600" cy="4525963"/>
          </a:xfrm>
        </p:spPr>
        <p:txBody>
          <a:bodyPr>
            <a:spAutoFit/>
          </a:bodyPr>
          <a:lstStyle/>
          <a:p>
            <a:r>
              <a:t>- Binary bits</a:t>
            </a:r>
          </a:p>
          <a:p>
            <a:r>
              <a:t>- Sequential processing</a:t>
            </a:r>
          </a:p>
          <a:p>
            <a:r>
              <a:t>- Limited scalability</a:t>
            </a:r>
          </a:p>
          <a:p>
            <a:r>
              <a:t>- Predictable outcomes</a:t>
            </a:r>
          </a:p>
          <a:p>
            <a:r>
              <a:t>- Current technology</a:t>
            </a:r>
          </a:p>
        </p:txBody>
      </p:sp>
      <p:sp>
        <p:nvSpPr>
          <p:cNvPr id="4" name="ContentRight"/>
          <p:cNvSpPr>
            <a:spLocks noGrp="1"/>
          </p:cNvSpPr>
          <p:nvPr>
            <p:ph sz="half" idx="2"/>
          </p:nvPr>
        </p:nvSpPr>
        <p:spPr>
          <a:xfrm>
            <a:off x="6496878" y="1600199"/>
            <a:ext cx="4038600" cy="4525963"/>
          </a:xfrm>
        </p:spPr>
        <p:txBody>
          <a:bodyPr>
            <a:spAutoFit/>
          </a:bodyPr>
          <a:lstStyle/>
          <a:p>
            <a:r>
              <a:t>- Qubits</a:t>
            </a:r>
          </a:p>
          <a:p>
            <a:r>
              <a:t>- Parallel processing</a:t>
            </a:r>
          </a:p>
          <a:p>
            <a:r>
              <a:t>- High scalability</a:t>
            </a:r>
          </a:p>
          <a:p>
            <a:r>
              <a:t>- Probabilistic</a:t>
            </a:r>
          </a:p>
          <a:p>
            <a:r>
              <a:t>- Future tech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981200" y="274638"/>
            <a:ext cx="8229600" cy="1143000"/>
          </a:xfrm>
        </p:spPr>
        <p:txBody>
          <a:bodyPr>
            <a:spAutoFit/>
          </a:bodyPr>
          <a:lstStyle/>
          <a:p>
            <a:r>
              <a:t>Industries Transformed by Quantum Computing</a:t>
            </a:r>
          </a:p>
        </p:txBody>
      </p:sp>
      <p:pic>
        <p:nvPicPr>
          <p:cNvPr id="4" name="Picture 3" descr="image.png"/>
          <p:cNvPicPr>
            <a:picLocks noChangeAspect="1"/>
          </p:cNvPicPr>
          <p:nvPr/>
        </p:nvPicPr>
        <p:blipFill>
          <a:blip r:embed="rId3"/>
          <a:stretch>
            <a:fillRect/>
          </a:stretch>
        </p:blipFill>
        <p:spPr>
          <a:xfrm>
            <a:off x="1981200" y="1600200"/>
            <a:ext cx="8229600" cy="452596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0" y="702227"/>
            <a:ext cx="5486400" cy="566738"/>
          </a:xfrm>
        </p:spPr>
        <p:txBody>
          <a:bodyPr>
            <a:spAutoFit/>
          </a:bodyPr>
          <a:lstStyle/>
          <a:p>
            <a:r>
              <a:t>Challenges and Roadblocks</a:t>
            </a:r>
          </a:p>
        </p:txBody>
      </p:sp>
      <p:sp>
        <p:nvSpPr>
          <p:cNvPr id="4" name="Content"/>
          <p:cNvSpPr>
            <a:spLocks noGrp="1"/>
          </p:cNvSpPr>
          <p:nvPr>
            <p:ph type="body" sz="half" idx="2"/>
          </p:nvPr>
        </p:nvSpPr>
        <p:spPr>
          <a:xfrm>
            <a:off x="62880" y="1749495"/>
            <a:ext cx="5486400" cy="4114800"/>
          </a:xfrm>
        </p:spPr>
        <p:txBody>
          <a:bodyPr>
            <a:spAutoFit/>
          </a:bodyPr>
          <a:lstStyle/>
          <a:p>
            <a:r>
              <a:t>- Qubit stability and coherence</a:t>
            </a:r>
          </a:p>
          <a:p>
            <a:r>
              <a:t>- Error correction and mitigation</a:t>
            </a:r>
          </a:p>
          <a:p>
            <a:r>
              <a:t>- Scalability and cost</a:t>
            </a:r>
          </a:p>
          <a:p>
            <a:r>
              <a:t>- Algorithm development</a:t>
            </a:r>
          </a:p>
          <a:p>
            <a:r>
              <a:t>- Workforce development</a:t>
            </a:r>
          </a:p>
        </p:txBody>
      </p:sp>
      <p:pic>
        <p:nvPicPr>
          <p:cNvPr id="5" name="Picture 4" descr="image.jpg"/>
          <p:cNvPicPr>
            <a:picLocks noChangeAspect="1"/>
          </p:cNvPicPr>
          <p:nvPr/>
        </p:nvPicPr>
        <p:blipFill>
          <a:blip r:embed="rId3"/>
          <a:stretch>
            <a:fillRect/>
          </a:stretch>
        </p:blipFill>
        <p:spPr>
          <a:xfrm>
            <a:off x="5549280" y="702227"/>
            <a:ext cx="5486400" cy="4114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0" y="685800"/>
            <a:ext cx="5486400" cy="566738"/>
          </a:xfrm>
        </p:spPr>
        <p:txBody>
          <a:bodyPr>
            <a:spAutoFit/>
          </a:bodyPr>
          <a:lstStyle/>
          <a:p>
            <a:r>
              <a:t>The Future of Quantum Computing</a:t>
            </a:r>
          </a:p>
        </p:txBody>
      </p:sp>
      <p:sp>
        <p:nvSpPr>
          <p:cNvPr id="4" name="Content"/>
          <p:cNvSpPr>
            <a:spLocks noGrp="1"/>
          </p:cNvSpPr>
          <p:nvPr>
            <p:ph type="body" sz="half" idx="2"/>
          </p:nvPr>
        </p:nvSpPr>
        <p:spPr>
          <a:xfrm>
            <a:off x="0" y="1749494"/>
            <a:ext cx="5486400" cy="4422706"/>
          </a:xfrm>
        </p:spPr>
        <p:txBody>
          <a:bodyPr>
            <a:spAutoFit/>
          </a:bodyPr>
          <a:lstStyle/>
          <a:p>
            <a:r>
              <a:t>- Continued research and development</a:t>
            </a:r>
          </a:p>
          <a:p>
            <a:r>
              <a:t>- Increased investment and collaboration</a:t>
            </a:r>
          </a:p>
          <a:p>
            <a:r>
              <a:t>- Development of quantum algorithms</a:t>
            </a:r>
          </a:p>
          <a:p>
            <a:r>
              <a:t>- Potential for disruptive innovations</a:t>
            </a:r>
          </a:p>
          <a:p>
            <a:r>
              <a:t>- Ethical considerations</a:t>
            </a:r>
          </a:p>
        </p:txBody>
      </p:sp>
      <p:pic>
        <p:nvPicPr>
          <p:cNvPr id="5" name="Picture 4" descr="image.jpg"/>
          <p:cNvPicPr>
            <a:picLocks noChangeAspect="1"/>
          </p:cNvPicPr>
          <p:nvPr/>
        </p:nvPicPr>
        <p:blipFill>
          <a:blip r:embed="rId3"/>
          <a:stretch>
            <a:fillRect/>
          </a:stretch>
        </p:blipFill>
        <p:spPr>
          <a:xfrm>
            <a:off x="5595189" y="794657"/>
            <a:ext cx="5486400" cy="41148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References</a:t>
            </a:r>
          </a:p>
        </p:txBody>
      </p:sp>
      <p:sp>
        <p:nvSpPr>
          <p:cNvPr id="3" name="Content Placeholder 2"/>
          <p:cNvSpPr>
            <a:spLocks noGrp="1"/>
          </p:cNvSpPr>
          <p:nvPr>
            <p:ph idx="1"/>
          </p:nvPr>
        </p:nvSpPr>
        <p:spPr/>
        <p:txBody>
          <a:bodyPr/>
          <a:lstStyle/>
          <a:p/>
          <a:p>
            <a:pPr>
              <a:defRPr sz="1200"/>
            </a:pPr>
            <a:r>
              <a:t>The Rise of Quantum Computing</a:t>
            </a:r>
            <a:r>
              <a:rPr sz="900">
                <a:hlinkClick r:id="rId2"/>
              </a:rPr>
              <a:t> (https://www.mckinsey.com/featured-insights/the-rise-of-quantum-computing)</a:t>
            </a:r>
          </a:p>
          <a:p>
            <a:pPr>
              <a:defRPr sz="1200"/>
            </a:pPr>
            <a:r>
              <a:t>Quantum Computing Is Coming, And It's Reinventing The ...</a:t>
            </a:r>
            <a:r>
              <a:rPr sz="900">
                <a:hlinkClick r:id="rId3"/>
              </a:rPr>
              <a:t> (https://www.forbes.com/sites/qai/2023/01/24/quantum-computing-is-coming-and-its-reinventing-the-tech-industry/)</a:t>
            </a:r>
          </a:p>
          <a:p>
            <a:pPr>
              <a:defRPr sz="1200"/>
            </a:pPr>
            <a:r>
              <a:t>What Is Quantum Computing? | IBM</a:t>
            </a:r>
            <a:r>
              <a:rPr sz="900">
                <a:hlinkClick r:id="rId4"/>
              </a:rPr>
              <a:t> (https://www.ibm.com/think/topics/quantum-computing)</a:t>
            </a:r>
          </a:p>
          <a:p>
            <a:pPr>
              <a:defRPr sz="1200"/>
            </a:pPr>
            <a:r>
              <a:t>The Rise of Quantum Computing: What It Means ...</a:t>
            </a:r>
            <a:r>
              <a:rPr sz="900">
                <a:hlinkClick r:id="rId5"/>
              </a:rPr>
              <a:t> (https://www.eimt.edu.eu/the-rise-of-quantum-computing-what-it-means-for-cybersecurity)</a:t>
            </a:r>
          </a:p>
          <a:p>
            <a:pPr>
              <a:defRPr sz="1200"/>
            </a:pPr>
            <a:r>
              <a:t>The rise of quantum computing</a:t>
            </a:r>
            <a:r>
              <a:rPr sz="900">
                <a:hlinkClick r:id="rId6"/>
              </a:rPr>
              <a:t> (https://www.insights.onegiantleap.com/blogs/the-rise-of-quantum-computing/)</a:t>
            </a:r>
          </a:p>
        </p:txBody>
      </p:sp>
    </p:spTree>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Facet</Template>
  <TotalTime>5</TotalTime>
  <Words>0</Words>
  <Application>Microsoft Office PowerPoint</Application>
  <PresentationFormat>Widescreen</PresentationFormat>
  <Paragraphs>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Kushagra Gupta</cp:lastModifiedBy>
  <cp:revision>5</cp:revision>
  <dcterms:created xsi:type="dcterms:W3CDTF">2013-01-27T09:14:16Z</dcterms:created>
  <dcterms:modified xsi:type="dcterms:W3CDTF">2025-08-29T11:48:21Z</dcterms:modified>
  <cp:category/>
</cp:coreProperties>
</file>