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n Ditchfield"/>
  <p:cmAuthor clrIdx="1" id="1" initials="" lastIdx="4" name="Reka Timea Zemple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04T17:45:18.073">
    <p:pos x="196" y="454"/>
    <p:text>I've created this email address. The password is Econ281class</p:text>
  </p:cm>
  <p:cm authorId="1" idx="1" dt="2022-05-04T17:45:18.073">
    <p:pos x="196" y="454"/>
    <p:text>great! thank you!</p:text>
  </p:cm>
  <p:cm authorId="1" idx="2" dt="2022-05-04T17:48:37.754">
    <p:pos x="196" y="554"/>
    <p:text>I'm thinking about blending this page content with the current ending page so it is all on the same final page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2-05-04T17:44:58.487">
    <p:pos x="196" y="230"/>
    <p:text>What if I replace this with the part:
Because it’s important to us that you read and answer all of the questions carefully, we will occasionally ask you straightforward quiz questions that check for your attention. If you answer all of these questions correctly, you will go into a draw to win one of two $25 Amazon gift cards.
If that sounds good, please click the → button to continue with the survey.</p:text>
  </p:cm>
  <p:cm authorId="1" idx="4" dt="2022-05-04T17:44:58.487">
    <p:pos x="196" y="230"/>
    <p:text>@bdd@stanford.edu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d763b35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7d763b35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7d763b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7d763b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d763b35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d763b35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d763b3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d763b3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7d763b35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7d763b35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d763b35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d763b35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d763b35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d763b35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7d763b35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7d763b35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d763b3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d763b3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d763b3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d763b3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experimentalp281@gmail.com" TargetMode="External"/><Relationship Id="rId4" Type="http://schemas.openxmlformats.org/officeDocument/2006/relationships/hyperlink" Target="https://accounts.google.com/signu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hyperlink" Target="https://accounts.google.com/signu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1126175"/>
            <a:ext cx="8520600" cy="385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Thank you so much for taking the time to complete our survey. We really value your attention.</a:t>
            </a:r>
            <a:endParaRPr>
              <a:solidFill>
                <a:schemeClr val="dk1"/>
              </a:solidFill>
            </a:endParaRPr>
          </a:p>
          <a:p>
            <a:pPr indent="0" lvl="0" marL="0" rtl="0" algn="l">
              <a:spcBef>
                <a:spcPts val="1200"/>
              </a:spcBef>
              <a:spcAft>
                <a:spcPts val="0"/>
              </a:spcAft>
              <a:buNone/>
            </a:pPr>
            <a:r>
              <a:rPr lang="en"/>
              <a:t>The survey consists of 4 parts:</a:t>
            </a:r>
            <a:endParaRPr/>
          </a:p>
          <a:p>
            <a:pPr indent="-325755" lvl="0" marL="457200" rtl="0" algn="l">
              <a:spcBef>
                <a:spcPts val="1200"/>
              </a:spcBef>
              <a:spcAft>
                <a:spcPts val="0"/>
              </a:spcAft>
              <a:buSzPct val="100000"/>
              <a:buAutoNum type="arabicPeriod"/>
            </a:pPr>
            <a:r>
              <a:rPr lang="en"/>
              <a:t>Basic questions about you and your experiences</a:t>
            </a:r>
            <a:endParaRPr/>
          </a:p>
          <a:p>
            <a:pPr indent="-325755" lvl="0" marL="457200" rtl="0" algn="l">
              <a:spcBef>
                <a:spcPts val="0"/>
              </a:spcBef>
              <a:spcAft>
                <a:spcPts val="0"/>
              </a:spcAft>
              <a:buSzPct val="100000"/>
              <a:buAutoNum type="arabicPeriod"/>
            </a:pPr>
            <a:r>
              <a:rPr lang="en"/>
              <a:t>Questions about your </a:t>
            </a:r>
            <a:r>
              <a:rPr lang="en"/>
              <a:t>opinions </a:t>
            </a:r>
            <a:r>
              <a:rPr lang="en"/>
              <a:t>(5 examples)</a:t>
            </a:r>
            <a:endParaRPr/>
          </a:p>
          <a:p>
            <a:pPr indent="-325755" lvl="0" marL="457200" rtl="0" algn="l">
              <a:spcBef>
                <a:spcPts val="0"/>
              </a:spcBef>
              <a:spcAft>
                <a:spcPts val="0"/>
              </a:spcAft>
              <a:buSzPct val="100000"/>
              <a:buAutoNum type="arabicPeriod"/>
            </a:pPr>
            <a:r>
              <a:rPr lang="en"/>
              <a:t>Mini course</a:t>
            </a:r>
            <a:endParaRPr/>
          </a:p>
          <a:p>
            <a:pPr indent="-325755" lvl="0" marL="457200" rtl="0" algn="l">
              <a:spcBef>
                <a:spcPts val="0"/>
              </a:spcBef>
              <a:spcAft>
                <a:spcPts val="0"/>
              </a:spcAft>
              <a:buSzPct val="100000"/>
              <a:buAutoNum type="arabicPeriod"/>
            </a:pPr>
            <a:r>
              <a:rPr lang="en"/>
              <a:t>Questions about your opinions (5 additional examples)</a:t>
            </a:r>
            <a:endParaRPr/>
          </a:p>
          <a:p>
            <a:pPr indent="0" lvl="0" marL="0" rtl="0" algn="l">
              <a:spcBef>
                <a:spcPts val="1200"/>
              </a:spcBef>
              <a:spcAft>
                <a:spcPts val="0"/>
              </a:spcAft>
              <a:buClr>
                <a:schemeClr val="dk1"/>
              </a:buClr>
              <a:buSzPct val="61111"/>
              <a:buFont typeface="Arial"/>
              <a:buNone/>
            </a:pPr>
            <a:r>
              <a:rPr lang="en"/>
              <a:t>The entire survey takes at most 15 minutes to complete</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It is important to us that you read and answer all of the questions carefully. We will occasionally ask you straightforward quiz questions that check for your attention. If you answer all of these questions correctly, you will go into a draw to win one of two $25 Amazon gift cards.</a:t>
            </a:r>
            <a:endParaRPr>
              <a:solidFill>
                <a:schemeClr val="dk1"/>
              </a:solidFill>
            </a:endParaRPr>
          </a:p>
          <a:p>
            <a:pPr indent="0" lvl="0" marL="0" rtl="0" algn="l">
              <a:spcBef>
                <a:spcPts val="1200"/>
              </a:spcBef>
              <a:spcAft>
                <a:spcPts val="0"/>
              </a:spcAft>
              <a:buNone/>
            </a:pPr>
            <a:r>
              <a:rPr lang="en">
                <a:solidFill>
                  <a:schemeClr val="dk1"/>
                </a:solidFill>
              </a:rPr>
              <a:t>If all of this sounds good, please click the button below to continue with the survey.</a:t>
            </a:r>
            <a:endParaRPr>
              <a:solidFill>
                <a:schemeClr val="dk1"/>
              </a:solidFill>
            </a:endParaRPr>
          </a:p>
          <a:p>
            <a:pPr indent="0" lvl="0" marL="0" rtl="0" algn="l">
              <a:spcBef>
                <a:spcPts val="1200"/>
              </a:spcBef>
              <a:spcAft>
                <a:spcPts val="1200"/>
              </a:spcAft>
              <a:buNone/>
            </a:pPr>
            <a:r>
              <a:t/>
            </a:r>
            <a:endParaRPr/>
          </a:p>
        </p:txBody>
      </p:sp>
      <p:sp>
        <p:nvSpPr>
          <p:cNvPr id="55" name="Google Shape;55;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Opening page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365375"/>
            <a:ext cx="8520600" cy="42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our survey!</a:t>
            </a:r>
            <a:endParaRPr/>
          </a:p>
          <a:p>
            <a:pPr indent="0" lvl="0" marL="0" rtl="0" algn="l">
              <a:spcBef>
                <a:spcPts val="1200"/>
              </a:spcBef>
              <a:spcAft>
                <a:spcPts val="0"/>
              </a:spcAft>
              <a:buNone/>
            </a:pPr>
            <a:r>
              <a:rPr lang="en"/>
              <a:t>The survey consists of 4 parts:</a:t>
            </a:r>
            <a:endParaRPr/>
          </a:p>
          <a:p>
            <a:pPr indent="-342900" lvl="0" marL="457200" rtl="0" algn="l">
              <a:spcBef>
                <a:spcPts val="1200"/>
              </a:spcBef>
              <a:spcAft>
                <a:spcPts val="0"/>
              </a:spcAft>
              <a:buSzPts val="1800"/>
              <a:buAutoNum type="arabicPeriod"/>
            </a:pPr>
            <a:r>
              <a:rPr lang="en"/>
              <a:t>Basic questions about you and your experiences</a:t>
            </a:r>
            <a:endParaRPr/>
          </a:p>
          <a:p>
            <a:pPr indent="-342900" lvl="0" marL="457200" rtl="0" algn="l">
              <a:spcBef>
                <a:spcPts val="0"/>
              </a:spcBef>
              <a:spcAft>
                <a:spcPts val="0"/>
              </a:spcAft>
              <a:buSzPts val="1800"/>
              <a:buAutoNum type="arabicPeriod"/>
            </a:pPr>
            <a:r>
              <a:rPr lang="en"/>
              <a:t>Questions about your opinions (5 examples)</a:t>
            </a:r>
            <a:endParaRPr/>
          </a:p>
          <a:p>
            <a:pPr indent="-342900" lvl="0" marL="457200" rtl="0" algn="l">
              <a:spcBef>
                <a:spcPts val="0"/>
              </a:spcBef>
              <a:spcAft>
                <a:spcPts val="0"/>
              </a:spcAft>
              <a:buSzPts val="1800"/>
              <a:buAutoNum type="arabicPeriod"/>
            </a:pPr>
            <a:r>
              <a:rPr lang="en"/>
              <a:t>Mini course</a:t>
            </a:r>
            <a:endParaRPr/>
          </a:p>
          <a:p>
            <a:pPr indent="-342900" lvl="0" marL="457200" rtl="0" algn="l">
              <a:spcBef>
                <a:spcPts val="0"/>
              </a:spcBef>
              <a:spcAft>
                <a:spcPts val="0"/>
              </a:spcAft>
              <a:buSzPts val="1800"/>
              <a:buAutoNum type="arabicPeriod"/>
            </a:pPr>
            <a:r>
              <a:rPr lang="en"/>
              <a:t>Questions about your opinions (5 additional examples)</a:t>
            </a:r>
            <a:endParaRPr/>
          </a:p>
          <a:p>
            <a:pPr indent="0" lvl="0" marL="0" rtl="0" algn="l">
              <a:spcBef>
                <a:spcPts val="1200"/>
              </a:spcBef>
              <a:spcAft>
                <a:spcPts val="0"/>
              </a:spcAft>
              <a:buNone/>
            </a:pPr>
            <a:r>
              <a:rPr lang="en"/>
              <a:t>The entire survey takes at most 15 minutes to complete</a:t>
            </a:r>
            <a:endParaRPr/>
          </a:p>
          <a:p>
            <a:pPr indent="0" lvl="0" marL="0" rtl="0" algn="l">
              <a:spcBef>
                <a:spcPts val="1200"/>
              </a:spcBef>
              <a:spcAft>
                <a:spcPts val="1200"/>
              </a:spcAft>
              <a:buNone/>
            </a:pPr>
            <a:r>
              <a:rPr lang="en"/>
              <a:t>We ask that you read the questions carefully. We have included specific questions designed to check your attention to the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 headers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646450"/>
            <a:ext cx="8520600" cy="39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have completed the first section of the survey! There are three more sections to go.</a:t>
            </a:r>
            <a:endParaRPr/>
          </a:p>
          <a:p>
            <a:pPr indent="0" lvl="0" marL="0" rtl="0" algn="l">
              <a:spcBef>
                <a:spcPts val="1200"/>
              </a:spcBef>
              <a:spcAft>
                <a:spcPts val="0"/>
              </a:spcAft>
              <a:buNone/>
            </a:pPr>
            <a:r>
              <a:rPr lang="en"/>
              <a:t>We will now ask your opinion about</a:t>
            </a:r>
            <a:r>
              <a:rPr lang="en"/>
              <a:t> 5 social media post examples.</a:t>
            </a:r>
            <a:endParaRPr/>
          </a:p>
          <a:p>
            <a:pPr indent="0" lvl="0" marL="0" rtl="0" algn="l">
              <a:spcBef>
                <a:spcPts val="1200"/>
              </a:spcBef>
              <a:spcAft>
                <a:spcPts val="0"/>
              </a:spcAft>
              <a:buNone/>
            </a:pPr>
            <a:r>
              <a:rPr lang="en"/>
              <a:t>Remember, please read the questions carefully. </a:t>
            </a:r>
            <a:r>
              <a:rPr lang="en"/>
              <a:t>The survey includes specific questions designed to check your attention. If you answer all of them correctly, you will be eligible to win one of X $Y Amazon gift cards.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646450"/>
            <a:ext cx="8520600" cy="39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have completed the second section of the survey! There are two more sections to go.</a:t>
            </a:r>
            <a:endParaRPr/>
          </a:p>
          <a:p>
            <a:pPr indent="0" lvl="0" marL="0" rtl="0" algn="l">
              <a:spcBef>
                <a:spcPts val="1200"/>
              </a:spcBef>
              <a:spcAft>
                <a:spcPts val="0"/>
              </a:spcAft>
              <a:buNone/>
            </a:pPr>
            <a:r>
              <a:rPr lang="en"/>
              <a:t>We will now show you a mini course that we designed to be interesting and engaging.</a:t>
            </a:r>
            <a:endParaRPr/>
          </a:p>
          <a:p>
            <a:pPr indent="0" lvl="0" marL="0" rtl="0" algn="l">
              <a:spcBef>
                <a:spcPts val="1200"/>
              </a:spcBef>
              <a:spcAft>
                <a:spcPts val="0"/>
              </a:spcAft>
              <a:buNone/>
            </a:pPr>
            <a:r>
              <a:rPr lang="en"/>
              <a:t>Remember, please read the questions carefully. The survey includes specific questions designed to check your attention. If you answer all of them correctly, you will be eligible to win one of X $Y Amazon gift cards.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646450"/>
            <a:ext cx="8520600" cy="39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have completed the third section of the survey! There is one more section to go.</a:t>
            </a:r>
            <a:endParaRPr/>
          </a:p>
          <a:p>
            <a:pPr indent="0" lvl="0" marL="0" rtl="0" algn="l">
              <a:spcBef>
                <a:spcPts val="1200"/>
              </a:spcBef>
              <a:spcAft>
                <a:spcPts val="0"/>
              </a:spcAft>
              <a:buNone/>
            </a:pPr>
            <a:r>
              <a:rPr lang="en"/>
              <a:t>We will now ask your opinion about </a:t>
            </a:r>
            <a:r>
              <a:rPr lang="en"/>
              <a:t>5 examples of social media posts.</a:t>
            </a:r>
            <a:endParaRPr/>
          </a:p>
          <a:p>
            <a:pPr indent="0" lvl="0" marL="0" rtl="0" algn="l">
              <a:spcBef>
                <a:spcPts val="1200"/>
              </a:spcBef>
              <a:spcAft>
                <a:spcPts val="0"/>
              </a:spcAft>
              <a:buNone/>
            </a:pPr>
            <a:r>
              <a:rPr lang="en"/>
              <a:t>Remember, please read the questions carefully. The survey includes specific questions designed to check your attention. If you answer all of them correctly, you will be eligible to win one of X $Y Amazon gift cards.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page</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Thank you so much for your attention, and congratulations on answering the attention checking quiz questions correctly! </a:t>
            </a:r>
            <a:endParaRPr>
              <a:solidFill>
                <a:schemeClr val="dk1"/>
              </a:solidFill>
            </a:endParaRPr>
          </a:p>
          <a:p>
            <a:pPr indent="0" lvl="0" marL="0" rtl="0" algn="l">
              <a:spcBef>
                <a:spcPts val="1200"/>
              </a:spcBef>
              <a:spcAft>
                <a:spcPts val="0"/>
              </a:spcAft>
              <a:buNone/>
            </a:pPr>
            <a:r>
              <a:rPr lang="en">
                <a:solidFill>
                  <a:schemeClr val="dk1"/>
                </a:solidFill>
              </a:rPr>
              <a:t>If you’d like to participate in our lottery for a chance to win one of two $25 Amazon gift cards, please send an empty email to </a:t>
            </a:r>
            <a:r>
              <a:rPr lang="en" u="sng">
                <a:solidFill>
                  <a:schemeClr val="hlink"/>
                </a:solidFill>
                <a:hlinkClick r:id="rId3"/>
              </a:rPr>
              <a:t>experimentalp281@gmail.com</a:t>
            </a:r>
            <a:r>
              <a:rPr lang="en">
                <a:solidFill>
                  <a:schemeClr val="dk1"/>
                </a:solidFill>
              </a:rPr>
              <a:t> with the subject: “RANDOM CODE”. To be eligible you must copy this code correctly.</a:t>
            </a:r>
            <a:endParaRPr>
              <a:solidFill>
                <a:schemeClr val="dk1"/>
              </a:solidFill>
            </a:endParaRPr>
          </a:p>
          <a:p>
            <a:pPr indent="0" lvl="0" marL="0" rtl="0" algn="l">
              <a:spcBef>
                <a:spcPts val="1200"/>
              </a:spcBef>
              <a:spcAft>
                <a:spcPts val="0"/>
              </a:spcAft>
              <a:buNone/>
            </a:pPr>
            <a:r>
              <a:rPr lang="en">
                <a:solidFill>
                  <a:schemeClr val="dk1"/>
                </a:solidFill>
              </a:rPr>
              <a:t>If you would like to email us anonymously, you need to create a new email account by copying and pasting this link in a new tab: </a:t>
            </a:r>
            <a:r>
              <a:rPr lang="en" u="sng">
                <a:solidFill>
                  <a:schemeClr val="dk1"/>
                </a:solidFill>
                <a:hlinkClick r:id="rId4">
                  <a:extLst>
                    <a:ext uri="{A12FA001-AC4F-418D-AE19-62706E023703}">
                      <ahyp:hlinkClr val="tx"/>
                    </a:ext>
                  </a:extLst>
                </a:hlinkClick>
              </a:rPr>
              <a:t>https://accounts.google.com/signup</a:t>
            </a:r>
            <a:r>
              <a:rPr lang="en">
                <a:solidFill>
                  <a:schemeClr val="dk1"/>
                </a:solidFill>
              </a:rPr>
              <a:t>. It only takes a couple of minutes. Make sure to check this new email address in the coming week because we will email you there the information about your gift card if you are selected.</a:t>
            </a:r>
            <a:endParaRPr>
              <a:solidFill>
                <a:schemeClr val="dk1"/>
              </a:solidFill>
            </a:endParaRPr>
          </a:p>
          <a:p>
            <a:pPr indent="0" lvl="0" marL="0" rtl="0" algn="l">
              <a:spcBef>
                <a:spcPts val="1200"/>
              </a:spcBef>
              <a:spcAft>
                <a:spcPts val="1200"/>
              </a:spcAft>
              <a:buClr>
                <a:schemeClr val="dk1"/>
              </a:buClr>
              <a:buSzPct val="61111"/>
              <a:buFont typeface="Arial"/>
              <a:buNone/>
            </a:pPr>
            <a:r>
              <a:rPr lang="en">
                <a:solidFill>
                  <a:schemeClr val="dk1"/>
                </a:solidFill>
              </a:rPr>
              <a:t>Make sure you click the button below to submit your response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rafts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722275"/>
            <a:ext cx="8520600" cy="38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Thank you so much for taking the time to complete our survey. We really value your attention.</a:t>
            </a:r>
            <a:endParaRPr>
              <a:solidFill>
                <a:schemeClr val="dk1"/>
              </a:solidFill>
            </a:endParaRPr>
          </a:p>
          <a:p>
            <a:pPr indent="0" lvl="0" marL="0" rtl="0" algn="l">
              <a:spcBef>
                <a:spcPts val="1200"/>
              </a:spcBef>
              <a:spcAft>
                <a:spcPts val="0"/>
              </a:spcAft>
              <a:buNone/>
            </a:pPr>
            <a:r>
              <a:rPr lang="en">
                <a:solidFill>
                  <a:schemeClr val="dk1"/>
                </a:solidFill>
              </a:rPr>
              <a:t>Because it’s important to us that you read and answer all of the questions carefully, we will occasionally ask you straightforward quiz questions that check for your attention. If you answer all of these questions correctly, you will go into a draw to win one of two $25 Amazon gift cards.</a:t>
            </a:r>
            <a:endParaRPr>
              <a:solidFill>
                <a:schemeClr val="dk1"/>
              </a:solidFill>
            </a:endParaRPr>
          </a:p>
          <a:p>
            <a:pPr indent="0" lvl="0" marL="0" rtl="0" algn="l">
              <a:spcBef>
                <a:spcPts val="1200"/>
              </a:spcBef>
              <a:spcAft>
                <a:spcPts val="0"/>
              </a:spcAft>
              <a:buNone/>
            </a:pPr>
            <a:r>
              <a:rPr lang="en">
                <a:solidFill>
                  <a:schemeClr val="dk1"/>
                </a:solidFill>
              </a:rPr>
              <a:t>If that sounds good, please click the </a:t>
            </a:r>
            <a:r>
              <a:rPr lang="en">
                <a:solidFill>
                  <a:schemeClr val="dk1"/>
                </a:solidFill>
              </a:rPr>
              <a:t>→ button to continue with the survey.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722275"/>
            <a:ext cx="8520600" cy="384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Thank you so much for your attention, and congratulations on answering the </a:t>
            </a:r>
            <a:r>
              <a:rPr lang="en">
                <a:solidFill>
                  <a:schemeClr val="accent1"/>
                </a:solidFill>
              </a:rPr>
              <a:t>attention checking </a:t>
            </a:r>
            <a:r>
              <a:rPr lang="en">
                <a:solidFill>
                  <a:schemeClr val="dk1"/>
                </a:solidFill>
              </a:rPr>
              <a:t>quiz questions correctly! </a:t>
            </a:r>
            <a:endParaRPr>
              <a:solidFill>
                <a:schemeClr val="dk1"/>
              </a:solidFill>
            </a:endParaRPr>
          </a:p>
          <a:p>
            <a:pPr indent="0" lvl="0" marL="0" rtl="0" algn="l">
              <a:spcBef>
                <a:spcPts val="1200"/>
              </a:spcBef>
              <a:spcAft>
                <a:spcPts val="0"/>
              </a:spcAft>
              <a:buNone/>
            </a:pPr>
            <a:r>
              <a:rPr lang="en">
                <a:solidFill>
                  <a:schemeClr val="dk1"/>
                </a:solidFill>
              </a:rPr>
              <a:t>If you’d like to participate in our lottery for a chance to win one of two $25 Amazon gift cards, please send an </a:t>
            </a:r>
            <a:r>
              <a:rPr lang="en">
                <a:solidFill>
                  <a:schemeClr val="accent1"/>
                </a:solidFill>
              </a:rPr>
              <a:t>empty </a:t>
            </a:r>
            <a:r>
              <a:rPr lang="en">
                <a:solidFill>
                  <a:schemeClr val="dk1"/>
                </a:solidFill>
              </a:rPr>
              <a:t>email to </a:t>
            </a:r>
            <a:r>
              <a:rPr lang="en">
                <a:solidFill>
                  <a:schemeClr val="dk1"/>
                </a:solidFill>
              </a:rPr>
              <a:t>experimentalp281@gmail.com</a:t>
            </a:r>
            <a:r>
              <a:rPr lang="en">
                <a:solidFill>
                  <a:schemeClr val="dk1"/>
                </a:solidFill>
              </a:rPr>
              <a:t> with the subject “I Answered Correctly.” </a:t>
            </a:r>
            <a:endParaRPr>
              <a:solidFill>
                <a:schemeClr val="dk1"/>
              </a:solidFill>
            </a:endParaRPr>
          </a:p>
          <a:p>
            <a:pPr indent="0" lvl="0" marL="0" rtl="0" algn="l">
              <a:spcBef>
                <a:spcPts val="1200"/>
              </a:spcBef>
              <a:spcAft>
                <a:spcPts val="0"/>
              </a:spcAft>
              <a:buNone/>
            </a:pPr>
            <a:r>
              <a:rPr lang="en">
                <a:solidFill>
                  <a:schemeClr val="dk1"/>
                </a:solidFill>
              </a:rPr>
              <a:t>If you would </a:t>
            </a:r>
            <a:r>
              <a:rPr lang="en" strike="sngStrike">
                <a:solidFill>
                  <a:schemeClr val="dk1"/>
                </a:solidFill>
              </a:rPr>
              <a:t>prefer</a:t>
            </a:r>
            <a:r>
              <a:rPr lang="en">
                <a:solidFill>
                  <a:schemeClr val="dk1"/>
                </a:solidFill>
              </a:rPr>
              <a:t> </a:t>
            </a:r>
            <a:r>
              <a:rPr lang="en">
                <a:solidFill>
                  <a:schemeClr val="accent1"/>
                </a:solidFill>
              </a:rPr>
              <a:t>like </a:t>
            </a:r>
            <a:r>
              <a:rPr lang="en">
                <a:solidFill>
                  <a:schemeClr val="dk1"/>
                </a:solidFill>
              </a:rPr>
              <a:t>to email us anonymously, </a:t>
            </a:r>
            <a:r>
              <a:rPr lang="en" strike="sngStrike">
                <a:solidFill>
                  <a:schemeClr val="dk1"/>
                </a:solidFill>
              </a:rPr>
              <a:t>that’s also okay. You</a:t>
            </a:r>
            <a:r>
              <a:rPr lang="en">
                <a:solidFill>
                  <a:schemeClr val="dk1"/>
                </a:solidFill>
              </a:rPr>
              <a:t> </a:t>
            </a:r>
            <a:r>
              <a:rPr lang="en">
                <a:solidFill>
                  <a:schemeClr val="accent1"/>
                </a:solidFill>
              </a:rPr>
              <a:t>you need to </a:t>
            </a:r>
            <a:r>
              <a:rPr lang="en" strike="sngStrike">
                <a:solidFill>
                  <a:schemeClr val="dk1"/>
                </a:solidFill>
              </a:rPr>
              <a:t>can </a:t>
            </a:r>
            <a:r>
              <a:rPr lang="en">
                <a:solidFill>
                  <a:schemeClr val="dk1"/>
                </a:solidFill>
              </a:rPr>
              <a:t>create a new email account by copying and pasting this link in a new tab: </a:t>
            </a:r>
            <a:r>
              <a:rPr lang="en" u="sng">
                <a:solidFill>
                  <a:schemeClr val="hlink"/>
                </a:solidFill>
                <a:hlinkClick r:id="rId4"/>
              </a:rPr>
              <a:t>https://accounts.google.com/signup</a:t>
            </a:r>
            <a:r>
              <a:rPr lang="en">
                <a:solidFill>
                  <a:schemeClr val="dk1"/>
                </a:solidFill>
              </a:rPr>
              <a:t>. </a:t>
            </a:r>
            <a:r>
              <a:rPr lang="en">
                <a:solidFill>
                  <a:schemeClr val="accent1"/>
                </a:solidFill>
              </a:rPr>
              <a:t>It only takes a couple of minutes. Make sure to check this new email address in the coming week because we will email you the information about your gift card if you are selected.</a:t>
            </a:r>
            <a:endParaRPr>
              <a:solidFill>
                <a:schemeClr val="accent1"/>
              </a:solidFill>
            </a:endParaRPr>
          </a:p>
          <a:p>
            <a:pPr indent="0" lvl="0" marL="0" rtl="0" algn="l">
              <a:spcBef>
                <a:spcPts val="1200"/>
              </a:spcBef>
              <a:spcAft>
                <a:spcPts val="1200"/>
              </a:spcAft>
              <a:buNone/>
            </a:pPr>
            <a:r>
              <a:rPr lang="en">
                <a:solidFill>
                  <a:schemeClr val="dk1"/>
                </a:solidFill>
              </a:rPr>
              <a:t>Make sure you click the → button to finish this </a:t>
            </a:r>
            <a:r>
              <a:rPr lang="en">
                <a:solidFill>
                  <a:schemeClr val="dk1"/>
                </a:solidFill>
              </a:rPr>
              <a:t>survey</a:t>
            </a:r>
            <a:r>
              <a:rPr lang="en">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