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5" r:id="rId3"/>
    <p:sldId id="302" r:id="rId4"/>
    <p:sldId id="300" r:id="rId5"/>
    <p:sldId id="322" r:id="rId6"/>
    <p:sldId id="301" r:id="rId7"/>
    <p:sldId id="303" r:id="rId8"/>
    <p:sldId id="319" r:id="rId9"/>
    <p:sldId id="304" r:id="rId10"/>
    <p:sldId id="306" r:id="rId11"/>
    <p:sldId id="294" r:id="rId12"/>
    <p:sldId id="316" r:id="rId13"/>
    <p:sldId id="291" r:id="rId14"/>
    <p:sldId id="323" r:id="rId15"/>
    <p:sldId id="327" r:id="rId16"/>
    <p:sldId id="328" r:id="rId17"/>
    <p:sldId id="312" r:id="rId18"/>
    <p:sldId id="329" r:id="rId19"/>
    <p:sldId id="318" r:id="rId20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3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56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38C8AD9-E3A1-413E-8AD9-73FBD33C747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0DBB0C1-D316-4599-8A35-75CAD7FA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40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BCEB1-0340-46DF-A012-1DCC607E40B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2C8EB-A9DC-4F97-AFC8-00D5C666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C8EB-A9DC-4F97-AFC8-00D5C66690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3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C8EB-A9DC-4F97-AFC8-00D5C6669035}" type="slidenum">
              <a:rPr lang="en-US" smtClean="0"/>
              <a:t>10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342439F8-5230-4A00-885C-97D40D2DF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20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C8EB-A9DC-4F97-AFC8-00D5C6669035}" type="slidenum">
              <a:rPr lang="en-US" smtClean="0"/>
              <a:t>11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6E782E48-FE6C-444D-A2CA-158285A31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3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C8EB-A9DC-4F97-AFC8-00D5C6669035}" type="slidenum">
              <a:rPr lang="en-US" smtClean="0"/>
              <a:t>12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AD92CF3B-5C8F-4739-8D44-705C6CCF8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27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C8EB-A9DC-4F97-AFC8-00D5C66690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0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C8EB-A9DC-4F97-AFC8-00D5C66690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52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C8EB-A9DC-4F97-AFC8-00D5C66690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18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C8EB-A9DC-4F97-AFC8-00D5C6669035}" type="slidenum">
              <a:rPr lang="en-US" smtClean="0"/>
              <a:t>16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EA5FA464-4668-4D96-A229-165D8ED51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49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C8EB-A9DC-4F97-AFC8-00D5C66690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3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C8EB-A9DC-4F97-AFC8-00D5C66690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15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C8EB-A9DC-4F97-AFC8-00D5C66690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1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C8EB-A9DC-4F97-AFC8-00D5C66690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3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C8EB-A9DC-4F97-AFC8-00D5C66690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C8EB-A9DC-4F97-AFC8-00D5C66690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57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C8EB-A9DC-4F97-AFC8-00D5C66690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C8EB-A9DC-4F97-AFC8-00D5C6669035}" type="slidenum">
              <a:rPr lang="en-US" smtClean="0"/>
              <a:t>6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05E6026B-C063-4D13-9D28-05B4C4D51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53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C8EB-A9DC-4F97-AFC8-00D5C6669035}" type="slidenum">
              <a:rPr lang="en-US" smtClean="0"/>
              <a:t>7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D6279BC3-B5A9-4601-925A-C047E9078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05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C8EB-A9DC-4F97-AFC8-00D5C6669035}" type="slidenum">
              <a:rPr lang="en-US" smtClean="0"/>
              <a:t>8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B53D56DE-BE33-48F1-9E21-4A57202BE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2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C8EB-A9DC-4F97-AFC8-00D5C6669035}" type="slidenum">
              <a:rPr lang="en-US" smtClean="0"/>
              <a:t>9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A5CFFAC9-BC26-42AE-AE7E-218A82D66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50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64" y="6432611"/>
            <a:ext cx="3105032" cy="4253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37582" y="6732577"/>
            <a:ext cx="39188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2">
                    <a:lumMod val="25000"/>
                  </a:schemeClr>
                </a:solidFill>
              </a:rPr>
              <a:t>© James Abbey</a:t>
            </a:r>
          </a:p>
        </p:txBody>
      </p:sp>
    </p:spTree>
    <p:extLst>
      <p:ext uri="{BB962C8B-B14F-4D97-AF65-F5344CB8AC3E}">
        <p14:creationId xmlns:p14="http://schemas.microsoft.com/office/powerpoint/2010/main" val="361152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AB05-9D91-4167-9B2C-F1434EC1AF7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6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AB05-9D91-4167-9B2C-F1434EC1AF7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64" y="6432611"/>
            <a:ext cx="3105032" cy="4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4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86604"/>
            <a:ext cx="10598331" cy="855711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305803"/>
            <a:ext cx="10598331" cy="4990494"/>
          </a:xfrm>
        </p:spPr>
        <p:txBody>
          <a:bodyPr/>
          <a:lstStyle>
            <a:lvl1pPr marL="457200" indent="-365760"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384048" indent="-18288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2pPr>
            <a:lvl3pPr marL="914400" indent="-182880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800"/>
            </a:lvl3pPr>
            <a:lvl4pPr marL="1371600" indent="-18288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400"/>
            </a:lvl4pPr>
            <a:lvl5pPr marL="1828800" indent="-18288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64" y="6432611"/>
            <a:ext cx="3105032" cy="4253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37016" y="6717188"/>
            <a:ext cx="39366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00001"/>
                </a:solidFill>
              </a:rPr>
              <a:t>EXECUTIVE EDUCATION</a:t>
            </a:r>
          </a:p>
        </p:txBody>
      </p:sp>
    </p:spTree>
    <p:extLst>
      <p:ext uri="{BB962C8B-B14F-4D97-AF65-F5344CB8AC3E}">
        <p14:creationId xmlns:p14="http://schemas.microsoft.com/office/powerpoint/2010/main" val="226482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7016" y="6717188"/>
            <a:ext cx="39366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00001"/>
                </a:solidFill>
              </a:rPr>
              <a:t>EXECUTIVE EDUCATION</a:t>
            </a:r>
          </a:p>
        </p:txBody>
      </p:sp>
    </p:spTree>
    <p:extLst>
      <p:ext uri="{BB962C8B-B14F-4D97-AF65-F5344CB8AC3E}">
        <p14:creationId xmlns:p14="http://schemas.microsoft.com/office/powerpoint/2010/main" val="158715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37016" y="6717188"/>
            <a:ext cx="39366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00001"/>
                </a:solidFill>
              </a:rPr>
              <a:t>EXECUTIVE EDUCATION</a:t>
            </a:r>
          </a:p>
        </p:txBody>
      </p:sp>
    </p:spTree>
    <p:extLst>
      <p:ext uri="{BB962C8B-B14F-4D97-AF65-F5344CB8AC3E}">
        <p14:creationId xmlns:p14="http://schemas.microsoft.com/office/powerpoint/2010/main" val="381868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37016" y="6717188"/>
            <a:ext cx="39366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00001"/>
                </a:solidFill>
              </a:rPr>
              <a:t>EXECUTIVE EDUCATION</a:t>
            </a:r>
          </a:p>
        </p:txBody>
      </p:sp>
    </p:spTree>
    <p:extLst>
      <p:ext uri="{BB962C8B-B14F-4D97-AF65-F5344CB8AC3E}">
        <p14:creationId xmlns:p14="http://schemas.microsoft.com/office/powerpoint/2010/main" val="274312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64" y="6432611"/>
            <a:ext cx="3105032" cy="4253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37016" y="6717188"/>
            <a:ext cx="39366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00001"/>
                </a:solidFill>
              </a:rPr>
              <a:t>EXECUTIVE EDUCATION</a:t>
            </a:r>
          </a:p>
        </p:txBody>
      </p:sp>
    </p:spTree>
    <p:extLst>
      <p:ext uri="{BB962C8B-B14F-4D97-AF65-F5344CB8AC3E}">
        <p14:creationId xmlns:p14="http://schemas.microsoft.com/office/powerpoint/2010/main" val="61471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E5AB05-9D91-4167-9B2C-F1434EC1AF7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38" y="6393197"/>
            <a:ext cx="3392723" cy="4648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37016" y="6717188"/>
            <a:ext cx="39366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00001"/>
                </a:solidFill>
              </a:rPr>
              <a:t>EXECUTIVE EDUCATION</a:t>
            </a:r>
          </a:p>
        </p:txBody>
      </p:sp>
    </p:spTree>
    <p:extLst>
      <p:ext uri="{BB962C8B-B14F-4D97-AF65-F5344CB8AC3E}">
        <p14:creationId xmlns:p14="http://schemas.microsoft.com/office/powerpoint/2010/main" val="280373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AB05-9D91-4167-9B2C-F1434EC1AF7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9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50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8274" y="185249"/>
            <a:ext cx="10633166" cy="801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274" y="1331928"/>
            <a:ext cx="10633166" cy="4969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E5AB05-9D91-4167-9B2C-F1434EC1AF7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48A8A0-7C1D-4903-BC7F-A8AE6F853C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88274" y="1133288"/>
            <a:ext cx="10633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64" y="6432611"/>
            <a:ext cx="3105032" cy="4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nasdaq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loomberg.com/enterprise/data/" TargetMode="External"/><Relationship Id="rId3" Type="http://schemas.openxmlformats.org/officeDocument/2006/relationships/hyperlink" Target="http://finance.yahoo.com/" TargetMode="External"/><Relationship Id="rId7" Type="http://schemas.openxmlformats.org/officeDocument/2006/relationships/hyperlink" Target="http://www.tickdata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mfin.com/" TargetMode="External"/><Relationship Id="rId5" Type="http://schemas.openxmlformats.org/officeDocument/2006/relationships/hyperlink" Target="https://www.alphavantage.co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data.nasdaq.com/" TargetMode="External"/><Relationship Id="rId9" Type="http://schemas.openxmlformats.org/officeDocument/2006/relationships/hyperlink" Target="http://www.market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Dealing with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Michael Ketzenberg</a:t>
            </a:r>
          </a:p>
        </p:txBody>
      </p:sp>
    </p:spTree>
    <p:extLst>
      <p:ext uri="{BB962C8B-B14F-4D97-AF65-F5344CB8AC3E}">
        <p14:creationId xmlns:p14="http://schemas.microsoft.com/office/powerpoint/2010/main" val="301728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data split and dividend adjusted?</a:t>
            </a:r>
          </a:p>
          <a:p>
            <a:r>
              <a:rPr lang="en-US" dirty="0"/>
              <a:t>Primary versus consolidated stock prices?</a:t>
            </a:r>
          </a:p>
          <a:p>
            <a:r>
              <a:rPr lang="en-US" dirty="0"/>
              <a:t>Are the data survivorship bias free?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619" y="3314436"/>
            <a:ext cx="7454444" cy="25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2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Data: Adjusting Prices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Companies will split their stock for a variety of reasons.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An </a:t>
                </a:r>
                <a:r>
                  <a:rPr lang="en-US" i="1" dirty="0"/>
                  <a:t>n</a:t>
                </a:r>
                <a:r>
                  <a:rPr lang="en-US" dirty="0"/>
                  <a:t>:</a:t>
                </a:r>
                <a:r>
                  <a:rPr lang="en-US" i="1" dirty="0"/>
                  <a:t>m</a:t>
                </a:r>
                <a:r>
                  <a:rPr lang="en-US" dirty="0"/>
                  <a:t> split awards shareholders </a:t>
                </a:r>
                <a:r>
                  <a:rPr lang="en-US" i="1" dirty="0"/>
                  <a:t>n</a:t>
                </a:r>
                <a:r>
                  <a:rPr lang="en-US" dirty="0"/>
                  <a:t> shares for every m held.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A split therefore changes the total shares outstanding by a factor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and fixes the next morning’s opening price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of the prior trading day’s closing price.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Note that the split may be a reversal split and thereby decrease the number of outstanding shares.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5"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238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MMM: Comparing Adjusted to Unadjusted Prices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979" y="1595665"/>
            <a:ext cx="8001000" cy="444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979" y="1595665"/>
            <a:ext cx="80010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9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Comment on Closing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adjust for closing prices to account for splits and dividends, why use/keep the unadjusted closing prices</a:t>
            </a:r>
          </a:p>
          <a:p>
            <a:pPr lvl="2"/>
            <a:r>
              <a:rPr lang="en-US" dirty="0"/>
              <a:t>If we want to decompose returns into price returns and dividend returns</a:t>
            </a:r>
          </a:p>
          <a:p>
            <a:pPr lvl="2"/>
            <a:r>
              <a:rPr lang="en-US" dirty="0"/>
              <a:t>If we want to do any calculations based off the closing price – the adjusted closed may not be compatible – i.e. strike prices for options</a:t>
            </a:r>
          </a:p>
          <a:p>
            <a:pPr lvl="2"/>
            <a:r>
              <a:rPr lang="en-US" dirty="0"/>
              <a:t>If we want to make allocation/rebalancing  decisions based on the price of the stock – we will need the unadjusted close</a:t>
            </a:r>
          </a:p>
        </p:txBody>
      </p:sp>
    </p:spTree>
    <p:extLst>
      <p:ext uri="{BB962C8B-B14F-4D97-AF65-F5344CB8AC3E}">
        <p14:creationId xmlns:p14="http://schemas.microsoft.com/office/powerpoint/2010/main" val="128560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Invariably, the Data Will Have Missing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i="1" dirty="0"/>
                  <a:t>NA</a:t>
                </a:r>
                <a:r>
                  <a:rPr lang="en-US" dirty="0"/>
                  <a:t> value in </a:t>
                </a:r>
                <a:r>
                  <a:rPr lang="en-US" i="1" dirty="0"/>
                  <a:t>R</a:t>
                </a:r>
                <a:r>
                  <a:rPr lang="en-US" dirty="0"/>
                  <a:t> means </a:t>
                </a:r>
                <a:r>
                  <a:rPr lang="en-US" i="1" dirty="0"/>
                  <a:t>missing</a:t>
                </a:r>
                <a:r>
                  <a:rPr lang="en-US" dirty="0"/>
                  <a:t> or </a:t>
                </a:r>
                <a:r>
                  <a:rPr lang="en-US" i="1" dirty="0"/>
                  <a:t>not applicable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</a:t>
                </a:r>
                <a:r>
                  <a:rPr lang="en-US" i="1" dirty="0" err="1"/>
                  <a:t>NaN</a:t>
                </a:r>
                <a:r>
                  <a:rPr lang="en-US" dirty="0"/>
                  <a:t> value means not a number and generally arises from failed computations.</a:t>
                </a:r>
              </a:p>
              <a:p>
                <a:r>
                  <a:rPr lang="en-US" dirty="0"/>
                  <a:t>In </a:t>
                </a:r>
                <a:r>
                  <a:rPr lang="en-US" i="1" dirty="0"/>
                  <a:t>R</a:t>
                </a:r>
                <a:r>
                  <a:rPr lang="en-US" dirty="0"/>
                  <a:t>, for any positive scalar a,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𝑖𝑛𝑓</m:t>
                    </m:r>
                  </m:oMath>
                </a14:m>
                <a:r>
                  <a:rPr lang="en-US" dirty="0"/>
                  <a:t> 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𝑖𝑛𝑓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Generally, these special values require handling so that our scripts do not fail.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73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Invariably, Some of the Data will be Inaccurate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8" y="1305803"/>
            <a:ext cx="10598331" cy="4990494"/>
          </a:xfrm>
        </p:spPr>
        <p:txBody>
          <a:bodyPr/>
          <a:lstStyle/>
          <a:p>
            <a:r>
              <a:rPr lang="en-US" dirty="0"/>
              <a:t>Comparing pricing data from Yahoo and Alpha Vantage for Amazon stock.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374" y="2330433"/>
            <a:ext cx="6629891" cy="3965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354" y="5403273"/>
            <a:ext cx="5717375" cy="5091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039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F393-5256-4291-863B-84C87E6D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82" y="286604"/>
            <a:ext cx="11148291" cy="855711"/>
          </a:xfrm>
        </p:spPr>
        <p:txBody>
          <a:bodyPr>
            <a:normAutofit/>
          </a:bodyPr>
          <a:lstStyle/>
          <a:p>
            <a:r>
              <a:rPr lang="en-US" dirty="0"/>
              <a:t>Strategy Performance with Two Different Data 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D0140-58A3-4384-96A1-75770D979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81112"/>
            <a:ext cx="5301732" cy="3714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AEBE22-05A4-4F51-97E9-7A86BA713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111" y="1281112"/>
            <a:ext cx="5350273" cy="37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77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APIs to Collect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API is an Application Programming Interface.  </a:t>
            </a:r>
          </a:p>
          <a:p>
            <a:r>
              <a:rPr lang="en-US" dirty="0"/>
              <a:t>Basically, an API is a package in R that will allow registered subscribers to automatically download data.</a:t>
            </a:r>
          </a:p>
          <a:p>
            <a:r>
              <a:rPr lang="en-US" dirty="0" err="1"/>
              <a:t>Quantmod</a:t>
            </a:r>
            <a:r>
              <a:rPr lang="en-US" dirty="0"/>
              <a:t> and </a:t>
            </a:r>
            <a:r>
              <a:rPr lang="en-US" dirty="0" err="1"/>
              <a:t>Quandl</a:t>
            </a:r>
            <a:r>
              <a:rPr lang="en-US" dirty="0"/>
              <a:t> are packages that have many useful built-in functions, including the ability to download data from selected sources.</a:t>
            </a:r>
          </a:p>
          <a:p>
            <a:r>
              <a:rPr lang="en-US" dirty="0"/>
              <a:t>The key function for downloading data is </a:t>
            </a:r>
            <a:r>
              <a:rPr lang="en-US" dirty="0" err="1"/>
              <a:t>getSymbols</a:t>
            </a:r>
            <a:r>
              <a:rPr lang="en-US" dirty="0"/>
              <a:t> in </a:t>
            </a:r>
            <a:r>
              <a:rPr lang="en-US" dirty="0" err="1"/>
              <a:t>Quantmod</a:t>
            </a:r>
            <a:r>
              <a:rPr lang="en-US" dirty="0"/>
              <a:t> and </a:t>
            </a:r>
            <a:r>
              <a:rPr lang="en-US" dirty="0" err="1"/>
              <a:t>Quandl.datatable</a:t>
            </a:r>
            <a:r>
              <a:rPr lang="en-US" dirty="0"/>
              <a:t> in </a:t>
            </a:r>
            <a:r>
              <a:rPr lang="en-US" dirty="0" err="1"/>
              <a:t>Quandl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798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69B7-C542-495B-9DA5-1F8B1F5B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647" y="286604"/>
            <a:ext cx="10722083" cy="855711"/>
          </a:xfrm>
        </p:spPr>
        <p:txBody>
          <a:bodyPr>
            <a:normAutofit/>
          </a:bodyPr>
          <a:lstStyle/>
          <a:p>
            <a:r>
              <a:rPr lang="en-US" dirty="0"/>
              <a:t>Get a Nasdaq Data Link Account &amp; Buy a Subscription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AD7B-DAA8-4704-898F-ABACDB1CF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https://data.nasdaq.com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Purchase the </a:t>
            </a:r>
            <a:r>
              <a:rPr lang="en-US" dirty="0" err="1"/>
              <a:t>Sharadar</a:t>
            </a:r>
            <a:r>
              <a:rPr lang="en-US" dirty="0"/>
              <a:t> Equity Bundle.  The academic price is $59/month.  You need to use your “.</a:t>
            </a:r>
            <a:r>
              <a:rPr lang="en-US" dirty="0" err="1"/>
              <a:t>edu</a:t>
            </a:r>
            <a:r>
              <a:rPr lang="en-US" dirty="0"/>
              <a:t>” email address.  </a:t>
            </a:r>
          </a:p>
          <a:p>
            <a:pPr lvl="2"/>
            <a:r>
              <a:rPr lang="en-US" dirty="0"/>
              <a:t>Technically you will need at most 2 months.  February and April.</a:t>
            </a:r>
          </a:p>
          <a:p>
            <a:r>
              <a:rPr lang="en-US" dirty="0"/>
              <a:t>The bundle has standard OHLCV, plus insider activity, fundamental data, and more.</a:t>
            </a:r>
          </a:p>
          <a:p>
            <a:r>
              <a:rPr lang="en-US" dirty="0"/>
              <a:t>Please also see the corresponding video titled: Creating a Nasdaq Link Account (and Subscribing to a Data Service).</a:t>
            </a:r>
          </a:p>
        </p:txBody>
      </p:sp>
    </p:spTree>
    <p:extLst>
      <p:ext uri="{BB962C8B-B14F-4D97-AF65-F5344CB8AC3E}">
        <p14:creationId xmlns:p14="http://schemas.microsoft.com/office/powerpoint/2010/main" val="1934766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Workshop :  Create an S&amp;P Stock Universe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Universe of S&amp;P stock symbols are in SP Tickers.csv.</a:t>
            </a:r>
          </a:p>
          <a:p>
            <a:r>
              <a:rPr lang="en-US" dirty="0"/>
              <a:t>Make a </a:t>
            </a:r>
            <a:r>
              <a:rPr lang="en-US" dirty="0" err="1"/>
              <a:t>Quandl</a:t>
            </a:r>
            <a:r>
              <a:rPr lang="en-US" dirty="0"/>
              <a:t> API call using the </a:t>
            </a:r>
            <a:r>
              <a:rPr lang="en-US" dirty="0" err="1"/>
              <a:t>Sharadar</a:t>
            </a:r>
            <a:r>
              <a:rPr lang="en-US" dirty="0"/>
              <a:t> Equities bundle.</a:t>
            </a:r>
          </a:p>
          <a:p>
            <a:pPr lvl="2"/>
            <a:r>
              <a:rPr lang="en-US" dirty="0"/>
              <a:t>Use the SEP database – </a:t>
            </a:r>
            <a:r>
              <a:rPr lang="en-US" dirty="0" err="1"/>
              <a:t>sharadar</a:t>
            </a:r>
            <a:r>
              <a:rPr lang="en-US" dirty="0"/>
              <a:t> equity prices.</a:t>
            </a:r>
          </a:p>
          <a:p>
            <a:pPr lvl="2"/>
            <a:r>
              <a:rPr lang="en-US" dirty="0"/>
              <a:t>Use a for loop to obtain and process each symbol</a:t>
            </a:r>
          </a:p>
          <a:p>
            <a:r>
              <a:rPr lang="en-US" dirty="0"/>
              <a:t>Collect data for all five years of historical data available to you.</a:t>
            </a:r>
          </a:p>
          <a:p>
            <a:r>
              <a:rPr lang="en-US" dirty="0"/>
              <a:t>Use an error handler (</a:t>
            </a:r>
            <a:r>
              <a:rPr lang="en-US" dirty="0" err="1"/>
              <a:t>tryCatch</a:t>
            </a:r>
            <a:r>
              <a:rPr lang="en-US" dirty="0"/>
              <a:t>) to catch invalid symbols/errors during download</a:t>
            </a:r>
          </a:p>
          <a:p>
            <a:r>
              <a:rPr lang="en-US" dirty="0"/>
              <a:t>Be sure to:</a:t>
            </a:r>
          </a:p>
          <a:p>
            <a:pPr lvl="2"/>
            <a:r>
              <a:rPr lang="en-US" dirty="0"/>
              <a:t>Remove rows where the date is prior to the symbol’s addition to the S&amp;P.</a:t>
            </a:r>
          </a:p>
          <a:p>
            <a:pPr lvl="2"/>
            <a:r>
              <a:rPr lang="en-US" dirty="0"/>
              <a:t>Remove rows where the date is after the symbol’s removal from the S&amp;P.</a:t>
            </a:r>
          </a:p>
          <a:p>
            <a:r>
              <a:rPr lang="en-US" dirty="0"/>
              <a:t>Keep the adjusted values for open, high, low, close, and volume, plus the unadjusted close.</a:t>
            </a:r>
          </a:p>
          <a:p>
            <a:r>
              <a:rPr lang="en-US" dirty="0"/>
              <a:t>Create a single </a:t>
            </a:r>
            <a:r>
              <a:rPr lang="en-US" dirty="0" err="1"/>
              <a:t>dataframe</a:t>
            </a:r>
            <a:r>
              <a:rPr lang="en-US" dirty="0"/>
              <a:t> repository for all stocks</a:t>
            </a:r>
          </a:p>
        </p:txBody>
      </p:sp>
    </p:spTree>
    <p:extLst>
      <p:ext uri="{BB962C8B-B14F-4D97-AF65-F5344CB8AC3E}">
        <p14:creationId xmlns:p14="http://schemas.microsoft.com/office/powerpoint/2010/main" val="38980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and Data Sources</a:t>
            </a:r>
          </a:p>
          <a:p>
            <a:r>
              <a:rPr lang="en-US" dirty="0"/>
              <a:t>Preliminary Data Planning</a:t>
            </a:r>
          </a:p>
          <a:p>
            <a:r>
              <a:rPr lang="en-US" dirty="0"/>
              <a:t>Issues and Pitfalls Dealing with Data</a:t>
            </a:r>
          </a:p>
          <a:p>
            <a:r>
              <a:rPr lang="en-US" dirty="0"/>
              <a:t>Building an S&amp;P Universe of Stock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1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Conceptual Model of Systematic Trading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1266825"/>
            <a:ext cx="85153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0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 decisions are limited by the data used.</a:t>
            </a:r>
          </a:p>
          <a:p>
            <a:r>
              <a:rPr lang="en-US" dirty="0"/>
              <a:t>Price and volume data are natural and generally definitive, but there is a multitude of other valid information that might also be used.</a:t>
            </a:r>
          </a:p>
          <a:p>
            <a:r>
              <a:rPr lang="en-US" dirty="0"/>
              <a:t>Some of this data is easily included, like fundamental data or price data from companies in the same sector or an orthogonal one.</a:t>
            </a:r>
          </a:p>
          <a:p>
            <a:r>
              <a:rPr lang="en-US" dirty="0"/>
              <a:t>Other data, like U.S. economic data may add value, but may be inconvenient to obtain and certainly less timely</a:t>
            </a:r>
          </a:p>
          <a:p>
            <a:r>
              <a:rPr lang="en-US" dirty="0"/>
              <a:t>Additional data may be unstructured like text, web pages, social media, etc. 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143" y="123116"/>
            <a:ext cx="1819275" cy="9238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95062" y="286604"/>
            <a:ext cx="542013" cy="1994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to Keep in Mind About Data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is better.  It is a mantra.</a:t>
            </a:r>
          </a:p>
          <a:p>
            <a:r>
              <a:rPr lang="en-US" dirty="0"/>
              <a:t>No data is too old to use.  Your strategy needs to adapt over time.  </a:t>
            </a:r>
          </a:p>
          <a:p>
            <a:r>
              <a:rPr lang="en-US" dirty="0"/>
              <a:t>Data has multiple uses:</a:t>
            </a:r>
          </a:p>
          <a:p>
            <a:pPr lvl="2"/>
            <a:r>
              <a:rPr lang="en-US" dirty="0"/>
              <a:t>Training </a:t>
            </a:r>
          </a:p>
          <a:p>
            <a:pPr lvl="2"/>
            <a:r>
              <a:rPr lang="en-US" dirty="0"/>
              <a:t>Testing</a:t>
            </a:r>
          </a:p>
          <a:p>
            <a:pPr lvl="2"/>
            <a:r>
              <a:rPr lang="en-US" dirty="0"/>
              <a:t>Validating</a:t>
            </a:r>
          </a:p>
        </p:txBody>
      </p:sp>
    </p:spTree>
    <p:extLst>
      <p:ext uri="{BB962C8B-B14F-4D97-AF65-F5344CB8AC3E}">
        <p14:creationId xmlns:p14="http://schemas.microsoft.com/office/powerpoint/2010/main" val="3017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305803"/>
            <a:ext cx="10842172" cy="49904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Free: </a:t>
            </a:r>
          </a:p>
          <a:p>
            <a:pPr lvl="2"/>
            <a:r>
              <a:rPr lang="en-US" dirty="0"/>
              <a:t>Yahoo:  </a:t>
            </a:r>
            <a:r>
              <a:rPr lang="en-US" dirty="0">
                <a:hlinkClick r:id="rId3"/>
              </a:rPr>
              <a:t>http://finance.yahoo.com/</a:t>
            </a:r>
            <a:endParaRPr lang="en-US" dirty="0"/>
          </a:p>
          <a:p>
            <a:pPr lvl="2"/>
            <a:r>
              <a:rPr lang="en-US" dirty="0"/>
              <a:t>Nasdaq Data Link: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https://data.nasdaq.com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endParaRPr lang="en-US" dirty="0"/>
          </a:p>
          <a:p>
            <a:pPr lvl="2"/>
            <a:r>
              <a:rPr lang="en-US" dirty="0"/>
              <a:t>Alpha Vantage: </a:t>
            </a:r>
            <a:r>
              <a:rPr lang="en-US" dirty="0">
                <a:hlinkClick r:id="rId5"/>
              </a:rPr>
              <a:t>https://www.alphavantage.co/</a:t>
            </a:r>
            <a:endParaRPr lang="en-US" dirty="0"/>
          </a:p>
          <a:p>
            <a:pPr lvl="2"/>
            <a:r>
              <a:rPr lang="en-US" dirty="0" err="1"/>
              <a:t>SimFin</a:t>
            </a:r>
            <a:r>
              <a:rPr lang="en-US" dirty="0"/>
              <a:t> Project: </a:t>
            </a:r>
            <a:r>
              <a:rPr lang="en-US" dirty="0">
                <a:hlinkClick r:id="rId6"/>
              </a:rPr>
              <a:t>https://simfin.com</a:t>
            </a:r>
            <a:endParaRPr lang="en-US" dirty="0"/>
          </a:p>
          <a:p>
            <a:r>
              <a:rPr lang="en-US" dirty="0"/>
              <a:t>Pay to play:</a:t>
            </a:r>
          </a:p>
          <a:p>
            <a:pPr lvl="2"/>
            <a:r>
              <a:rPr lang="en-US" dirty="0"/>
              <a:t>Tick Data, </a:t>
            </a:r>
            <a:r>
              <a:rPr lang="en-US" dirty="0" err="1"/>
              <a:t>Inc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http://www.tickdata.com</a:t>
            </a:r>
            <a:endParaRPr lang="en-US" dirty="0"/>
          </a:p>
          <a:p>
            <a:pPr lvl="2"/>
            <a:r>
              <a:rPr lang="en-US" dirty="0"/>
              <a:t>Bloomberg: </a:t>
            </a:r>
            <a:r>
              <a:rPr lang="en-US" dirty="0">
                <a:hlinkClick r:id="rId8"/>
              </a:rPr>
              <a:t>http://www.Bloomberg.com/enterprise/data/</a:t>
            </a:r>
            <a:endParaRPr lang="en-US" dirty="0"/>
          </a:p>
          <a:p>
            <a:pPr lvl="2"/>
            <a:r>
              <a:rPr lang="en-US" dirty="0" err="1"/>
              <a:t>Markit</a:t>
            </a:r>
            <a:r>
              <a:rPr lang="en-US" dirty="0"/>
              <a:t>: </a:t>
            </a:r>
            <a:r>
              <a:rPr lang="en-US" dirty="0">
                <a:hlinkClick r:id="rId9"/>
              </a:rPr>
              <a:t>http://www.market.com</a:t>
            </a:r>
            <a:endParaRPr lang="en-US" dirty="0"/>
          </a:p>
          <a:p>
            <a:pPr lvl="2"/>
            <a:r>
              <a:rPr lang="en-US" dirty="0"/>
              <a:t>NYSE Market Data: http://www.nyxdata.com/Data-Products/NYSE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4143" y="123116"/>
            <a:ext cx="1819275" cy="9238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95062" y="286604"/>
            <a:ext cx="542013" cy="1994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3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most fundamental analysis we can undertake involves the price of financial instruments like stocks, bonds, and options.</a:t>
            </a:r>
          </a:p>
          <a:p>
            <a:r>
              <a:rPr lang="en-US" dirty="0"/>
              <a:t>Pricing data is the most ubiquitous type of data used in algorithmic trading strategies.  </a:t>
            </a:r>
          </a:p>
          <a:p>
            <a:r>
              <a:rPr lang="en-US" dirty="0"/>
              <a:t>You will be surprised about the extent that we can torture historical price data to derive (hopefully meaningful) information about future price movement. </a:t>
            </a:r>
          </a:p>
          <a:p>
            <a:r>
              <a:rPr lang="en-US" dirty="0"/>
              <a:t>Given the importance of prices, we will begin by collecting, cleaning, and analyzing price data.</a:t>
            </a:r>
          </a:p>
        </p:txBody>
      </p:sp>
    </p:spTree>
    <p:extLst>
      <p:ext uri="{BB962C8B-B14F-4D97-AF65-F5344CB8AC3E}">
        <p14:creationId xmlns:p14="http://schemas.microsoft.com/office/powerpoint/2010/main" val="364436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Data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investment universe</a:t>
            </a:r>
          </a:p>
          <a:p>
            <a:r>
              <a:rPr lang="en-US" dirty="0"/>
              <a:t>Choose the factors for the model</a:t>
            </a:r>
          </a:p>
          <a:p>
            <a:r>
              <a:rPr lang="en-US" dirty="0"/>
              <a:t>Decide on the time interval and time period of the data</a:t>
            </a:r>
          </a:p>
          <a:p>
            <a:r>
              <a:rPr lang="en-US" dirty="0"/>
              <a:t>Collect the data, clean, and structure it for ease of use</a:t>
            </a:r>
          </a:p>
        </p:txBody>
      </p:sp>
    </p:spTree>
    <p:extLst>
      <p:ext uri="{BB962C8B-B14F-4D97-AF65-F5344CB8AC3E}">
        <p14:creationId xmlns:p14="http://schemas.microsoft.com/office/powerpoint/2010/main" val="167066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and Using Historical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sources of data is generally not a problem.  There are, however, a number of issues and pitfalls with many of these databases. </a:t>
            </a:r>
          </a:p>
          <a:p>
            <a:r>
              <a:rPr lang="en-US" dirty="0"/>
              <a:t>Try searching on the internet for the type of data you need.  For example, try the search phrase “free historical intraday futures data.”</a:t>
            </a:r>
          </a:p>
          <a:p>
            <a:r>
              <a:rPr lang="en-US" dirty="0" err="1"/>
              <a:t>Quandl</a:t>
            </a:r>
            <a:r>
              <a:rPr lang="en-US" dirty="0"/>
              <a:t>, which I use, has some low cost data sets</a:t>
            </a:r>
          </a:p>
          <a:p>
            <a:pPr lvl="2"/>
            <a:r>
              <a:rPr lang="en-US" dirty="0"/>
              <a:t>end of day equity data for $15/month (academic).</a:t>
            </a:r>
          </a:p>
          <a:p>
            <a:pPr lvl="2"/>
            <a:r>
              <a:rPr lang="en-US" dirty="0" err="1"/>
              <a:t>Sharadar</a:t>
            </a:r>
            <a:r>
              <a:rPr lang="en-US" dirty="0"/>
              <a:t> bundled equities for $59/month (academic).</a:t>
            </a:r>
          </a:p>
        </p:txBody>
      </p:sp>
    </p:spTree>
    <p:extLst>
      <p:ext uri="{BB962C8B-B14F-4D97-AF65-F5344CB8AC3E}">
        <p14:creationId xmlns:p14="http://schemas.microsoft.com/office/powerpoint/2010/main" val="3837062034"/>
      </p:ext>
    </p:extLst>
  </p:cSld>
  <p:clrMapOvr>
    <a:masterClrMapping/>
  </p:clrMapOvr>
</p:sld>
</file>

<file path=ppt/theme/theme1.xml><?xml version="1.0" encoding="utf-8"?>
<a:theme xmlns:a="http://schemas.openxmlformats.org/drawingml/2006/main" name="TAMU Main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C0000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MU Main" id="{3B5AFF4D-AD47-44C6-912B-29845CD2C359}" vid="{F1D68CFE-2637-4740-A370-6646E8108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 Main</Template>
  <TotalTime>9134</TotalTime>
  <Words>1124</Words>
  <Application>Microsoft Office PowerPoint</Application>
  <PresentationFormat>Widescreen</PresentationFormat>
  <Paragraphs>113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Cambria Math</vt:lpstr>
      <vt:lpstr>Wingdings</vt:lpstr>
      <vt:lpstr>TAMU Main</vt:lpstr>
      <vt:lpstr>Dealing with Data</vt:lpstr>
      <vt:lpstr>Agenda</vt:lpstr>
      <vt:lpstr>A Conceptual Model of Systematic Trading</vt:lpstr>
      <vt:lpstr>Types of Data</vt:lpstr>
      <vt:lpstr>A Few Things to Keep in Mind About Data </vt:lpstr>
      <vt:lpstr>Data Sources</vt:lpstr>
      <vt:lpstr>Prices</vt:lpstr>
      <vt:lpstr>Preliminary Data Planning</vt:lpstr>
      <vt:lpstr>Finding and Using Historical Databases</vt:lpstr>
      <vt:lpstr>Potential Issues</vt:lpstr>
      <vt:lpstr>Preparing Data: Adjusting Prices</vt:lpstr>
      <vt:lpstr>MMM: Comparing Adjusted to Unadjusted Prices</vt:lpstr>
      <vt:lpstr>A Comment on Closing Prices</vt:lpstr>
      <vt:lpstr>Invariably, the Data Will Have Missing Values</vt:lpstr>
      <vt:lpstr>Invariably, Some of the Data will be Inaccurate</vt:lpstr>
      <vt:lpstr>Strategy Performance with Two Different Data Sources</vt:lpstr>
      <vt:lpstr>Using APIs to Collect Data</vt:lpstr>
      <vt:lpstr>Get a Nasdaq Data Link Account &amp; Buy a Subscription</vt:lpstr>
      <vt:lpstr>Class Workshop :  Create an S&amp;P Stock Universe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Abbey, James</dc:creator>
  <cp:lastModifiedBy>Ketzenberg, Michael E</cp:lastModifiedBy>
  <cp:revision>140</cp:revision>
  <cp:lastPrinted>2021-02-01T18:20:57Z</cp:lastPrinted>
  <dcterms:created xsi:type="dcterms:W3CDTF">2019-09-20T13:43:50Z</dcterms:created>
  <dcterms:modified xsi:type="dcterms:W3CDTF">2022-01-11T18:49:38Z</dcterms:modified>
</cp:coreProperties>
</file>