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8"/>
  </p:notesMasterIdLst>
  <p:handoutMasterIdLst>
    <p:handoutMasterId r:id="rId49"/>
  </p:handoutMasterIdLst>
  <p:sldIdLst>
    <p:sldId id="256" r:id="rId2"/>
    <p:sldId id="386" r:id="rId3"/>
    <p:sldId id="312" r:id="rId4"/>
    <p:sldId id="337" r:id="rId5"/>
    <p:sldId id="351" r:id="rId6"/>
    <p:sldId id="347" r:id="rId7"/>
    <p:sldId id="339" r:id="rId8"/>
    <p:sldId id="340" r:id="rId9"/>
    <p:sldId id="343" r:id="rId10"/>
    <p:sldId id="344" r:id="rId11"/>
    <p:sldId id="345" r:id="rId12"/>
    <p:sldId id="338" r:id="rId13"/>
    <p:sldId id="385" r:id="rId14"/>
    <p:sldId id="370" r:id="rId15"/>
    <p:sldId id="371" r:id="rId16"/>
    <p:sldId id="373" r:id="rId17"/>
    <p:sldId id="374" r:id="rId18"/>
    <p:sldId id="375" r:id="rId19"/>
    <p:sldId id="393" r:id="rId20"/>
    <p:sldId id="376" r:id="rId21"/>
    <p:sldId id="377" r:id="rId22"/>
    <p:sldId id="378" r:id="rId23"/>
    <p:sldId id="379" r:id="rId24"/>
    <p:sldId id="380" r:id="rId25"/>
    <p:sldId id="381" r:id="rId26"/>
    <p:sldId id="382" r:id="rId27"/>
    <p:sldId id="387" r:id="rId28"/>
    <p:sldId id="296" r:id="rId29"/>
    <p:sldId id="297" r:id="rId30"/>
    <p:sldId id="389" r:id="rId31"/>
    <p:sldId id="298" r:id="rId32"/>
    <p:sldId id="390" r:id="rId33"/>
    <p:sldId id="299" r:id="rId34"/>
    <p:sldId id="301" r:id="rId35"/>
    <p:sldId id="391" r:id="rId36"/>
    <p:sldId id="303" r:id="rId37"/>
    <p:sldId id="352" r:id="rId38"/>
    <p:sldId id="353" r:id="rId39"/>
    <p:sldId id="330" r:id="rId40"/>
    <p:sldId id="358" r:id="rId41"/>
    <p:sldId id="360" r:id="rId42"/>
    <p:sldId id="331" r:id="rId43"/>
    <p:sldId id="354" r:id="rId44"/>
    <p:sldId id="356" r:id="rId45"/>
    <p:sldId id="392" r:id="rId46"/>
    <p:sldId id="368" r:id="rId47"/>
  </p:sldIdLst>
  <p:sldSz cx="12192000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78613" autoAdjust="0"/>
  </p:normalViewPr>
  <p:slideViewPr>
    <p:cSldViewPr snapToGrid="0">
      <p:cViewPr varScale="1">
        <p:scale>
          <a:sx n="107" d="100"/>
          <a:sy n="107" d="100"/>
        </p:scale>
        <p:origin x="91" y="25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846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E2E2365-5F93-4366-9907-DDB48730A339}" type="doc">
      <dgm:prSet loTypeId="urn:microsoft.com/office/officeart/2005/8/layout/default#7" loCatId="list" qsTypeId="urn:microsoft.com/office/officeart/2005/8/quickstyle/simple5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0C0501E3-5C64-44B5-8DA3-097595F42D22}">
      <dgm:prSet phldrT="[Text]"/>
      <dgm:spPr/>
      <dgm:t>
        <a:bodyPr/>
        <a:lstStyle/>
        <a:p>
          <a:r>
            <a:rPr lang="en-US" dirty="0"/>
            <a:t>Average</a:t>
          </a:r>
        </a:p>
      </dgm:t>
    </dgm:pt>
    <dgm:pt modelId="{6FAC0A04-CE4C-4C95-93D4-1F187A541F80}" type="parTrans" cxnId="{126D0DA6-5274-4A39-B79F-64F67BA198F5}">
      <dgm:prSet/>
      <dgm:spPr/>
      <dgm:t>
        <a:bodyPr/>
        <a:lstStyle/>
        <a:p>
          <a:endParaRPr lang="en-US"/>
        </a:p>
      </dgm:t>
    </dgm:pt>
    <dgm:pt modelId="{7335EDE1-4B02-468C-9607-1F074C6748E2}" type="sibTrans" cxnId="{126D0DA6-5274-4A39-B79F-64F67BA198F5}">
      <dgm:prSet/>
      <dgm:spPr/>
      <dgm:t>
        <a:bodyPr/>
        <a:lstStyle/>
        <a:p>
          <a:endParaRPr lang="en-US"/>
        </a:p>
      </dgm:t>
    </dgm:pt>
    <dgm:pt modelId="{B857DFAE-1871-4E7B-AE50-96CC888BAD5E}">
      <dgm:prSet phldrT="[Text]"/>
      <dgm:spPr/>
      <dgm:t>
        <a:bodyPr/>
        <a:lstStyle/>
        <a:p>
          <a:r>
            <a:rPr lang="en-US" dirty="0"/>
            <a:t>Trend</a:t>
          </a:r>
        </a:p>
      </dgm:t>
    </dgm:pt>
    <dgm:pt modelId="{6C94DF30-F5D1-450B-A8B5-0DCF52820EB1}" type="parTrans" cxnId="{2DD47393-0209-4BEF-BB29-C7C8A8FB2294}">
      <dgm:prSet/>
      <dgm:spPr/>
      <dgm:t>
        <a:bodyPr/>
        <a:lstStyle/>
        <a:p>
          <a:endParaRPr lang="en-US"/>
        </a:p>
      </dgm:t>
    </dgm:pt>
    <dgm:pt modelId="{E67EF39B-52C0-400C-BFED-FF53CFB0343D}" type="sibTrans" cxnId="{2DD47393-0209-4BEF-BB29-C7C8A8FB2294}">
      <dgm:prSet/>
      <dgm:spPr/>
      <dgm:t>
        <a:bodyPr/>
        <a:lstStyle/>
        <a:p>
          <a:endParaRPr lang="en-US"/>
        </a:p>
      </dgm:t>
    </dgm:pt>
    <dgm:pt modelId="{3D4060AC-8900-4C7F-A4C8-5E52425FC8E9}">
      <dgm:prSet phldrT="[Text]"/>
      <dgm:spPr/>
      <dgm:t>
        <a:bodyPr/>
        <a:lstStyle/>
        <a:p>
          <a:r>
            <a:rPr lang="en-US" dirty="0"/>
            <a:t>Seasonal element</a:t>
          </a:r>
        </a:p>
      </dgm:t>
    </dgm:pt>
    <dgm:pt modelId="{C64DDCC6-601A-4F3F-8810-B8CD24F172B6}" type="parTrans" cxnId="{BC3A9E1F-4512-4DC4-8656-E219230B1FE2}">
      <dgm:prSet/>
      <dgm:spPr/>
      <dgm:t>
        <a:bodyPr/>
        <a:lstStyle/>
        <a:p>
          <a:endParaRPr lang="en-US"/>
        </a:p>
      </dgm:t>
    </dgm:pt>
    <dgm:pt modelId="{55C7EF1F-E8A1-45C0-A4E5-9849949E400E}" type="sibTrans" cxnId="{BC3A9E1F-4512-4DC4-8656-E219230B1FE2}">
      <dgm:prSet/>
      <dgm:spPr/>
      <dgm:t>
        <a:bodyPr/>
        <a:lstStyle/>
        <a:p>
          <a:endParaRPr lang="en-US"/>
        </a:p>
      </dgm:t>
    </dgm:pt>
    <dgm:pt modelId="{C462E449-3F26-4B8E-82D0-4F9329F1C2DF}">
      <dgm:prSet phldrT="[Text]"/>
      <dgm:spPr/>
      <dgm:t>
        <a:bodyPr/>
        <a:lstStyle/>
        <a:p>
          <a:r>
            <a:rPr lang="en-US" dirty="0"/>
            <a:t>Cyclical element(s)</a:t>
          </a:r>
        </a:p>
      </dgm:t>
    </dgm:pt>
    <dgm:pt modelId="{B4EA7977-0118-4920-9421-8A11148B26AD}" type="parTrans" cxnId="{DEFD7B71-4ED9-4942-AFE1-3DF13A09B7D6}">
      <dgm:prSet/>
      <dgm:spPr/>
      <dgm:t>
        <a:bodyPr/>
        <a:lstStyle/>
        <a:p>
          <a:endParaRPr lang="en-US"/>
        </a:p>
      </dgm:t>
    </dgm:pt>
    <dgm:pt modelId="{88F8FC58-7AF5-4700-B37A-4653B7A61858}" type="sibTrans" cxnId="{DEFD7B71-4ED9-4942-AFE1-3DF13A09B7D6}">
      <dgm:prSet/>
      <dgm:spPr/>
      <dgm:t>
        <a:bodyPr/>
        <a:lstStyle/>
        <a:p>
          <a:endParaRPr lang="en-US"/>
        </a:p>
      </dgm:t>
    </dgm:pt>
    <dgm:pt modelId="{F4AB223E-E07E-4F51-AB3F-86BB9D3F3A00}">
      <dgm:prSet phldrT="[Text]"/>
      <dgm:spPr/>
      <dgm:t>
        <a:bodyPr/>
        <a:lstStyle/>
        <a:p>
          <a:r>
            <a:rPr lang="en-US" dirty="0"/>
            <a:t>Autocorrelation</a:t>
          </a:r>
        </a:p>
      </dgm:t>
    </dgm:pt>
    <dgm:pt modelId="{E7454B9B-8208-4598-839D-567664025E0D}" type="parTrans" cxnId="{67756FAA-BB55-40CA-80CD-53C9CF7D1FBE}">
      <dgm:prSet/>
      <dgm:spPr/>
      <dgm:t>
        <a:bodyPr/>
        <a:lstStyle/>
        <a:p>
          <a:endParaRPr lang="en-US"/>
        </a:p>
      </dgm:t>
    </dgm:pt>
    <dgm:pt modelId="{7EB85136-3753-457F-A099-B3C0275A1C4D}" type="sibTrans" cxnId="{67756FAA-BB55-40CA-80CD-53C9CF7D1FBE}">
      <dgm:prSet/>
      <dgm:spPr/>
      <dgm:t>
        <a:bodyPr/>
        <a:lstStyle/>
        <a:p>
          <a:endParaRPr lang="en-US"/>
        </a:p>
      </dgm:t>
    </dgm:pt>
    <dgm:pt modelId="{2E898EE4-963D-4F78-AE83-EE262B1660C1}">
      <dgm:prSet/>
      <dgm:spPr/>
      <dgm:t>
        <a:bodyPr/>
        <a:lstStyle/>
        <a:p>
          <a:r>
            <a:rPr lang="en-US" dirty="0"/>
            <a:t>Random noise</a:t>
          </a:r>
        </a:p>
      </dgm:t>
    </dgm:pt>
    <dgm:pt modelId="{15EE0AF5-F0BB-4A8B-A267-4C379AF3219D}" type="parTrans" cxnId="{3A75D16B-C181-4D53-8AF6-3855D8E97E95}">
      <dgm:prSet/>
      <dgm:spPr/>
      <dgm:t>
        <a:bodyPr/>
        <a:lstStyle/>
        <a:p>
          <a:endParaRPr lang="en-US"/>
        </a:p>
      </dgm:t>
    </dgm:pt>
    <dgm:pt modelId="{5D1E92BF-FD20-4707-8B4F-6769119D666F}" type="sibTrans" cxnId="{3A75D16B-C181-4D53-8AF6-3855D8E97E95}">
      <dgm:prSet/>
      <dgm:spPr/>
      <dgm:t>
        <a:bodyPr/>
        <a:lstStyle/>
        <a:p>
          <a:endParaRPr lang="en-US"/>
        </a:p>
      </dgm:t>
    </dgm:pt>
    <dgm:pt modelId="{5E0243A2-C3AF-40F6-B02B-F66EB8F16A84}" type="pres">
      <dgm:prSet presAssocID="{8E2E2365-5F93-4366-9907-DDB48730A339}" presName="diagram" presStyleCnt="0">
        <dgm:presLayoutVars>
          <dgm:dir/>
          <dgm:resizeHandles val="exact"/>
        </dgm:presLayoutVars>
      </dgm:prSet>
      <dgm:spPr/>
    </dgm:pt>
    <dgm:pt modelId="{0A2FC928-2805-4A16-82A2-B860AF3DAC94}" type="pres">
      <dgm:prSet presAssocID="{0C0501E3-5C64-44B5-8DA3-097595F42D22}" presName="node" presStyleLbl="node1" presStyleIdx="0" presStyleCnt="6">
        <dgm:presLayoutVars>
          <dgm:bulletEnabled val="1"/>
        </dgm:presLayoutVars>
      </dgm:prSet>
      <dgm:spPr/>
    </dgm:pt>
    <dgm:pt modelId="{DFCCE8FA-FAC2-449E-BB46-C980A7055FF4}" type="pres">
      <dgm:prSet presAssocID="{7335EDE1-4B02-468C-9607-1F074C6748E2}" presName="sibTrans" presStyleCnt="0"/>
      <dgm:spPr/>
    </dgm:pt>
    <dgm:pt modelId="{BA14FEB4-6B6E-45C1-9599-00CE7081FC23}" type="pres">
      <dgm:prSet presAssocID="{B857DFAE-1871-4E7B-AE50-96CC888BAD5E}" presName="node" presStyleLbl="node1" presStyleIdx="1" presStyleCnt="6">
        <dgm:presLayoutVars>
          <dgm:bulletEnabled val="1"/>
        </dgm:presLayoutVars>
      </dgm:prSet>
      <dgm:spPr/>
    </dgm:pt>
    <dgm:pt modelId="{92B00AD2-BE64-491C-ADDF-E7452DF5AE1A}" type="pres">
      <dgm:prSet presAssocID="{E67EF39B-52C0-400C-BFED-FF53CFB0343D}" presName="sibTrans" presStyleCnt="0"/>
      <dgm:spPr/>
    </dgm:pt>
    <dgm:pt modelId="{076188DC-B2BF-42AB-A52B-76878426287F}" type="pres">
      <dgm:prSet presAssocID="{3D4060AC-8900-4C7F-A4C8-5E52425FC8E9}" presName="node" presStyleLbl="node1" presStyleIdx="2" presStyleCnt="6">
        <dgm:presLayoutVars>
          <dgm:bulletEnabled val="1"/>
        </dgm:presLayoutVars>
      </dgm:prSet>
      <dgm:spPr/>
    </dgm:pt>
    <dgm:pt modelId="{D1101F28-5470-4E54-ACB3-CF1D8BE8EA29}" type="pres">
      <dgm:prSet presAssocID="{55C7EF1F-E8A1-45C0-A4E5-9849949E400E}" presName="sibTrans" presStyleCnt="0"/>
      <dgm:spPr/>
    </dgm:pt>
    <dgm:pt modelId="{6F52F9A0-E1B8-464C-B29F-0DEA86CB87AC}" type="pres">
      <dgm:prSet presAssocID="{C462E449-3F26-4B8E-82D0-4F9329F1C2DF}" presName="node" presStyleLbl="node1" presStyleIdx="3" presStyleCnt="6">
        <dgm:presLayoutVars>
          <dgm:bulletEnabled val="1"/>
        </dgm:presLayoutVars>
      </dgm:prSet>
      <dgm:spPr/>
    </dgm:pt>
    <dgm:pt modelId="{0AF545FF-860F-4724-BE33-0112BC22EC88}" type="pres">
      <dgm:prSet presAssocID="{88F8FC58-7AF5-4700-B37A-4653B7A61858}" presName="sibTrans" presStyleCnt="0"/>
      <dgm:spPr/>
    </dgm:pt>
    <dgm:pt modelId="{AE63B58C-6A34-4495-B30A-B5865579A00D}" type="pres">
      <dgm:prSet presAssocID="{2E898EE4-963D-4F78-AE83-EE262B1660C1}" presName="node" presStyleLbl="node1" presStyleIdx="4" presStyleCnt="6">
        <dgm:presLayoutVars>
          <dgm:bulletEnabled val="1"/>
        </dgm:presLayoutVars>
      </dgm:prSet>
      <dgm:spPr/>
    </dgm:pt>
    <dgm:pt modelId="{BA88606E-4A20-4475-A8A4-DDC370521F18}" type="pres">
      <dgm:prSet presAssocID="{5D1E92BF-FD20-4707-8B4F-6769119D666F}" presName="sibTrans" presStyleCnt="0"/>
      <dgm:spPr/>
    </dgm:pt>
    <dgm:pt modelId="{3ED9E383-9A9E-47F1-A6AE-BC1FF319AB00}" type="pres">
      <dgm:prSet presAssocID="{F4AB223E-E07E-4F51-AB3F-86BB9D3F3A00}" presName="node" presStyleLbl="node1" presStyleIdx="5" presStyleCnt="6">
        <dgm:presLayoutVars>
          <dgm:bulletEnabled val="1"/>
        </dgm:presLayoutVars>
      </dgm:prSet>
      <dgm:spPr/>
    </dgm:pt>
  </dgm:ptLst>
  <dgm:cxnLst>
    <dgm:cxn modelId="{BC3A9E1F-4512-4DC4-8656-E219230B1FE2}" srcId="{8E2E2365-5F93-4366-9907-DDB48730A339}" destId="{3D4060AC-8900-4C7F-A4C8-5E52425FC8E9}" srcOrd="2" destOrd="0" parTransId="{C64DDCC6-601A-4F3F-8810-B8CD24F172B6}" sibTransId="{55C7EF1F-E8A1-45C0-A4E5-9849949E400E}"/>
    <dgm:cxn modelId="{34BCA72A-F765-4BFC-9DE4-EA98CCA00133}" type="presOf" srcId="{B857DFAE-1871-4E7B-AE50-96CC888BAD5E}" destId="{BA14FEB4-6B6E-45C1-9599-00CE7081FC23}" srcOrd="0" destOrd="0" presId="urn:microsoft.com/office/officeart/2005/8/layout/default#7"/>
    <dgm:cxn modelId="{53ED093D-F08A-443C-BDE6-79C444C41C3B}" type="presOf" srcId="{8E2E2365-5F93-4366-9907-DDB48730A339}" destId="{5E0243A2-C3AF-40F6-B02B-F66EB8F16A84}" srcOrd="0" destOrd="0" presId="urn:microsoft.com/office/officeart/2005/8/layout/default#7"/>
    <dgm:cxn modelId="{3DDD9868-2105-46A2-9A62-BB80DBAC45FF}" type="presOf" srcId="{F4AB223E-E07E-4F51-AB3F-86BB9D3F3A00}" destId="{3ED9E383-9A9E-47F1-A6AE-BC1FF319AB00}" srcOrd="0" destOrd="0" presId="urn:microsoft.com/office/officeart/2005/8/layout/default#7"/>
    <dgm:cxn modelId="{3A75D16B-C181-4D53-8AF6-3855D8E97E95}" srcId="{8E2E2365-5F93-4366-9907-DDB48730A339}" destId="{2E898EE4-963D-4F78-AE83-EE262B1660C1}" srcOrd="4" destOrd="0" parTransId="{15EE0AF5-F0BB-4A8B-A267-4C379AF3219D}" sibTransId="{5D1E92BF-FD20-4707-8B4F-6769119D666F}"/>
    <dgm:cxn modelId="{D31BD24F-20EA-4FF1-91CA-420DB50533CB}" type="presOf" srcId="{C462E449-3F26-4B8E-82D0-4F9329F1C2DF}" destId="{6F52F9A0-E1B8-464C-B29F-0DEA86CB87AC}" srcOrd="0" destOrd="0" presId="urn:microsoft.com/office/officeart/2005/8/layout/default#7"/>
    <dgm:cxn modelId="{DEFD7B71-4ED9-4942-AFE1-3DF13A09B7D6}" srcId="{8E2E2365-5F93-4366-9907-DDB48730A339}" destId="{C462E449-3F26-4B8E-82D0-4F9329F1C2DF}" srcOrd="3" destOrd="0" parTransId="{B4EA7977-0118-4920-9421-8A11148B26AD}" sibTransId="{88F8FC58-7AF5-4700-B37A-4653B7A61858}"/>
    <dgm:cxn modelId="{2DD47393-0209-4BEF-BB29-C7C8A8FB2294}" srcId="{8E2E2365-5F93-4366-9907-DDB48730A339}" destId="{B857DFAE-1871-4E7B-AE50-96CC888BAD5E}" srcOrd="1" destOrd="0" parTransId="{6C94DF30-F5D1-450B-A8B5-0DCF52820EB1}" sibTransId="{E67EF39B-52C0-400C-BFED-FF53CFB0343D}"/>
    <dgm:cxn modelId="{126D0DA6-5274-4A39-B79F-64F67BA198F5}" srcId="{8E2E2365-5F93-4366-9907-DDB48730A339}" destId="{0C0501E3-5C64-44B5-8DA3-097595F42D22}" srcOrd="0" destOrd="0" parTransId="{6FAC0A04-CE4C-4C95-93D4-1F187A541F80}" sibTransId="{7335EDE1-4B02-468C-9607-1F074C6748E2}"/>
    <dgm:cxn modelId="{67756FAA-BB55-40CA-80CD-53C9CF7D1FBE}" srcId="{8E2E2365-5F93-4366-9907-DDB48730A339}" destId="{F4AB223E-E07E-4F51-AB3F-86BB9D3F3A00}" srcOrd="5" destOrd="0" parTransId="{E7454B9B-8208-4598-839D-567664025E0D}" sibTransId="{7EB85136-3753-457F-A099-B3C0275A1C4D}"/>
    <dgm:cxn modelId="{B7E76DCF-F117-4C05-B9F8-22EECD2F033A}" type="presOf" srcId="{2E898EE4-963D-4F78-AE83-EE262B1660C1}" destId="{AE63B58C-6A34-4495-B30A-B5865579A00D}" srcOrd="0" destOrd="0" presId="urn:microsoft.com/office/officeart/2005/8/layout/default#7"/>
    <dgm:cxn modelId="{EB095AE2-E7A7-4E7D-8F41-F128A4007ADE}" type="presOf" srcId="{0C0501E3-5C64-44B5-8DA3-097595F42D22}" destId="{0A2FC928-2805-4A16-82A2-B860AF3DAC94}" srcOrd="0" destOrd="0" presId="urn:microsoft.com/office/officeart/2005/8/layout/default#7"/>
    <dgm:cxn modelId="{CCBDB0F2-3651-4EE7-B00D-2B070F70421E}" type="presOf" srcId="{3D4060AC-8900-4C7F-A4C8-5E52425FC8E9}" destId="{076188DC-B2BF-42AB-A52B-76878426287F}" srcOrd="0" destOrd="0" presId="urn:microsoft.com/office/officeart/2005/8/layout/default#7"/>
    <dgm:cxn modelId="{A18C5153-30D5-4169-802A-4669F5942E0C}" type="presParOf" srcId="{5E0243A2-C3AF-40F6-B02B-F66EB8F16A84}" destId="{0A2FC928-2805-4A16-82A2-B860AF3DAC94}" srcOrd="0" destOrd="0" presId="urn:microsoft.com/office/officeart/2005/8/layout/default#7"/>
    <dgm:cxn modelId="{C05FBEB2-45F9-4E91-ADB8-6AC05956FBA9}" type="presParOf" srcId="{5E0243A2-C3AF-40F6-B02B-F66EB8F16A84}" destId="{DFCCE8FA-FAC2-449E-BB46-C980A7055FF4}" srcOrd="1" destOrd="0" presId="urn:microsoft.com/office/officeart/2005/8/layout/default#7"/>
    <dgm:cxn modelId="{382B9428-68C6-49C1-954A-DA1173029BB9}" type="presParOf" srcId="{5E0243A2-C3AF-40F6-B02B-F66EB8F16A84}" destId="{BA14FEB4-6B6E-45C1-9599-00CE7081FC23}" srcOrd="2" destOrd="0" presId="urn:microsoft.com/office/officeart/2005/8/layout/default#7"/>
    <dgm:cxn modelId="{A57A04DE-40A4-4C5F-A625-325174A176AE}" type="presParOf" srcId="{5E0243A2-C3AF-40F6-B02B-F66EB8F16A84}" destId="{92B00AD2-BE64-491C-ADDF-E7452DF5AE1A}" srcOrd="3" destOrd="0" presId="urn:microsoft.com/office/officeart/2005/8/layout/default#7"/>
    <dgm:cxn modelId="{03357FBF-8066-4996-8432-5F6ED4D76BA8}" type="presParOf" srcId="{5E0243A2-C3AF-40F6-B02B-F66EB8F16A84}" destId="{076188DC-B2BF-42AB-A52B-76878426287F}" srcOrd="4" destOrd="0" presId="urn:microsoft.com/office/officeart/2005/8/layout/default#7"/>
    <dgm:cxn modelId="{ABD4F4EE-E2B6-4258-9E13-BFE74E33D9C1}" type="presParOf" srcId="{5E0243A2-C3AF-40F6-B02B-F66EB8F16A84}" destId="{D1101F28-5470-4E54-ACB3-CF1D8BE8EA29}" srcOrd="5" destOrd="0" presId="urn:microsoft.com/office/officeart/2005/8/layout/default#7"/>
    <dgm:cxn modelId="{C980646A-9445-4EBF-B1CE-CB05B2A303FE}" type="presParOf" srcId="{5E0243A2-C3AF-40F6-B02B-F66EB8F16A84}" destId="{6F52F9A0-E1B8-464C-B29F-0DEA86CB87AC}" srcOrd="6" destOrd="0" presId="urn:microsoft.com/office/officeart/2005/8/layout/default#7"/>
    <dgm:cxn modelId="{43FC00F5-78B2-451D-BDF4-C36E9F4FEB65}" type="presParOf" srcId="{5E0243A2-C3AF-40F6-B02B-F66EB8F16A84}" destId="{0AF545FF-860F-4724-BE33-0112BC22EC88}" srcOrd="7" destOrd="0" presId="urn:microsoft.com/office/officeart/2005/8/layout/default#7"/>
    <dgm:cxn modelId="{D41EF63A-0DD6-4541-9816-AAA78FB86D55}" type="presParOf" srcId="{5E0243A2-C3AF-40F6-B02B-F66EB8F16A84}" destId="{AE63B58C-6A34-4495-B30A-B5865579A00D}" srcOrd="8" destOrd="0" presId="urn:microsoft.com/office/officeart/2005/8/layout/default#7"/>
    <dgm:cxn modelId="{695D8761-D5D6-426A-AB84-5A6823FB3C31}" type="presParOf" srcId="{5E0243A2-C3AF-40F6-B02B-F66EB8F16A84}" destId="{BA88606E-4A20-4475-A8A4-DDC370521F18}" srcOrd="9" destOrd="0" presId="urn:microsoft.com/office/officeart/2005/8/layout/default#7"/>
    <dgm:cxn modelId="{46D0FF2B-BEF4-426F-90E4-2784B88061E7}" type="presParOf" srcId="{5E0243A2-C3AF-40F6-B02B-F66EB8F16A84}" destId="{3ED9E383-9A9E-47F1-A6AE-BC1FF319AB00}" srcOrd="10" destOrd="0" presId="urn:microsoft.com/office/officeart/2005/8/layout/default#7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2FC928-2805-4A16-82A2-B860AF3DAC94}">
      <dsp:nvSpPr>
        <dsp:cNvPr id="0" name=""/>
        <dsp:cNvSpPr/>
      </dsp:nvSpPr>
      <dsp:spPr>
        <a:xfrm>
          <a:off x="890745" y="2292"/>
          <a:ext cx="2235956" cy="1341573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l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l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Average</a:t>
          </a:r>
        </a:p>
      </dsp:txBody>
      <dsp:txXfrm>
        <a:off x="890745" y="2292"/>
        <a:ext cx="2235956" cy="1341573"/>
      </dsp:txXfrm>
    </dsp:sp>
    <dsp:sp modelId="{BA14FEB4-6B6E-45C1-9599-00CE7081FC23}">
      <dsp:nvSpPr>
        <dsp:cNvPr id="0" name=""/>
        <dsp:cNvSpPr/>
      </dsp:nvSpPr>
      <dsp:spPr>
        <a:xfrm>
          <a:off x="3350297" y="2292"/>
          <a:ext cx="2235956" cy="1341573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l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l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Trend</a:t>
          </a:r>
        </a:p>
      </dsp:txBody>
      <dsp:txXfrm>
        <a:off x="3350297" y="2292"/>
        <a:ext cx="2235956" cy="1341573"/>
      </dsp:txXfrm>
    </dsp:sp>
    <dsp:sp modelId="{076188DC-B2BF-42AB-A52B-76878426287F}">
      <dsp:nvSpPr>
        <dsp:cNvPr id="0" name=""/>
        <dsp:cNvSpPr/>
      </dsp:nvSpPr>
      <dsp:spPr>
        <a:xfrm>
          <a:off x="890745" y="1567462"/>
          <a:ext cx="2235956" cy="1341573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l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l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Seasonal element</a:t>
          </a:r>
        </a:p>
      </dsp:txBody>
      <dsp:txXfrm>
        <a:off x="890745" y="1567462"/>
        <a:ext cx="2235956" cy="1341573"/>
      </dsp:txXfrm>
    </dsp:sp>
    <dsp:sp modelId="{6F52F9A0-E1B8-464C-B29F-0DEA86CB87AC}">
      <dsp:nvSpPr>
        <dsp:cNvPr id="0" name=""/>
        <dsp:cNvSpPr/>
      </dsp:nvSpPr>
      <dsp:spPr>
        <a:xfrm>
          <a:off x="3350297" y="1567462"/>
          <a:ext cx="2235956" cy="1341573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l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l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Cyclical element(s)</a:t>
          </a:r>
        </a:p>
      </dsp:txBody>
      <dsp:txXfrm>
        <a:off x="3350297" y="1567462"/>
        <a:ext cx="2235956" cy="1341573"/>
      </dsp:txXfrm>
    </dsp:sp>
    <dsp:sp modelId="{AE63B58C-6A34-4495-B30A-B5865579A00D}">
      <dsp:nvSpPr>
        <dsp:cNvPr id="0" name=""/>
        <dsp:cNvSpPr/>
      </dsp:nvSpPr>
      <dsp:spPr>
        <a:xfrm>
          <a:off x="890745" y="3132631"/>
          <a:ext cx="2235956" cy="1341573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l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l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Random noise</a:t>
          </a:r>
        </a:p>
      </dsp:txBody>
      <dsp:txXfrm>
        <a:off x="890745" y="3132631"/>
        <a:ext cx="2235956" cy="1341573"/>
      </dsp:txXfrm>
    </dsp:sp>
    <dsp:sp modelId="{3ED9E383-9A9E-47F1-A6AE-BC1FF319AB00}">
      <dsp:nvSpPr>
        <dsp:cNvPr id="0" name=""/>
        <dsp:cNvSpPr/>
      </dsp:nvSpPr>
      <dsp:spPr>
        <a:xfrm>
          <a:off x="3350297" y="3132631"/>
          <a:ext cx="2235956" cy="1341573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l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l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Autocorrelation</a:t>
          </a:r>
        </a:p>
      </dsp:txBody>
      <dsp:txXfrm>
        <a:off x="3350297" y="3132631"/>
        <a:ext cx="2235956" cy="13415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#7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69B0DFE4-AAAA-441C-8FEA-316B706932CB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4599616B-0E5E-41D6-B4B4-1676EB41B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89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CA783C-A7A9-495B-9590-3DCA495EEC2B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205066-D38B-479C-8D81-0A48B588E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4693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205066-D38B-479C-8D81-0A48B588EF38}" type="slidenum">
              <a:rPr lang="en-US" smtClean="0"/>
              <a:t>1</a:t>
            </a:fld>
            <a:endParaRPr lang="en-US"/>
          </a:p>
        </p:txBody>
      </p:sp>
      <p:sp>
        <p:nvSpPr>
          <p:cNvPr id="6" name="Notes Placeholder 5">
            <a:extLst>
              <a:ext uri="{FF2B5EF4-FFF2-40B4-BE49-F238E27FC236}">
                <a16:creationId xmlns:a16="http://schemas.microsoft.com/office/drawing/2014/main" id="{3909BBB0-77DE-4736-9179-6BD58E5E07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6888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205066-D38B-479C-8D81-0A48B588EF38}" type="slidenum">
              <a:rPr lang="en-US" smtClean="0"/>
              <a:t>10</a:t>
            </a:fld>
            <a:endParaRPr lang="en-US"/>
          </a:p>
        </p:txBody>
      </p:sp>
      <p:sp>
        <p:nvSpPr>
          <p:cNvPr id="6" name="Notes Placeholder 5">
            <a:extLst>
              <a:ext uri="{FF2B5EF4-FFF2-40B4-BE49-F238E27FC236}">
                <a16:creationId xmlns:a16="http://schemas.microsoft.com/office/drawing/2014/main" id="{CEFFFAFF-C733-47EB-9380-2789E8CAE3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264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205066-D38B-479C-8D81-0A48B588EF38}" type="slidenum">
              <a:rPr lang="en-US" smtClean="0"/>
              <a:t>11</a:t>
            </a:fld>
            <a:endParaRPr lang="en-US"/>
          </a:p>
        </p:txBody>
      </p:sp>
      <p:sp>
        <p:nvSpPr>
          <p:cNvPr id="6" name="Notes Placeholder 5">
            <a:extLst>
              <a:ext uri="{FF2B5EF4-FFF2-40B4-BE49-F238E27FC236}">
                <a16:creationId xmlns:a16="http://schemas.microsoft.com/office/drawing/2014/main" id="{FBF18639-9485-4A69-84EA-5D11958E09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5124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205066-D38B-479C-8D81-0A48B588EF38}" type="slidenum">
              <a:rPr lang="en-US" smtClean="0"/>
              <a:t>12</a:t>
            </a:fld>
            <a:endParaRPr lang="en-US"/>
          </a:p>
        </p:txBody>
      </p:sp>
      <p:sp>
        <p:nvSpPr>
          <p:cNvPr id="6" name="Notes Placeholder 5">
            <a:extLst>
              <a:ext uri="{FF2B5EF4-FFF2-40B4-BE49-F238E27FC236}">
                <a16:creationId xmlns:a16="http://schemas.microsoft.com/office/drawing/2014/main" id="{32E55EE9-091D-47DE-B6AB-48C9B04233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6450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205066-D38B-479C-8D81-0A48B588EF38}" type="slidenum">
              <a:rPr lang="en-US" smtClean="0"/>
              <a:t>13</a:t>
            </a:fld>
            <a:endParaRPr lang="en-US"/>
          </a:p>
        </p:txBody>
      </p:sp>
      <p:sp>
        <p:nvSpPr>
          <p:cNvPr id="6" name="Notes Placeholder 5">
            <a:extLst>
              <a:ext uri="{FF2B5EF4-FFF2-40B4-BE49-F238E27FC236}">
                <a16:creationId xmlns:a16="http://schemas.microsoft.com/office/drawing/2014/main" id="{2613BEA2-A6BC-4EFB-9625-9F20E6F04A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3410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205066-D38B-479C-8D81-0A48B588EF38}" type="slidenum">
              <a:rPr lang="en-US" smtClean="0"/>
              <a:t>14</a:t>
            </a:fld>
            <a:endParaRPr lang="en-US"/>
          </a:p>
        </p:txBody>
      </p:sp>
      <p:sp>
        <p:nvSpPr>
          <p:cNvPr id="6" name="Notes Placeholder 5">
            <a:extLst>
              <a:ext uri="{FF2B5EF4-FFF2-40B4-BE49-F238E27FC236}">
                <a16:creationId xmlns:a16="http://schemas.microsoft.com/office/drawing/2014/main" id="{E29E832F-4516-44DF-A1FF-B947C4DBB6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8644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205066-D38B-479C-8D81-0A48B588EF38}" type="slidenum">
              <a:rPr lang="en-US" smtClean="0"/>
              <a:t>15</a:t>
            </a:fld>
            <a:endParaRPr lang="en-US"/>
          </a:p>
        </p:txBody>
      </p:sp>
      <p:sp>
        <p:nvSpPr>
          <p:cNvPr id="6" name="Notes Placeholder 5">
            <a:extLst>
              <a:ext uri="{FF2B5EF4-FFF2-40B4-BE49-F238E27FC236}">
                <a16:creationId xmlns:a16="http://schemas.microsoft.com/office/drawing/2014/main" id="{885849CB-6E8B-45B9-9E95-D8690EE663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2662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205066-D38B-479C-8D81-0A48B588EF38}" type="slidenum">
              <a:rPr lang="en-US" smtClean="0"/>
              <a:t>16</a:t>
            </a:fld>
            <a:endParaRPr lang="en-US"/>
          </a:p>
        </p:txBody>
      </p:sp>
      <p:sp>
        <p:nvSpPr>
          <p:cNvPr id="6" name="Notes Placeholder 5">
            <a:extLst>
              <a:ext uri="{FF2B5EF4-FFF2-40B4-BE49-F238E27FC236}">
                <a16:creationId xmlns:a16="http://schemas.microsoft.com/office/drawing/2014/main" id="{65F5BB85-5CC5-400D-8B61-0ECE07E3D0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1525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205066-D38B-479C-8D81-0A48B588EF38}" type="slidenum">
              <a:rPr lang="en-US" smtClean="0"/>
              <a:t>17</a:t>
            </a:fld>
            <a:endParaRPr lang="en-US"/>
          </a:p>
        </p:txBody>
      </p:sp>
      <p:sp>
        <p:nvSpPr>
          <p:cNvPr id="6" name="Notes Placeholder 5">
            <a:extLst>
              <a:ext uri="{FF2B5EF4-FFF2-40B4-BE49-F238E27FC236}">
                <a16:creationId xmlns:a16="http://schemas.microsoft.com/office/drawing/2014/main" id="{922E7618-4C1C-47D0-8040-358AC19308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1815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205066-D38B-479C-8D81-0A48B588EF38}" type="slidenum">
              <a:rPr lang="en-US" smtClean="0"/>
              <a:t>18</a:t>
            </a:fld>
            <a:endParaRPr lang="en-US"/>
          </a:p>
        </p:txBody>
      </p:sp>
      <p:sp>
        <p:nvSpPr>
          <p:cNvPr id="6" name="Notes Placeholder 5">
            <a:extLst>
              <a:ext uri="{FF2B5EF4-FFF2-40B4-BE49-F238E27FC236}">
                <a16:creationId xmlns:a16="http://schemas.microsoft.com/office/drawing/2014/main" id="{D19ECBC3-96FA-4D40-A510-620C5B865D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4972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205066-D38B-479C-8D81-0A48B588EF38}" type="slidenum">
              <a:rPr lang="en-US" smtClean="0"/>
              <a:t>19</a:t>
            </a:fld>
            <a:endParaRPr lang="en-US"/>
          </a:p>
        </p:txBody>
      </p:sp>
      <p:sp>
        <p:nvSpPr>
          <p:cNvPr id="6" name="Notes Placeholder 5">
            <a:extLst>
              <a:ext uri="{FF2B5EF4-FFF2-40B4-BE49-F238E27FC236}">
                <a16:creationId xmlns:a16="http://schemas.microsoft.com/office/drawing/2014/main" id="{AF6BE24E-A95F-41C9-AAE5-276476246D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1631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205066-D38B-479C-8D81-0A48B588EF38}" type="slidenum">
              <a:rPr lang="en-US" smtClean="0"/>
              <a:t>2</a:t>
            </a:fld>
            <a:endParaRPr lang="en-US"/>
          </a:p>
        </p:txBody>
      </p:sp>
      <p:sp>
        <p:nvSpPr>
          <p:cNvPr id="6" name="Notes Placeholder 5">
            <a:extLst>
              <a:ext uri="{FF2B5EF4-FFF2-40B4-BE49-F238E27FC236}">
                <a16:creationId xmlns:a16="http://schemas.microsoft.com/office/drawing/2014/main" id="{4B01A3F6-DD7A-467A-B98E-2C8A733244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765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205066-D38B-479C-8D81-0A48B588EF38}" type="slidenum">
              <a:rPr lang="en-US" smtClean="0"/>
              <a:t>20</a:t>
            </a:fld>
            <a:endParaRPr lang="en-US"/>
          </a:p>
        </p:txBody>
      </p:sp>
      <p:sp>
        <p:nvSpPr>
          <p:cNvPr id="6" name="Notes Placeholder 5">
            <a:extLst>
              <a:ext uri="{FF2B5EF4-FFF2-40B4-BE49-F238E27FC236}">
                <a16:creationId xmlns:a16="http://schemas.microsoft.com/office/drawing/2014/main" id="{2DC46691-0230-468A-8824-0810053201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523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205066-D38B-479C-8D81-0A48B588EF38}" type="slidenum">
              <a:rPr lang="en-US" smtClean="0"/>
              <a:t>21</a:t>
            </a:fld>
            <a:endParaRPr lang="en-US"/>
          </a:p>
        </p:txBody>
      </p:sp>
      <p:sp>
        <p:nvSpPr>
          <p:cNvPr id="6" name="Notes Placeholder 5">
            <a:extLst>
              <a:ext uri="{FF2B5EF4-FFF2-40B4-BE49-F238E27FC236}">
                <a16:creationId xmlns:a16="http://schemas.microsoft.com/office/drawing/2014/main" id="{956EEF41-9162-4D2B-8D6D-9905BE922D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98682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205066-D38B-479C-8D81-0A48B588EF38}" type="slidenum">
              <a:rPr lang="en-US" smtClean="0"/>
              <a:t>22</a:t>
            </a:fld>
            <a:endParaRPr lang="en-US"/>
          </a:p>
        </p:txBody>
      </p:sp>
      <p:sp>
        <p:nvSpPr>
          <p:cNvPr id="6" name="Notes Placeholder 5">
            <a:extLst>
              <a:ext uri="{FF2B5EF4-FFF2-40B4-BE49-F238E27FC236}">
                <a16:creationId xmlns:a16="http://schemas.microsoft.com/office/drawing/2014/main" id="{1EC742F1-04B0-40A6-8D5B-4E13939FF3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6042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205066-D38B-479C-8D81-0A48B588EF38}" type="slidenum">
              <a:rPr lang="en-US" smtClean="0"/>
              <a:t>23</a:t>
            </a:fld>
            <a:endParaRPr lang="en-US"/>
          </a:p>
        </p:txBody>
      </p:sp>
      <p:sp>
        <p:nvSpPr>
          <p:cNvPr id="6" name="Notes Placeholder 5">
            <a:extLst>
              <a:ext uri="{FF2B5EF4-FFF2-40B4-BE49-F238E27FC236}">
                <a16:creationId xmlns:a16="http://schemas.microsoft.com/office/drawing/2014/main" id="{B00E1899-8300-42C9-89A3-4717A6F3CD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73004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205066-D38B-479C-8D81-0A48B588EF38}" type="slidenum">
              <a:rPr lang="en-US" smtClean="0"/>
              <a:t>24</a:t>
            </a:fld>
            <a:endParaRPr lang="en-US"/>
          </a:p>
        </p:txBody>
      </p:sp>
      <p:sp>
        <p:nvSpPr>
          <p:cNvPr id="6" name="Notes Placeholder 5">
            <a:extLst>
              <a:ext uri="{FF2B5EF4-FFF2-40B4-BE49-F238E27FC236}">
                <a16:creationId xmlns:a16="http://schemas.microsoft.com/office/drawing/2014/main" id="{867B5246-FC8E-4488-BFE0-B805CAE43F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47185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205066-D38B-479C-8D81-0A48B588EF38}" type="slidenum">
              <a:rPr lang="en-US" smtClean="0"/>
              <a:t>25</a:t>
            </a:fld>
            <a:endParaRPr lang="en-US"/>
          </a:p>
        </p:txBody>
      </p:sp>
      <p:sp>
        <p:nvSpPr>
          <p:cNvPr id="6" name="Notes Placeholder 5">
            <a:extLst>
              <a:ext uri="{FF2B5EF4-FFF2-40B4-BE49-F238E27FC236}">
                <a16:creationId xmlns:a16="http://schemas.microsoft.com/office/drawing/2014/main" id="{53FCC628-E3A6-4CCC-95E3-18E3F27B85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95244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205066-D38B-479C-8D81-0A48B588EF38}" type="slidenum">
              <a:rPr lang="en-US" smtClean="0"/>
              <a:t>26</a:t>
            </a:fld>
            <a:endParaRPr lang="en-US"/>
          </a:p>
        </p:txBody>
      </p:sp>
      <p:sp>
        <p:nvSpPr>
          <p:cNvPr id="6" name="Notes Placeholder 5">
            <a:extLst>
              <a:ext uri="{FF2B5EF4-FFF2-40B4-BE49-F238E27FC236}">
                <a16:creationId xmlns:a16="http://schemas.microsoft.com/office/drawing/2014/main" id="{641FDE59-0D91-4FEA-892D-D70CE77924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39787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205066-D38B-479C-8D81-0A48B588EF38}" type="slidenum">
              <a:rPr lang="en-US" smtClean="0"/>
              <a:t>27</a:t>
            </a:fld>
            <a:endParaRPr lang="en-US"/>
          </a:p>
        </p:txBody>
      </p:sp>
      <p:sp>
        <p:nvSpPr>
          <p:cNvPr id="6" name="Notes Placeholder 5">
            <a:extLst>
              <a:ext uri="{FF2B5EF4-FFF2-40B4-BE49-F238E27FC236}">
                <a16:creationId xmlns:a16="http://schemas.microsoft.com/office/drawing/2014/main" id="{25F08C5F-9511-4245-A688-758D4BB365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3371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205066-D38B-479C-8D81-0A48B588EF38}" type="slidenum">
              <a:rPr lang="en-US" smtClean="0"/>
              <a:t>28</a:t>
            </a:fld>
            <a:endParaRPr lang="en-US"/>
          </a:p>
        </p:txBody>
      </p:sp>
      <p:sp>
        <p:nvSpPr>
          <p:cNvPr id="6" name="Notes Placeholder 5">
            <a:extLst>
              <a:ext uri="{FF2B5EF4-FFF2-40B4-BE49-F238E27FC236}">
                <a16:creationId xmlns:a16="http://schemas.microsoft.com/office/drawing/2014/main" id="{51AC84A6-BD6C-4498-AEEF-75BC1B10D4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16729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205066-D38B-479C-8D81-0A48B588EF38}" type="slidenum">
              <a:rPr lang="en-US" smtClean="0"/>
              <a:t>29</a:t>
            </a:fld>
            <a:endParaRPr lang="en-US"/>
          </a:p>
        </p:txBody>
      </p:sp>
      <p:sp>
        <p:nvSpPr>
          <p:cNvPr id="6" name="Notes Placeholder 5">
            <a:extLst>
              <a:ext uri="{FF2B5EF4-FFF2-40B4-BE49-F238E27FC236}">
                <a16:creationId xmlns:a16="http://schemas.microsoft.com/office/drawing/2014/main" id="{7B531288-3D10-4561-A628-304E50C87E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250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205066-D38B-479C-8D81-0A48B588EF38}" type="slidenum">
              <a:rPr lang="en-US" smtClean="0"/>
              <a:t>3</a:t>
            </a:fld>
            <a:endParaRPr lang="en-US"/>
          </a:p>
        </p:txBody>
      </p:sp>
      <p:sp>
        <p:nvSpPr>
          <p:cNvPr id="6" name="Notes Placeholder 5">
            <a:extLst>
              <a:ext uri="{FF2B5EF4-FFF2-40B4-BE49-F238E27FC236}">
                <a16:creationId xmlns:a16="http://schemas.microsoft.com/office/drawing/2014/main" id="{B5A0ADA2-5D09-4A01-9E1E-3EC469795F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35927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205066-D38B-479C-8D81-0A48B588EF38}" type="slidenum">
              <a:rPr lang="en-US" smtClean="0"/>
              <a:t>30</a:t>
            </a:fld>
            <a:endParaRPr lang="en-US"/>
          </a:p>
        </p:txBody>
      </p:sp>
      <p:sp>
        <p:nvSpPr>
          <p:cNvPr id="6" name="Notes Placeholder 5">
            <a:extLst>
              <a:ext uri="{FF2B5EF4-FFF2-40B4-BE49-F238E27FC236}">
                <a16:creationId xmlns:a16="http://schemas.microsoft.com/office/drawing/2014/main" id="{934712AC-BF42-4FE0-89BF-E05D5F2AD0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34304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205066-D38B-479C-8D81-0A48B588EF38}" type="slidenum">
              <a:rPr lang="en-US" smtClean="0"/>
              <a:t>31</a:t>
            </a:fld>
            <a:endParaRPr lang="en-US"/>
          </a:p>
        </p:txBody>
      </p:sp>
      <p:sp>
        <p:nvSpPr>
          <p:cNvPr id="6" name="Notes Placeholder 5">
            <a:extLst>
              <a:ext uri="{FF2B5EF4-FFF2-40B4-BE49-F238E27FC236}">
                <a16:creationId xmlns:a16="http://schemas.microsoft.com/office/drawing/2014/main" id="{524E65E2-05A7-4248-B439-20E909DB1E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39634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205066-D38B-479C-8D81-0A48B588EF38}" type="slidenum">
              <a:rPr lang="en-US" smtClean="0"/>
              <a:t>32</a:t>
            </a:fld>
            <a:endParaRPr lang="en-US"/>
          </a:p>
        </p:txBody>
      </p:sp>
      <p:sp>
        <p:nvSpPr>
          <p:cNvPr id="6" name="Notes Placeholder 5">
            <a:extLst>
              <a:ext uri="{FF2B5EF4-FFF2-40B4-BE49-F238E27FC236}">
                <a16:creationId xmlns:a16="http://schemas.microsoft.com/office/drawing/2014/main" id="{DB8B15F7-6DB8-468E-84B0-B6327F7C48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11975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205066-D38B-479C-8D81-0A48B588EF38}" type="slidenum">
              <a:rPr lang="en-US" smtClean="0"/>
              <a:t>33</a:t>
            </a:fld>
            <a:endParaRPr lang="en-US"/>
          </a:p>
        </p:txBody>
      </p:sp>
      <p:sp>
        <p:nvSpPr>
          <p:cNvPr id="6" name="Notes Placeholder 5">
            <a:extLst>
              <a:ext uri="{FF2B5EF4-FFF2-40B4-BE49-F238E27FC236}">
                <a16:creationId xmlns:a16="http://schemas.microsoft.com/office/drawing/2014/main" id="{1337AA6F-7D04-47AD-80D0-32FFAC0604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91231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205066-D38B-479C-8D81-0A48B588EF38}" type="slidenum">
              <a:rPr lang="en-US" smtClean="0"/>
              <a:t>34</a:t>
            </a:fld>
            <a:endParaRPr lang="en-US"/>
          </a:p>
        </p:txBody>
      </p:sp>
      <p:sp>
        <p:nvSpPr>
          <p:cNvPr id="6" name="Notes Placeholder 5">
            <a:extLst>
              <a:ext uri="{FF2B5EF4-FFF2-40B4-BE49-F238E27FC236}">
                <a16:creationId xmlns:a16="http://schemas.microsoft.com/office/drawing/2014/main" id="{03BF7152-4536-4600-A954-FEA5544E9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21971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205066-D38B-479C-8D81-0A48B588EF38}" type="slidenum">
              <a:rPr lang="en-US" smtClean="0"/>
              <a:t>35</a:t>
            </a:fld>
            <a:endParaRPr lang="en-US"/>
          </a:p>
        </p:txBody>
      </p:sp>
      <p:sp>
        <p:nvSpPr>
          <p:cNvPr id="6" name="Notes Placeholder 5">
            <a:extLst>
              <a:ext uri="{FF2B5EF4-FFF2-40B4-BE49-F238E27FC236}">
                <a16:creationId xmlns:a16="http://schemas.microsoft.com/office/drawing/2014/main" id="{33898263-FE1F-4DCE-B00D-845695C3DC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02536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205066-D38B-479C-8D81-0A48B588EF38}" type="slidenum">
              <a:rPr lang="en-US" smtClean="0"/>
              <a:t>36</a:t>
            </a:fld>
            <a:endParaRPr lang="en-US"/>
          </a:p>
        </p:txBody>
      </p:sp>
      <p:sp>
        <p:nvSpPr>
          <p:cNvPr id="6" name="Notes Placeholder 5">
            <a:extLst>
              <a:ext uri="{FF2B5EF4-FFF2-40B4-BE49-F238E27FC236}">
                <a16:creationId xmlns:a16="http://schemas.microsoft.com/office/drawing/2014/main" id="{3637ADFB-B5DF-4316-A391-795AA03064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08148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205066-D38B-479C-8D81-0A48B588EF38}" type="slidenum">
              <a:rPr lang="en-US" smtClean="0"/>
              <a:t>37</a:t>
            </a:fld>
            <a:endParaRPr lang="en-US"/>
          </a:p>
        </p:txBody>
      </p:sp>
      <p:sp>
        <p:nvSpPr>
          <p:cNvPr id="6" name="Notes Placeholder 5">
            <a:extLst>
              <a:ext uri="{FF2B5EF4-FFF2-40B4-BE49-F238E27FC236}">
                <a16:creationId xmlns:a16="http://schemas.microsoft.com/office/drawing/2014/main" id="{8CE7F793-62E7-49F1-AB89-926B536481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24162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205066-D38B-479C-8D81-0A48B588EF38}" type="slidenum">
              <a:rPr lang="en-US" smtClean="0"/>
              <a:t>38</a:t>
            </a:fld>
            <a:endParaRPr lang="en-US"/>
          </a:p>
        </p:txBody>
      </p:sp>
      <p:sp>
        <p:nvSpPr>
          <p:cNvPr id="6" name="Notes Placeholder 5">
            <a:extLst>
              <a:ext uri="{FF2B5EF4-FFF2-40B4-BE49-F238E27FC236}">
                <a16:creationId xmlns:a16="http://schemas.microsoft.com/office/drawing/2014/main" id="{FED28BF3-21BA-4B6B-85AF-C2C78027A7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65988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205066-D38B-479C-8D81-0A48B588EF38}" type="slidenum">
              <a:rPr lang="en-US" smtClean="0"/>
              <a:t>39</a:t>
            </a:fld>
            <a:endParaRPr lang="en-US"/>
          </a:p>
        </p:txBody>
      </p:sp>
      <p:sp>
        <p:nvSpPr>
          <p:cNvPr id="6" name="Notes Placeholder 5">
            <a:extLst>
              <a:ext uri="{FF2B5EF4-FFF2-40B4-BE49-F238E27FC236}">
                <a16:creationId xmlns:a16="http://schemas.microsoft.com/office/drawing/2014/main" id="{F7988816-F8A6-4B06-AD26-3F0F415FBB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1497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205066-D38B-479C-8D81-0A48B588EF38}" type="slidenum">
              <a:rPr lang="en-US" smtClean="0"/>
              <a:t>4</a:t>
            </a:fld>
            <a:endParaRPr lang="en-US"/>
          </a:p>
        </p:txBody>
      </p:sp>
      <p:sp>
        <p:nvSpPr>
          <p:cNvPr id="6" name="Notes Placeholder 5">
            <a:extLst>
              <a:ext uri="{FF2B5EF4-FFF2-40B4-BE49-F238E27FC236}">
                <a16:creationId xmlns:a16="http://schemas.microsoft.com/office/drawing/2014/main" id="{3591CD1F-21E9-4953-B023-02116C37BB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24583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205066-D38B-479C-8D81-0A48B588EF38}" type="slidenum">
              <a:rPr lang="en-US" smtClean="0"/>
              <a:t>40</a:t>
            </a:fld>
            <a:endParaRPr lang="en-US"/>
          </a:p>
        </p:txBody>
      </p:sp>
      <p:sp>
        <p:nvSpPr>
          <p:cNvPr id="6" name="Notes Placeholder 5">
            <a:extLst>
              <a:ext uri="{FF2B5EF4-FFF2-40B4-BE49-F238E27FC236}">
                <a16:creationId xmlns:a16="http://schemas.microsoft.com/office/drawing/2014/main" id="{620CD096-B22B-4563-95D6-3D4F1DDC8A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02310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205066-D38B-479C-8D81-0A48B588EF38}" type="slidenum">
              <a:rPr lang="en-US" smtClean="0"/>
              <a:t>41</a:t>
            </a:fld>
            <a:endParaRPr lang="en-US"/>
          </a:p>
        </p:txBody>
      </p:sp>
      <p:sp>
        <p:nvSpPr>
          <p:cNvPr id="6" name="Notes Placeholder 5">
            <a:extLst>
              <a:ext uri="{FF2B5EF4-FFF2-40B4-BE49-F238E27FC236}">
                <a16:creationId xmlns:a16="http://schemas.microsoft.com/office/drawing/2014/main" id="{BC6A4226-6476-442A-A52E-DF2F670E18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26231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205066-D38B-479C-8D81-0A48B588EF38}" type="slidenum">
              <a:rPr lang="en-US" smtClean="0"/>
              <a:t>42</a:t>
            </a:fld>
            <a:endParaRPr lang="en-US"/>
          </a:p>
        </p:txBody>
      </p:sp>
      <p:sp>
        <p:nvSpPr>
          <p:cNvPr id="6" name="Notes Placeholder 5">
            <a:extLst>
              <a:ext uri="{FF2B5EF4-FFF2-40B4-BE49-F238E27FC236}">
                <a16:creationId xmlns:a16="http://schemas.microsoft.com/office/drawing/2014/main" id="{24636492-015F-4817-9694-EECDE90291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18656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205066-D38B-479C-8D81-0A48B588EF38}" type="slidenum">
              <a:rPr lang="en-US" smtClean="0"/>
              <a:t>43</a:t>
            </a:fld>
            <a:endParaRPr lang="en-US"/>
          </a:p>
        </p:txBody>
      </p:sp>
      <p:sp>
        <p:nvSpPr>
          <p:cNvPr id="6" name="Notes Placeholder 5">
            <a:extLst>
              <a:ext uri="{FF2B5EF4-FFF2-40B4-BE49-F238E27FC236}">
                <a16:creationId xmlns:a16="http://schemas.microsoft.com/office/drawing/2014/main" id="{736EF5F3-7CBA-4B45-8A5A-C74245E800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20494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205066-D38B-479C-8D81-0A48B588EF38}" type="slidenum">
              <a:rPr lang="en-US" smtClean="0"/>
              <a:t>44</a:t>
            </a:fld>
            <a:endParaRPr lang="en-US"/>
          </a:p>
        </p:txBody>
      </p:sp>
      <p:sp>
        <p:nvSpPr>
          <p:cNvPr id="6" name="Notes Placeholder 5">
            <a:extLst>
              <a:ext uri="{FF2B5EF4-FFF2-40B4-BE49-F238E27FC236}">
                <a16:creationId xmlns:a16="http://schemas.microsoft.com/office/drawing/2014/main" id="{814F280A-92BA-4AF2-AA9E-CB6AEB5992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1680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205066-D38B-479C-8D81-0A48B588EF38}" type="slidenum">
              <a:rPr lang="en-US" smtClean="0"/>
              <a:t>45</a:t>
            </a:fld>
            <a:endParaRPr lang="en-US"/>
          </a:p>
        </p:txBody>
      </p:sp>
      <p:sp>
        <p:nvSpPr>
          <p:cNvPr id="6" name="Notes Placeholder 5">
            <a:extLst>
              <a:ext uri="{FF2B5EF4-FFF2-40B4-BE49-F238E27FC236}">
                <a16:creationId xmlns:a16="http://schemas.microsoft.com/office/drawing/2014/main" id="{E204EB7A-2F96-473B-A0DB-5216E51674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72122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205066-D38B-479C-8D81-0A48B588EF38}" type="slidenum">
              <a:rPr lang="en-US" smtClean="0"/>
              <a:t>46</a:t>
            </a:fld>
            <a:endParaRPr lang="en-US"/>
          </a:p>
        </p:txBody>
      </p:sp>
      <p:sp>
        <p:nvSpPr>
          <p:cNvPr id="6" name="Notes Placeholder 5">
            <a:extLst>
              <a:ext uri="{FF2B5EF4-FFF2-40B4-BE49-F238E27FC236}">
                <a16:creationId xmlns:a16="http://schemas.microsoft.com/office/drawing/2014/main" id="{D81567FA-FC46-48E2-83B0-9D3CB215F2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7821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205066-D38B-479C-8D81-0A48B588EF38}" type="slidenum">
              <a:rPr lang="en-US" smtClean="0"/>
              <a:t>5</a:t>
            </a:fld>
            <a:endParaRPr lang="en-US"/>
          </a:p>
        </p:txBody>
      </p:sp>
      <p:sp>
        <p:nvSpPr>
          <p:cNvPr id="6" name="Notes Placeholder 5">
            <a:extLst>
              <a:ext uri="{FF2B5EF4-FFF2-40B4-BE49-F238E27FC236}">
                <a16:creationId xmlns:a16="http://schemas.microsoft.com/office/drawing/2014/main" id="{7FCCC24E-69BF-4CC4-BDA2-7A204C273C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3478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205066-D38B-479C-8D81-0A48B588EF38}" type="slidenum">
              <a:rPr lang="en-US" smtClean="0"/>
              <a:t>6</a:t>
            </a:fld>
            <a:endParaRPr lang="en-US"/>
          </a:p>
        </p:txBody>
      </p:sp>
      <p:sp>
        <p:nvSpPr>
          <p:cNvPr id="6" name="Notes Placeholder 5">
            <a:extLst>
              <a:ext uri="{FF2B5EF4-FFF2-40B4-BE49-F238E27FC236}">
                <a16:creationId xmlns:a16="http://schemas.microsoft.com/office/drawing/2014/main" id="{31046EDB-5BE6-4D00-A3E6-1B26306C2A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0193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205066-D38B-479C-8D81-0A48B588EF38}" type="slidenum">
              <a:rPr lang="en-US" smtClean="0"/>
              <a:t>7</a:t>
            </a:fld>
            <a:endParaRPr lang="en-US"/>
          </a:p>
        </p:txBody>
      </p:sp>
      <p:sp>
        <p:nvSpPr>
          <p:cNvPr id="6" name="Notes Placeholder 5">
            <a:extLst>
              <a:ext uri="{FF2B5EF4-FFF2-40B4-BE49-F238E27FC236}">
                <a16:creationId xmlns:a16="http://schemas.microsoft.com/office/drawing/2014/main" id="{83CA8173-5EE3-49E7-952B-3DA1413246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1206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205066-D38B-479C-8D81-0A48B588EF38}" type="slidenum">
              <a:rPr lang="en-US" smtClean="0"/>
              <a:t>8</a:t>
            </a:fld>
            <a:endParaRPr lang="en-US"/>
          </a:p>
        </p:txBody>
      </p:sp>
      <p:sp>
        <p:nvSpPr>
          <p:cNvPr id="6" name="Notes Placeholder 5">
            <a:extLst>
              <a:ext uri="{FF2B5EF4-FFF2-40B4-BE49-F238E27FC236}">
                <a16:creationId xmlns:a16="http://schemas.microsoft.com/office/drawing/2014/main" id="{EDAF4FED-17EE-48B0-AEAC-0C82887201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2364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205066-D38B-479C-8D81-0A48B588EF38}" type="slidenum">
              <a:rPr lang="en-US" smtClean="0"/>
              <a:t>9</a:t>
            </a:fld>
            <a:endParaRPr lang="en-US"/>
          </a:p>
        </p:txBody>
      </p:sp>
      <p:sp>
        <p:nvSpPr>
          <p:cNvPr id="6" name="Notes Placeholder 5">
            <a:extLst>
              <a:ext uri="{FF2B5EF4-FFF2-40B4-BE49-F238E27FC236}">
                <a16:creationId xmlns:a16="http://schemas.microsoft.com/office/drawing/2014/main" id="{7C7FA127-D8B3-489E-AAF2-8A6D738207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3939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rgbClr val="50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8A8A0-7C1D-4903-BC7F-A8AE6F853CD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964" y="6432611"/>
            <a:ext cx="3105032" cy="42538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237582" y="6732577"/>
            <a:ext cx="391885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chemeClr val="bg2">
                    <a:lumMod val="25000"/>
                  </a:schemeClr>
                </a:solidFill>
              </a:rPr>
              <a:t>© James Abbey</a:t>
            </a:r>
          </a:p>
        </p:txBody>
      </p:sp>
    </p:spTree>
    <p:extLst>
      <p:ext uri="{BB962C8B-B14F-4D97-AF65-F5344CB8AC3E}">
        <p14:creationId xmlns:p14="http://schemas.microsoft.com/office/powerpoint/2010/main" val="3611521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5AB05-9D91-4167-9B2C-F1434EC1AF75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8A8A0-7C1D-4903-BC7F-A8AE6F853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061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5AB05-9D91-4167-9B2C-F1434EC1AF75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8A8A0-7C1D-4903-BC7F-A8AE6F853CD8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964" y="6432611"/>
            <a:ext cx="3105032" cy="42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443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399" y="286604"/>
            <a:ext cx="10598331" cy="855711"/>
          </a:xfrm>
        </p:spPr>
        <p:txBody>
          <a:bodyPr/>
          <a:lstStyle>
            <a:lvl1pPr marL="0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399" y="1305803"/>
            <a:ext cx="10598331" cy="4990494"/>
          </a:xfrm>
        </p:spPr>
        <p:txBody>
          <a:bodyPr/>
          <a:lstStyle>
            <a:lvl1pPr marL="457200" indent="-365760">
              <a:spcBef>
                <a:spcPts val="1200"/>
              </a:spcBef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  <a:defRPr/>
            </a:lvl1pPr>
            <a:lvl2pPr marL="384048" indent="-18288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  <a:defRPr/>
            </a:lvl2pPr>
            <a:lvl3pPr marL="914400" indent="-182880">
              <a:spcBef>
                <a:spcPts val="600"/>
              </a:spcBef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  <a:defRPr sz="2800"/>
            </a:lvl3pPr>
            <a:lvl4pPr marL="1371600" indent="-18288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  <a:defRPr sz="2400"/>
            </a:lvl4pPr>
            <a:lvl5pPr marL="1828800" indent="-18288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8A8A0-7C1D-4903-BC7F-A8AE6F853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01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8A8A0-7C1D-4903-BC7F-A8AE6F853CD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964" y="6432611"/>
            <a:ext cx="3105032" cy="42538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237016" y="6717188"/>
            <a:ext cx="393667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rgbClr val="500001"/>
                </a:solidFill>
              </a:rPr>
              <a:t>EXECUTIVE EDUCATION</a:t>
            </a:r>
          </a:p>
        </p:txBody>
      </p:sp>
    </p:spTree>
    <p:extLst>
      <p:ext uri="{BB962C8B-B14F-4D97-AF65-F5344CB8AC3E}">
        <p14:creationId xmlns:p14="http://schemas.microsoft.com/office/powerpoint/2010/main" val="2264827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8A8A0-7C1D-4903-BC7F-A8AE6F853CD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237016" y="6717188"/>
            <a:ext cx="393667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rgbClr val="500001"/>
                </a:solidFill>
              </a:rPr>
              <a:t>EXECUTIVE EDUCATION</a:t>
            </a:r>
          </a:p>
        </p:txBody>
      </p:sp>
    </p:spTree>
    <p:extLst>
      <p:ext uri="{BB962C8B-B14F-4D97-AF65-F5344CB8AC3E}">
        <p14:creationId xmlns:p14="http://schemas.microsoft.com/office/powerpoint/2010/main" val="1587151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8A8A0-7C1D-4903-BC7F-A8AE6F853CD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237016" y="6717188"/>
            <a:ext cx="393667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rgbClr val="500001"/>
                </a:solidFill>
              </a:rPr>
              <a:t>EXECUTIVE EDUCATION</a:t>
            </a:r>
          </a:p>
        </p:txBody>
      </p:sp>
    </p:spTree>
    <p:extLst>
      <p:ext uri="{BB962C8B-B14F-4D97-AF65-F5344CB8AC3E}">
        <p14:creationId xmlns:p14="http://schemas.microsoft.com/office/powerpoint/2010/main" val="3818684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8A8A0-7C1D-4903-BC7F-A8AE6F853CD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237016" y="6717188"/>
            <a:ext cx="393667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rgbClr val="500001"/>
                </a:solidFill>
              </a:rPr>
              <a:t>EXECUTIVE EDUCATION</a:t>
            </a:r>
          </a:p>
        </p:txBody>
      </p:sp>
    </p:spTree>
    <p:extLst>
      <p:ext uri="{BB962C8B-B14F-4D97-AF65-F5344CB8AC3E}">
        <p14:creationId xmlns:p14="http://schemas.microsoft.com/office/powerpoint/2010/main" val="2743128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8A8A0-7C1D-4903-BC7F-A8AE6F853CD8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964" y="6432611"/>
            <a:ext cx="3105032" cy="42538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237016" y="6717188"/>
            <a:ext cx="393667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rgbClr val="500001"/>
                </a:solidFill>
              </a:rPr>
              <a:t>EXECUTIVE EDUCATION</a:t>
            </a:r>
          </a:p>
        </p:txBody>
      </p:sp>
    </p:spTree>
    <p:extLst>
      <p:ext uri="{BB962C8B-B14F-4D97-AF65-F5344CB8AC3E}">
        <p14:creationId xmlns:p14="http://schemas.microsoft.com/office/powerpoint/2010/main" val="614713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4E5AB05-9D91-4167-9B2C-F1434EC1AF75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F48A8A0-7C1D-4903-BC7F-A8AE6F853CD8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9638" y="6393197"/>
            <a:ext cx="3392723" cy="46480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237016" y="6717188"/>
            <a:ext cx="393667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rgbClr val="500001"/>
                </a:solidFill>
              </a:rPr>
              <a:t>EXECUTIVE EDUCATION</a:t>
            </a:r>
          </a:p>
        </p:txBody>
      </p:sp>
    </p:spTree>
    <p:extLst>
      <p:ext uri="{BB962C8B-B14F-4D97-AF65-F5344CB8AC3E}">
        <p14:creationId xmlns:p14="http://schemas.microsoft.com/office/powerpoint/2010/main" val="2803733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5AB05-9D91-4167-9B2C-F1434EC1AF75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8A8A0-7C1D-4903-BC7F-A8AE6F853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796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50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8274" y="185249"/>
            <a:ext cx="10633166" cy="8019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8274" y="1331928"/>
            <a:ext cx="10633166" cy="496929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4E5AB05-9D91-4167-9B2C-F1434EC1AF75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F48A8A0-7C1D-4903-BC7F-A8AE6F853CD8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88274" y="1133288"/>
            <a:ext cx="10633166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964" y="6432611"/>
            <a:ext cx="3105032" cy="42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41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3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>
            <a:lumMod val="75000"/>
          </a:schemeClr>
        </a:buClr>
        <a:buFont typeface="Wingdings" panose="05000000000000000000" pitchFamily="2" charset="2"/>
        <a:buChar char="§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>
            <a:lumMod val="75000"/>
          </a:schemeClr>
        </a:buClr>
        <a:buFont typeface="Wingdings" panose="05000000000000000000" pitchFamily="2" charset="2"/>
        <a:buChar char="§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>
            <a:lumMod val="75000"/>
          </a:schemeClr>
        </a:buClr>
        <a:buFont typeface="Wingdings" panose="05000000000000000000" pitchFamily="2" charset="2"/>
        <a:buChar char="§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>
            <a:lumMod val="75000"/>
          </a:schemeClr>
        </a:buClr>
        <a:buFont typeface="Wingdings" panose="05000000000000000000" pitchFamily="2" charset="2"/>
        <a:buChar char="§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0.png"/><Relationship Id="rId4" Type="http://schemas.openxmlformats.org/officeDocument/2006/relationships/image" Target="../media/image21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7" Type="http://schemas.openxmlformats.org/officeDocument/2006/relationships/image" Target="../media/image15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0.png"/><Relationship Id="rId5" Type="http://schemas.openxmlformats.org/officeDocument/2006/relationships/image" Target="../media/image131.png"/><Relationship Id="rId4" Type="http://schemas.openxmlformats.org/officeDocument/2006/relationships/image" Target="../media/image121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png"/><Relationship Id="rId3" Type="http://schemas.openxmlformats.org/officeDocument/2006/relationships/oleObject" Target="../embeddings/oleObject1.bin"/><Relationship Id="rId7" Type="http://schemas.openxmlformats.org/officeDocument/2006/relationships/image" Target="../media/image26.wmf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.bin"/><Relationship Id="rId4" Type="http://schemas.openxmlformats.org/officeDocument/2006/relationships/image" Target="../media/image26.w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0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Financial Time </a:t>
            </a:r>
            <a:r>
              <a:rPr lang="en-US"/>
              <a:t>Series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Prof. Michael Ketzenberg</a:t>
            </a:r>
          </a:p>
        </p:txBody>
      </p:sp>
    </p:spTree>
    <p:extLst>
      <p:ext uri="{BB962C8B-B14F-4D97-AF65-F5344CB8AC3E}">
        <p14:creationId xmlns:p14="http://schemas.microsoft.com/office/powerpoint/2010/main" val="30172824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Trend Comes in Many Forms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058160" y="1422196"/>
            <a:ext cx="5242560" cy="4743756"/>
            <a:chOff x="3058160" y="1422196"/>
            <a:chExt cx="5242560" cy="4743756"/>
          </a:xfrm>
        </p:grpSpPr>
        <p:pic>
          <p:nvPicPr>
            <p:cNvPr id="4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208020" y="1422196"/>
              <a:ext cx="5092700" cy="47437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" name="TextBox 2"/>
            <p:cNvSpPr txBox="1"/>
            <p:nvPr/>
          </p:nvSpPr>
          <p:spPr>
            <a:xfrm>
              <a:off x="3058160" y="2286000"/>
              <a:ext cx="538480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Price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058160" y="4673600"/>
              <a:ext cx="538480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Price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754370" y="4673600"/>
              <a:ext cx="538480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Price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754370" y="2286000"/>
              <a:ext cx="538480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Price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484540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Trend is Only One Piece of the Puzzle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0906" y="2101818"/>
            <a:ext cx="7718776" cy="347686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778696" y="3219189"/>
            <a:ext cx="901874" cy="8642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Price</a:t>
            </a:r>
          </a:p>
        </p:txBody>
      </p:sp>
    </p:spTree>
    <p:extLst>
      <p:ext uri="{BB962C8B-B14F-4D97-AF65-F5344CB8AC3E}">
        <p14:creationId xmlns:p14="http://schemas.microsoft.com/office/powerpoint/2010/main" val="29137096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Time Series Handle?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274" y="1605558"/>
            <a:ext cx="5675713" cy="4023360"/>
          </a:xfrm>
        </p:spPr>
        <p:txBody>
          <a:bodyPr>
            <a:normAutofit/>
          </a:bodyPr>
          <a:lstStyle/>
          <a:p>
            <a:r>
              <a:rPr lang="en-US" sz="2400" dirty="0"/>
              <a:t>Time Series Complexity</a:t>
            </a:r>
          </a:p>
          <a:p>
            <a:pPr lvl="1"/>
            <a:r>
              <a:rPr lang="en-US" sz="2000" dirty="0"/>
              <a:t>The bigger the model, the more “components” of demand can be handled (i.e., the model breaks down more elements of variability).</a:t>
            </a:r>
          </a:p>
          <a:p>
            <a:pPr lvl="1"/>
            <a:r>
              <a:rPr lang="en-US" sz="2000" dirty="0"/>
              <a:t>Even small models, such as a simple moving average, often work well for stable systems.</a:t>
            </a:r>
          </a:p>
          <a:p>
            <a:pPr lvl="1"/>
            <a:r>
              <a:rPr lang="en-US" sz="2000" dirty="0"/>
              <a:t>Only add complexity when the trade-off between interpretation and accuracy warrants examining the additional layers of variability.</a:t>
            </a:r>
          </a:p>
        </p:txBody>
      </p:sp>
      <p:graphicFrame>
        <p:nvGraphicFramePr>
          <p:cNvPr id="4" name="Diagram 3"/>
          <p:cNvGraphicFramePr/>
          <p:nvPr/>
        </p:nvGraphicFramePr>
        <p:xfrm>
          <a:off x="5715000" y="1378989"/>
          <a:ext cx="6477000" cy="44764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218382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Approaches to Time-Series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Regression analysis: </a:t>
            </a:r>
          </a:p>
          <a:p>
            <a:pPr lvl="2"/>
            <a:r>
              <a:rPr lang="en-US" dirty="0"/>
              <a:t>Using time as a predictor</a:t>
            </a:r>
          </a:p>
          <a:p>
            <a:pPr lvl="2"/>
            <a:r>
              <a:rPr lang="en-US" dirty="0"/>
              <a:t>Leveraging Autocorrelation in Autoregressive (AR) models:</a:t>
            </a:r>
          </a:p>
          <a:p>
            <a:r>
              <a:rPr lang="en-US" dirty="0"/>
              <a:t>Smoothing Methods</a:t>
            </a:r>
          </a:p>
          <a:p>
            <a:pPr lvl="2"/>
            <a:r>
              <a:rPr lang="en-US" dirty="0"/>
              <a:t>Momentum</a:t>
            </a:r>
          </a:p>
          <a:p>
            <a:pPr lvl="2"/>
            <a:r>
              <a:rPr lang="en-US" dirty="0"/>
              <a:t>Moving averages</a:t>
            </a:r>
          </a:p>
          <a:p>
            <a:pPr lvl="2"/>
            <a:r>
              <a:rPr lang="en-US" dirty="0"/>
              <a:t>Exponential smoothing</a:t>
            </a:r>
          </a:p>
        </p:txBody>
      </p:sp>
    </p:spTree>
    <p:extLst>
      <p:ext uri="{BB962C8B-B14F-4D97-AF65-F5344CB8AC3E}">
        <p14:creationId xmlns:p14="http://schemas.microsoft.com/office/powerpoint/2010/main" val="2272891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Time-Based Regression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To obtain a linear relationship between a dependent variable (say stock closing price) and time, we use time as a predictor.</a:t>
                </a:r>
              </a:p>
              <a:p>
                <a:r>
                  <a:rPr lang="en-US" dirty="0"/>
                  <a:t>Generally,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 2, 3,…  </m:t>
                    </m:r>
                  </m:oMath>
                </a14:m>
                <a:r>
                  <a:rPr lang="en-US" dirty="0"/>
                  <a:t>denote a time index, then </a:t>
                </a:r>
                <a:r>
                  <a:rPr lang="en-US" i="1" dirty="0"/>
                  <a:t>t</a:t>
                </a:r>
                <a:r>
                  <a:rPr lang="en-US" dirty="0"/>
                  <a:t> is used as a single predictor in a regression model such that</a:t>
                </a:r>
              </a:p>
              <a:p>
                <a:endParaRPr lang="en-US" dirty="0"/>
              </a:p>
              <a:p>
                <a:r>
                  <a:rPr lang="en-US" dirty="0"/>
                  <a:t>Thus, we model three time series components: level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, trend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, and noise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en-US" dirty="0"/>
                  <a:t>.  Seasonality is not modeled. 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65" t="-2564" r="-22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155390" y="3314970"/>
                <a:ext cx="4953894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36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3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l-GR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ε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5390" y="3314970"/>
                <a:ext cx="4953894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98647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Estimation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8EA34DA8-72C9-4D1C-B258-366B71EDAEC8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6642" y="1301287"/>
            <a:ext cx="5319211" cy="49995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075630" y="4965167"/>
                <a:ext cx="310176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5630" y="4965167"/>
                <a:ext cx="3101765" cy="369332"/>
              </a:xfrm>
              <a:prstGeom prst="rect">
                <a:avLst/>
              </a:prstGeom>
              <a:blipFill>
                <a:blip r:embed="rId4"/>
                <a:stretch>
                  <a:fillRect t="-1639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51615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See the Magic of R</a:t>
            </a:r>
          </a:p>
        </p:txBody>
      </p:sp>
      <p:sp>
        <p:nvSpPr>
          <p:cNvPr id="8" name="Down Arrow 7"/>
          <p:cNvSpPr/>
          <p:nvPr/>
        </p:nvSpPr>
        <p:spPr>
          <a:xfrm>
            <a:off x="2394369" y="2479040"/>
            <a:ext cx="590939" cy="5859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5751015" y="3359153"/>
            <a:ext cx="6071118" cy="2536488"/>
          </a:xfrm>
        </p:spPr>
        <p:txBody>
          <a:bodyPr>
            <a:normAutofit fontScale="92500" lnSpcReduction="10000"/>
          </a:bodyPr>
          <a:lstStyle/>
          <a:p>
            <a:r>
              <a:rPr lang="en-US" sz="1400" b="1" dirty="0"/>
              <a:t>Coefficients</a:t>
            </a:r>
            <a:r>
              <a:rPr lang="en-US" sz="1400" dirty="0"/>
              <a:t>: Intercept and X values and their related standard errors.</a:t>
            </a:r>
          </a:p>
          <a:p>
            <a:r>
              <a:rPr lang="en-US" sz="1400" b="1" dirty="0"/>
              <a:t>t-statistic (aka t-value)</a:t>
            </a:r>
            <a:r>
              <a:rPr lang="en-US" sz="1400" dirty="0"/>
              <a:t>: coefficient/std.error ==&gt; small value indicates variable has little/no effect on outcome. </a:t>
            </a:r>
            <a:r>
              <a:rPr lang="en-US" sz="1400" i="1" dirty="0"/>
              <a:t>The larger, the better!</a:t>
            </a:r>
            <a:endParaRPr lang="en-US" sz="1000" dirty="0"/>
          </a:p>
          <a:p>
            <a:r>
              <a:rPr lang="en-US" sz="1400" b="1" dirty="0" err="1"/>
              <a:t>Pr</a:t>
            </a:r>
            <a:r>
              <a:rPr lang="en-US" sz="1400" b="1" dirty="0"/>
              <a:t>(&gt;|t)</a:t>
            </a:r>
            <a:r>
              <a:rPr lang="en-US" sz="1400" dirty="0"/>
              <a:t>: probability of observing this t-value if coefficient is zero. </a:t>
            </a:r>
            <a:r>
              <a:rPr lang="en-US" sz="1400" i="1" dirty="0"/>
              <a:t>Small is good</a:t>
            </a:r>
            <a:r>
              <a:rPr lang="en-US" sz="1400" dirty="0"/>
              <a:t>!</a:t>
            </a:r>
          </a:p>
          <a:p>
            <a:r>
              <a:rPr lang="en-US" sz="1400" b="1" dirty="0"/>
              <a:t>R-squared</a:t>
            </a:r>
            <a:r>
              <a:rPr lang="en-US" sz="1400" dirty="0"/>
              <a:t>: goodness of fit 0 to 1, 1 is too good of a fit. </a:t>
            </a:r>
            <a:r>
              <a:rPr lang="en-US" sz="1400" i="1" dirty="0"/>
              <a:t>Closer to 1 is great</a:t>
            </a:r>
            <a:r>
              <a:rPr lang="en-US" sz="1400" dirty="0"/>
              <a:t>!</a:t>
            </a:r>
          </a:p>
          <a:p>
            <a:r>
              <a:rPr lang="en-US" sz="1400" b="1" dirty="0"/>
              <a:t>F-statistic</a:t>
            </a:r>
            <a:r>
              <a:rPr lang="en-US" sz="1400" dirty="0"/>
              <a:t>: assess if the model better than "guessing“ at chance alone. </a:t>
            </a:r>
            <a:r>
              <a:rPr lang="en-US" sz="1400" i="1" dirty="0"/>
              <a:t>Larger is better!</a:t>
            </a:r>
            <a:endParaRPr lang="en-US" sz="1400" dirty="0"/>
          </a:p>
          <a:p>
            <a:r>
              <a:rPr lang="en-US" sz="1400" b="1" dirty="0"/>
              <a:t>p-value</a:t>
            </a:r>
            <a:r>
              <a:rPr lang="en-US" sz="1400" dirty="0"/>
              <a:t>: probability of seeing an F-value this “large” by chance alone. </a:t>
            </a:r>
            <a:r>
              <a:rPr lang="en-US" sz="1400" i="1" dirty="0"/>
              <a:t>Same as </a:t>
            </a:r>
            <a:r>
              <a:rPr lang="en-US" sz="1400" i="1" dirty="0" err="1"/>
              <a:t>Pr</a:t>
            </a:r>
            <a:r>
              <a:rPr lang="en-US" sz="1400" i="1" dirty="0"/>
              <a:t>(&gt;|t) as smaller is better for the “overall” model</a:t>
            </a:r>
            <a:r>
              <a:rPr lang="en-US" sz="1400" dirty="0"/>
              <a:t>!</a:t>
            </a:r>
          </a:p>
          <a:p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399" y="1279184"/>
            <a:ext cx="9229725" cy="9715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815" y="3182286"/>
            <a:ext cx="5029200" cy="25812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592320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Time-Based Regression Plot for AAPL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6642" y="1142315"/>
            <a:ext cx="5319211" cy="49995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409348" y="4913833"/>
                <a:ext cx="455284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150.55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0.45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9348" y="4913833"/>
                <a:ext cx="4552842" cy="369332"/>
              </a:xfrm>
              <a:prstGeom prst="rect">
                <a:avLst/>
              </a:prstGeom>
              <a:blipFill>
                <a:blip r:embed="rId4"/>
                <a:stretch>
                  <a:fillRect t="-1639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8984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the Number of Periods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use all of the periods?  In the case of AAPL this is 250 days.</a:t>
            </a:r>
          </a:p>
          <a:p>
            <a:r>
              <a:rPr lang="en-US" dirty="0"/>
              <a:t>Why not use all of the periods?</a:t>
            </a:r>
          </a:p>
          <a:p>
            <a:r>
              <a:rPr lang="en-US" dirty="0"/>
              <a:t>What is an essential tradeoff in selecting the number of periods?</a:t>
            </a:r>
          </a:p>
          <a:p>
            <a:r>
              <a:rPr lang="en-US" dirty="0"/>
              <a:t>Also, need to split data into training and testing subsets.</a:t>
            </a:r>
          </a:p>
        </p:txBody>
      </p:sp>
    </p:spTree>
    <p:extLst>
      <p:ext uri="{BB962C8B-B14F-4D97-AF65-F5344CB8AC3E}">
        <p14:creationId xmlns:p14="http://schemas.microsoft.com/office/powerpoint/2010/main" val="21518444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3BDAA-5FFB-4BB2-BA3B-89C3FCEC4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Rolling Regressions with 20 days in RStudio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9B0316-3773-4E22-8255-EEB9331110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 will use 20 days of data – the most recent 20 days to predict the closing price of AAPL for the next trading day.  </a:t>
            </a:r>
          </a:p>
          <a:p>
            <a:r>
              <a:rPr lang="en-US" dirty="0"/>
              <a:t>Therefore, the first prediction will be for day 21 using the data from day 1 through day 20.</a:t>
            </a:r>
          </a:p>
          <a:p>
            <a:r>
              <a:rPr lang="en-US" dirty="0"/>
              <a:t>The last prediction will be for day 250 using the data from day 230 through day 249.</a:t>
            </a:r>
          </a:p>
          <a:p>
            <a:r>
              <a:rPr lang="en-US" dirty="0"/>
              <a:t>We will assess the errors in our predictions using absolute errors since, otherwise, under predicted values will offset over predicted values and thereby artificially lower the error rate.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367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Overview of Time Series</a:t>
            </a:r>
          </a:p>
          <a:p>
            <a:pPr lvl="2"/>
            <a:r>
              <a:rPr lang="en-US" dirty="0"/>
              <a:t>Purpose</a:t>
            </a:r>
          </a:p>
          <a:p>
            <a:pPr lvl="2"/>
            <a:r>
              <a:rPr lang="en-US" dirty="0"/>
              <a:t>Components</a:t>
            </a:r>
          </a:p>
          <a:p>
            <a:r>
              <a:rPr lang="en-US" dirty="0"/>
              <a:t>Regression Analysis</a:t>
            </a:r>
          </a:p>
          <a:p>
            <a:pPr lvl="2"/>
            <a:r>
              <a:rPr lang="en-US" dirty="0"/>
              <a:t>Time as a predictor</a:t>
            </a:r>
          </a:p>
          <a:p>
            <a:pPr lvl="2"/>
            <a:r>
              <a:rPr lang="en-US" dirty="0"/>
              <a:t>Auto-regressive functions</a:t>
            </a:r>
          </a:p>
          <a:p>
            <a:r>
              <a:rPr lang="en-US" dirty="0"/>
              <a:t>Smoothing Methods</a:t>
            </a:r>
          </a:p>
          <a:p>
            <a:pPr lvl="2"/>
            <a:r>
              <a:rPr lang="en-US" dirty="0"/>
              <a:t>Momentum</a:t>
            </a:r>
          </a:p>
          <a:p>
            <a:pPr lvl="2"/>
            <a:r>
              <a:rPr lang="en-US" dirty="0"/>
              <a:t>Moving averages</a:t>
            </a:r>
          </a:p>
          <a:p>
            <a:pPr lvl="2"/>
            <a:r>
              <a:rPr lang="en-US" dirty="0"/>
              <a:t>Exponential Smoothing</a:t>
            </a:r>
          </a:p>
        </p:txBody>
      </p:sp>
    </p:spTree>
    <p:extLst>
      <p:ext uri="{BB962C8B-B14F-4D97-AF65-F5344CB8AC3E}">
        <p14:creationId xmlns:p14="http://schemas.microsoft.com/office/powerpoint/2010/main" val="34178188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Rolling Regression with a 20 Day Window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6000" y="1443718"/>
            <a:ext cx="8334375" cy="4667250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6334827" y="1608475"/>
            <a:ext cx="86763" cy="36731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1996682" y="1986099"/>
            <a:ext cx="4275667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6467475" y="1992449"/>
            <a:ext cx="2676525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970814" y="1992449"/>
            <a:ext cx="971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Training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320087" y="2004061"/>
            <a:ext cx="971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Testing</a:t>
            </a:r>
          </a:p>
        </p:txBody>
      </p:sp>
    </p:spTree>
    <p:extLst>
      <p:ext uri="{BB962C8B-B14F-4D97-AF65-F5344CB8AC3E}">
        <p14:creationId xmlns:p14="http://schemas.microsoft.com/office/powerpoint/2010/main" val="12015330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Best Choice for the Number of Periods?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dirty="0"/>
                  <a:t>Evaluate number of periods based on measures of training error.</a:t>
                </a:r>
              </a:p>
              <a:p>
                <a:r>
                  <a:rPr lang="en-US" dirty="0"/>
                  <a:t>Then test using test data.</a:t>
                </a:r>
              </a:p>
              <a:p>
                <a:r>
                  <a:rPr lang="en-US" dirty="0"/>
                  <a:t>Test error will almost always be greater than training error</a:t>
                </a:r>
              </a:p>
              <a:p>
                <a:r>
                  <a:rPr lang="en-US" dirty="0"/>
                  <a:t>Measures of error:</a:t>
                </a:r>
              </a:p>
              <a:p>
                <a:pPr lvl="2"/>
                <a:r>
                  <a:rPr lang="en-US" dirty="0"/>
                  <a:t>Error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Mean Error 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pHide m:val="on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nary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Mean Absolute Error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/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Error Std. Deviation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/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𝐸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sub>
                                        </m:s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𝐸</m:t>
                                            </m:r>
                                          </m:e>
                                        </m:acc>
                                      </m:e>
                                    </m:d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</m:e>
                    </m:ra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150" t="-2442" r="-10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8546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Exercise:  Rolling Regressions in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Evaluate different rolling horizon regression models using the time series data for Apple (AAPL).</a:t>
            </a:r>
          </a:p>
          <a:p>
            <a:r>
              <a:rPr lang="en-US" dirty="0"/>
              <a:t>Use periods 1-200 as the training data and 201-250 as the testing data.</a:t>
            </a:r>
          </a:p>
          <a:p>
            <a:r>
              <a:rPr lang="en-US" dirty="0"/>
              <a:t>Use the forecast command to generate a prediction of closing price the one period after the horizon end period. </a:t>
            </a:r>
          </a:p>
          <a:p>
            <a:pPr lvl="2"/>
            <a:r>
              <a:rPr lang="en-US" dirty="0"/>
              <a:t>So if you are looking at a 10 period horizon, generate your first linear regression model using Apple closing prices for periods 1-10, then generate a forecast for period 11.  Calculate the absolute error (actual-predicted) for period 11 and save it into a vector</a:t>
            </a:r>
          </a:p>
          <a:p>
            <a:pPr lvl="2"/>
            <a:r>
              <a:rPr lang="en-US" dirty="0"/>
              <a:t>Next, calculate the next rolling horizon regression model for periods 2-11, and then generate a forecast for period 12.  Calculate the absolute error and save it in a vector.</a:t>
            </a:r>
          </a:p>
          <a:p>
            <a:pPr lvl="2"/>
            <a:r>
              <a:rPr lang="en-US" dirty="0"/>
              <a:t>Continue on until you have created regression models using all the training data.</a:t>
            </a:r>
          </a:p>
          <a:p>
            <a:pPr lvl="2"/>
            <a:r>
              <a:rPr lang="en-US" dirty="0"/>
              <a:t>Calculate the  absolute mean error cross all training periods</a:t>
            </a:r>
          </a:p>
          <a:p>
            <a:r>
              <a:rPr lang="en-US" dirty="0"/>
              <a:t>Redo the above analysis for rolling horizons of between 3 and 25 periods.  Which one is best?   Well, it will be the one with the lowest mean absolute training error.</a:t>
            </a:r>
          </a:p>
          <a:p>
            <a:r>
              <a:rPr lang="en-US" dirty="0"/>
              <a:t>Now calculate the test error for the best method you identified in the previous step.  Report the mean absolute testing error that arises over the testing data.</a:t>
            </a:r>
          </a:p>
        </p:txBody>
      </p:sp>
    </p:spTree>
    <p:extLst>
      <p:ext uri="{BB962C8B-B14F-4D97-AF65-F5344CB8AC3E}">
        <p14:creationId xmlns:p14="http://schemas.microsoft.com/office/powerpoint/2010/main" val="8632656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Non-Linear Trends and Seasonality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800" dirty="0"/>
                  <a:t>Exponential Trend - implies a multiplicative increase/decrease of a series over time: </a:t>
                </a:r>
                <a:br>
                  <a:rPr lang="en-US" sz="2800" dirty="0"/>
                </a:br>
                <a:br>
                  <a:rPr lang="en-US" sz="2800" dirty="0"/>
                </a:br>
                <a:endParaRPr lang="en-US" sz="2800" dirty="0"/>
              </a:p>
              <a:p>
                <a:r>
                  <a:rPr lang="en-US" sz="2800" dirty="0"/>
                  <a:t>Polynomial Trend - taking higher orders of </a:t>
                </a:r>
                <a:r>
                  <a:rPr lang="en-US" sz="2800" i="1" dirty="0"/>
                  <a:t>t</a:t>
                </a:r>
                <a:r>
                  <a:rPr lang="en-US" sz="2800" dirty="0"/>
                  <a:t>.  For example, a quadratic relationship would be in the form of:  </a:t>
                </a:r>
              </a:p>
              <a:p>
                <a:pPr marL="91440" indent="0">
                  <a:buNone/>
                </a:pPr>
                <a:r>
                  <a:rPr lang="en-US" sz="2800" dirty="0"/>
                  <a:t>		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l-G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l-GR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</m:oMath>
                </a14:m>
                <a:endParaRPr lang="en-US" sz="2800" dirty="0"/>
              </a:p>
              <a:p>
                <a:r>
                  <a:rPr lang="en-US" sz="2800" dirty="0"/>
                  <a:t>Seasonality - use indicator/categorical variables to denote seasons: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78" t="-1954" r="-1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423204" y="2268667"/>
                <a:ext cx="4953894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func>
                            <m:funcPr>
                              <m:ctrlP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32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func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l-GR" sz="3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l-GR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ε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3204" y="2268667"/>
                <a:ext cx="4953894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950151" y="5325134"/>
                <a:ext cx="8997250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l-GR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l-G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l-GR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ε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0151" y="5325134"/>
                <a:ext cx="8997250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62214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Auto-Regressive (AR)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the context of a time-series and trends in the time-series, it is likely that neighboring periods will tend to be correlated.</a:t>
            </a:r>
          </a:p>
          <a:p>
            <a:r>
              <a:rPr lang="en-US" dirty="0"/>
              <a:t>The term autocorrelation arises because it describes the correlation between a time-series and itself.</a:t>
            </a:r>
          </a:p>
          <a:p>
            <a:r>
              <a:rPr lang="en-US" dirty="0"/>
              <a:t>To compute autocorrelation, we compute the correlation between the series and a lagged version of the series.</a:t>
            </a:r>
          </a:p>
          <a:p>
            <a:r>
              <a:rPr lang="en-US" dirty="0"/>
              <a:t>A lagged series is simply a copy of the original series, moved foreword one or more periods:  i.e. lag-1, lag-2, …, lag-</a:t>
            </a:r>
            <a:r>
              <a:rPr lang="en-US" i="1" dirty="0"/>
              <a:t>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516609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Estimating Autocorrelation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399" y="1305803"/>
            <a:ext cx="10608734" cy="4990494"/>
          </a:xfrm>
        </p:spPr>
        <p:txBody>
          <a:bodyPr>
            <a:normAutofit/>
          </a:bodyPr>
          <a:lstStyle/>
          <a:p>
            <a:r>
              <a:rPr lang="en-US" sz="2800" dirty="0"/>
              <a:t>In </a:t>
            </a:r>
            <a:r>
              <a:rPr lang="en-US" sz="2800" i="1" dirty="0"/>
              <a:t>R</a:t>
            </a:r>
            <a:r>
              <a:rPr lang="en-US" sz="2800" dirty="0"/>
              <a:t>, we can evaluate autocorrelation and partial autocorrelation through plots using the functions </a:t>
            </a:r>
            <a:r>
              <a:rPr lang="en-US" sz="2800" dirty="0" err="1"/>
              <a:t>Acf</a:t>
            </a:r>
            <a:r>
              <a:rPr lang="en-US" sz="2800" dirty="0"/>
              <a:t>() and </a:t>
            </a:r>
            <a:r>
              <a:rPr lang="en-US" sz="2800" dirty="0" err="1"/>
              <a:t>Pacf</a:t>
            </a:r>
            <a:r>
              <a:rPr lang="en-US" sz="2800" dirty="0"/>
              <a:t>():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9808" y="2233800"/>
            <a:ext cx="8941859" cy="99853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2066" y="3357887"/>
            <a:ext cx="6104468" cy="2938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9161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Estimating an Autoregressive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Among regression-type models that directly account for autocorrelation are autoregressive (AR) models.</a:t>
                </a:r>
              </a:p>
              <a:p>
                <a:r>
                  <a:rPr lang="en-US" dirty="0"/>
                  <a:t>The more general class of models is called ARIMA – (Autoregressive Integrated Moving Average)</a:t>
                </a:r>
              </a:p>
              <a:p>
                <a:r>
                  <a:rPr lang="en-US" dirty="0"/>
                  <a:t>For example, an autoregressive model of order 2 (i.e. AR(2))</a:t>
                </a:r>
              </a:p>
              <a:p>
                <a:pPr marL="9144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ε</m:t>
                      </m:r>
                    </m:oMath>
                  </m:oMathPara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r>
                  <a:rPr lang="en-US" dirty="0"/>
                  <a:t>Estimating such models is roughly equivalent to fitting a linear regression model with the series as the outcome variable and the two lagged series as the predictors.</a:t>
                </a:r>
              </a:p>
              <a:p>
                <a:r>
                  <a:rPr lang="en-US" dirty="0"/>
                  <a:t>However, it is better to use AR estimation methods to produce more accurate results as it accounts for the dependency between periods.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150" t="-3907" r="-28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6894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Estimating an AR(1) Model and Making Predictions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6726" y="2306054"/>
            <a:ext cx="5377864" cy="395234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3555" y="1233989"/>
            <a:ext cx="5143500" cy="17430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985945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Smoothing Methods: Simple Moving Average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Unlike regression, smoothing methods make no assumptions regarding the underlying data. </a:t>
                </a:r>
              </a:p>
              <a:p>
                <a:r>
                  <a:rPr lang="en-US" dirty="0"/>
                  <a:t>Using this method, the number of elements to average remains the same over time, but the time interval itself advances.</a:t>
                </a:r>
              </a:p>
              <a:p>
                <a:pPr marL="9144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⋯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b="0" dirty="0"/>
              </a:p>
              <a:p>
                <a:r>
                  <a:rPr lang="en-US" dirty="0"/>
                  <a:t>A newly calculated moving average is only dependent on how the new data point compares to the old one that is being dropped.  </a:t>
                </a:r>
              </a:p>
              <a:p>
                <a:r>
                  <a:rPr lang="en-US" dirty="0"/>
                  <a:t>If the new price is higher (lower), the trend is up (down).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65" t="-3297" r="-2070" b="-3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52761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You Average?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closing, or daily settlement, is generally accepted as the “true” price of the day.</a:t>
            </a:r>
          </a:p>
          <a:p>
            <a:r>
              <a:rPr lang="en-US" dirty="0"/>
              <a:t>It is the price used to reconcile brokerage accounts at the end of the day. </a:t>
            </a:r>
          </a:p>
          <a:p>
            <a:r>
              <a:rPr lang="en-US" dirty="0"/>
              <a:t>A popular alternative is the use of the average of the high, low, and closing prices, representing some sort of center of gravity.</a:t>
            </a:r>
          </a:p>
          <a:p>
            <a:r>
              <a:rPr lang="en-US" dirty="0"/>
              <a:t>You may also try to the average of the high and low prices, ignoring the closing price entirely.</a:t>
            </a:r>
          </a:p>
        </p:txBody>
      </p:sp>
    </p:spTree>
    <p:extLst>
      <p:ext uri="{BB962C8B-B14F-4D97-AF65-F5344CB8AC3E}">
        <p14:creationId xmlns:p14="http://schemas.microsoft.com/office/powerpoint/2010/main" val="897427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Time Series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Time series generally requires an entire semester of study.</a:t>
            </a:r>
          </a:p>
          <a:p>
            <a:r>
              <a:rPr lang="en-US" altLang="en-US" dirty="0"/>
              <a:t>A time series is simply a series of data points ordered in time. </a:t>
            </a:r>
          </a:p>
          <a:p>
            <a:r>
              <a:rPr lang="en-US" altLang="zh-TW" dirty="0"/>
              <a:t>Goal in analyzing a particular time series is to:</a:t>
            </a:r>
          </a:p>
          <a:p>
            <a:pPr lvl="2"/>
            <a:r>
              <a:rPr lang="en-US" altLang="zh-TW" dirty="0"/>
              <a:t>Understand the underlying mechanism of price movements.</a:t>
            </a:r>
          </a:p>
          <a:p>
            <a:pPr lvl="2"/>
            <a:r>
              <a:rPr lang="en-US" altLang="zh-TW" dirty="0"/>
              <a:t>Make predictions regarding future price movements.</a:t>
            </a:r>
          </a:p>
          <a:p>
            <a:r>
              <a:rPr lang="en-US" altLang="zh-TW" dirty="0"/>
              <a:t>Build a model for the data. </a:t>
            </a:r>
          </a:p>
          <a:p>
            <a:pPr lvl="2"/>
            <a:r>
              <a:rPr lang="en-US" altLang="zh-TW" dirty="0"/>
              <a:t>Identify the time-series components</a:t>
            </a:r>
          </a:p>
          <a:p>
            <a:pPr lvl="2"/>
            <a:r>
              <a:rPr lang="en-US" altLang="zh-TW" dirty="0"/>
              <a:t>Reduce the series to some kind of standard “random noise”.</a:t>
            </a:r>
          </a:p>
          <a:p>
            <a:pPr lvl="2"/>
            <a:r>
              <a:rPr lang="en-US" altLang="zh-TW" dirty="0"/>
              <a:t>The point is that when we have such “noise” we have extracted all useful information. </a:t>
            </a:r>
          </a:p>
          <a:p>
            <a:pPr lvl="1"/>
            <a:endParaRPr lang="en-US" sz="2000" dirty="0"/>
          </a:p>
          <a:p>
            <a:pPr lvl="1"/>
            <a:endParaRPr lang="en-US" altLang="zh-TW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69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Computing Simple Moving Averages in </a:t>
            </a:r>
            <a:r>
              <a:rPr lang="en-US" i="1" dirty="0"/>
              <a:t>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5786" y="1322138"/>
            <a:ext cx="9719181" cy="4023360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 err="1"/>
              <a:t>PRACtical</a:t>
            </a:r>
            <a:r>
              <a:rPr lang="en-US" dirty="0"/>
              <a:t> Moving Average (PRACMA) library will compute several types of moving averages.</a:t>
            </a:r>
          </a:p>
          <a:p>
            <a:pPr lvl="2"/>
            <a:r>
              <a:rPr lang="en-US" dirty="0"/>
              <a:t>The basic call is:   </a:t>
            </a:r>
            <a:r>
              <a:rPr lang="en-US" dirty="0" err="1"/>
              <a:t>movavg</a:t>
            </a:r>
            <a:r>
              <a:rPr lang="en-US" dirty="0"/>
              <a:t>(</a:t>
            </a:r>
            <a:r>
              <a:rPr lang="en-US" dirty="0" err="1"/>
              <a:t>data,n,“type</a:t>
            </a:r>
            <a:r>
              <a:rPr lang="en-US" dirty="0"/>
              <a:t>”)</a:t>
            </a:r>
          </a:p>
          <a:p>
            <a:pPr lvl="2"/>
            <a:r>
              <a:rPr lang="en-US" dirty="0"/>
              <a:t>For simple moving average, type=“s”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3842" y="2811487"/>
            <a:ext cx="4428887" cy="321294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6391" y="3333818"/>
            <a:ext cx="5286375" cy="2286000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8" name="Right Arrow 7"/>
          <p:cNvSpPr/>
          <p:nvPr/>
        </p:nvSpPr>
        <p:spPr>
          <a:xfrm>
            <a:off x="6448926" y="4323347"/>
            <a:ext cx="513348" cy="320842"/>
          </a:xfrm>
          <a:prstGeom prst="rightArrow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906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Averaging the Averages…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Consider “double” smoothed averages.</a:t>
                </a:r>
              </a:p>
              <a:p>
                <a:r>
                  <a:rPr lang="en-US" dirty="0"/>
                  <a:t>If we have:</a:t>
                </a:r>
              </a:p>
              <a:p>
                <a:pPr marL="201168" lvl="1" indent="0">
                  <a:buNone/>
                </a:pPr>
                <a:r>
                  <a:rPr lang="en-US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/3</a:t>
                </a:r>
              </a:p>
              <a:p>
                <a:pPr marL="201168" lvl="1" indent="0">
                  <a:buNone/>
                </a:pPr>
                <a:r>
                  <a:rPr lang="en-US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𝑀𝐴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/3</a:t>
                </a:r>
              </a:p>
              <a:p>
                <a:pPr marL="201168" lvl="1" indent="0">
                  <a:buNone/>
                </a:pPr>
                <a:r>
                  <a:rPr lang="en-US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𝑀𝐴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/3</a:t>
                </a:r>
              </a:p>
              <a:p>
                <a:pPr marL="201168" lvl="1" indent="0">
                  <a:buNone/>
                </a:pPr>
                <a:r>
                  <a:rPr lang="en-US" dirty="0"/>
                  <a:t>    and:</a:t>
                </a:r>
              </a:p>
              <a:p>
                <a:pPr marL="201168" lvl="1" indent="0">
                  <a:buNone/>
                </a:pPr>
                <a:r>
                  <a:rPr lang="en-US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𝑀𝐴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/3</a:t>
                </a:r>
                <a:br>
                  <a:rPr lang="en-US" dirty="0"/>
                </a:br>
                <a:endParaRPr lang="en-US" dirty="0"/>
              </a:p>
              <a:p>
                <a:pPr marL="201168" lvl="1" indent="0">
                  <a:buNone/>
                </a:pPr>
                <a:r>
                  <a:rPr lang="en-US" dirty="0"/>
                  <a:t>	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𝐷𝑀𝐴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dirty="0"/>
                  <a:t> is a double-smoothed moving average and gives </a:t>
                </a:r>
                <a:br>
                  <a:rPr lang="en-US" dirty="0"/>
                </a:br>
                <a:r>
                  <a:rPr lang="en-US" dirty="0"/>
                  <a:t>         extra weight to the center points.</a:t>
                </a:r>
                <a:br>
                  <a:rPr lang="en-US" dirty="0"/>
                </a:br>
                <a:endParaRPr lang="en-US" dirty="0"/>
              </a:p>
              <a:p>
                <a:pPr lvl="1"/>
                <a:r>
                  <a:rPr lang="en-US" dirty="0"/>
                  <a:t>Smoothing highs and lows independently creates a band that reflects volatility.  This can be used to identify normal and extreme moves.</a:t>
                </a:r>
              </a:p>
              <a:p>
                <a:pPr marL="201168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150" t="-39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23835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 Moving Average in </a:t>
            </a:r>
            <a:r>
              <a:rPr lang="en-US" i="1" dirty="0"/>
              <a:t>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1058" y="1974202"/>
            <a:ext cx="5596188" cy="40816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098" y="1367089"/>
            <a:ext cx="5343525" cy="26479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Right Arrow 5"/>
          <p:cNvSpPr/>
          <p:nvPr/>
        </p:nvSpPr>
        <p:spPr>
          <a:xfrm>
            <a:off x="5828553" y="2579271"/>
            <a:ext cx="385011" cy="348414"/>
          </a:xfrm>
          <a:prstGeom prst="rightArrow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2798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Moving Averages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Simple moving average:  all points treated equally.</a:t>
            </a:r>
          </a:p>
          <a:p>
            <a:r>
              <a:rPr lang="en-US" dirty="0"/>
              <a:t>Other Methods:</a:t>
            </a:r>
          </a:p>
          <a:p>
            <a:pPr lvl="2"/>
            <a:r>
              <a:rPr lang="en-US" dirty="0"/>
              <a:t>Double Moving Average</a:t>
            </a:r>
          </a:p>
          <a:p>
            <a:pPr lvl="2"/>
            <a:r>
              <a:rPr lang="en-US" dirty="0"/>
              <a:t>Weighted Moving Average</a:t>
            </a:r>
          </a:p>
          <a:p>
            <a:pPr lvl="2"/>
            <a:r>
              <a:rPr lang="en-US" dirty="0"/>
              <a:t>Exponential Smoothing</a:t>
            </a:r>
          </a:p>
          <a:p>
            <a:r>
              <a:rPr lang="en-US" dirty="0"/>
              <a:t>Methods to incorporate trends and season</a:t>
            </a:r>
          </a:p>
          <a:p>
            <a:pPr lvl="2"/>
            <a:r>
              <a:rPr lang="en-US" dirty="0"/>
              <a:t>Double Exponential Smoothing (Level and Trend)</a:t>
            </a:r>
          </a:p>
          <a:p>
            <a:pPr lvl="2"/>
            <a:r>
              <a:rPr lang="en-US" dirty="0"/>
              <a:t>Triple Exponential Smoothing (Level, Trend, and Season)</a:t>
            </a:r>
          </a:p>
        </p:txBody>
      </p:sp>
    </p:spTree>
    <p:extLst>
      <p:ext uri="{BB962C8B-B14F-4D97-AF65-F5344CB8AC3E}">
        <p14:creationId xmlns:p14="http://schemas.microsoft.com/office/powerpoint/2010/main" val="398871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Weighted Moving Average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sz="2800" dirty="0"/>
                  <a:t>The weighted moving average WMA opens many possibilities (and therefore many things to test).</a:t>
                </a:r>
              </a:p>
              <a:p>
                <a:r>
                  <a:rPr lang="en-US" sz="2800" dirty="0"/>
                  <a:t>The idea behind the WMA is that all data points are not created equally and that the relative importance of data changes over time.</a:t>
                </a:r>
              </a:p>
              <a:p>
                <a:r>
                  <a:rPr lang="en-US" sz="2800" dirty="0"/>
                  <a:t>Generally, more recent periods are given higher weights than periods farther in the past.</a:t>
                </a:r>
              </a:p>
              <a:p>
                <a:r>
                  <a:rPr lang="en-US" sz="2800" dirty="0"/>
                  <a:t>Weights can be optimized, but overfitting is highly likely.</a:t>
                </a:r>
              </a:p>
              <a:p>
                <a:r>
                  <a:rPr lang="en-US" sz="2800" dirty="0"/>
                  <a:t>Therefore… assign weights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⋯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800" dirty="0"/>
                  <a:t>  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nary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br>
                  <a:rPr lang="en-US" sz="2800" b="0" dirty="0"/>
                </a:br>
                <a:endParaRPr lang="en-US" sz="1600" dirty="0"/>
              </a:p>
              <a:p>
                <a:pPr marL="9144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𝑀𝐴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+ ⋯ +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78" t="-1954" r="-10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44336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Computing Weighted Moving Averages in </a:t>
            </a:r>
            <a:r>
              <a:rPr lang="en-US" i="1" dirty="0"/>
              <a:t>R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6448926" y="4323347"/>
            <a:ext cx="513348" cy="320842"/>
          </a:xfrm>
          <a:prstGeom prst="rightArrow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399" y="3534526"/>
            <a:ext cx="5362575" cy="22193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7721" y="2779886"/>
            <a:ext cx="4789901" cy="3407763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4836" y="1142315"/>
            <a:ext cx="9719181" cy="4023360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 err="1"/>
              <a:t>PRACtical</a:t>
            </a:r>
            <a:r>
              <a:rPr lang="en-US" dirty="0"/>
              <a:t> Moving Average (PRACMA) library will compute several types of moving averages.</a:t>
            </a:r>
          </a:p>
          <a:p>
            <a:pPr lvl="2"/>
            <a:r>
              <a:rPr lang="en-US" dirty="0"/>
              <a:t>The basic call is:   </a:t>
            </a:r>
            <a:r>
              <a:rPr lang="en-US" dirty="0" err="1"/>
              <a:t>movavg</a:t>
            </a:r>
            <a:r>
              <a:rPr lang="en-US" dirty="0"/>
              <a:t>(</a:t>
            </a:r>
            <a:r>
              <a:rPr lang="en-US" dirty="0" err="1"/>
              <a:t>data,n,“type</a:t>
            </a:r>
            <a:r>
              <a:rPr lang="en-US" dirty="0"/>
              <a:t>”)</a:t>
            </a:r>
          </a:p>
          <a:p>
            <a:pPr lvl="2"/>
            <a:r>
              <a:rPr lang="en-US" dirty="0"/>
              <a:t>For weighted moving average, type=“w”</a:t>
            </a:r>
          </a:p>
          <a:p>
            <a:pPr lvl="1"/>
            <a:r>
              <a:rPr lang="en-US" dirty="0"/>
              <a:t>Also </a:t>
            </a:r>
            <a:r>
              <a:rPr lang="en-US" dirty="0" err="1"/>
              <a:t>trdwma</a:t>
            </a:r>
            <a:r>
              <a:rPr lang="en-US" dirty="0"/>
              <a:t>() in the FRAPO library</a:t>
            </a:r>
          </a:p>
        </p:txBody>
      </p:sp>
    </p:spTree>
    <p:extLst>
      <p:ext uri="{BB962C8B-B14F-4D97-AF65-F5344CB8AC3E}">
        <p14:creationId xmlns:p14="http://schemas.microsoft.com/office/powerpoint/2010/main" val="39606755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Exponential Smoothing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95680" y="1219200"/>
                <a:ext cx="10517050" cy="5077097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sz="3400" dirty="0"/>
                  <a:t>Exponential smoothing is simply another form of weighted average. However, the weights have a specific form.</a:t>
                </a:r>
              </a:p>
              <a:p>
                <a:r>
                  <a:rPr lang="en-US" sz="3400" dirty="0"/>
                  <a:t>Exponential smoothing models range from exceptionally simple to significantly complex.</a:t>
                </a:r>
              </a:p>
              <a:p>
                <a:r>
                  <a:rPr lang="en-US" sz="3400" dirty="0"/>
                  <a:t>Uses </a:t>
                </a:r>
                <a:r>
                  <a:rPr lang="en-US" sz="3400" i="1" dirty="0"/>
                  <a:t>all past data</a:t>
                </a:r>
                <a:r>
                  <a:rPr lang="en-US" sz="3400" dirty="0"/>
                  <a:t> in every calculation. However, more recent data is more heavily utilized.</a:t>
                </a:r>
              </a:p>
              <a:p>
                <a:r>
                  <a:rPr lang="en-US" sz="3400" dirty="0"/>
                  <a:t>The weights get smaller by the same percentage for each previous period.  </a:t>
                </a:r>
              </a:p>
              <a:p>
                <a:r>
                  <a:rPr lang="en-US" sz="3400" dirty="0"/>
                  <a:t>We will start with exponential smoothing</a:t>
                </a:r>
                <a:br>
                  <a:rPr lang="en-US" sz="3400" dirty="0"/>
                </a:br>
                <a:endParaRPr lang="en-US" sz="3400" dirty="0"/>
              </a:p>
              <a:p>
                <a:pPr marL="9144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4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3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3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3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3400" i="1">
                              <a:latin typeface="Cambria Math" panose="02040503050406030204" pitchFamily="18" charset="0"/>
                            </a:rPr>
                            <m:t>α</m:t>
                          </m:r>
                          <m:sSub>
                            <m:sSubPr>
                              <m:ctrlPr>
                                <a:rPr lang="en-US" sz="3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3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3400" b="0" i="1" smtClean="0">
                              <a:latin typeface="Cambria Math" panose="02040503050406030204" pitchFamily="18" charset="0"/>
                            </a:rPr>
                            <m:t>+(1−</m:t>
                          </m:r>
                          <m:r>
                            <m:rPr>
                              <m:sty m:val="p"/>
                            </m:rPr>
                            <a:rPr lang="el-GR" sz="3400" i="1">
                              <a:latin typeface="Cambria Math" panose="02040503050406030204" pitchFamily="18" charset="0"/>
                            </a:rPr>
                            <m:t>α</m:t>
                          </m:r>
                          <m:r>
                            <a:rPr lang="en-US" sz="3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3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3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3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sz="3400" dirty="0"/>
              </a:p>
              <a:p>
                <a:pPr marL="91440" indent="0">
                  <a:buNone/>
                </a:pPr>
                <a:r>
                  <a:rPr lang="en-US" sz="3400" dirty="0"/>
                  <a:t>   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3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3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3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34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3400" dirty="0"/>
                  <a:t> are today’s and yesterday’s exponential </a:t>
                </a:r>
                <a:br>
                  <a:rPr lang="en-US" sz="3400" dirty="0"/>
                </a:br>
                <a:r>
                  <a:rPr lang="en-US" sz="3400" dirty="0"/>
                  <a:t>    smoothing values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3400" i="1">
                        <a:latin typeface="Cambria Math" panose="02040503050406030204" pitchFamily="18" charset="0"/>
                      </a:rPr>
                      <m:t>α</m:t>
                    </m:r>
                  </m:oMath>
                </a14:m>
                <a:r>
                  <a:rPr lang="en-US" sz="3400" dirty="0"/>
                  <a:t> is a smoothing constant.</a:t>
                </a:r>
              </a:p>
              <a:p>
                <a:r>
                  <a:rPr lang="en-US" sz="3400" dirty="0"/>
                  <a:t>Exponential smoothing is similar to a simple moving average where </a:t>
                </a:r>
                <a:r>
                  <a:rPr lang="en-US" sz="3400" i="1" dirty="0"/>
                  <a:t>n</a:t>
                </a:r>
                <a:r>
                  <a:rPr lang="en-US" sz="3400" dirty="0"/>
                  <a:t>  </a:t>
                </a:r>
                <a:r>
                  <a:rPr lang="en-US" sz="3400" i="1" dirty="0"/>
                  <a:t>̴</a:t>
                </a:r>
                <a:r>
                  <a:rPr lang="en-US" sz="3400" dirty="0"/>
                  <a:t>2/</a:t>
                </a:r>
                <a:r>
                  <a:rPr lang="el-GR" sz="3400" dirty="0"/>
                  <a:t>α</a:t>
                </a:r>
                <a:r>
                  <a:rPr lang="en-US" sz="3400" dirty="0"/>
                  <a:t>-1.</a:t>
                </a:r>
              </a:p>
              <a:p>
                <a:r>
                  <a:rPr lang="en-US" sz="3400" dirty="0"/>
                  <a:t>Start by letting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3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95680" y="1219200"/>
                <a:ext cx="10517050" cy="5077097"/>
              </a:xfrm>
              <a:blipFill>
                <a:blip r:embed="rId3"/>
                <a:stretch>
                  <a:fillRect l="-869" t="-2761" b="-19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96555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Exponential Smoothing in Action:  </a:t>
            </a:r>
            <a:r>
              <a:rPr lang="el-GR" dirty="0"/>
              <a:t>α</a:t>
            </a:r>
            <a:r>
              <a:rPr lang="en-US" dirty="0"/>
              <a:t>=0.2</a:t>
            </a: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7754772"/>
              </p:ext>
            </p:extLst>
          </p:nvPr>
        </p:nvGraphicFramePr>
        <p:xfrm>
          <a:off x="914399" y="1461197"/>
          <a:ext cx="3429000" cy="407987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Week</a:t>
                      </a:r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Price</a:t>
                      </a:r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Forecast</a:t>
                      </a:r>
                    </a:p>
                  </a:txBody>
                  <a:tcPr marT="45727" marB="4572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820</a:t>
                      </a:r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820</a:t>
                      </a:r>
                    </a:p>
                  </a:txBody>
                  <a:tcPr marT="45727" marB="4572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2</a:t>
                      </a:r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775</a:t>
                      </a:r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 dirty="0">
                          <a:effectLst/>
                        </a:rPr>
                        <a:t> 820</a:t>
                      </a:r>
                      <a:endParaRPr lang="en-US" sz="1800" b="0" i="0" u="none" strike="noStrike" dirty="0">
                        <a:solidFill>
                          <a:srgbClr val="4E3B30"/>
                        </a:solidFill>
                        <a:effectLst/>
                        <a:latin typeface="Tw Cen MT"/>
                      </a:endParaRPr>
                    </a:p>
                  </a:txBody>
                  <a:tcPr marL="9525" marR="9525" marT="9526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3</a:t>
                      </a:r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680</a:t>
                      </a:r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 dirty="0">
                          <a:effectLst/>
                        </a:rPr>
                        <a:t> 811</a:t>
                      </a:r>
                      <a:endParaRPr lang="en-US" sz="1800" b="0" i="0" u="none" strike="noStrike" dirty="0">
                        <a:solidFill>
                          <a:srgbClr val="4E3B30"/>
                        </a:solidFill>
                        <a:effectLst/>
                        <a:latin typeface="Tw Cen MT"/>
                      </a:endParaRPr>
                    </a:p>
                  </a:txBody>
                  <a:tcPr marL="9525" marR="9525" marT="9526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4</a:t>
                      </a:r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655</a:t>
                      </a:r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 dirty="0">
                          <a:effectLst/>
                        </a:rPr>
                        <a:t> 785</a:t>
                      </a:r>
                      <a:endParaRPr lang="en-US" sz="1800" b="0" i="0" u="none" strike="noStrike" dirty="0">
                        <a:solidFill>
                          <a:srgbClr val="4E3B30"/>
                        </a:solidFill>
                        <a:effectLst/>
                        <a:latin typeface="Tw Cen MT"/>
                      </a:endParaRPr>
                    </a:p>
                  </a:txBody>
                  <a:tcPr marL="9525" marR="9525" marT="9526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5</a:t>
                      </a:r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750</a:t>
                      </a:r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 dirty="0">
                          <a:effectLst/>
                        </a:rPr>
                        <a:t> 759</a:t>
                      </a:r>
                      <a:endParaRPr lang="en-US" sz="1800" b="0" i="0" u="none" strike="noStrike" dirty="0">
                        <a:solidFill>
                          <a:srgbClr val="4E3B30"/>
                        </a:solidFill>
                        <a:effectLst/>
                        <a:latin typeface="Tw Cen MT"/>
                      </a:endParaRPr>
                    </a:p>
                  </a:txBody>
                  <a:tcPr marL="9525" marR="9525" marT="9526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6</a:t>
                      </a:r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802</a:t>
                      </a:r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 dirty="0">
                          <a:effectLst/>
                        </a:rPr>
                        <a:t> 757</a:t>
                      </a:r>
                      <a:endParaRPr lang="en-US" sz="1800" b="0" i="0" u="none" strike="noStrike" dirty="0">
                        <a:solidFill>
                          <a:srgbClr val="4E3B30"/>
                        </a:solidFill>
                        <a:effectLst/>
                        <a:latin typeface="Tw Cen MT"/>
                      </a:endParaRPr>
                    </a:p>
                  </a:txBody>
                  <a:tcPr marL="9525" marR="9525" marT="9526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7</a:t>
                      </a:r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798</a:t>
                      </a:r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 dirty="0">
                          <a:effectLst/>
                        </a:rPr>
                        <a:t> 766</a:t>
                      </a:r>
                      <a:endParaRPr lang="en-US" sz="1800" b="0" i="0" u="none" strike="noStrike" dirty="0">
                        <a:solidFill>
                          <a:srgbClr val="4E3B30"/>
                        </a:solidFill>
                        <a:effectLst/>
                        <a:latin typeface="Tw Cen MT"/>
                      </a:endParaRPr>
                    </a:p>
                  </a:txBody>
                  <a:tcPr marL="9525" marR="9525" marT="9526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8</a:t>
                      </a:r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689</a:t>
                      </a:r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 dirty="0">
                          <a:effectLst/>
                        </a:rPr>
                        <a:t> 772</a:t>
                      </a:r>
                      <a:endParaRPr lang="en-US" sz="1800" b="0" i="0" u="none" strike="noStrike" dirty="0">
                        <a:solidFill>
                          <a:srgbClr val="4E3B30"/>
                        </a:solidFill>
                        <a:effectLst/>
                        <a:latin typeface="Tw Cen MT"/>
                      </a:endParaRPr>
                    </a:p>
                  </a:txBody>
                  <a:tcPr marL="9525" marR="9525" marT="9526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9</a:t>
                      </a:r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775</a:t>
                      </a:r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 dirty="0">
                          <a:effectLst/>
                        </a:rPr>
                        <a:t> 756</a:t>
                      </a:r>
                      <a:endParaRPr lang="en-US" sz="1800" b="0" i="0" u="none" strike="noStrike" dirty="0">
                        <a:solidFill>
                          <a:srgbClr val="4E3B30"/>
                        </a:solidFill>
                        <a:effectLst/>
                        <a:latin typeface="Tw Cen MT"/>
                      </a:endParaRPr>
                    </a:p>
                  </a:txBody>
                  <a:tcPr marL="9525" marR="9525" marT="9526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10</a:t>
                      </a:r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 dirty="0">
                          <a:effectLst/>
                        </a:rPr>
                        <a:t> 760</a:t>
                      </a:r>
                      <a:endParaRPr lang="en-US" sz="1800" b="0" i="0" u="none" strike="noStrike" dirty="0">
                        <a:solidFill>
                          <a:srgbClr val="4E3B30"/>
                        </a:solidFill>
                        <a:effectLst/>
                        <a:latin typeface="Tw Cen MT"/>
                      </a:endParaRPr>
                    </a:p>
                  </a:txBody>
                  <a:tcPr marL="9525" marR="9525" marT="9526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4067701" y="2234866"/>
            <a:ext cx="6319261" cy="369332"/>
            <a:chOff x="4067701" y="2234866"/>
            <a:chExt cx="6319261" cy="369332"/>
          </a:xfrm>
        </p:grpSpPr>
        <p:cxnSp>
          <p:nvCxnSpPr>
            <p:cNvPr id="19" name="Straight Arrow Connector 18"/>
            <p:cNvCxnSpPr/>
            <p:nvPr/>
          </p:nvCxnSpPr>
          <p:spPr>
            <a:xfrm flipH="1" flipV="1">
              <a:off x="4067701" y="2401252"/>
              <a:ext cx="809098" cy="661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ectangle 3"/>
                <p:cNvSpPr/>
                <p:nvPr/>
              </p:nvSpPr>
              <p:spPr>
                <a:xfrm>
                  <a:off x="4876799" y="2234866"/>
                  <a:ext cx="5510163" cy="369332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</a:rPr>
                              <m:t>α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+(1−</m:t>
                            </m:r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</a:rPr>
                              <m:t>α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=  0.2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820</m:t>
                            </m:r>
                          </m:e>
                        </m:d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+0.8(820−820)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" name="Rectangle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6799" y="2234866"/>
                  <a:ext cx="5510163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1129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" name="Group 5"/>
          <p:cNvGrpSpPr/>
          <p:nvPr/>
        </p:nvGrpSpPr>
        <p:grpSpPr>
          <a:xfrm>
            <a:off x="4114799" y="2970881"/>
            <a:ext cx="6435207" cy="369332"/>
            <a:chOff x="4114799" y="2970881"/>
            <a:chExt cx="6435207" cy="369332"/>
          </a:xfrm>
        </p:grpSpPr>
        <p:cxnSp>
          <p:nvCxnSpPr>
            <p:cNvPr id="21" name="Straight Arrow Connector 20"/>
            <p:cNvCxnSpPr/>
            <p:nvPr/>
          </p:nvCxnSpPr>
          <p:spPr>
            <a:xfrm flipH="1">
              <a:off x="4114799" y="3169347"/>
              <a:ext cx="9144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/>
                <p:cNvSpPr/>
                <p:nvPr/>
              </p:nvSpPr>
              <p:spPr>
                <a:xfrm>
                  <a:off x="5029199" y="2970881"/>
                  <a:ext cx="5520807" cy="369332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</a:rPr>
                              <m:t>α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+(1−</m:t>
                            </m:r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</a:rPr>
                              <m:t>α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=  0.2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811</m:t>
                            </m:r>
                          </m:e>
                        </m:d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+0.8(680−811)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" name="Rectangle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9199" y="2970881"/>
                  <a:ext cx="5520807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1111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" name="Group 6"/>
          <p:cNvGrpSpPr/>
          <p:nvPr/>
        </p:nvGrpSpPr>
        <p:grpSpPr>
          <a:xfrm>
            <a:off x="4114799" y="3670481"/>
            <a:ext cx="6435206" cy="369332"/>
            <a:chOff x="4114799" y="3670481"/>
            <a:chExt cx="6435206" cy="369332"/>
          </a:xfrm>
        </p:grpSpPr>
        <p:cxnSp>
          <p:nvCxnSpPr>
            <p:cNvPr id="23" name="Straight Arrow Connector 22"/>
            <p:cNvCxnSpPr/>
            <p:nvPr/>
          </p:nvCxnSpPr>
          <p:spPr>
            <a:xfrm flipH="1">
              <a:off x="4114799" y="3855147"/>
              <a:ext cx="9144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/>
                <p:cNvSpPr/>
                <p:nvPr/>
              </p:nvSpPr>
              <p:spPr>
                <a:xfrm>
                  <a:off x="5029198" y="3670481"/>
                  <a:ext cx="5520807" cy="369332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</a:rPr>
                              <m:t>α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+(1−</m:t>
                            </m:r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</a:rPr>
                              <m:t>α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=  0.2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759</m:t>
                            </m:r>
                          </m:e>
                        </m:d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+0.8(750−759)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" name="Rectangle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9198" y="3670481"/>
                  <a:ext cx="5520807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1111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" name="Group 7"/>
          <p:cNvGrpSpPr/>
          <p:nvPr/>
        </p:nvGrpSpPr>
        <p:grpSpPr>
          <a:xfrm>
            <a:off x="4149724" y="4464719"/>
            <a:ext cx="6435207" cy="369332"/>
            <a:chOff x="4149724" y="4464719"/>
            <a:chExt cx="6435207" cy="369332"/>
          </a:xfrm>
        </p:grpSpPr>
        <p:cxnSp>
          <p:nvCxnSpPr>
            <p:cNvPr id="25" name="Straight Arrow Connector 24"/>
            <p:cNvCxnSpPr/>
            <p:nvPr/>
          </p:nvCxnSpPr>
          <p:spPr>
            <a:xfrm flipH="1">
              <a:off x="4149724" y="4617147"/>
              <a:ext cx="9144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Rectangle 28"/>
                <p:cNvSpPr/>
                <p:nvPr/>
              </p:nvSpPr>
              <p:spPr>
                <a:xfrm>
                  <a:off x="5064124" y="4464719"/>
                  <a:ext cx="5520807" cy="369332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</a:rPr>
                              <m:t>α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+(1−</m:t>
                            </m:r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</a:rPr>
                              <m:t>α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=  0.2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766</m:t>
                            </m:r>
                          </m:e>
                        </m:d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+0.8(798−766)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Rectangle 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64124" y="4464719"/>
                  <a:ext cx="5520807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1111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" name="Group 8"/>
          <p:cNvGrpSpPr/>
          <p:nvPr/>
        </p:nvGrpSpPr>
        <p:grpSpPr>
          <a:xfrm>
            <a:off x="4114799" y="5169423"/>
            <a:ext cx="6518049" cy="369332"/>
            <a:chOff x="4114799" y="5169423"/>
            <a:chExt cx="6518049" cy="369332"/>
          </a:xfrm>
        </p:grpSpPr>
        <p:cxnSp>
          <p:nvCxnSpPr>
            <p:cNvPr id="27" name="Straight Arrow Connector 26"/>
            <p:cNvCxnSpPr/>
            <p:nvPr/>
          </p:nvCxnSpPr>
          <p:spPr>
            <a:xfrm flipH="1">
              <a:off x="4114799" y="5347397"/>
              <a:ext cx="9144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Rectangle 29"/>
                <p:cNvSpPr/>
                <p:nvPr/>
              </p:nvSpPr>
              <p:spPr>
                <a:xfrm>
                  <a:off x="5029198" y="5169423"/>
                  <a:ext cx="5603650" cy="369332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</a:rPr>
                              <m:t>α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+(1−</m:t>
                            </m:r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</a:rPr>
                              <m:t>α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sub>
                        </m:s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=  0.2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756</m:t>
                            </m:r>
                          </m:e>
                        </m:d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+0.8(775−756)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Rectangle 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9198" y="5169423"/>
                  <a:ext cx="5603650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11111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36546529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Simple Exponential Smoothing: How Smooth?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7599" y="1376142"/>
            <a:ext cx="10791930" cy="4572483"/>
          </a:xfrm>
        </p:spPr>
        <p:txBody>
          <a:bodyPr>
            <a:normAutofit/>
          </a:bodyPr>
          <a:lstStyle/>
          <a:p>
            <a:r>
              <a:rPr lang="en-US" sz="2000" dirty="0"/>
              <a:t>As the smoothing parameter (</a:t>
            </a:r>
            <a:r>
              <a:rPr lang="el-GR" sz="2000" dirty="0"/>
              <a:t>α</a:t>
            </a:r>
            <a:r>
              <a:rPr lang="en-US" sz="2000" dirty="0"/>
              <a:t>) changes, so does our reactivity to changes in price (errors).</a:t>
            </a:r>
          </a:p>
          <a:p>
            <a:pPr lvl="2"/>
            <a:r>
              <a:rPr lang="en-US" sz="1800" dirty="0"/>
              <a:t>Big alpha = highly reactive</a:t>
            </a:r>
          </a:p>
          <a:p>
            <a:pPr lvl="2"/>
            <a:r>
              <a:rPr lang="en-US" sz="1800" dirty="0"/>
              <a:t>Small alpha = slow to react</a:t>
            </a:r>
          </a:p>
          <a:p>
            <a:r>
              <a:rPr lang="en-US" sz="2000" dirty="0"/>
              <a:t>What about other components of demand:</a:t>
            </a:r>
          </a:p>
          <a:p>
            <a:pPr lvl="2"/>
            <a:r>
              <a:rPr lang="en-US" sz="1800" dirty="0"/>
              <a:t>Trend?</a:t>
            </a:r>
          </a:p>
          <a:p>
            <a:pPr lvl="2"/>
            <a:r>
              <a:rPr lang="en-US" sz="1800" dirty="0"/>
              <a:t>Seasonality?</a:t>
            </a:r>
          </a:p>
          <a:p>
            <a:pPr lvl="2"/>
            <a:r>
              <a:rPr lang="en-US" sz="1800" dirty="0"/>
              <a:t>Each of these requires model expansion….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5901480" y="1805498"/>
            <a:ext cx="5930580" cy="4438168"/>
            <a:chOff x="5901480" y="1805498"/>
            <a:chExt cx="5930580" cy="4438168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5" name="Object 4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804272989"/>
                    </p:ext>
                  </p:extLst>
                </p:nvPr>
              </p:nvGraphicFramePr>
              <p:xfrm>
                <a:off x="5901480" y="1805498"/>
                <a:ext cx="5930580" cy="4438168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name="Image" r:id="rId3" imgW="9637920" imgH="7212600" progId="Photoshop.Image.13">
                        <p:embed/>
                      </p:oleObj>
                    </mc:Choice>
                    <mc:Fallback>
                      <p:oleObj name="Image" r:id="rId3" imgW="9637920" imgH="7212600" progId="Photoshop.Image.13">
                        <p:embed/>
                        <p:pic>
                          <p:nvPicPr>
                            <p:cNvPr id="5" name="Object 4"/>
                            <p:cNvPicPr/>
                            <p:nvPr/>
                          </p:nvPicPr>
                          <p:blipFill>
                            <a:blip r:embed="rId4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901480" y="1805498"/>
                              <a:ext cx="5930580" cy="4438168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5" name="Object 4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804272989"/>
                    </p:ext>
                  </p:extLst>
                </p:nvPr>
              </p:nvGraphicFramePr>
              <p:xfrm>
                <a:off x="5901480" y="1805498"/>
                <a:ext cx="5930580" cy="4438168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2055" name="Image" r:id="rId6" imgW="9637920" imgH="7212600" progId="Photoshop.Image.13">
                        <p:embed/>
                      </p:oleObj>
                    </mc:Choice>
                    <mc:Fallback>
                      <p:oleObj name="Image" r:id="rId6" imgW="9637920" imgH="7212600" progId="Photoshop.Image.13">
                        <p:embed/>
                        <p:pic>
                          <p:nvPicPr>
                            <p:cNvPr id="5" name="Object 4"/>
                            <p:cNvPicPr/>
                            <p:nvPr/>
                          </p:nvPicPr>
                          <p:blipFill>
                            <a:blip r:embed="rId7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901480" y="1805498"/>
                              <a:ext cx="5930580" cy="4438168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/>
                <p:cNvSpPr/>
                <p:nvPr/>
              </p:nvSpPr>
              <p:spPr>
                <a:xfrm>
                  <a:off x="7481237" y="2976491"/>
                  <a:ext cx="2412584" cy="615553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</a:rPr>
                              <m:t>α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+(1−</m:t>
                            </m:r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</a:rPr>
                              <m:t>α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  <a:p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m:rPr>
                          <m:sty m:val="p"/>
                        </m:rPr>
                        <a:rPr lang="el-GR" sz="1600" i="1" smtClean="0">
                          <a:latin typeface="Cambria Math" panose="02040503050406030204" pitchFamily="18" charset="0"/>
                        </a:rPr>
                        <m:t>α</m:t>
                      </m:r>
                    </m:oMath>
                  </a14:m>
                  <a:r>
                    <a:rPr lang="en-US" sz="1600" dirty="0"/>
                    <a:t> = 0.1,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1600" i="1">
                          <a:latin typeface="Cambria Math" panose="02040503050406030204" pitchFamily="18" charset="0"/>
                        </a:rPr>
                        <m:t>α</m:t>
                      </m:r>
                    </m:oMath>
                  </a14:m>
                  <a:r>
                    <a:rPr lang="en-US" sz="1600" dirty="0"/>
                    <a:t> = 0.3,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1600" i="1">
                          <a:latin typeface="Cambria Math" panose="02040503050406030204" pitchFamily="18" charset="0"/>
                        </a:rPr>
                        <m:t>α</m:t>
                      </m:r>
                    </m:oMath>
                  </a14:m>
                  <a:r>
                    <a:rPr lang="en-US" sz="1600" dirty="0"/>
                    <a:t> = 0.5</a:t>
                  </a:r>
                </a:p>
              </p:txBody>
            </p:sp>
          </mc:Choice>
          <mc:Fallback xmlns="">
            <p:sp>
              <p:nvSpPr>
                <p:cNvPr id="7" name="Rectangle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81237" y="2976491"/>
                  <a:ext cx="2412584" cy="615553"/>
                </a:xfrm>
                <a:prstGeom prst="rect">
                  <a:avLst/>
                </a:prstGeom>
                <a:blipFill>
                  <a:blip r:embed="rId8"/>
                  <a:stretch>
                    <a:fillRect b="-118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01056502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Trend Adjusted Exponential Smoothing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Forecast for period </a:t>
                </a:r>
                <a:r>
                  <a:rPr lang="en-US" i="1" dirty="0" err="1"/>
                  <a:t>t</a:t>
                </a:r>
                <a:r>
                  <a:rPr lang="en-US" dirty="0" err="1"/>
                  <a:t>+</a:t>
                </a:r>
                <a:r>
                  <a:rPr lang="en-US" i="1" dirty="0" err="1"/>
                  <a:t>k</a:t>
                </a:r>
                <a:r>
                  <a:rPr lang="en-US" dirty="0"/>
                  <a:t> is a composite of a level component and a trend component: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br>
                  <a:rPr lang="en-US" dirty="0"/>
                </a:br>
                <a:endParaRPr lang="en-US" dirty="0"/>
              </a:p>
              <a:p>
                <a:pPr lvl="2"/>
                <a:r>
                  <a:rPr lang="en-US" dirty="0"/>
                  <a:t>Level: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α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α</m:t>
                        </m:r>
                      </m:e>
                    </m:d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marL="731520" lvl="2" indent="0">
                  <a:buNone/>
                </a:pPr>
                <a:endParaRPr lang="en-US" dirty="0"/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Trend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</a:rPr>
                      <m:t>β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β</m:t>
                        </m:r>
                      </m:e>
                    </m:d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marL="9144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65" t="-2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9202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Noise (aka Randomness)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Noise is a composite of everything that is unexplained.  </a:t>
                </a:r>
              </a:p>
              <a:p>
                <a:r>
                  <a:rPr lang="en-US" dirty="0"/>
                  <a:t>Predictions based on stochastic (random) time-series, like price data, are always wrong, but we can assess how wrong they are likely to be.</a:t>
                </a:r>
              </a:p>
              <a:p>
                <a:r>
                  <a:rPr lang="en-US" dirty="0"/>
                  <a:t>Some price series demonstrate high noise, others low noise.</a:t>
                </a:r>
              </a:p>
              <a:p>
                <a:r>
                  <a:rPr lang="en-US" dirty="0"/>
                  <a:t>Noise can be measured. One such measure is the efficiency ratio.  </a:t>
                </a:r>
              </a:p>
              <a:p>
                <a:pPr marL="201168" lvl="1" indent="0">
                  <a:buNone/>
                </a:pPr>
                <a:r>
                  <a:rPr lang="en-US" dirty="0"/>
                  <a:t>	Efficiency Ratio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𝐴𝑏𝑠𝑜𝑙𝑢𝑡𝑒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𝑁𝑒𝑡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𝐶h𝑎𝑛𝑔𝑒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𝑜𝑣𝑒𝑟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𝑝𝑒𝑟𝑖𝑜𝑑𝑠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𝑆𝑢𝑚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𝐴𝑏𝑠𝑜𝑙𝑢𝑡𝑒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𝐶h𝑎𝑛𝑔𝑒𝑠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𝑜𝑣𝑒𝑟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𝑝𝑒𝑟𝑖𝑜𝑑𝑠</m:t>
                        </m:r>
                      </m:den>
                    </m:f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</m:nary>
                          </m:e>
                        </m:d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Noise should not be confused with volatility.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65" t="-32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906924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Calculating Level and Trend: An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9"/>
              <p:cNvSpPr>
                <a:spLocks noGrp="1"/>
              </p:cNvSpPr>
              <p:nvPr>
                <p:ph idx="1"/>
              </p:nvPr>
            </p:nvSpPr>
            <p:spPr>
              <a:xfrm>
                <a:off x="1204523" y="1385869"/>
                <a:ext cx="10018082" cy="48768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/>
                  <a:t>Previous forecast including trend of </a:t>
                </a:r>
                <a:r>
                  <a:rPr lang="en-US" sz="2000" b="1" dirty="0"/>
                  <a:t>110</a:t>
                </a:r>
                <a:r>
                  <a:rPr lang="en-US" sz="2000" dirty="0"/>
                  <a:t> units. Previous trend estimate of </a:t>
                </a:r>
                <a:r>
                  <a:rPr lang="en-US" sz="2000" b="1" dirty="0"/>
                  <a:t>10</a:t>
                </a:r>
                <a:r>
                  <a:rPr lang="en-US" sz="2000" dirty="0"/>
                  <a:t> units.</a:t>
                </a:r>
              </a:p>
              <a:p>
                <a:pPr marL="0" indent="0">
                  <a:buNone/>
                </a:pPr>
                <a:r>
                  <a:rPr lang="en-US" sz="2000" dirty="0"/>
                  <a:t>Alpha (</a:t>
                </a:r>
                <a:r>
                  <a:rPr lang="en-US" sz="2000" dirty="0">
                    <a:latin typeface="Symbol" panose="05050102010706020507" pitchFamily="18" charset="2"/>
                  </a:rPr>
                  <a:t>a</a:t>
                </a:r>
                <a:r>
                  <a:rPr lang="en-US" sz="2000" dirty="0"/>
                  <a:t>) of </a:t>
                </a:r>
                <a:r>
                  <a:rPr lang="en-US" sz="2000" b="1" dirty="0"/>
                  <a:t>0.20 </a:t>
                </a:r>
                <a:r>
                  <a:rPr lang="en-US" sz="2000" dirty="0"/>
                  <a:t>and Beta (</a:t>
                </a:r>
                <a:r>
                  <a:rPr lang="en-US" sz="2000" dirty="0">
                    <a:latin typeface="Symbol" panose="05050102010706020507" pitchFamily="18" charset="2"/>
                    <a:sym typeface="Symbol" panose="05050102010706020507" pitchFamily="18" charset="2"/>
                  </a:rPr>
                  <a:t></a:t>
                </a:r>
                <a:r>
                  <a:rPr lang="en-US" sz="2000" dirty="0"/>
                  <a:t>) of </a:t>
                </a:r>
                <a:r>
                  <a:rPr lang="en-US" sz="2000" b="1" dirty="0"/>
                  <a:t>0.30. </a:t>
                </a:r>
                <a:r>
                  <a:rPr lang="en-US" sz="2000" dirty="0"/>
                  <a:t>Actual demand of </a:t>
                </a:r>
                <a:r>
                  <a:rPr lang="en-US" sz="2000" b="1" dirty="0"/>
                  <a:t>115.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000" i="1">
                            <a:latin typeface="Cambria Math" panose="02040503050406030204" pitchFamily="18" charset="0"/>
                          </a:rPr>
                          <m:t>α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m:rPr>
                            <m:sty m:val="p"/>
                          </m:rPr>
                          <a:rPr lang="el-GR" sz="2000" i="1">
                            <a:latin typeface="Cambria Math" panose="02040503050406030204" pitchFamily="18" charset="0"/>
                          </a:rPr>
                          <m:t>α</m:t>
                        </m:r>
                      </m:e>
                    </m:d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=0.2(115)+0.8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110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=111.0</m:t>
                    </m:r>
                  </m:oMath>
                </a14:m>
                <a:endParaRPr lang="en-US" sz="20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sz="2000" i="1">
                        <a:latin typeface="Cambria Math" panose="02040503050406030204" pitchFamily="18" charset="0"/>
                      </a:rPr>
                      <m:t>β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)+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m:rPr>
                            <m:sty m:val="p"/>
                          </m:rPr>
                          <a:rPr lang="el-GR" sz="2000" i="1">
                            <a:latin typeface="Cambria Math" panose="02040503050406030204" pitchFamily="18" charset="0"/>
                          </a:rPr>
                          <m:t>β</m:t>
                        </m:r>
                      </m:e>
                    </m:d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=0.3(111−100)+.7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=10.3</m:t>
                    </m:r>
                  </m:oMath>
                </a14:m>
                <a:endParaRPr lang="en-US" sz="20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m:rPr>
                        <m:nor/>
                      </m:rPr>
                      <a:rPr lang="en-US" sz="2000" dirty="0"/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=111.0+10.3=121.3</m:t>
                    </m:r>
                  </m:oMath>
                </a14:m>
                <a:endParaRPr lang="en-US" sz="20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  <m:r>
                      <m:rPr>
                        <m:nor/>
                      </m:rPr>
                      <a:rPr lang="en-US" sz="2000" dirty="0"/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=111.0+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0.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6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=131.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If actual 120, instead of the predicted 121.3, forecast for </a:t>
                </a:r>
                <a:r>
                  <a:rPr lang="en-US" sz="2000" i="1" dirty="0"/>
                  <a:t>next</a:t>
                </a:r>
                <a:r>
                  <a:rPr lang="en-US" sz="2000" dirty="0"/>
                  <a:t> period is…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000" i="1">
                            <a:latin typeface="Cambria Math" panose="02040503050406030204" pitchFamily="18" charset="0"/>
                          </a:rPr>
                          <m:t>α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m:rPr>
                            <m:sty m:val="p"/>
                          </m:rPr>
                          <a:rPr lang="el-GR" sz="2000" i="1">
                            <a:latin typeface="Cambria Math" panose="02040503050406030204" pitchFamily="18" charset="0"/>
                          </a:rPr>
                          <m:t>α</m:t>
                        </m:r>
                      </m:e>
                    </m:d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0.2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120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8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21.3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=121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.04</m:t>
                    </m:r>
                  </m:oMath>
                </a14:m>
                <a:endParaRPr lang="en-US" sz="20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sz="2000" i="1">
                        <a:latin typeface="Cambria Math" panose="02040503050406030204" pitchFamily="18" charset="0"/>
                      </a:rPr>
                      <m:t>β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)+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m:rPr>
                            <m:sty m:val="p"/>
                          </m:rPr>
                          <a:rPr lang="el-GR" sz="2000" i="1">
                            <a:latin typeface="Cambria Math" panose="02040503050406030204" pitchFamily="18" charset="0"/>
                          </a:rPr>
                          <m:t>β</m:t>
                        </m:r>
                      </m:e>
                    </m:d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0.3(121.4−111)+.7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0.3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=10.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33</m:t>
                    </m:r>
                  </m:oMath>
                </a14:m>
                <a:endParaRPr lang="en-US" sz="20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m:rPr>
                        <m:nor/>
                      </m:rPr>
                      <a:rPr lang="en-US" sz="2000" dirty="0"/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=121.04+10.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33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=131</m:t>
                    </m:r>
                  </m:oMath>
                </a14:m>
                <a:r>
                  <a:rPr lang="en-US" sz="2000" dirty="0"/>
                  <a:t>.37</a:t>
                </a:r>
              </a:p>
            </p:txBody>
          </p:sp>
        </mc:Choice>
        <mc:Fallback xmlns="">
          <p:sp>
            <p:nvSpPr>
              <p:cNvPr id="4" name="Content Placeholder 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04523" y="1385869"/>
                <a:ext cx="10018082" cy="4876800"/>
              </a:xfrm>
              <a:blipFill>
                <a:blip r:embed="rId3"/>
                <a:stretch>
                  <a:fillRect l="-1582" t="-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537401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Seasonality?</a:t>
            </a:r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79038" y="2109857"/>
            <a:ext cx="9694884" cy="3564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4529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Exponential Smoothing with Trend and Seasonality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=(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α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α</m:t>
                        </m:r>
                      </m:e>
                    </m:d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</a:rPr>
                      <m:t>β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β</m:t>
                        </m:r>
                      </m:e>
                    </m:d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</a:rPr>
                          <m:t>γ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+(1−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</a:rPr>
                      <m:t>γ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24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146027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Bring on the ets() Function in 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ETS() uses Error (</a:t>
                </a:r>
                <a:r>
                  <a:rPr lang="el-GR" dirty="0"/>
                  <a:t>α</a:t>
                </a:r>
                <a:r>
                  <a:rPr lang="en-US" dirty="0"/>
                  <a:t>), Trend (</a:t>
                </a:r>
                <a:r>
                  <a:rPr lang="en-US" dirty="0">
                    <a:sym typeface="Symbol" panose="05050102010706020507" pitchFamily="18" charset="2"/>
                  </a:rPr>
                  <a:t></a:t>
                </a:r>
                <a:r>
                  <a:rPr lang="en-US" dirty="0"/>
                  <a:t>), and Seasonality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</a:rPr>
                      <m:t>γ</m:t>
                    </m:r>
                  </m:oMath>
                </a14:m>
                <a:r>
                  <a:rPr lang="en-US" dirty="0"/>
                  <a:t>) within the family of exponential smoothing models.</a:t>
                </a:r>
              </a:p>
              <a:p>
                <a:pPr lvl="2"/>
                <a:r>
                  <a:rPr lang="en-US" dirty="0"/>
                  <a:t>This function can run over 30 different models in one set of commands!</a:t>
                </a:r>
              </a:p>
              <a:p>
                <a:pPr lvl="2"/>
                <a:r>
                  <a:rPr lang="en-US" dirty="0"/>
                  <a:t>Perhaps most amazing, the model can self optimize using the “ZZZ” command.</a:t>
                </a:r>
              </a:p>
              <a:p>
                <a:pPr lvl="2"/>
                <a:r>
                  <a:rPr lang="en-US" dirty="0"/>
                  <a:t>However, self optimization can lead to overfitting. </a:t>
                </a:r>
              </a:p>
              <a:p>
                <a:pPr lvl="2"/>
                <a:r>
                  <a:rPr lang="en-US" dirty="0"/>
                  <a:t>Expert judgment may still be needed to dictate the model(s) that are best suited to a particular task!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65" t="-2808" r="-13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958964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Arguments for </a:t>
            </a:r>
            <a:r>
              <a:rPr lang="en-US" dirty="0" err="1"/>
              <a:t>ets</a:t>
            </a:r>
            <a:r>
              <a:rPr lang="en-US" dirty="0"/>
              <a:t>()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8138" y="1284372"/>
            <a:ext cx="5475579" cy="23933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601187" y="4277861"/>
            <a:ext cx="852940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ets</a:t>
            </a:r>
            <a:r>
              <a:rPr lang="en-US" sz="2000" dirty="0"/>
              <a:t>(</a:t>
            </a:r>
            <a:r>
              <a:rPr lang="en-US" sz="2000" dirty="0" err="1"/>
              <a:t>data.set</a:t>
            </a:r>
            <a:r>
              <a:rPr lang="en-US" sz="2000" dirty="0"/>
              <a:t>, model=“ANN”): Additive Error, No Trend, No Seasonality</a:t>
            </a:r>
          </a:p>
          <a:p>
            <a:r>
              <a:rPr lang="en-US" sz="2000" dirty="0" err="1"/>
              <a:t>est</a:t>
            </a:r>
            <a:r>
              <a:rPr lang="en-US" sz="2000" dirty="0"/>
              <a:t>(</a:t>
            </a:r>
            <a:r>
              <a:rPr lang="en-US" sz="2000" dirty="0" err="1"/>
              <a:t>data.set</a:t>
            </a:r>
            <a:r>
              <a:rPr lang="en-US" sz="2000" dirty="0"/>
              <a:t>, model=“AAN”): Additive Error, Additive Trend, No Seasonality</a:t>
            </a:r>
          </a:p>
          <a:p>
            <a:r>
              <a:rPr lang="en-US" sz="2000" dirty="0" err="1"/>
              <a:t>ets</a:t>
            </a:r>
            <a:r>
              <a:rPr lang="en-US" sz="2000" dirty="0"/>
              <a:t>(</a:t>
            </a:r>
            <a:r>
              <a:rPr lang="en-US" sz="2000" dirty="0" err="1"/>
              <a:t>data.set</a:t>
            </a:r>
            <a:r>
              <a:rPr lang="en-US" sz="2000" dirty="0"/>
              <a:t>, model=“AAA”): Additive Error, Additive Trend, Additive  Seasonality </a:t>
            </a:r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6766948" y="1619140"/>
            <a:ext cx="49212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Note: For long range forecasting, use damped coefficients to prevent “noise” from entering the model. ETS(data, model, damped=TRUE). Also note that the default setting is damped=FALSE.</a:t>
            </a:r>
          </a:p>
        </p:txBody>
      </p:sp>
    </p:spTree>
    <p:extLst>
      <p:ext uri="{BB962C8B-B14F-4D97-AF65-F5344CB8AC3E}">
        <p14:creationId xmlns:p14="http://schemas.microsoft.com/office/powerpoint/2010/main" val="282784701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Executing </a:t>
            </a:r>
            <a:r>
              <a:rPr lang="en-US" dirty="0" err="1"/>
              <a:t>ets</a:t>
            </a:r>
            <a:r>
              <a:rPr lang="en-US" dirty="0"/>
              <a:t>() in </a:t>
            </a:r>
            <a:r>
              <a:rPr lang="en-US" i="1" dirty="0"/>
              <a:t>R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542376" y="1346619"/>
            <a:ext cx="5106488" cy="37547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994" y="1620049"/>
            <a:ext cx="5079332" cy="325077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Right Arrow 5"/>
          <p:cNvSpPr/>
          <p:nvPr/>
        </p:nvSpPr>
        <p:spPr>
          <a:xfrm>
            <a:off x="6079958" y="3144253"/>
            <a:ext cx="462418" cy="29677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963C918-FD99-419B-8924-60F6DC64FA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80670" y="1811504"/>
            <a:ext cx="5314950" cy="2962275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3026175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Parting Thoughts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Time series resides at the heart of our analysis and the automated trading systems we develop.  We have hit but the tip of the iceberg here.  </a:t>
            </a:r>
          </a:p>
          <a:p>
            <a:r>
              <a:rPr lang="en-US" dirty="0"/>
              <a:t>Our analysis has also touched upon the issues confronting us in testing and </a:t>
            </a:r>
            <a:r>
              <a:rPr lang="en-US" dirty="0" err="1"/>
              <a:t>backtesting</a:t>
            </a:r>
            <a:r>
              <a:rPr lang="en-US" dirty="0"/>
              <a:t>.  A launching point for our next two classes.</a:t>
            </a:r>
          </a:p>
        </p:txBody>
      </p:sp>
    </p:spTree>
    <p:extLst>
      <p:ext uri="{BB962C8B-B14F-4D97-AF65-F5344CB8AC3E}">
        <p14:creationId xmlns:p14="http://schemas.microsoft.com/office/powerpoint/2010/main" val="972929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Measuring Noise and Volatility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399" y="1758055"/>
            <a:ext cx="7088369" cy="394254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96640" y="2447109"/>
            <a:ext cx="1567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Low Noise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74811" y="3849412"/>
            <a:ext cx="1567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High Noise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763589" y="2816441"/>
            <a:ext cx="635725" cy="248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654320" y="4228457"/>
            <a:ext cx="635725" cy="248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499566" y="1846217"/>
            <a:ext cx="3013164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Sum of absolute change: 598</a:t>
            </a:r>
          </a:p>
          <a:p>
            <a:r>
              <a:rPr lang="en-US" dirty="0"/>
              <a:t>Net Change:  310</a:t>
            </a:r>
          </a:p>
          <a:p>
            <a:r>
              <a:rPr lang="en-US" dirty="0"/>
              <a:t>Efficiency Ratio:  0.52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499566" y="3891280"/>
            <a:ext cx="3013164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Sum of absolute change: 595</a:t>
            </a:r>
          </a:p>
          <a:p>
            <a:r>
              <a:rPr lang="en-US" dirty="0"/>
              <a:t>Net Change:  35</a:t>
            </a:r>
          </a:p>
          <a:p>
            <a:r>
              <a:rPr lang="en-US" dirty="0"/>
              <a:t>Efficiency Ratio:  0.06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8002768" y="2305334"/>
            <a:ext cx="4963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7984941" y="4337445"/>
            <a:ext cx="4963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5597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Achilles’ Heel of Time Series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40" indent="0">
              <a:buNone/>
            </a:pPr>
            <a:endParaRPr lang="en-US" sz="2400" i="1" dirty="0"/>
          </a:p>
          <a:p>
            <a:pPr marL="91440" indent="0">
              <a:buNone/>
            </a:pPr>
            <a:endParaRPr lang="en-US" sz="2400" i="1" dirty="0"/>
          </a:p>
          <a:p>
            <a:pPr marL="91440" indent="0">
              <a:buNone/>
            </a:pPr>
            <a:r>
              <a:rPr lang="en-US" sz="2400" i="1" dirty="0"/>
              <a:t>	</a:t>
            </a: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1666507" y="2217967"/>
            <a:ext cx="782156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i="1" dirty="0"/>
              <a:t>The Future Must Behave Similarly to the Past</a:t>
            </a:r>
            <a:r>
              <a:rPr lang="en-US" sz="32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650317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 the Nature of Price Movements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contention by many is that there is no relationship between price movements from one day to the next.</a:t>
            </a:r>
          </a:p>
          <a:p>
            <a:pPr lvl="2"/>
            <a:r>
              <a:rPr lang="en-US" dirty="0"/>
              <a:t>The random walk theory of price movement</a:t>
            </a:r>
          </a:p>
          <a:p>
            <a:r>
              <a:rPr lang="en-US" dirty="0"/>
              <a:t>If so, then many well-defined trading methods will fail.</a:t>
            </a:r>
          </a:p>
          <a:p>
            <a:r>
              <a:rPr lang="en-US" dirty="0"/>
              <a:t>Arguments against the contention:</a:t>
            </a:r>
          </a:p>
          <a:p>
            <a:pPr lvl="2"/>
            <a:r>
              <a:rPr lang="en-US" dirty="0"/>
              <a:t>Success of many algorithmic trading strategies</a:t>
            </a:r>
          </a:p>
          <a:p>
            <a:pPr lvl="2"/>
            <a:r>
              <a:rPr lang="en-US" dirty="0"/>
              <a:t>Markets move on anticipation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186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 Price Movement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Price movement can appear to be random</a:t>
            </a:r>
          </a:p>
          <a:p>
            <a:pPr lvl="2"/>
            <a:r>
              <a:rPr lang="en-US" dirty="0"/>
              <a:t>Level of noise depends on the time interval and frequency of data</a:t>
            </a:r>
          </a:p>
          <a:p>
            <a:pPr lvl="2"/>
            <a:r>
              <a:rPr lang="en-US" dirty="0"/>
              <a:t>Shorter term, higher frequency data exhibit more noise</a:t>
            </a:r>
          </a:p>
          <a:p>
            <a:r>
              <a:rPr lang="en-US" dirty="0"/>
              <a:t>In the long run, prices seek a level of equilibrium</a:t>
            </a:r>
          </a:p>
          <a:p>
            <a:r>
              <a:rPr lang="en-US" dirty="0"/>
              <a:t>Prices do not have a normal distribution</a:t>
            </a:r>
          </a:p>
          <a:p>
            <a:pPr lvl="2"/>
            <a:r>
              <a:rPr lang="en-US" dirty="0"/>
              <a:t>Prices exhibit fat tails</a:t>
            </a:r>
          </a:p>
          <a:p>
            <a:pPr lvl="2"/>
            <a:r>
              <a:rPr lang="en-US" dirty="0"/>
              <a:t>Fat tails also mean that some other part of the distribution must be different.</a:t>
            </a:r>
          </a:p>
        </p:txBody>
      </p:sp>
    </p:spTree>
    <p:extLst>
      <p:ext uri="{BB962C8B-B14F-4D97-AF65-F5344CB8AC3E}">
        <p14:creationId xmlns:p14="http://schemas.microsoft.com/office/powerpoint/2010/main" val="30092817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Price Movement Creates Trading Opportunities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Non-random price movement is captured in the components of time series:</a:t>
            </a:r>
          </a:p>
          <a:p>
            <a:pPr lvl="2"/>
            <a:r>
              <a:rPr lang="en-US" dirty="0"/>
              <a:t>Trend</a:t>
            </a:r>
          </a:p>
          <a:p>
            <a:pPr lvl="2"/>
            <a:r>
              <a:rPr lang="en-US" dirty="0"/>
              <a:t>Season</a:t>
            </a:r>
          </a:p>
          <a:p>
            <a:pPr lvl="2"/>
            <a:r>
              <a:rPr lang="en-US" dirty="0"/>
              <a:t>cycle</a:t>
            </a:r>
          </a:p>
          <a:p>
            <a:r>
              <a:rPr lang="en-US" dirty="0"/>
              <a:t>Long-term trends capture large price moves caused by fundamental factors.</a:t>
            </a:r>
          </a:p>
          <a:p>
            <a:r>
              <a:rPr lang="en-US" dirty="0"/>
              <a:t>Persistence.  Some stock price moves simply defy analysis. </a:t>
            </a:r>
          </a:p>
          <a:p>
            <a:pPr lvl="2"/>
            <a:r>
              <a:rPr lang="en-US" dirty="0"/>
              <a:t>They continue to rise beyond any normal assessment of value.  </a:t>
            </a:r>
          </a:p>
          <a:p>
            <a:pPr lvl="2"/>
            <a:r>
              <a:rPr lang="en-US" dirty="0"/>
              <a:t>Only by staying with the trend could you capture the gains of Apple, Amazon, Tesla, and even Bitcoin.  </a:t>
            </a:r>
          </a:p>
        </p:txBody>
      </p:sp>
    </p:spTree>
    <p:extLst>
      <p:ext uri="{BB962C8B-B14F-4D97-AF65-F5344CB8AC3E}">
        <p14:creationId xmlns:p14="http://schemas.microsoft.com/office/powerpoint/2010/main" val="1113264941"/>
      </p:ext>
    </p:extLst>
  </p:cSld>
  <p:clrMapOvr>
    <a:masterClrMapping/>
  </p:clrMapOvr>
</p:sld>
</file>

<file path=ppt/theme/theme1.xml><?xml version="1.0" encoding="utf-8"?>
<a:theme xmlns:a="http://schemas.openxmlformats.org/drawingml/2006/main" name="TAMU Main">
  <a:themeElements>
    <a:clrScheme name="Custom 1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C00000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AMU Main" id="{3B5AFF4D-AD47-44C6-912B-29845CD2C359}" vid="{F1D68CFE-2637-4740-A370-6646E81089B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TAMU Main</Template>
  <TotalTime>11140</TotalTime>
  <Words>2973</Words>
  <Application>Microsoft Office PowerPoint</Application>
  <PresentationFormat>Widescreen</PresentationFormat>
  <Paragraphs>355</Paragraphs>
  <Slides>46</Slides>
  <Notes>46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5" baseType="lpstr">
      <vt:lpstr>Calibri</vt:lpstr>
      <vt:lpstr>Calibri Light</vt:lpstr>
      <vt:lpstr>Cambria Math</vt:lpstr>
      <vt:lpstr>Symbol</vt:lpstr>
      <vt:lpstr>Times New Roman</vt:lpstr>
      <vt:lpstr>Tw Cen MT</vt:lpstr>
      <vt:lpstr>Wingdings</vt:lpstr>
      <vt:lpstr>TAMU Main</vt:lpstr>
      <vt:lpstr>Image</vt:lpstr>
      <vt:lpstr>Financial Time Series Analysis</vt:lpstr>
      <vt:lpstr>Agenda </vt:lpstr>
      <vt:lpstr>Overview of Time Series Analysis</vt:lpstr>
      <vt:lpstr>Noise (aka Randomness)</vt:lpstr>
      <vt:lpstr>Measuring Noise and Volatility</vt:lpstr>
      <vt:lpstr>The Achilles’ Heel of Time Series Analysis</vt:lpstr>
      <vt:lpstr>On the Nature of Price Movements</vt:lpstr>
      <vt:lpstr>More on Price Movement</vt:lpstr>
      <vt:lpstr>Price Movement Creates Trading Opportunities</vt:lpstr>
      <vt:lpstr>Trend Comes in Many Forms</vt:lpstr>
      <vt:lpstr>Trend is Only One Piece of the Puzzle</vt:lpstr>
      <vt:lpstr>What Can Time Series Handle?</vt:lpstr>
      <vt:lpstr>Two Approaches to Time-Series Analysis</vt:lpstr>
      <vt:lpstr>Time-Based Regression Analysis</vt:lpstr>
      <vt:lpstr>Model Estimation</vt:lpstr>
      <vt:lpstr>Let’s See the Magic of R</vt:lpstr>
      <vt:lpstr>The Time-Based Regression Plot for AAPL</vt:lpstr>
      <vt:lpstr>Choosing the Number of Periods</vt:lpstr>
      <vt:lpstr>Creating Rolling Regressions with 20 days in RStudio</vt:lpstr>
      <vt:lpstr>Rolling Regression with a 20 Day Window</vt:lpstr>
      <vt:lpstr>What is the Best Choice for the Number of Periods?</vt:lpstr>
      <vt:lpstr>Class Exercise:  Rolling Regressions in R</vt:lpstr>
      <vt:lpstr>Modeling Non-Linear Trends and Seasonality</vt:lpstr>
      <vt:lpstr>Auto-Regressive (AR) Models</vt:lpstr>
      <vt:lpstr>Estimating Autocorrelation</vt:lpstr>
      <vt:lpstr>Estimating an Autoregressive Model</vt:lpstr>
      <vt:lpstr>Estimating an AR(1) Model and Making Predictions</vt:lpstr>
      <vt:lpstr>Smoothing Methods: Simple Moving Average</vt:lpstr>
      <vt:lpstr>What Can You Average?</vt:lpstr>
      <vt:lpstr>Computing Simple Moving Averages in R</vt:lpstr>
      <vt:lpstr>Averaging the Averages… </vt:lpstr>
      <vt:lpstr>Double Moving Average in R</vt:lpstr>
      <vt:lpstr>Types of Moving Averages</vt:lpstr>
      <vt:lpstr>Weighted Moving Average</vt:lpstr>
      <vt:lpstr>Computing Weighted Moving Averages in R</vt:lpstr>
      <vt:lpstr>Exponential Smoothing</vt:lpstr>
      <vt:lpstr>Simple Exponential Smoothing in Action:  α=0.2</vt:lpstr>
      <vt:lpstr>Simple Exponential Smoothing: How Smooth?</vt:lpstr>
      <vt:lpstr>Trend Adjusted Exponential Smoothing</vt:lpstr>
      <vt:lpstr>Calculating Level and Trend: An Example</vt:lpstr>
      <vt:lpstr>What About Seasonality?</vt:lpstr>
      <vt:lpstr>Exponential Smoothing with Trend and Seasonality</vt:lpstr>
      <vt:lpstr>Bring on the ets() Function in R</vt:lpstr>
      <vt:lpstr>Arguments for ets()</vt:lpstr>
      <vt:lpstr>Executing ets() in R</vt:lpstr>
      <vt:lpstr>Parting Thoughts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 Series</dc:title>
  <dc:creator>Abbey, James</dc:creator>
  <cp:lastModifiedBy>Ketzenberg, Michael E</cp:lastModifiedBy>
  <cp:revision>238</cp:revision>
  <cp:lastPrinted>2020-02-11T16:43:40Z</cp:lastPrinted>
  <dcterms:created xsi:type="dcterms:W3CDTF">2019-09-20T13:43:50Z</dcterms:created>
  <dcterms:modified xsi:type="dcterms:W3CDTF">2023-01-13T16:26:20Z</dcterms:modified>
</cp:coreProperties>
</file>