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340" r:id="rId2"/>
    <p:sldId id="339" r:id="rId3"/>
    <p:sldId id="404" r:id="rId4"/>
    <p:sldId id="406" r:id="rId5"/>
    <p:sldId id="405" r:id="rId6"/>
    <p:sldId id="410" r:id="rId7"/>
    <p:sldId id="411" r:id="rId8"/>
    <p:sldId id="412" r:id="rId9"/>
    <p:sldId id="414" r:id="rId10"/>
    <p:sldId id="415" r:id="rId11"/>
    <p:sldId id="416" r:id="rId12"/>
    <p:sldId id="439" r:id="rId13"/>
    <p:sldId id="440" r:id="rId14"/>
    <p:sldId id="441" r:id="rId15"/>
    <p:sldId id="442" r:id="rId16"/>
    <p:sldId id="443" r:id="rId17"/>
    <p:sldId id="444" r:id="rId18"/>
    <p:sldId id="449" r:id="rId19"/>
    <p:sldId id="446" r:id="rId20"/>
    <p:sldId id="447" r:id="rId21"/>
    <p:sldId id="448" r:id="rId22"/>
    <p:sldId id="445" r:id="rId23"/>
    <p:sldId id="451" r:id="rId24"/>
    <p:sldId id="450" r:id="rId25"/>
    <p:sldId id="452" r:id="rId26"/>
    <p:sldId id="417" r:id="rId27"/>
    <p:sldId id="437" r:id="rId28"/>
    <p:sldId id="438" r:id="rId29"/>
    <p:sldId id="418" r:id="rId30"/>
    <p:sldId id="420" r:id="rId31"/>
    <p:sldId id="421" r:id="rId32"/>
    <p:sldId id="422" r:id="rId33"/>
    <p:sldId id="453" r:id="rId34"/>
    <p:sldId id="423" r:id="rId35"/>
    <p:sldId id="430" r:id="rId36"/>
    <p:sldId id="435" r:id="rId37"/>
    <p:sldId id="431" r:id="rId38"/>
    <p:sldId id="403"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78613" autoAdjust="0"/>
  </p:normalViewPr>
  <p:slideViewPr>
    <p:cSldViewPr snapToGrid="0">
      <p:cViewPr varScale="1">
        <p:scale>
          <a:sx n="90" d="100"/>
          <a:sy n="90" d="100"/>
        </p:scale>
        <p:origin x="888" y="53"/>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25CEC6-AC56-4DB9-9AC3-EC349AAC60C9}" type="datetimeFigureOut">
              <a:rPr lang="en-US" smtClean="0"/>
              <a:t>3/9/2023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FAE61C-30B7-4EBC-A13F-9691E2ED0ADD}" type="slidenum">
              <a:rPr lang="en-US" smtClean="0"/>
              <a:t>‹#›</a:t>
            </a:fld>
            <a:endParaRPr lang="en-US"/>
          </a:p>
        </p:txBody>
      </p:sp>
    </p:spTree>
    <p:extLst>
      <p:ext uri="{BB962C8B-B14F-4D97-AF65-F5344CB8AC3E}">
        <p14:creationId xmlns:p14="http://schemas.microsoft.com/office/powerpoint/2010/main" val="2386161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82FAE61C-30B7-4EBC-A13F-9691E2ED0ADD}" type="slidenum">
              <a:rPr lang="en-US" smtClean="0"/>
              <a:t>1</a:t>
            </a:fld>
            <a:endParaRPr lang="en-US"/>
          </a:p>
        </p:txBody>
      </p:sp>
      <p:sp>
        <p:nvSpPr>
          <p:cNvPr id="6" name="Notes Placeholder 5">
            <a:extLst>
              <a:ext uri="{FF2B5EF4-FFF2-40B4-BE49-F238E27FC236}">
                <a16:creationId xmlns:a16="http://schemas.microsoft.com/office/drawing/2014/main" id="{28E485D9-9F25-4A4D-B67D-005DCD873889}"/>
              </a:ext>
            </a:extLst>
          </p:cNvPr>
          <p:cNvSpPr>
            <a:spLocks noGrp="1"/>
          </p:cNvSpPr>
          <p:nvPr>
            <p:ph type="body" sz="quarter" idx="3"/>
          </p:nvPr>
        </p:nvSpPr>
        <p:spPr/>
        <p:txBody>
          <a:bodyPr/>
          <a:lstStyle/>
          <a:p>
            <a:endParaRPr lang="en-US"/>
          </a:p>
        </p:txBody>
      </p:sp>
    </p:spTree>
    <p:extLst>
      <p:ext uri="{BB962C8B-B14F-4D97-AF65-F5344CB8AC3E}">
        <p14:creationId xmlns:p14="http://schemas.microsoft.com/office/powerpoint/2010/main" val="19601087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82FAE61C-30B7-4EBC-A13F-9691E2ED0ADD}" type="slidenum">
              <a:rPr lang="en-US" smtClean="0"/>
              <a:t>10</a:t>
            </a:fld>
            <a:endParaRPr lang="en-US"/>
          </a:p>
        </p:txBody>
      </p:sp>
      <p:sp>
        <p:nvSpPr>
          <p:cNvPr id="6" name="Notes Placeholder 5">
            <a:extLst>
              <a:ext uri="{FF2B5EF4-FFF2-40B4-BE49-F238E27FC236}">
                <a16:creationId xmlns:a16="http://schemas.microsoft.com/office/drawing/2014/main" id="{1540BF3A-AF65-443F-8FCB-AA99FEC790D4}"/>
              </a:ext>
            </a:extLst>
          </p:cNvPr>
          <p:cNvSpPr>
            <a:spLocks noGrp="1"/>
          </p:cNvSpPr>
          <p:nvPr>
            <p:ph type="body" sz="quarter" idx="3"/>
          </p:nvPr>
        </p:nvSpPr>
        <p:spPr/>
        <p:txBody>
          <a:bodyPr/>
          <a:lstStyle/>
          <a:p>
            <a:endParaRPr lang="en-US"/>
          </a:p>
        </p:txBody>
      </p:sp>
    </p:spTree>
    <p:extLst>
      <p:ext uri="{BB962C8B-B14F-4D97-AF65-F5344CB8AC3E}">
        <p14:creationId xmlns:p14="http://schemas.microsoft.com/office/powerpoint/2010/main" val="17708056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82FAE61C-30B7-4EBC-A13F-9691E2ED0ADD}" type="slidenum">
              <a:rPr lang="en-US" smtClean="0"/>
              <a:t>11</a:t>
            </a:fld>
            <a:endParaRPr lang="en-US"/>
          </a:p>
        </p:txBody>
      </p:sp>
      <p:sp>
        <p:nvSpPr>
          <p:cNvPr id="6" name="Notes Placeholder 5">
            <a:extLst>
              <a:ext uri="{FF2B5EF4-FFF2-40B4-BE49-F238E27FC236}">
                <a16:creationId xmlns:a16="http://schemas.microsoft.com/office/drawing/2014/main" id="{6D001512-0705-4D14-BF96-B4E3818CA491}"/>
              </a:ext>
            </a:extLst>
          </p:cNvPr>
          <p:cNvSpPr>
            <a:spLocks noGrp="1"/>
          </p:cNvSpPr>
          <p:nvPr>
            <p:ph type="body" sz="quarter" idx="3"/>
          </p:nvPr>
        </p:nvSpPr>
        <p:spPr/>
        <p:txBody>
          <a:bodyPr/>
          <a:lstStyle/>
          <a:p>
            <a:endParaRPr lang="en-US"/>
          </a:p>
        </p:txBody>
      </p:sp>
    </p:spTree>
    <p:extLst>
      <p:ext uri="{BB962C8B-B14F-4D97-AF65-F5344CB8AC3E}">
        <p14:creationId xmlns:p14="http://schemas.microsoft.com/office/powerpoint/2010/main" val="1486894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82FAE61C-30B7-4EBC-A13F-9691E2ED0ADD}" type="slidenum">
              <a:rPr lang="en-US" smtClean="0"/>
              <a:t>12</a:t>
            </a:fld>
            <a:endParaRPr lang="en-US"/>
          </a:p>
        </p:txBody>
      </p:sp>
      <p:sp>
        <p:nvSpPr>
          <p:cNvPr id="6" name="Notes Placeholder 5">
            <a:extLst>
              <a:ext uri="{FF2B5EF4-FFF2-40B4-BE49-F238E27FC236}">
                <a16:creationId xmlns:a16="http://schemas.microsoft.com/office/drawing/2014/main" id="{91F31544-9485-40D0-B082-F786827670D9}"/>
              </a:ext>
            </a:extLst>
          </p:cNvPr>
          <p:cNvSpPr>
            <a:spLocks noGrp="1"/>
          </p:cNvSpPr>
          <p:nvPr>
            <p:ph type="body" sz="quarter" idx="3"/>
          </p:nvPr>
        </p:nvSpPr>
        <p:spPr/>
        <p:txBody>
          <a:bodyPr/>
          <a:lstStyle/>
          <a:p>
            <a:endParaRPr lang="en-US"/>
          </a:p>
        </p:txBody>
      </p:sp>
    </p:spTree>
    <p:extLst>
      <p:ext uri="{BB962C8B-B14F-4D97-AF65-F5344CB8AC3E}">
        <p14:creationId xmlns:p14="http://schemas.microsoft.com/office/powerpoint/2010/main" val="13906604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82FAE61C-30B7-4EBC-A13F-9691E2ED0ADD}" type="slidenum">
              <a:rPr lang="en-US" smtClean="0"/>
              <a:t>13</a:t>
            </a:fld>
            <a:endParaRPr lang="en-US"/>
          </a:p>
        </p:txBody>
      </p:sp>
      <p:sp>
        <p:nvSpPr>
          <p:cNvPr id="6" name="Notes Placeholder 5">
            <a:extLst>
              <a:ext uri="{FF2B5EF4-FFF2-40B4-BE49-F238E27FC236}">
                <a16:creationId xmlns:a16="http://schemas.microsoft.com/office/drawing/2014/main" id="{7958FBD1-43D2-4617-BAF1-B061BA906E5C}"/>
              </a:ext>
            </a:extLst>
          </p:cNvPr>
          <p:cNvSpPr>
            <a:spLocks noGrp="1"/>
          </p:cNvSpPr>
          <p:nvPr>
            <p:ph type="body" sz="quarter" idx="3"/>
          </p:nvPr>
        </p:nvSpPr>
        <p:spPr/>
        <p:txBody>
          <a:bodyPr/>
          <a:lstStyle/>
          <a:p>
            <a:endParaRPr lang="en-US"/>
          </a:p>
        </p:txBody>
      </p:sp>
    </p:spTree>
    <p:extLst>
      <p:ext uri="{BB962C8B-B14F-4D97-AF65-F5344CB8AC3E}">
        <p14:creationId xmlns:p14="http://schemas.microsoft.com/office/powerpoint/2010/main" val="28443783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82FAE61C-30B7-4EBC-A13F-9691E2ED0ADD}" type="slidenum">
              <a:rPr lang="en-US" smtClean="0"/>
              <a:t>14</a:t>
            </a:fld>
            <a:endParaRPr lang="en-US"/>
          </a:p>
        </p:txBody>
      </p:sp>
      <p:sp>
        <p:nvSpPr>
          <p:cNvPr id="6" name="Notes Placeholder 5">
            <a:extLst>
              <a:ext uri="{FF2B5EF4-FFF2-40B4-BE49-F238E27FC236}">
                <a16:creationId xmlns:a16="http://schemas.microsoft.com/office/drawing/2014/main" id="{26CEDE23-5353-41A9-A160-EEF4729243D5}"/>
              </a:ext>
            </a:extLst>
          </p:cNvPr>
          <p:cNvSpPr>
            <a:spLocks noGrp="1"/>
          </p:cNvSpPr>
          <p:nvPr>
            <p:ph type="body" sz="quarter" idx="3"/>
          </p:nvPr>
        </p:nvSpPr>
        <p:spPr/>
        <p:txBody>
          <a:bodyPr/>
          <a:lstStyle/>
          <a:p>
            <a:endParaRPr lang="en-US"/>
          </a:p>
        </p:txBody>
      </p:sp>
    </p:spTree>
    <p:extLst>
      <p:ext uri="{BB962C8B-B14F-4D97-AF65-F5344CB8AC3E}">
        <p14:creationId xmlns:p14="http://schemas.microsoft.com/office/powerpoint/2010/main" val="5000073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82FAE61C-30B7-4EBC-A13F-9691E2ED0ADD}" type="slidenum">
              <a:rPr lang="en-US" smtClean="0"/>
              <a:t>15</a:t>
            </a:fld>
            <a:endParaRPr lang="en-US"/>
          </a:p>
        </p:txBody>
      </p:sp>
      <p:sp>
        <p:nvSpPr>
          <p:cNvPr id="6" name="Notes Placeholder 5">
            <a:extLst>
              <a:ext uri="{FF2B5EF4-FFF2-40B4-BE49-F238E27FC236}">
                <a16:creationId xmlns:a16="http://schemas.microsoft.com/office/drawing/2014/main" id="{63A7EDEF-276E-4E05-8857-A011936F0BE0}"/>
              </a:ext>
            </a:extLst>
          </p:cNvPr>
          <p:cNvSpPr>
            <a:spLocks noGrp="1"/>
          </p:cNvSpPr>
          <p:nvPr>
            <p:ph type="body" sz="quarter" idx="3"/>
          </p:nvPr>
        </p:nvSpPr>
        <p:spPr/>
        <p:txBody>
          <a:bodyPr/>
          <a:lstStyle/>
          <a:p>
            <a:endParaRPr lang="en-US"/>
          </a:p>
        </p:txBody>
      </p:sp>
    </p:spTree>
    <p:extLst>
      <p:ext uri="{BB962C8B-B14F-4D97-AF65-F5344CB8AC3E}">
        <p14:creationId xmlns:p14="http://schemas.microsoft.com/office/powerpoint/2010/main" val="29500736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FAE61C-30B7-4EBC-A13F-9691E2ED0ADD}" type="slidenum">
              <a:rPr lang="en-US" smtClean="0"/>
              <a:t>16</a:t>
            </a:fld>
            <a:endParaRPr lang="en-US"/>
          </a:p>
        </p:txBody>
      </p:sp>
    </p:spTree>
    <p:extLst>
      <p:ext uri="{BB962C8B-B14F-4D97-AF65-F5344CB8AC3E}">
        <p14:creationId xmlns:p14="http://schemas.microsoft.com/office/powerpoint/2010/main" val="2043528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FAE61C-30B7-4EBC-A13F-9691E2ED0ADD}" type="slidenum">
              <a:rPr lang="en-US" smtClean="0"/>
              <a:t>17</a:t>
            </a:fld>
            <a:endParaRPr lang="en-US"/>
          </a:p>
        </p:txBody>
      </p:sp>
    </p:spTree>
    <p:extLst>
      <p:ext uri="{BB962C8B-B14F-4D97-AF65-F5344CB8AC3E}">
        <p14:creationId xmlns:p14="http://schemas.microsoft.com/office/powerpoint/2010/main" val="22730862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82FAE61C-30B7-4EBC-A13F-9691E2ED0ADD}" type="slidenum">
              <a:rPr lang="en-US" smtClean="0"/>
              <a:t>18</a:t>
            </a:fld>
            <a:endParaRPr lang="en-US"/>
          </a:p>
        </p:txBody>
      </p:sp>
      <p:sp>
        <p:nvSpPr>
          <p:cNvPr id="6" name="Notes Placeholder 5">
            <a:extLst>
              <a:ext uri="{FF2B5EF4-FFF2-40B4-BE49-F238E27FC236}">
                <a16:creationId xmlns:a16="http://schemas.microsoft.com/office/drawing/2014/main" id="{88638CC8-20F5-4395-90C7-AB699CF951FF}"/>
              </a:ext>
            </a:extLst>
          </p:cNvPr>
          <p:cNvSpPr>
            <a:spLocks noGrp="1"/>
          </p:cNvSpPr>
          <p:nvPr>
            <p:ph type="body" sz="quarter" idx="3"/>
          </p:nvPr>
        </p:nvSpPr>
        <p:spPr/>
        <p:txBody>
          <a:bodyPr/>
          <a:lstStyle/>
          <a:p>
            <a:endParaRPr lang="en-US"/>
          </a:p>
        </p:txBody>
      </p:sp>
    </p:spTree>
    <p:extLst>
      <p:ext uri="{BB962C8B-B14F-4D97-AF65-F5344CB8AC3E}">
        <p14:creationId xmlns:p14="http://schemas.microsoft.com/office/powerpoint/2010/main" val="32338088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82FAE61C-30B7-4EBC-A13F-9691E2ED0ADD}" type="slidenum">
              <a:rPr lang="en-US" smtClean="0"/>
              <a:t>19</a:t>
            </a:fld>
            <a:endParaRPr lang="en-US"/>
          </a:p>
        </p:txBody>
      </p:sp>
      <p:sp>
        <p:nvSpPr>
          <p:cNvPr id="6" name="Notes Placeholder 5">
            <a:extLst>
              <a:ext uri="{FF2B5EF4-FFF2-40B4-BE49-F238E27FC236}">
                <a16:creationId xmlns:a16="http://schemas.microsoft.com/office/drawing/2014/main" id="{CB420FAA-6009-4C59-A993-36D440A8F1F9}"/>
              </a:ext>
            </a:extLst>
          </p:cNvPr>
          <p:cNvSpPr>
            <a:spLocks noGrp="1"/>
          </p:cNvSpPr>
          <p:nvPr>
            <p:ph type="body" sz="quarter" idx="3"/>
          </p:nvPr>
        </p:nvSpPr>
        <p:spPr/>
        <p:txBody>
          <a:bodyPr/>
          <a:lstStyle/>
          <a:p>
            <a:endParaRPr lang="en-US"/>
          </a:p>
        </p:txBody>
      </p:sp>
    </p:spTree>
    <p:extLst>
      <p:ext uri="{BB962C8B-B14F-4D97-AF65-F5344CB8AC3E}">
        <p14:creationId xmlns:p14="http://schemas.microsoft.com/office/powerpoint/2010/main" val="668049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82FAE61C-30B7-4EBC-A13F-9691E2ED0ADD}" type="slidenum">
              <a:rPr lang="en-US" smtClean="0"/>
              <a:t>2</a:t>
            </a:fld>
            <a:endParaRPr lang="en-US"/>
          </a:p>
        </p:txBody>
      </p:sp>
      <p:sp>
        <p:nvSpPr>
          <p:cNvPr id="6" name="Notes Placeholder 5">
            <a:extLst>
              <a:ext uri="{FF2B5EF4-FFF2-40B4-BE49-F238E27FC236}">
                <a16:creationId xmlns:a16="http://schemas.microsoft.com/office/drawing/2014/main" id="{E3310FEB-FDF1-41CB-9938-F00E66E01D1C}"/>
              </a:ext>
            </a:extLst>
          </p:cNvPr>
          <p:cNvSpPr>
            <a:spLocks noGrp="1"/>
          </p:cNvSpPr>
          <p:nvPr>
            <p:ph type="body" sz="quarter" idx="3"/>
          </p:nvPr>
        </p:nvSpPr>
        <p:spPr/>
        <p:txBody>
          <a:bodyPr/>
          <a:lstStyle/>
          <a:p>
            <a:endParaRPr lang="en-US"/>
          </a:p>
        </p:txBody>
      </p:sp>
    </p:spTree>
    <p:extLst>
      <p:ext uri="{BB962C8B-B14F-4D97-AF65-F5344CB8AC3E}">
        <p14:creationId xmlns:p14="http://schemas.microsoft.com/office/powerpoint/2010/main" val="23947235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FAE61C-30B7-4EBC-A13F-9691E2ED0ADD}" type="slidenum">
              <a:rPr lang="en-US" smtClean="0"/>
              <a:t>20</a:t>
            </a:fld>
            <a:endParaRPr lang="en-US"/>
          </a:p>
        </p:txBody>
      </p:sp>
    </p:spTree>
    <p:extLst>
      <p:ext uri="{BB962C8B-B14F-4D97-AF65-F5344CB8AC3E}">
        <p14:creationId xmlns:p14="http://schemas.microsoft.com/office/powerpoint/2010/main" val="32121941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FAE61C-30B7-4EBC-A13F-9691E2ED0ADD}" type="slidenum">
              <a:rPr lang="en-US" smtClean="0"/>
              <a:t>21</a:t>
            </a:fld>
            <a:endParaRPr lang="en-US"/>
          </a:p>
        </p:txBody>
      </p:sp>
    </p:spTree>
    <p:extLst>
      <p:ext uri="{BB962C8B-B14F-4D97-AF65-F5344CB8AC3E}">
        <p14:creationId xmlns:p14="http://schemas.microsoft.com/office/powerpoint/2010/main" val="27357127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FAE61C-30B7-4EBC-A13F-9691E2ED0ADD}" type="slidenum">
              <a:rPr lang="en-US" smtClean="0"/>
              <a:t>22</a:t>
            </a:fld>
            <a:endParaRPr lang="en-US"/>
          </a:p>
        </p:txBody>
      </p:sp>
    </p:spTree>
    <p:extLst>
      <p:ext uri="{BB962C8B-B14F-4D97-AF65-F5344CB8AC3E}">
        <p14:creationId xmlns:p14="http://schemas.microsoft.com/office/powerpoint/2010/main" val="14069054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FAE61C-30B7-4EBC-A13F-9691E2ED0ADD}" type="slidenum">
              <a:rPr lang="en-US" smtClean="0"/>
              <a:t>23</a:t>
            </a:fld>
            <a:endParaRPr lang="en-US"/>
          </a:p>
        </p:txBody>
      </p:sp>
    </p:spTree>
    <p:extLst>
      <p:ext uri="{BB962C8B-B14F-4D97-AF65-F5344CB8AC3E}">
        <p14:creationId xmlns:p14="http://schemas.microsoft.com/office/powerpoint/2010/main" val="10458006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FAE61C-30B7-4EBC-A13F-9691E2ED0ADD}" type="slidenum">
              <a:rPr lang="en-US" smtClean="0"/>
              <a:t>24</a:t>
            </a:fld>
            <a:endParaRPr lang="en-US"/>
          </a:p>
        </p:txBody>
      </p:sp>
    </p:spTree>
    <p:extLst>
      <p:ext uri="{BB962C8B-B14F-4D97-AF65-F5344CB8AC3E}">
        <p14:creationId xmlns:p14="http://schemas.microsoft.com/office/powerpoint/2010/main" val="10913336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FAE61C-30B7-4EBC-A13F-9691E2ED0ADD}" type="slidenum">
              <a:rPr lang="en-US" smtClean="0"/>
              <a:t>25</a:t>
            </a:fld>
            <a:endParaRPr lang="en-US"/>
          </a:p>
        </p:txBody>
      </p:sp>
    </p:spTree>
    <p:extLst>
      <p:ext uri="{BB962C8B-B14F-4D97-AF65-F5344CB8AC3E}">
        <p14:creationId xmlns:p14="http://schemas.microsoft.com/office/powerpoint/2010/main" val="26983471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82FAE61C-30B7-4EBC-A13F-9691E2ED0ADD}" type="slidenum">
              <a:rPr lang="en-US" smtClean="0"/>
              <a:t>26</a:t>
            </a:fld>
            <a:endParaRPr lang="en-US"/>
          </a:p>
        </p:txBody>
      </p:sp>
      <p:sp>
        <p:nvSpPr>
          <p:cNvPr id="6" name="Notes Placeholder 5">
            <a:extLst>
              <a:ext uri="{FF2B5EF4-FFF2-40B4-BE49-F238E27FC236}">
                <a16:creationId xmlns:a16="http://schemas.microsoft.com/office/drawing/2014/main" id="{3E6789AE-077B-4815-8D7E-DFDFE055FE1E}"/>
              </a:ext>
            </a:extLst>
          </p:cNvPr>
          <p:cNvSpPr>
            <a:spLocks noGrp="1"/>
          </p:cNvSpPr>
          <p:nvPr>
            <p:ph type="body" sz="quarter" idx="3"/>
          </p:nvPr>
        </p:nvSpPr>
        <p:spPr/>
        <p:txBody>
          <a:bodyPr/>
          <a:lstStyle/>
          <a:p>
            <a:endParaRPr lang="en-US"/>
          </a:p>
        </p:txBody>
      </p:sp>
    </p:spTree>
    <p:extLst>
      <p:ext uri="{BB962C8B-B14F-4D97-AF65-F5344CB8AC3E}">
        <p14:creationId xmlns:p14="http://schemas.microsoft.com/office/powerpoint/2010/main" val="2365432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82FAE61C-30B7-4EBC-A13F-9691E2ED0ADD}" type="slidenum">
              <a:rPr lang="en-US" smtClean="0"/>
              <a:t>27</a:t>
            </a:fld>
            <a:endParaRPr lang="en-US"/>
          </a:p>
        </p:txBody>
      </p:sp>
      <p:sp>
        <p:nvSpPr>
          <p:cNvPr id="6" name="Notes Placeholder 5">
            <a:extLst>
              <a:ext uri="{FF2B5EF4-FFF2-40B4-BE49-F238E27FC236}">
                <a16:creationId xmlns:a16="http://schemas.microsoft.com/office/drawing/2014/main" id="{1909E713-0EE7-45F6-B319-6AD8AE497D24}"/>
              </a:ext>
            </a:extLst>
          </p:cNvPr>
          <p:cNvSpPr>
            <a:spLocks noGrp="1"/>
          </p:cNvSpPr>
          <p:nvPr>
            <p:ph type="body" sz="quarter" idx="3"/>
          </p:nvPr>
        </p:nvSpPr>
        <p:spPr/>
        <p:txBody>
          <a:bodyPr/>
          <a:lstStyle/>
          <a:p>
            <a:endParaRPr lang="en-US"/>
          </a:p>
        </p:txBody>
      </p:sp>
    </p:spTree>
    <p:extLst>
      <p:ext uri="{BB962C8B-B14F-4D97-AF65-F5344CB8AC3E}">
        <p14:creationId xmlns:p14="http://schemas.microsoft.com/office/powerpoint/2010/main" val="41683359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82FAE61C-30B7-4EBC-A13F-9691E2ED0ADD}" type="slidenum">
              <a:rPr lang="en-US" smtClean="0"/>
              <a:t>28</a:t>
            </a:fld>
            <a:endParaRPr lang="en-US"/>
          </a:p>
        </p:txBody>
      </p:sp>
      <p:sp>
        <p:nvSpPr>
          <p:cNvPr id="6" name="Notes Placeholder 5">
            <a:extLst>
              <a:ext uri="{FF2B5EF4-FFF2-40B4-BE49-F238E27FC236}">
                <a16:creationId xmlns:a16="http://schemas.microsoft.com/office/drawing/2014/main" id="{758853DE-9802-44FB-AF5D-885818145EA7}"/>
              </a:ext>
            </a:extLst>
          </p:cNvPr>
          <p:cNvSpPr>
            <a:spLocks noGrp="1"/>
          </p:cNvSpPr>
          <p:nvPr>
            <p:ph type="body" sz="quarter" idx="3"/>
          </p:nvPr>
        </p:nvSpPr>
        <p:spPr/>
        <p:txBody>
          <a:bodyPr/>
          <a:lstStyle/>
          <a:p>
            <a:endParaRPr lang="en-US"/>
          </a:p>
        </p:txBody>
      </p:sp>
    </p:spTree>
    <p:extLst>
      <p:ext uri="{BB962C8B-B14F-4D97-AF65-F5344CB8AC3E}">
        <p14:creationId xmlns:p14="http://schemas.microsoft.com/office/powerpoint/2010/main" val="33566259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82FAE61C-30B7-4EBC-A13F-9691E2ED0ADD}" type="slidenum">
              <a:rPr lang="en-US" smtClean="0"/>
              <a:t>29</a:t>
            </a:fld>
            <a:endParaRPr lang="en-US"/>
          </a:p>
        </p:txBody>
      </p:sp>
      <p:sp>
        <p:nvSpPr>
          <p:cNvPr id="6" name="Notes Placeholder 5">
            <a:extLst>
              <a:ext uri="{FF2B5EF4-FFF2-40B4-BE49-F238E27FC236}">
                <a16:creationId xmlns:a16="http://schemas.microsoft.com/office/drawing/2014/main" id="{8EA7D24A-443F-40BD-8B2A-F629A600301F}"/>
              </a:ext>
            </a:extLst>
          </p:cNvPr>
          <p:cNvSpPr>
            <a:spLocks noGrp="1"/>
          </p:cNvSpPr>
          <p:nvPr>
            <p:ph type="body" sz="quarter" idx="3"/>
          </p:nvPr>
        </p:nvSpPr>
        <p:spPr/>
        <p:txBody>
          <a:bodyPr/>
          <a:lstStyle/>
          <a:p>
            <a:endParaRPr lang="en-US"/>
          </a:p>
        </p:txBody>
      </p:sp>
    </p:spTree>
    <p:extLst>
      <p:ext uri="{BB962C8B-B14F-4D97-AF65-F5344CB8AC3E}">
        <p14:creationId xmlns:p14="http://schemas.microsoft.com/office/powerpoint/2010/main" val="2190486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82FAE61C-30B7-4EBC-A13F-9691E2ED0ADD}" type="slidenum">
              <a:rPr lang="en-US" smtClean="0"/>
              <a:t>3</a:t>
            </a:fld>
            <a:endParaRPr lang="en-US"/>
          </a:p>
        </p:txBody>
      </p:sp>
      <p:sp>
        <p:nvSpPr>
          <p:cNvPr id="6" name="Notes Placeholder 5">
            <a:extLst>
              <a:ext uri="{FF2B5EF4-FFF2-40B4-BE49-F238E27FC236}">
                <a16:creationId xmlns:a16="http://schemas.microsoft.com/office/drawing/2014/main" id="{22DAD7B8-FA23-44B5-9B6C-04AF6FB36E7B}"/>
              </a:ext>
            </a:extLst>
          </p:cNvPr>
          <p:cNvSpPr>
            <a:spLocks noGrp="1"/>
          </p:cNvSpPr>
          <p:nvPr>
            <p:ph type="body" sz="quarter" idx="3"/>
          </p:nvPr>
        </p:nvSpPr>
        <p:spPr/>
        <p:txBody>
          <a:bodyPr/>
          <a:lstStyle/>
          <a:p>
            <a:endParaRPr lang="en-US"/>
          </a:p>
        </p:txBody>
      </p:sp>
    </p:spTree>
    <p:extLst>
      <p:ext uri="{BB962C8B-B14F-4D97-AF65-F5344CB8AC3E}">
        <p14:creationId xmlns:p14="http://schemas.microsoft.com/office/powerpoint/2010/main" val="4879637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82FAE61C-30B7-4EBC-A13F-9691E2ED0ADD}" type="slidenum">
              <a:rPr lang="en-US" smtClean="0"/>
              <a:t>30</a:t>
            </a:fld>
            <a:endParaRPr lang="en-US"/>
          </a:p>
        </p:txBody>
      </p:sp>
      <p:sp>
        <p:nvSpPr>
          <p:cNvPr id="6" name="Notes Placeholder 5">
            <a:extLst>
              <a:ext uri="{FF2B5EF4-FFF2-40B4-BE49-F238E27FC236}">
                <a16:creationId xmlns:a16="http://schemas.microsoft.com/office/drawing/2014/main" id="{C1EEF0DF-7399-48F4-BD90-0E33EBC935CC}"/>
              </a:ext>
            </a:extLst>
          </p:cNvPr>
          <p:cNvSpPr>
            <a:spLocks noGrp="1"/>
          </p:cNvSpPr>
          <p:nvPr>
            <p:ph type="body" sz="quarter" idx="3"/>
          </p:nvPr>
        </p:nvSpPr>
        <p:spPr/>
        <p:txBody>
          <a:bodyPr/>
          <a:lstStyle/>
          <a:p>
            <a:endParaRPr lang="en-US"/>
          </a:p>
        </p:txBody>
      </p:sp>
    </p:spTree>
    <p:extLst>
      <p:ext uri="{BB962C8B-B14F-4D97-AF65-F5344CB8AC3E}">
        <p14:creationId xmlns:p14="http://schemas.microsoft.com/office/powerpoint/2010/main" val="22135942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82FAE61C-30B7-4EBC-A13F-9691E2ED0ADD}" type="slidenum">
              <a:rPr lang="en-US" smtClean="0"/>
              <a:t>31</a:t>
            </a:fld>
            <a:endParaRPr lang="en-US"/>
          </a:p>
        </p:txBody>
      </p:sp>
      <p:sp>
        <p:nvSpPr>
          <p:cNvPr id="6" name="Notes Placeholder 5">
            <a:extLst>
              <a:ext uri="{FF2B5EF4-FFF2-40B4-BE49-F238E27FC236}">
                <a16:creationId xmlns:a16="http://schemas.microsoft.com/office/drawing/2014/main" id="{A74C91B4-874E-4A9A-8BC9-8540A953D667}"/>
              </a:ext>
            </a:extLst>
          </p:cNvPr>
          <p:cNvSpPr>
            <a:spLocks noGrp="1"/>
          </p:cNvSpPr>
          <p:nvPr>
            <p:ph type="body" sz="quarter" idx="3"/>
          </p:nvPr>
        </p:nvSpPr>
        <p:spPr/>
        <p:txBody>
          <a:bodyPr/>
          <a:lstStyle/>
          <a:p>
            <a:endParaRPr lang="en-US"/>
          </a:p>
        </p:txBody>
      </p:sp>
    </p:spTree>
    <p:extLst>
      <p:ext uri="{BB962C8B-B14F-4D97-AF65-F5344CB8AC3E}">
        <p14:creationId xmlns:p14="http://schemas.microsoft.com/office/powerpoint/2010/main" val="2508406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82FAE61C-30B7-4EBC-A13F-9691E2ED0ADD}" type="slidenum">
              <a:rPr lang="en-US" smtClean="0"/>
              <a:t>32</a:t>
            </a:fld>
            <a:endParaRPr lang="en-US"/>
          </a:p>
        </p:txBody>
      </p:sp>
      <p:sp>
        <p:nvSpPr>
          <p:cNvPr id="6" name="Notes Placeholder 5">
            <a:extLst>
              <a:ext uri="{FF2B5EF4-FFF2-40B4-BE49-F238E27FC236}">
                <a16:creationId xmlns:a16="http://schemas.microsoft.com/office/drawing/2014/main" id="{06BA4800-D22A-45BD-A011-4B87F1A8EB36}"/>
              </a:ext>
            </a:extLst>
          </p:cNvPr>
          <p:cNvSpPr>
            <a:spLocks noGrp="1"/>
          </p:cNvSpPr>
          <p:nvPr>
            <p:ph type="body" sz="quarter" idx="3"/>
          </p:nvPr>
        </p:nvSpPr>
        <p:spPr/>
        <p:txBody>
          <a:bodyPr/>
          <a:lstStyle/>
          <a:p>
            <a:endParaRPr lang="en-US"/>
          </a:p>
        </p:txBody>
      </p:sp>
    </p:spTree>
    <p:extLst>
      <p:ext uri="{BB962C8B-B14F-4D97-AF65-F5344CB8AC3E}">
        <p14:creationId xmlns:p14="http://schemas.microsoft.com/office/powerpoint/2010/main" val="14972496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82FAE61C-30B7-4EBC-A13F-9691E2ED0ADD}" type="slidenum">
              <a:rPr lang="en-US" smtClean="0"/>
              <a:t>33</a:t>
            </a:fld>
            <a:endParaRPr lang="en-US"/>
          </a:p>
        </p:txBody>
      </p:sp>
      <p:sp>
        <p:nvSpPr>
          <p:cNvPr id="6" name="Notes Placeholder 5">
            <a:extLst>
              <a:ext uri="{FF2B5EF4-FFF2-40B4-BE49-F238E27FC236}">
                <a16:creationId xmlns:a16="http://schemas.microsoft.com/office/drawing/2014/main" id="{2E81D7D4-9BDD-4CCE-AE5F-CA816264A7A5}"/>
              </a:ext>
            </a:extLst>
          </p:cNvPr>
          <p:cNvSpPr>
            <a:spLocks noGrp="1"/>
          </p:cNvSpPr>
          <p:nvPr>
            <p:ph type="body" sz="quarter" idx="3"/>
          </p:nvPr>
        </p:nvSpPr>
        <p:spPr/>
        <p:txBody>
          <a:bodyPr/>
          <a:lstStyle/>
          <a:p>
            <a:endParaRPr lang="en-US"/>
          </a:p>
        </p:txBody>
      </p:sp>
    </p:spTree>
    <p:extLst>
      <p:ext uri="{BB962C8B-B14F-4D97-AF65-F5344CB8AC3E}">
        <p14:creationId xmlns:p14="http://schemas.microsoft.com/office/powerpoint/2010/main" val="41401036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82FAE61C-30B7-4EBC-A13F-9691E2ED0ADD}" type="slidenum">
              <a:rPr lang="en-US" smtClean="0"/>
              <a:t>34</a:t>
            </a:fld>
            <a:endParaRPr lang="en-US"/>
          </a:p>
        </p:txBody>
      </p:sp>
      <p:sp>
        <p:nvSpPr>
          <p:cNvPr id="6" name="Notes Placeholder 5">
            <a:extLst>
              <a:ext uri="{FF2B5EF4-FFF2-40B4-BE49-F238E27FC236}">
                <a16:creationId xmlns:a16="http://schemas.microsoft.com/office/drawing/2014/main" id="{343B4509-1249-465B-A0A2-B29D4B6802D7}"/>
              </a:ext>
            </a:extLst>
          </p:cNvPr>
          <p:cNvSpPr>
            <a:spLocks noGrp="1"/>
          </p:cNvSpPr>
          <p:nvPr>
            <p:ph type="body" sz="quarter" idx="3"/>
          </p:nvPr>
        </p:nvSpPr>
        <p:spPr/>
        <p:txBody>
          <a:bodyPr/>
          <a:lstStyle/>
          <a:p>
            <a:endParaRPr lang="en-US"/>
          </a:p>
        </p:txBody>
      </p:sp>
    </p:spTree>
    <p:extLst>
      <p:ext uri="{BB962C8B-B14F-4D97-AF65-F5344CB8AC3E}">
        <p14:creationId xmlns:p14="http://schemas.microsoft.com/office/powerpoint/2010/main" val="920391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82FAE61C-30B7-4EBC-A13F-9691E2ED0ADD}" type="slidenum">
              <a:rPr lang="en-US" smtClean="0"/>
              <a:t>35</a:t>
            </a:fld>
            <a:endParaRPr lang="en-US"/>
          </a:p>
        </p:txBody>
      </p:sp>
      <p:sp>
        <p:nvSpPr>
          <p:cNvPr id="6" name="Notes Placeholder 5">
            <a:extLst>
              <a:ext uri="{FF2B5EF4-FFF2-40B4-BE49-F238E27FC236}">
                <a16:creationId xmlns:a16="http://schemas.microsoft.com/office/drawing/2014/main" id="{D88982D3-74C3-49DA-8F77-A3657AF011FF}"/>
              </a:ext>
            </a:extLst>
          </p:cNvPr>
          <p:cNvSpPr>
            <a:spLocks noGrp="1"/>
          </p:cNvSpPr>
          <p:nvPr>
            <p:ph type="body" sz="quarter" idx="3"/>
          </p:nvPr>
        </p:nvSpPr>
        <p:spPr/>
        <p:txBody>
          <a:bodyPr/>
          <a:lstStyle/>
          <a:p>
            <a:endParaRPr lang="en-US"/>
          </a:p>
        </p:txBody>
      </p:sp>
    </p:spTree>
    <p:extLst>
      <p:ext uri="{BB962C8B-B14F-4D97-AF65-F5344CB8AC3E}">
        <p14:creationId xmlns:p14="http://schemas.microsoft.com/office/powerpoint/2010/main" val="39115611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82FAE61C-30B7-4EBC-A13F-9691E2ED0ADD}" type="slidenum">
              <a:rPr lang="en-US" smtClean="0"/>
              <a:t>36</a:t>
            </a:fld>
            <a:endParaRPr lang="en-US"/>
          </a:p>
        </p:txBody>
      </p:sp>
      <p:sp>
        <p:nvSpPr>
          <p:cNvPr id="6" name="Notes Placeholder 5">
            <a:extLst>
              <a:ext uri="{FF2B5EF4-FFF2-40B4-BE49-F238E27FC236}">
                <a16:creationId xmlns:a16="http://schemas.microsoft.com/office/drawing/2014/main" id="{4E569FCC-6447-4457-BDA3-02B1A9F5BD75}"/>
              </a:ext>
            </a:extLst>
          </p:cNvPr>
          <p:cNvSpPr>
            <a:spLocks noGrp="1"/>
          </p:cNvSpPr>
          <p:nvPr>
            <p:ph type="body" sz="quarter" idx="3"/>
          </p:nvPr>
        </p:nvSpPr>
        <p:spPr/>
        <p:txBody>
          <a:bodyPr/>
          <a:lstStyle/>
          <a:p>
            <a:endParaRPr lang="en-US"/>
          </a:p>
        </p:txBody>
      </p:sp>
    </p:spTree>
    <p:extLst>
      <p:ext uri="{BB962C8B-B14F-4D97-AF65-F5344CB8AC3E}">
        <p14:creationId xmlns:p14="http://schemas.microsoft.com/office/powerpoint/2010/main" val="18111235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82FAE61C-30B7-4EBC-A13F-9691E2ED0ADD}" type="slidenum">
              <a:rPr lang="en-US" smtClean="0"/>
              <a:t>37</a:t>
            </a:fld>
            <a:endParaRPr lang="en-US"/>
          </a:p>
        </p:txBody>
      </p:sp>
      <p:sp>
        <p:nvSpPr>
          <p:cNvPr id="6" name="Notes Placeholder 5">
            <a:extLst>
              <a:ext uri="{FF2B5EF4-FFF2-40B4-BE49-F238E27FC236}">
                <a16:creationId xmlns:a16="http://schemas.microsoft.com/office/drawing/2014/main" id="{238478A7-A9DD-4F6E-9B80-509B3E33678D}"/>
              </a:ext>
            </a:extLst>
          </p:cNvPr>
          <p:cNvSpPr>
            <a:spLocks noGrp="1"/>
          </p:cNvSpPr>
          <p:nvPr>
            <p:ph type="body" sz="quarter" idx="3"/>
          </p:nvPr>
        </p:nvSpPr>
        <p:spPr/>
        <p:txBody>
          <a:bodyPr/>
          <a:lstStyle/>
          <a:p>
            <a:endParaRPr lang="en-US"/>
          </a:p>
        </p:txBody>
      </p:sp>
    </p:spTree>
    <p:extLst>
      <p:ext uri="{BB962C8B-B14F-4D97-AF65-F5344CB8AC3E}">
        <p14:creationId xmlns:p14="http://schemas.microsoft.com/office/powerpoint/2010/main" val="28958066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82FAE61C-30B7-4EBC-A13F-9691E2ED0ADD}" type="slidenum">
              <a:rPr lang="en-US" smtClean="0"/>
              <a:t>38</a:t>
            </a:fld>
            <a:endParaRPr lang="en-US"/>
          </a:p>
        </p:txBody>
      </p:sp>
      <p:sp>
        <p:nvSpPr>
          <p:cNvPr id="6" name="Notes Placeholder 5">
            <a:extLst>
              <a:ext uri="{FF2B5EF4-FFF2-40B4-BE49-F238E27FC236}">
                <a16:creationId xmlns:a16="http://schemas.microsoft.com/office/drawing/2014/main" id="{EED30B7B-CC58-47D8-A4EC-84FC62DB1D8E}"/>
              </a:ext>
            </a:extLst>
          </p:cNvPr>
          <p:cNvSpPr>
            <a:spLocks noGrp="1"/>
          </p:cNvSpPr>
          <p:nvPr>
            <p:ph type="body" sz="quarter" idx="3"/>
          </p:nvPr>
        </p:nvSpPr>
        <p:spPr/>
        <p:txBody>
          <a:bodyPr/>
          <a:lstStyle/>
          <a:p>
            <a:endParaRPr lang="en-US" dirty="0"/>
          </a:p>
        </p:txBody>
      </p:sp>
    </p:spTree>
    <p:extLst>
      <p:ext uri="{BB962C8B-B14F-4D97-AF65-F5344CB8AC3E}">
        <p14:creationId xmlns:p14="http://schemas.microsoft.com/office/powerpoint/2010/main" val="3364006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82FAE61C-30B7-4EBC-A13F-9691E2ED0ADD}" type="slidenum">
              <a:rPr lang="en-US" smtClean="0"/>
              <a:t>4</a:t>
            </a:fld>
            <a:endParaRPr lang="en-US"/>
          </a:p>
        </p:txBody>
      </p:sp>
      <p:sp>
        <p:nvSpPr>
          <p:cNvPr id="6" name="Notes Placeholder 5">
            <a:extLst>
              <a:ext uri="{FF2B5EF4-FFF2-40B4-BE49-F238E27FC236}">
                <a16:creationId xmlns:a16="http://schemas.microsoft.com/office/drawing/2014/main" id="{365996C0-0BE0-44B9-AD90-27B3E858AF1C}"/>
              </a:ext>
            </a:extLst>
          </p:cNvPr>
          <p:cNvSpPr>
            <a:spLocks noGrp="1"/>
          </p:cNvSpPr>
          <p:nvPr>
            <p:ph type="body" sz="quarter" idx="3"/>
          </p:nvPr>
        </p:nvSpPr>
        <p:spPr/>
        <p:txBody>
          <a:bodyPr/>
          <a:lstStyle/>
          <a:p>
            <a:endParaRPr lang="en-US"/>
          </a:p>
        </p:txBody>
      </p:sp>
    </p:spTree>
    <p:extLst>
      <p:ext uri="{BB962C8B-B14F-4D97-AF65-F5344CB8AC3E}">
        <p14:creationId xmlns:p14="http://schemas.microsoft.com/office/powerpoint/2010/main" val="25615945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82FAE61C-30B7-4EBC-A13F-9691E2ED0ADD}" type="slidenum">
              <a:rPr lang="en-US" smtClean="0"/>
              <a:t>5</a:t>
            </a:fld>
            <a:endParaRPr lang="en-US"/>
          </a:p>
        </p:txBody>
      </p:sp>
      <p:sp>
        <p:nvSpPr>
          <p:cNvPr id="6" name="Notes Placeholder 5">
            <a:extLst>
              <a:ext uri="{FF2B5EF4-FFF2-40B4-BE49-F238E27FC236}">
                <a16:creationId xmlns:a16="http://schemas.microsoft.com/office/drawing/2014/main" id="{A870D200-9DC8-4E7C-9415-DCD616FE2A4B}"/>
              </a:ext>
            </a:extLst>
          </p:cNvPr>
          <p:cNvSpPr>
            <a:spLocks noGrp="1"/>
          </p:cNvSpPr>
          <p:nvPr>
            <p:ph type="body" sz="quarter" idx="3"/>
          </p:nvPr>
        </p:nvSpPr>
        <p:spPr/>
        <p:txBody>
          <a:bodyPr/>
          <a:lstStyle/>
          <a:p>
            <a:endParaRPr lang="en-US"/>
          </a:p>
        </p:txBody>
      </p:sp>
    </p:spTree>
    <p:extLst>
      <p:ext uri="{BB962C8B-B14F-4D97-AF65-F5344CB8AC3E}">
        <p14:creationId xmlns:p14="http://schemas.microsoft.com/office/powerpoint/2010/main" val="2962523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82FAE61C-30B7-4EBC-A13F-9691E2ED0ADD}" type="slidenum">
              <a:rPr lang="en-US" smtClean="0"/>
              <a:t>6</a:t>
            </a:fld>
            <a:endParaRPr lang="en-US"/>
          </a:p>
        </p:txBody>
      </p:sp>
      <p:sp>
        <p:nvSpPr>
          <p:cNvPr id="6" name="Notes Placeholder 5">
            <a:extLst>
              <a:ext uri="{FF2B5EF4-FFF2-40B4-BE49-F238E27FC236}">
                <a16:creationId xmlns:a16="http://schemas.microsoft.com/office/drawing/2014/main" id="{425CA61C-45F0-420D-9719-026A48E402E8}"/>
              </a:ext>
            </a:extLst>
          </p:cNvPr>
          <p:cNvSpPr>
            <a:spLocks noGrp="1"/>
          </p:cNvSpPr>
          <p:nvPr>
            <p:ph type="body" sz="quarter" idx="3"/>
          </p:nvPr>
        </p:nvSpPr>
        <p:spPr/>
        <p:txBody>
          <a:bodyPr/>
          <a:lstStyle/>
          <a:p>
            <a:endParaRPr lang="en-US"/>
          </a:p>
        </p:txBody>
      </p:sp>
    </p:spTree>
    <p:extLst>
      <p:ext uri="{BB962C8B-B14F-4D97-AF65-F5344CB8AC3E}">
        <p14:creationId xmlns:p14="http://schemas.microsoft.com/office/powerpoint/2010/main" val="33118526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82FAE61C-30B7-4EBC-A13F-9691E2ED0ADD}" type="slidenum">
              <a:rPr lang="en-US" smtClean="0"/>
              <a:t>7</a:t>
            </a:fld>
            <a:endParaRPr lang="en-US"/>
          </a:p>
        </p:txBody>
      </p:sp>
      <p:sp>
        <p:nvSpPr>
          <p:cNvPr id="6" name="Notes Placeholder 5">
            <a:extLst>
              <a:ext uri="{FF2B5EF4-FFF2-40B4-BE49-F238E27FC236}">
                <a16:creationId xmlns:a16="http://schemas.microsoft.com/office/drawing/2014/main" id="{A681932D-6775-4B03-98E1-741455583B88}"/>
              </a:ext>
            </a:extLst>
          </p:cNvPr>
          <p:cNvSpPr>
            <a:spLocks noGrp="1"/>
          </p:cNvSpPr>
          <p:nvPr>
            <p:ph type="body" sz="quarter" idx="3"/>
          </p:nvPr>
        </p:nvSpPr>
        <p:spPr/>
        <p:txBody>
          <a:bodyPr/>
          <a:lstStyle/>
          <a:p>
            <a:endParaRPr lang="en-US"/>
          </a:p>
        </p:txBody>
      </p:sp>
    </p:spTree>
    <p:extLst>
      <p:ext uri="{BB962C8B-B14F-4D97-AF65-F5344CB8AC3E}">
        <p14:creationId xmlns:p14="http://schemas.microsoft.com/office/powerpoint/2010/main" val="8134390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82FAE61C-30B7-4EBC-A13F-9691E2ED0ADD}" type="slidenum">
              <a:rPr lang="en-US" smtClean="0"/>
              <a:t>8</a:t>
            </a:fld>
            <a:endParaRPr lang="en-US"/>
          </a:p>
        </p:txBody>
      </p:sp>
      <p:sp>
        <p:nvSpPr>
          <p:cNvPr id="6" name="Notes Placeholder 5">
            <a:extLst>
              <a:ext uri="{FF2B5EF4-FFF2-40B4-BE49-F238E27FC236}">
                <a16:creationId xmlns:a16="http://schemas.microsoft.com/office/drawing/2014/main" id="{7E46DC14-1362-40BB-B9B6-7656EBF795CF}"/>
              </a:ext>
            </a:extLst>
          </p:cNvPr>
          <p:cNvSpPr>
            <a:spLocks noGrp="1"/>
          </p:cNvSpPr>
          <p:nvPr>
            <p:ph type="body" sz="quarter" idx="3"/>
          </p:nvPr>
        </p:nvSpPr>
        <p:spPr/>
        <p:txBody>
          <a:bodyPr/>
          <a:lstStyle/>
          <a:p>
            <a:endParaRPr lang="en-US"/>
          </a:p>
        </p:txBody>
      </p:sp>
    </p:spTree>
    <p:extLst>
      <p:ext uri="{BB962C8B-B14F-4D97-AF65-F5344CB8AC3E}">
        <p14:creationId xmlns:p14="http://schemas.microsoft.com/office/powerpoint/2010/main" val="41076237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82FAE61C-30B7-4EBC-A13F-9691E2ED0ADD}" type="slidenum">
              <a:rPr lang="en-US" smtClean="0"/>
              <a:t>9</a:t>
            </a:fld>
            <a:endParaRPr lang="en-US"/>
          </a:p>
        </p:txBody>
      </p:sp>
      <p:sp>
        <p:nvSpPr>
          <p:cNvPr id="6" name="Notes Placeholder 5">
            <a:extLst>
              <a:ext uri="{FF2B5EF4-FFF2-40B4-BE49-F238E27FC236}">
                <a16:creationId xmlns:a16="http://schemas.microsoft.com/office/drawing/2014/main" id="{D78280C8-B038-4B4C-BA99-DFA2A5CE9234}"/>
              </a:ext>
            </a:extLst>
          </p:cNvPr>
          <p:cNvSpPr>
            <a:spLocks noGrp="1"/>
          </p:cNvSpPr>
          <p:nvPr>
            <p:ph type="body" sz="quarter" idx="3"/>
          </p:nvPr>
        </p:nvSpPr>
        <p:spPr/>
        <p:txBody>
          <a:bodyPr/>
          <a:lstStyle/>
          <a:p>
            <a:endParaRPr lang="en-US"/>
          </a:p>
        </p:txBody>
      </p:sp>
    </p:spTree>
    <p:extLst>
      <p:ext uri="{BB962C8B-B14F-4D97-AF65-F5344CB8AC3E}">
        <p14:creationId xmlns:p14="http://schemas.microsoft.com/office/powerpoint/2010/main" val="7044363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rgbClr val="50000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6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6" name="Slide Number Placeholder 5"/>
          <p:cNvSpPr>
            <a:spLocks noGrp="1"/>
          </p:cNvSpPr>
          <p:nvPr>
            <p:ph type="sldNum" sz="quarter" idx="12"/>
          </p:nvPr>
        </p:nvSpPr>
        <p:spPr/>
        <p:txBody>
          <a:bodyPr/>
          <a:lstStyle/>
          <a:p>
            <a:fld id="{6F48A8A0-7C1D-4903-BC7F-A8AE6F853CD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3964" y="6432611"/>
            <a:ext cx="3105032" cy="425389"/>
          </a:xfrm>
          <a:prstGeom prst="rect">
            <a:avLst/>
          </a:prstGeom>
        </p:spPr>
      </p:pic>
      <p:sp>
        <p:nvSpPr>
          <p:cNvPr id="4" name="TextBox 3"/>
          <p:cNvSpPr txBox="1"/>
          <p:nvPr/>
        </p:nvSpPr>
        <p:spPr>
          <a:xfrm>
            <a:off x="5237582" y="6732577"/>
            <a:ext cx="3918857" cy="184666"/>
          </a:xfrm>
          <a:prstGeom prst="rect">
            <a:avLst/>
          </a:prstGeom>
          <a:noFill/>
        </p:spPr>
        <p:txBody>
          <a:bodyPr wrap="square" rtlCol="0">
            <a:spAutoFit/>
          </a:bodyPr>
          <a:lstStyle/>
          <a:p>
            <a:r>
              <a:rPr lang="en-US" sz="600" dirty="0">
                <a:solidFill>
                  <a:schemeClr val="bg2">
                    <a:lumMod val="25000"/>
                  </a:schemeClr>
                </a:solidFill>
              </a:rPr>
              <a:t>© James Abbey</a:t>
            </a:r>
          </a:p>
        </p:txBody>
      </p:sp>
    </p:spTree>
    <p:extLst>
      <p:ext uri="{BB962C8B-B14F-4D97-AF65-F5344CB8AC3E}">
        <p14:creationId xmlns:p14="http://schemas.microsoft.com/office/powerpoint/2010/main" val="361152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E5AB05-9D91-4167-9B2C-F1434EC1AF75}" type="datetimeFigureOut">
              <a:rPr lang="en-US" smtClean="0"/>
              <a:t>3/9/2023</a:t>
            </a:fld>
            <a:endParaRPr lang="en-US"/>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F48A8A0-7C1D-4903-BC7F-A8AE6F853CD8}" type="slidenum">
              <a:rPr lang="en-US" smtClean="0"/>
              <a:t>‹#›</a:t>
            </a:fld>
            <a:endParaRPr lang="en-US"/>
          </a:p>
        </p:txBody>
      </p:sp>
    </p:spTree>
    <p:extLst>
      <p:ext uri="{BB962C8B-B14F-4D97-AF65-F5344CB8AC3E}">
        <p14:creationId xmlns:p14="http://schemas.microsoft.com/office/powerpoint/2010/main" val="2781061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E5AB05-9D91-4167-9B2C-F1434EC1AF75}" type="datetimeFigureOut">
              <a:rPr lang="en-US" smtClean="0"/>
              <a:t>3/9/2023</a:t>
            </a:fld>
            <a:endParaRPr lang="en-US"/>
          </a:p>
        </p:txBody>
      </p:sp>
      <p:sp>
        <p:nvSpPr>
          <p:cNvPr id="6" name="Slide Number Placeholder 5"/>
          <p:cNvSpPr>
            <a:spLocks noGrp="1"/>
          </p:cNvSpPr>
          <p:nvPr>
            <p:ph type="sldNum" sz="quarter" idx="12"/>
          </p:nvPr>
        </p:nvSpPr>
        <p:spPr/>
        <p:txBody>
          <a:bodyPr/>
          <a:lstStyle/>
          <a:p>
            <a:fld id="{6F48A8A0-7C1D-4903-BC7F-A8AE6F853CD8}" type="slidenum">
              <a:rPr lang="en-US" smtClean="0"/>
              <a:t>‹#›</a:t>
            </a:fld>
            <a:endParaRPr lang="en-US"/>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3964" y="6432611"/>
            <a:ext cx="3105032" cy="425389"/>
          </a:xfrm>
          <a:prstGeom prst="rect">
            <a:avLst/>
          </a:prstGeom>
        </p:spPr>
      </p:pic>
    </p:spTree>
    <p:extLst>
      <p:ext uri="{BB962C8B-B14F-4D97-AF65-F5344CB8AC3E}">
        <p14:creationId xmlns:p14="http://schemas.microsoft.com/office/powerpoint/2010/main" val="1456443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399" y="286604"/>
            <a:ext cx="10598331" cy="855711"/>
          </a:xfrm>
        </p:spPr>
        <p:txBody>
          <a:bodyPr/>
          <a:lstStyle>
            <a:lvl1pPr marL="0">
              <a:defRPr/>
            </a:lvl1pPr>
          </a:lstStyle>
          <a:p>
            <a:r>
              <a:rPr lang="en-US" dirty="0"/>
              <a:t>Click to edit Master title style</a:t>
            </a:r>
          </a:p>
        </p:txBody>
      </p:sp>
      <p:sp>
        <p:nvSpPr>
          <p:cNvPr id="3" name="Content Placeholder 2"/>
          <p:cNvSpPr>
            <a:spLocks noGrp="1"/>
          </p:cNvSpPr>
          <p:nvPr>
            <p:ph idx="1"/>
          </p:nvPr>
        </p:nvSpPr>
        <p:spPr>
          <a:xfrm>
            <a:off x="914399" y="1305803"/>
            <a:ext cx="10598331" cy="4990494"/>
          </a:xfrm>
        </p:spPr>
        <p:txBody>
          <a:bodyPr/>
          <a:lstStyle>
            <a:lvl1pPr marL="457200" indent="-365760">
              <a:spcBef>
                <a:spcPts val="1200"/>
              </a:spcBef>
              <a:buClr>
                <a:schemeClr val="accent1">
                  <a:lumMod val="75000"/>
                </a:schemeClr>
              </a:buClr>
              <a:buFont typeface="Wingdings" panose="05000000000000000000" pitchFamily="2" charset="2"/>
              <a:buChar char="§"/>
              <a:defRPr/>
            </a:lvl1pPr>
            <a:lvl2pPr marL="384048" indent="-182880">
              <a:buClr>
                <a:schemeClr val="accent1">
                  <a:lumMod val="75000"/>
                </a:schemeClr>
              </a:buClr>
              <a:buFont typeface="Wingdings" panose="05000000000000000000" pitchFamily="2" charset="2"/>
              <a:buChar char="§"/>
              <a:defRPr/>
            </a:lvl2pPr>
            <a:lvl3pPr marL="914400" indent="-182880">
              <a:spcBef>
                <a:spcPts val="600"/>
              </a:spcBef>
              <a:buClr>
                <a:schemeClr val="accent1">
                  <a:lumMod val="75000"/>
                </a:schemeClr>
              </a:buClr>
              <a:buFont typeface="Wingdings" panose="05000000000000000000" pitchFamily="2" charset="2"/>
              <a:buChar char="§"/>
              <a:defRPr sz="2800"/>
            </a:lvl3pPr>
            <a:lvl4pPr marL="1371600" indent="-182880">
              <a:buClr>
                <a:schemeClr val="accent1">
                  <a:lumMod val="75000"/>
                </a:schemeClr>
              </a:buClr>
              <a:buFont typeface="Wingdings" panose="05000000000000000000" pitchFamily="2" charset="2"/>
              <a:buChar char="§"/>
              <a:defRPr sz="2400"/>
            </a:lvl4pPr>
            <a:lvl5pPr marL="1828800" indent="-182880">
              <a:buClr>
                <a:schemeClr val="accent1">
                  <a:lumMod val="75000"/>
                </a:schemeClr>
              </a:buClr>
              <a:buFont typeface="Wingdings" panose="05000000000000000000" pitchFamily="2" charset="2"/>
              <a:buChar char="§"/>
              <a:defRPr/>
            </a:lvl5pPr>
          </a:lstStyle>
          <a:p>
            <a:pPr lvl="0"/>
            <a:r>
              <a:rPr lang="en-US" dirty="0"/>
              <a:t>Edit Master text styles</a:t>
            </a:r>
          </a:p>
          <a:p>
            <a:pPr lvl="2"/>
            <a:r>
              <a:rPr lang="en-US" dirty="0"/>
              <a:t>Second level</a:t>
            </a:r>
          </a:p>
          <a:p>
            <a:pPr lvl="3"/>
            <a:r>
              <a:rPr lang="en-US" dirty="0"/>
              <a:t>Third level</a:t>
            </a:r>
          </a:p>
          <a:p>
            <a:pPr lvl="4"/>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6F48A8A0-7C1D-4903-BC7F-A8AE6F853CD8}" type="slidenum">
              <a:rPr lang="en-US" smtClean="0"/>
              <a:t>‹#›</a:t>
            </a:fld>
            <a:endParaRPr lang="en-US"/>
          </a:p>
        </p:txBody>
      </p:sp>
    </p:spTree>
    <p:extLst>
      <p:ext uri="{BB962C8B-B14F-4D97-AF65-F5344CB8AC3E}">
        <p14:creationId xmlns:p14="http://schemas.microsoft.com/office/powerpoint/2010/main" val="106201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Slide Number Placeholder 5"/>
          <p:cNvSpPr>
            <a:spLocks noGrp="1"/>
          </p:cNvSpPr>
          <p:nvPr>
            <p:ph type="sldNum" sz="quarter" idx="12"/>
          </p:nvPr>
        </p:nvSpPr>
        <p:spPr/>
        <p:txBody>
          <a:bodyPr/>
          <a:lstStyle/>
          <a:p>
            <a:fld id="{6F48A8A0-7C1D-4903-BC7F-A8AE6F853CD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3964" y="6432611"/>
            <a:ext cx="3105032" cy="425389"/>
          </a:xfrm>
          <a:prstGeom prst="rect">
            <a:avLst/>
          </a:prstGeom>
        </p:spPr>
      </p:pic>
      <p:sp>
        <p:nvSpPr>
          <p:cNvPr id="10" name="TextBox 9"/>
          <p:cNvSpPr txBox="1"/>
          <p:nvPr/>
        </p:nvSpPr>
        <p:spPr>
          <a:xfrm>
            <a:off x="5237016" y="6717188"/>
            <a:ext cx="3936671" cy="200055"/>
          </a:xfrm>
          <a:prstGeom prst="rect">
            <a:avLst/>
          </a:prstGeom>
          <a:noFill/>
        </p:spPr>
        <p:txBody>
          <a:bodyPr wrap="square" rtlCol="0">
            <a:spAutoFit/>
          </a:bodyPr>
          <a:lstStyle/>
          <a:p>
            <a:r>
              <a:rPr lang="en-US" sz="700" dirty="0">
                <a:solidFill>
                  <a:srgbClr val="500001"/>
                </a:solidFill>
              </a:rPr>
              <a:t>EXECUTIVE EDUCATION</a:t>
            </a:r>
          </a:p>
        </p:txBody>
      </p:sp>
    </p:spTree>
    <p:extLst>
      <p:ext uri="{BB962C8B-B14F-4D97-AF65-F5344CB8AC3E}">
        <p14:creationId xmlns:p14="http://schemas.microsoft.com/office/powerpoint/2010/main" val="2264827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fld id="{6F48A8A0-7C1D-4903-BC7F-A8AE6F853CD8}" type="slidenum">
              <a:rPr lang="en-US" smtClean="0"/>
              <a:t>‹#›</a:t>
            </a:fld>
            <a:endParaRPr lang="en-US"/>
          </a:p>
        </p:txBody>
      </p:sp>
      <p:sp>
        <p:nvSpPr>
          <p:cNvPr id="6" name="TextBox 5"/>
          <p:cNvSpPr txBox="1"/>
          <p:nvPr/>
        </p:nvSpPr>
        <p:spPr>
          <a:xfrm>
            <a:off x="5237016" y="6717188"/>
            <a:ext cx="3936671" cy="200055"/>
          </a:xfrm>
          <a:prstGeom prst="rect">
            <a:avLst/>
          </a:prstGeom>
          <a:noFill/>
        </p:spPr>
        <p:txBody>
          <a:bodyPr wrap="square" rtlCol="0">
            <a:spAutoFit/>
          </a:bodyPr>
          <a:lstStyle/>
          <a:p>
            <a:r>
              <a:rPr lang="en-US" sz="700" dirty="0">
                <a:solidFill>
                  <a:srgbClr val="500001"/>
                </a:solidFill>
              </a:rPr>
              <a:t>EXECUTIVE EDUCATION</a:t>
            </a:r>
          </a:p>
        </p:txBody>
      </p:sp>
    </p:spTree>
    <p:extLst>
      <p:ext uri="{BB962C8B-B14F-4D97-AF65-F5344CB8AC3E}">
        <p14:creationId xmlns:p14="http://schemas.microsoft.com/office/powerpoint/2010/main" val="1587151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lstStyle/>
          <a:p>
            <a:fld id="{6F48A8A0-7C1D-4903-BC7F-A8AE6F853CD8}" type="slidenum">
              <a:rPr lang="en-US" smtClean="0"/>
              <a:t>‹#›</a:t>
            </a:fld>
            <a:endParaRPr lang="en-US"/>
          </a:p>
        </p:txBody>
      </p:sp>
      <p:sp>
        <p:nvSpPr>
          <p:cNvPr id="8" name="TextBox 7"/>
          <p:cNvSpPr txBox="1"/>
          <p:nvPr/>
        </p:nvSpPr>
        <p:spPr>
          <a:xfrm>
            <a:off x="5237016" y="6717188"/>
            <a:ext cx="3936671" cy="200055"/>
          </a:xfrm>
          <a:prstGeom prst="rect">
            <a:avLst/>
          </a:prstGeom>
          <a:noFill/>
        </p:spPr>
        <p:txBody>
          <a:bodyPr wrap="square" rtlCol="0">
            <a:spAutoFit/>
          </a:bodyPr>
          <a:lstStyle/>
          <a:p>
            <a:r>
              <a:rPr lang="en-US" sz="700" dirty="0">
                <a:solidFill>
                  <a:srgbClr val="500001"/>
                </a:solidFill>
              </a:rPr>
              <a:t>EXECUTIVE EDUCATION</a:t>
            </a:r>
          </a:p>
        </p:txBody>
      </p:sp>
    </p:spTree>
    <p:extLst>
      <p:ext uri="{BB962C8B-B14F-4D97-AF65-F5344CB8AC3E}">
        <p14:creationId xmlns:p14="http://schemas.microsoft.com/office/powerpoint/2010/main" val="3818684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6F48A8A0-7C1D-4903-BC7F-A8AE6F853CD8}" type="slidenum">
              <a:rPr lang="en-US" smtClean="0"/>
              <a:t>‹#›</a:t>
            </a:fld>
            <a:endParaRPr lang="en-US"/>
          </a:p>
        </p:txBody>
      </p:sp>
      <p:sp>
        <p:nvSpPr>
          <p:cNvPr id="4" name="TextBox 3"/>
          <p:cNvSpPr txBox="1"/>
          <p:nvPr/>
        </p:nvSpPr>
        <p:spPr>
          <a:xfrm>
            <a:off x="5237016" y="6717188"/>
            <a:ext cx="3936671" cy="200055"/>
          </a:xfrm>
          <a:prstGeom prst="rect">
            <a:avLst/>
          </a:prstGeom>
          <a:noFill/>
        </p:spPr>
        <p:txBody>
          <a:bodyPr wrap="square" rtlCol="0">
            <a:spAutoFit/>
          </a:bodyPr>
          <a:lstStyle/>
          <a:p>
            <a:r>
              <a:rPr lang="en-US" sz="700" dirty="0">
                <a:solidFill>
                  <a:srgbClr val="500001"/>
                </a:solidFill>
              </a:rPr>
              <a:t>EXECUTIVE EDUCATION</a:t>
            </a:r>
          </a:p>
        </p:txBody>
      </p:sp>
    </p:spTree>
    <p:extLst>
      <p:ext uri="{BB962C8B-B14F-4D97-AF65-F5344CB8AC3E}">
        <p14:creationId xmlns:p14="http://schemas.microsoft.com/office/powerpoint/2010/main" val="2743128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Slide Number Placeholder 8"/>
          <p:cNvSpPr>
            <a:spLocks noGrp="1"/>
          </p:cNvSpPr>
          <p:nvPr>
            <p:ph type="sldNum" sz="quarter" idx="12"/>
          </p:nvPr>
        </p:nvSpPr>
        <p:spPr/>
        <p:txBody>
          <a:bodyPr/>
          <a:lstStyle/>
          <a:p>
            <a:fld id="{6F48A8A0-7C1D-4903-BC7F-A8AE6F853CD8}" type="slidenum">
              <a:rPr lang="en-US" smtClean="0"/>
              <a:t>‹#›</a:t>
            </a:fld>
            <a:endParaRPr lang="en-US"/>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3964" y="6432611"/>
            <a:ext cx="3105032" cy="425389"/>
          </a:xfrm>
          <a:prstGeom prst="rect">
            <a:avLst/>
          </a:prstGeom>
        </p:spPr>
      </p:pic>
      <p:sp>
        <p:nvSpPr>
          <p:cNvPr id="7" name="TextBox 6"/>
          <p:cNvSpPr txBox="1"/>
          <p:nvPr/>
        </p:nvSpPr>
        <p:spPr>
          <a:xfrm>
            <a:off x="5237016" y="6717188"/>
            <a:ext cx="3936671" cy="200055"/>
          </a:xfrm>
          <a:prstGeom prst="rect">
            <a:avLst/>
          </a:prstGeom>
          <a:noFill/>
        </p:spPr>
        <p:txBody>
          <a:bodyPr wrap="square" rtlCol="0">
            <a:spAutoFit/>
          </a:bodyPr>
          <a:lstStyle/>
          <a:p>
            <a:r>
              <a:rPr lang="en-US" sz="700" dirty="0">
                <a:solidFill>
                  <a:srgbClr val="500001"/>
                </a:solidFill>
              </a:rPr>
              <a:t>EXECUTIVE EDUCATION</a:t>
            </a:r>
          </a:p>
        </p:txBody>
      </p:sp>
    </p:spTree>
    <p:extLst>
      <p:ext uri="{BB962C8B-B14F-4D97-AF65-F5344CB8AC3E}">
        <p14:creationId xmlns:p14="http://schemas.microsoft.com/office/powerpoint/2010/main" val="614713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4E5AB05-9D91-4167-9B2C-F1434EC1AF75}" type="datetimeFigureOut">
              <a:rPr lang="en-US" smtClean="0"/>
              <a:t>3/9/2023</a:t>
            </a:fld>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F48A8A0-7C1D-4903-BC7F-A8AE6F853CD8}" type="slidenum">
              <a:rPr lang="en-US" smtClean="0"/>
              <a:t>‹#›</a:t>
            </a:fld>
            <a:endParaRPr lang="en-US"/>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99638" y="6393197"/>
            <a:ext cx="3392723" cy="464803"/>
          </a:xfrm>
          <a:prstGeom prst="rect">
            <a:avLst/>
          </a:prstGeom>
        </p:spPr>
      </p:pic>
      <p:sp>
        <p:nvSpPr>
          <p:cNvPr id="11" name="TextBox 10"/>
          <p:cNvSpPr txBox="1"/>
          <p:nvPr/>
        </p:nvSpPr>
        <p:spPr>
          <a:xfrm>
            <a:off x="5237016" y="6717188"/>
            <a:ext cx="3936671" cy="200055"/>
          </a:xfrm>
          <a:prstGeom prst="rect">
            <a:avLst/>
          </a:prstGeom>
          <a:noFill/>
        </p:spPr>
        <p:txBody>
          <a:bodyPr wrap="square" rtlCol="0">
            <a:spAutoFit/>
          </a:bodyPr>
          <a:lstStyle/>
          <a:p>
            <a:r>
              <a:rPr lang="en-US" sz="700" dirty="0">
                <a:solidFill>
                  <a:srgbClr val="500001"/>
                </a:solidFill>
              </a:rPr>
              <a:t>EXECUTIVE EDUCATION</a:t>
            </a:r>
          </a:p>
        </p:txBody>
      </p:sp>
    </p:spTree>
    <p:extLst>
      <p:ext uri="{BB962C8B-B14F-4D97-AF65-F5344CB8AC3E}">
        <p14:creationId xmlns:p14="http://schemas.microsoft.com/office/powerpoint/2010/main" val="2803733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4E5AB05-9D91-4167-9B2C-F1434EC1AF75}" type="datetimeFigureOut">
              <a:rPr lang="en-US" smtClean="0"/>
              <a:t>3/9/2023</a:t>
            </a:fld>
            <a:endParaRPr lang="en-US"/>
          </a:p>
        </p:txBody>
      </p:sp>
      <p:sp>
        <p:nvSpPr>
          <p:cNvPr id="6" name="Footer Placeholder 5"/>
          <p:cNvSpPr>
            <a:spLocks noGrp="1"/>
          </p:cNvSpPr>
          <p:nvPr>
            <p:ph type="ftr" sz="quarter" idx="11"/>
          </p:nvPr>
        </p:nvSpPr>
        <p:spPr>
          <a:xfrm>
            <a:off x="3686185" y="6459785"/>
            <a:ext cx="4822804"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F48A8A0-7C1D-4903-BC7F-A8AE6F853CD8}" type="slidenum">
              <a:rPr lang="en-US" smtClean="0"/>
              <a:t>‹#›</a:t>
            </a:fld>
            <a:endParaRPr lang="en-US"/>
          </a:p>
        </p:txBody>
      </p:sp>
    </p:spTree>
    <p:extLst>
      <p:ext uri="{BB962C8B-B14F-4D97-AF65-F5344CB8AC3E}">
        <p14:creationId xmlns:p14="http://schemas.microsoft.com/office/powerpoint/2010/main" val="1932796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rgbClr val="50000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88274" y="185249"/>
            <a:ext cx="10633166" cy="801968"/>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888274" y="1331928"/>
            <a:ext cx="10633166" cy="4969298"/>
          </a:xfrm>
          <a:prstGeom prst="rect">
            <a:avLst/>
          </a:prstGeom>
        </p:spPr>
        <p:txBody>
          <a:bodyPr vert="horz" lIns="0" tIns="45720" rIns="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4E5AB05-9D91-4167-9B2C-F1434EC1AF75}" type="datetimeFigureOut">
              <a:rPr lang="en-US" smtClean="0"/>
              <a:t>3/9/2023</a:t>
            </a:fld>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F48A8A0-7C1D-4903-BC7F-A8AE6F853CD8}" type="slidenum">
              <a:rPr lang="en-US" smtClean="0"/>
              <a:t>‹#›</a:t>
            </a:fld>
            <a:endParaRPr lang="en-US"/>
          </a:p>
        </p:txBody>
      </p:sp>
      <p:cxnSp>
        <p:nvCxnSpPr>
          <p:cNvPr id="10" name="Straight Connector 9"/>
          <p:cNvCxnSpPr/>
          <p:nvPr/>
        </p:nvCxnSpPr>
        <p:spPr>
          <a:xfrm>
            <a:off x="888274" y="1133288"/>
            <a:ext cx="10633166"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573964" y="6432611"/>
            <a:ext cx="3105032" cy="425389"/>
          </a:xfrm>
          <a:prstGeom prst="rect">
            <a:avLst/>
          </a:prstGeom>
        </p:spPr>
      </p:pic>
    </p:spTree>
    <p:extLst>
      <p:ext uri="{BB962C8B-B14F-4D97-AF65-F5344CB8AC3E}">
        <p14:creationId xmlns:p14="http://schemas.microsoft.com/office/powerpoint/2010/main" val="2803414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0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32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lumMod val="75000"/>
          </a:schemeClr>
        </a:buClr>
        <a:buFont typeface="Wingdings" panose="05000000000000000000" pitchFamily="2" charset="2"/>
        <a:buChar char="§"/>
        <a:defRPr sz="2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lumMod val="75000"/>
          </a:schemeClr>
        </a:buClr>
        <a:buFont typeface="Wingdings" panose="05000000000000000000" pitchFamily="2" charset="2"/>
        <a:buChar char="§"/>
        <a:defRPr sz="20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lumMod val="75000"/>
          </a:schemeClr>
        </a:buClr>
        <a:buFont typeface="Wingdings" panose="05000000000000000000" pitchFamily="2" charset="2"/>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lumMod val="75000"/>
          </a:schemeClr>
        </a:buClr>
        <a:buFont typeface="Wingdings" panose="05000000000000000000" pitchFamily="2" charset="2"/>
        <a:buChar char="§"/>
        <a:defRPr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Trend Systems</a:t>
            </a:r>
          </a:p>
        </p:txBody>
      </p:sp>
      <p:sp>
        <p:nvSpPr>
          <p:cNvPr id="3" name="Subtitle 2"/>
          <p:cNvSpPr>
            <a:spLocks noGrp="1"/>
          </p:cNvSpPr>
          <p:nvPr>
            <p:ph type="subTitle" idx="1"/>
          </p:nvPr>
        </p:nvSpPr>
        <p:spPr/>
        <p:txBody>
          <a:bodyPr/>
          <a:lstStyle/>
          <a:p>
            <a:r>
              <a:rPr lang="en-US" dirty="0"/>
              <a:t>Prof Michael </a:t>
            </a:r>
            <a:r>
              <a:rPr lang="en-US" dirty="0" err="1"/>
              <a:t>ketzenberg</a:t>
            </a:r>
            <a:endParaRPr lang="en-US" dirty="0"/>
          </a:p>
        </p:txBody>
      </p:sp>
    </p:spTree>
    <p:extLst>
      <p:ext uri="{BB962C8B-B14F-4D97-AF65-F5344CB8AC3E}">
        <p14:creationId xmlns:p14="http://schemas.microsoft.com/office/powerpoint/2010/main" val="975810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 for Using Bands: Always in the Market</a:t>
            </a:r>
          </a:p>
        </p:txBody>
      </p:sp>
      <p:sp>
        <p:nvSpPr>
          <p:cNvPr id="3" name="Content Placeholder 2"/>
          <p:cNvSpPr>
            <a:spLocks noGrp="1"/>
          </p:cNvSpPr>
          <p:nvPr>
            <p:ph idx="1"/>
          </p:nvPr>
        </p:nvSpPr>
        <p:spPr/>
        <p:txBody>
          <a:bodyPr/>
          <a:lstStyle/>
          <a:p>
            <a:r>
              <a:rPr lang="en-US" dirty="0"/>
              <a:t>Regardless of the type of band, rules for using bands to generate trading signals are similar.  Typically:</a:t>
            </a:r>
          </a:p>
          <a:p>
            <a:pPr lvl="2"/>
            <a:r>
              <a:rPr lang="en-US" dirty="0"/>
              <a:t>Buy (close out shorts and go long) when the prices closes above the upper band.</a:t>
            </a:r>
          </a:p>
          <a:p>
            <a:pPr lvl="2"/>
            <a:r>
              <a:rPr lang="en-US" dirty="0"/>
              <a:t>Sell (close out longs and go short) when the prices close below the lower band.</a:t>
            </a:r>
          </a:p>
          <a:p>
            <a:r>
              <a:rPr lang="en-US" dirty="0"/>
              <a:t>The technique is always in the market with a maximum risk equal to the width of the band.  </a:t>
            </a:r>
          </a:p>
          <a:p>
            <a:r>
              <a:rPr lang="en-US" dirty="0"/>
              <a:t>Alternatively, you may prefer to exit from each trade when prices cross the trend line midway between the bands.</a:t>
            </a:r>
          </a:p>
        </p:txBody>
      </p:sp>
    </p:spTree>
    <p:extLst>
      <p:ext uri="{BB962C8B-B14F-4D97-AF65-F5344CB8AC3E}">
        <p14:creationId xmlns:p14="http://schemas.microsoft.com/office/powerpoint/2010/main" val="2820144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 for Using Bands: Sometimes in the Market</a:t>
            </a:r>
          </a:p>
        </p:txBody>
      </p:sp>
      <p:sp>
        <p:nvSpPr>
          <p:cNvPr id="3" name="Content Placeholder 2"/>
          <p:cNvSpPr>
            <a:spLocks noGrp="1"/>
          </p:cNvSpPr>
          <p:nvPr>
            <p:ph idx="1"/>
          </p:nvPr>
        </p:nvSpPr>
        <p:spPr/>
        <p:txBody>
          <a:bodyPr>
            <a:normAutofit lnSpcReduction="10000"/>
          </a:bodyPr>
          <a:lstStyle/>
          <a:p>
            <a:r>
              <a:rPr lang="en-US" dirty="0"/>
              <a:t>With sometimes in the market, the bands are used to enter positions and the trend or centerline is to exit, So:</a:t>
            </a:r>
          </a:p>
          <a:p>
            <a:pPr lvl="2"/>
            <a:r>
              <a:rPr lang="en-US" dirty="0"/>
              <a:t>Go long when prices close above the upper band.  Close out longs when prices reverse and close below the center of the band.</a:t>
            </a:r>
          </a:p>
          <a:p>
            <a:pPr lvl="2"/>
            <a:r>
              <a:rPr lang="en-US" dirty="0"/>
              <a:t>Sell short when prices close below the lower band.  Cover shorts when prices close above the center of the band.</a:t>
            </a:r>
          </a:p>
          <a:p>
            <a:r>
              <a:rPr lang="en-US" dirty="0"/>
              <a:t>Allows trades to be reentered in the same direction in the event of a false trend change.  </a:t>
            </a:r>
          </a:p>
          <a:p>
            <a:r>
              <a:rPr lang="en-US" dirty="0"/>
              <a:t>Risk is limited to half of the full band width.  Narrow bands result in more frequent trades, while the converse is true for wider bands.</a:t>
            </a:r>
          </a:p>
          <a:p>
            <a:endParaRPr lang="en-US" dirty="0"/>
          </a:p>
        </p:txBody>
      </p:sp>
    </p:spTree>
    <p:extLst>
      <p:ext uri="{BB962C8B-B14F-4D97-AF65-F5344CB8AC3E}">
        <p14:creationId xmlns:p14="http://schemas.microsoft.com/office/powerpoint/2010/main" val="2064794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Sometimes in the Market:  A Visualization</a:t>
            </a:r>
          </a:p>
        </p:txBody>
      </p:sp>
      <p:pic>
        <p:nvPicPr>
          <p:cNvPr id="4" name="Content Placeholder 3"/>
          <p:cNvPicPr>
            <a:picLocks noChangeAspect="1"/>
          </p:cNvPicPr>
          <p:nvPr/>
        </p:nvPicPr>
        <p:blipFill rotWithShape="1">
          <a:blip r:embed="rId3" cstate="print">
            <a:extLst>
              <a:ext uri="{28A0092B-C50C-407E-A947-70E740481C1C}">
                <a14:useLocalDpi xmlns:a14="http://schemas.microsoft.com/office/drawing/2010/main" val="0"/>
              </a:ext>
            </a:extLst>
          </a:blip>
          <a:srcRect l="45379" t="45288" r="9558" b="27220"/>
          <a:stretch/>
        </p:blipFill>
        <p:spPr>
          <a:xfrm>
            <a:off x="3467986" y="1483707"/>
            <a:ext cx="5863904" cy="4629398"/>
          </a:xfrm>
          <a:prstGeom prst="rect">
            <a:avLst/>
          </a:prstGeom>
        </p:spPr>
      </p:pic>
    </p:spTree>
    <p:extLst>
      <p:ext uri="{BB962C8B-B14F-4D97-AF65-F5344CB8AC3E}">
        <p14:creationId xmlns:p14="http://schemas.microsoft.com/office/powerpoint/2010/main" val="1489588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Workshop:  Bollinger Bands</a:t>
            </a:r>
          </a:p>
        </p:txBody>
      </p:sp>
      <p:sp>
        <p:nvSpPr>
          <p:cNvPr id="3" name="Content Placeholder 2"/>
          <p:cNvSpPr>
            <a:spLocks noGrp="1"/>
          </p:cNvSpPr>
          <p:nvPr>
            <p:ph idx="1"/>
          </p:nvPr>
        </p:nvSpPr>
        <p:spPr/>
        <p:txBody>
          <a:bodyPr>
            <a:normAutofit/>
          </a:bodyPr>
          <a:lstStyle/>
          <a:p>
            <a:r>
              <a:rPr lang="en-US" dirty="0"/>
              <a:t>Implement the “sometimes in the market” approach.</a:t>
            </a:r>
          </a:p>
          <a:p>
            <a:r>
              <a:rPr lang="en-US" dirty="0"/>
              <a:t>We will walk through the Bollinger Bands </a:t>
            </a:r>
            <a:r>
              <a:rPr lang="en-US" dirty="0" err="1"/>
              <a:t>Backtest</a:t>
            </a:r>
            <a:r>
              <a:rPr lang="en-US" dirty="0"/>
              <a:t> Script</a:t>
            </a:r>
          </a:p>
          <a:p>
            <a:r>
              <a:rPr lang="en-US" dirty="0"/>
              <a:t>Make sure the universe is in the same directory</a:t>
            </a:r>
          </a:p>
          <a:p>
            <a:r>
              <a:rPr lang="en-US" dirty="0"/>
              <a:t>Since we may carry over open positions from one period to the next, we will need to enhance our </a:t>
            </a:r>
            <a:r>
              <a:rPr lang="en-US" dirty="0" err="1"/>
              <a:t>backtest</a:t>
            </a:r>
            <a:r>
              <a:rPr lang="en-US" dirty="0"/>
              <a:t> program to manage the record keeping. </a:t>
            </a:r>
          </a:p>
          <a:p>
            <a:r>
              <a:rPr lang="en-US" dirty="0"/>
              <a:t>Step through in RStudio, while I proceed in PowerPoint</a:t>
            </a:r>
          </a:p>
          <a:p>
            <a:pPr marL="91440" indent="0">
              <a:buNone/>
            </a:pPr>
            <a:endParaRPr lang="en-US" dirty="0"/>
          </a:p>
        </p:txBody>
      </p:sp>
    </p:spTree>
    <p:extLst>
      <p:ext uri="{BB962C8B-B14F-4D97-AF65-F5344CB8AC3E}">
        <p14:creationId xmlns:p14="http://schemas.microsoft.com/office/powerpoint/2010/main" val="3799516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B1855-4AA2-49F1-9025-EA23FA951843}"/>
              </a:ext>
            </a:extLst>
          </p:cNvPr>
          <p:cNvSpPr>
            <a:spLocks noGrp="1"/>
          </p:cNvSpPr>
          <p:nvPr>
            <p:ph type="title"/>
          </p:nvPr>
        </p:nvSpPr>
        <p:spPr/>
        <p:txBody>
          <a:bodyPr/>
          <a:lstStyle/>
          <a:p>
            <a:r>
              <a:rPr lang="en-US" dirty="0"/>
              <a:t>Structure of the </a:t>
            </a:r>
            <a:r>
              <a:rPr lang="en-US" dirty="0" err="1"/>
              <a:t>Backtest</a:t>
            </a:r>
            <a:endParaRPr lang="en-US" dirty="0"/>
          </a:p>
        </p:txBody>
      </p:sp>
      <p:sp>
        <p:nvSpPr>
          <p:cNvPr id="3" name="Content Placeholder 2">
            <a:extLst>
              <a:ext uri="{FF2B5EF4-FFF2-40B4-BE49-F238E27FC236}">
                <a16:creationId xmlns:a16="http://schemas.microsoft.com/office/drawing/2014/main" id="{F7A60796-B7E2-4CDC-9399-E554765AB510}"/>
              </a:ext>
            </a:extLst>
          </p:cNvPr>
          <p:cNvSpPr>
            <a:spLocks noGrp="1"/>
          </p:cNvSpPr>
          <p:nvPr>
            <p:ph idx="1"/>
          </p:nvPr>
        </p:nvSpPr>
        <p:spPr/>
        <p:txBody>
          <a:bodyPr>
            <a:normAutofit lnSpcReduction="10000"/>
          </a:bodyPr>
          <a:lstStyle/>
          <a:p>
            <a:r>
              <a:rPr lang="en-US" dirty="0"/>
              <a:t>Initialize and prepare the environment</a:t>
            </a:r>
          </a:p>
          <a:p>
            <a:r>
              <a:rPr lang="en-US" dirty="0"/>
              <a:t>Load the data and calculate the </a:t>
            </a:r>
            <a:r>
              <a:rPr lang="en-US" dirty="0" err="1"/>
              <a:t>Bbands</a:t>
            </a:r>
            <a:r>
              <a:rPr lang="en-US" dirty="0"/>
              <a:t> indicators</a:t>
            </a:r>
          </a:p>
          <a:p>
            <a:r>
              <a:rPr lang="en-US" dirty="0"/>
              <a:t>Generate Trading Signals from the indicators</a:t>
            </a:r>
          </a:p>
          <a:p>
            <a:r>
              <a:rPr lang="en-US" dirty="0"/>
              <a:t>Apply the trading rules:</a:t>
            </a:r>
          </a:p>
          <a:p>
            <a:pPr lvl="2"/>
            <a:r>
              <a:rPr lang="en-US" dirty="0"/>
              <a:t>Close out any positions for which we have a signal to do so.  We don’t want to try to close out a position we don’t have.</a:t>
            </a:r>
          </a:p>
          <a:p>
            <a:pPr lvl="2"/>
            <a:r>
              <a:rPr lang="en-US" dirty="0"/>
              <a:t>Open new positions for any stocks that we have a signal to do so and that we don’t already have an open position.</a:t>
            </a:r>
          </a:p>
          <a:p>
            <a:r>
              <a:rPr lang="en-US" dirty="0"/>
              <a:t>Calculate portfolio statistics</a:t>
            </a:r>
          </a:p>
          <a:p>
            <a:r>
              <a:rPr lang="en-US" dirty="0"/>
              <a:t>Run the </a:t>
            </a:r>
            <a:r>
              <a:rPr lang="en-US" dirty="0" err="1"/>
              <a:t>Backtest</a:t>
            </a:r>
            <a:endParaRPr lang="en-US" dirty="0"/>
          </a:p>
        </p:txBody>
      </p:sp>
    </p:spTree>
    <p:extLst>
      <p:ext uri="{BB962C8B-B14F-4D97-AF65-F5344CB8AC3E}">
        <p14:creationId xmlns:p14="http://schemas.microsoft.com/office/powerpoint/2010/main" val="1230281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98736-20B6-4009-95D7-446D4A5DBF9C}"/>
              </a:ext>
            </a:extLst>
          </p:cNvPr>
          <p:cNvSpPr>
            <a:spLocks noGrp="1"/>
          </p:cNvSpPr>
          <p:nvPr>
            <p:ph type="title"/>
          </p:nvPr>
        </p:nvSpPr>
        <p:spPr/>
        <p:txBody>
          <a:bodyPr/>
          <a:lstStyle/>
          <a:p>
            <a:r>
              <a:rPr lang="en-US" dirty="0"/>
              <a:t>Initialize and Prepare the Environment</a:t>
            </a:r>
          </a:p>
        </p:txBody>
      </p:sp>
      <p:pic>
        <p:nvPicPr>
          <p:cNvPr id="7" name="Picture 6">
            <a:extLst>
              <a:ext uri="{FF2B5EF4-FFF2-40B4-BE49-F238E27FC236}">
                <a16:creationId xmlns:a16="http://schemas.microsoft.com/office/drawing/2014/main" id="{EBBE85AC-89E6-4435-BBCE-C0EFE2860EFD}"/>
              </a:ext>
            </a:extLst>
          </p:cNvPr>
          <p:cNvPicPr>
            <a:picLocks noChangeAspect="1"/>
          </p:cNvPicPr>
          <p:nvPr/>
        </p:nvPicPr>
        <p:blipFill>
          <a:blip r:embed="rId3"/>
          <a:stretch>
            <a:fillRect/>
          </a:stretch>
        </p:blipFill>
        <p:spPr>
          <a:xfrm>
            <a:off x="1110726" y="1230461"/>
            <a:ext cx="8764793" cy="5074898"/>
          </a:xfrm>
          <a:prstGeom prst="rect">
            <a:avLst/>
          </a:prstGeom>
        </p:spPr>
      </p:pic>
    </p:spTree>
    <p:extLst>
      <p:ext uri="{BB962C8B-B14F-4D97-AF65-F5344CB8AC3E}">
        <p14:creationId xmlns:p14="http://schemas.microsoft.com/office/powerpoint/2010/main" val="2620690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711D2-029F-4A9F-9E39-69DD4404BF86}"/>
              </a:ext>
            </a:extLst>
          </p:cNvPr>
          <p:cNvSpPr>
            <a:spLocks noGrp="1"/>
          </p:cNvSpPr>
          <p:nvPr>
            <p:ph type="title"/>
          </p:nvPr>
        </p:nvSpPr>
        <p:spPr/>
        <p:txBody>
          <a:bodyPr/>
          <a:lstStyle/>
          <a:p>
            <a:r>
              <a:rPr lang="en-US" dirty="0"/>
              <a:t>Generate Indicators</a:t>
            </a:r>
          </a:p>
        </p:txBody>
      </p:sp>
      <p:pic>
        <p:nvPicPr>
          <p:cNvPr id="7" name="Picture 6">
            <a:extLst>
              <a:ext uri="{FF2B5EF4-FFF2-40B4-BE49-F238E27FC236}">
                <a16:creationId xmlns:a16="http://schemas.microsoft.com/office/drawing/2014/main" id="{B28F4102-D585-401B-8B25-747F92236970}"/>
              </a:ext>
            </a:extLst>
          </p:cNvPr>
          <p:cNvPicPr>
            <a:picLocks noChangeAspect="1"/>
          </p:cNvPicPr>
          <p:nvPr/>
        </p:nvPicPr>
        <p:blipFill rotWithShape="1">
          <a:blip r:embed="rId3"/>
          <a:srcRect b="438"/>
          <a:stretch/>
        </p:blipFill>
        <p:spPr>
          <a:xfrm>
            <a:off x="1669059" y="1221608"/>
            <a:ext cx="8143875" cy="5038725"/>
          </a:xfrm>
          <a:prstGeom prst="rect">
            <a:avLst/>
          </a:prstGeom>
        </p:spPr>
      </p:pic>
    </p:spTree>
    <p:extLst>
      <p:ext uri="{BB962C8B-B14F-4D97-AF65-F5344CB8AC3E}">
        <p14:creationId xmlns:p14="http://schemas.microsoft.com/office/powerpoint/2010/main" val="13032459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678B3-701B-4BAB-B359-C6AD904A7F3A}"/>
              </a:ext>
            </a:extLst>
          </p:cNvPr>
          <p:cNvSpPr>
            <a:spLocks noGrp="1"/>
          </p:cNvSpPr>
          <p:nvPr>
            <p:ph type="title"/>
          </p:nvPr>
        </p:nvSpPr>
        <p:spPr/>
        <p:txBody>
          <a:bodyPr/>
          <a:lstStyle/>
          <a:p>
            <a:r>
              <a:rPr lang="en-US" dirty="0"/>
              <a:t>Generate Signals</a:t>
            </a:r>
          </a:p>
        </p:txBody>
      </p:sp>
      <p:pic>
        <p:nvPicPr>
          <p:cNvPr id="5" name="Picture 4">
            <a:extLst>
              <a:ext uri="{FF2B5EF4-FFF2-40B4-BE49-F238E27FC236}">
                <a16:creationId xmlns:a16="http://schemas.microsoft.com/office/drawing/2014/main" id="{69EC0B5B-FC05-4A7E-A683-489ED2220CE9}"/>
              </a:ext>
            </a:extLst>
          </p:cNvPr>
          <p:cNvPicPr>
            <a:picLocks noChangeAspect="1"/>
          </p:cNvPicPr>
          <p:nvPr/>
        </p:nvPicPr>
        <p:blipFill>
          <a:blip r:embed="rId3"/>
          <a:stretch>
            <a:fillRect/>
          </a:stretch>
        </p:blipFill>
        <p:spPr>
          <a:xfrm>
            <a:off x="1346330" y="1276349"/>
            <a:ext cx="9164297" cy="4844751"/>
          </a:xfrm>
          <a:prstGeom prst="rect">
            <a:avLst/>
          </a:prstGeom>
        </p:spPr>
      </p:pic>
    </p:spTree>
    <p:extLst>
      <p:ext uri="{BB962C8B-B14F-4D97-AF65-F5344CB8AC3E}">
        <p14:creationId xmlns:p14="http://schemas.microsoft.com/office/powerpoint/2010/main" val="1958075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AC104-8920-42AD-A9F7-7C86CE9AD07E}"/>
              </a:ext>
            </a:extLst>
          </p:cNvPr>
          <p:cNvSpPr>
            <a:spLocks noGrp="1"/>
          </p:cNvSpPr>
          <p:nvPr>
            <p:ph type="title"/>
          </p:nvPr>
        </p:nvSpPr>
        <p:spPr/>
        <p:txBody>
          <a:bodyPr/>
          <a:lstStyle/>
          <a:p>
            <a:r>
              <a:rPr lang="en-US" dirty="0"/>
              <a:t>Apply Rules</a:t>
            </a:r>
          </a:p>
        </p:txBody>
      </p:sp>
      <p:pic>
        <p:nvPicPr>
          <p:cNvPr id="5" name="Picture 4">
            <a:extLst>
              <a:ext uri="{FF2B5EF4-FFF2-40B4-BE49-F238E27FC236}">
                <a16:creationId xmlns:a16="http://schemas.microsoft.com/office/drawing/2014/main" id="{5C7C3DB6-7E75-4332-BBFD-91B5EFE5DE1A}"/>
              </a:ext>
            </a:extLst>
          </p:cNvPr>
          <p:cNvPicPr>
            <a:picLocks noChangeAspect="1"/>
          </p:cNvPicPr>
          <p:nvPr/>
        </p:nvPicPr>
        <p:blipFill>
          <a:blip r:embed="rId3"/>
          <a:stretch>
            <a:fillRect/>
          </a:stretch>
        </p:blipFill>
        <p:spPr>
          <a:xfrm>
            <a:off x="1088091" y="1230405"/>
            <a:ext cx="10473302" cy="4116145"/>
          </a:xfrm>
          <a:prstGeom prst="rect">
            <a:avLst/>
          </a:prstGeom>
        </p:spPr>
      </p:pic>
    </p:spTree>
    <p:extLst>
      <p:ext uri="{BB962C8B-B14F-4D97-AF65-F5344CB8AC3E}">
        <p14:creationId xmlns:p14="http://schemas.microsoft.com/office/powerpoint/2010/main" val="27528957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AC104-8920-42AD-A9F7-7C86CE9AD07E}"/>
              </a:ext>
            </a:extLst>
          </p:cNvPr>
          <p:cNvSpPr>
            <a:spLocks noGrp="1"/>
          </p:cNvSpPr>
          <p:nvPr>
            <p:ph type="title"/>
          </p:nvPr>
        </p:nvSpPr>
        <p:spPr/>
        <p:txBody>
          <a:bodyPr/>
          <a:lstStyle/>
          <a:p>
            <a:r>
              <a:rPr lang="en-US" dirty="0"/>
              <a:t>Close Positions</a:t>
            </a:r>
          </a:p>
        </p:txBody>
      </p:sp>
      <p:pic>
        <p:nvPicPr>
          <p:cNvPr id="5" name="Picture 4">
            <a:extLst>
              <a:ext uri="{FF2B5EF4-FFF2-40B4-BE49-F238E27FC236}">
                <a16:creationId xmlns:a16="http://schemas.microsoft.com/office/drawing/2014/main" id="{D9DE446B-8428-44D0-8192-607B28B0000E}"/>
              </a:ext>
            </a:extLst>
          </p:cNvPr>
          <p:cNvPicPr>
            <a:picLocks noChangeAspect="1"/>
          </p:cNvPicPr>
          <p:nvPr/>
        </p:nvPicPr>
        <p:blipFill>
          <a:blip r:embed="rId3"/>
          <a:stretch>
            <a:fillRect/>
          </a:stretch>
        </p:blipFill>
        <p:spPr>
          <a:xfrm>
            <a:off x="1015085" y="1254442"/>
            <a:ext cx="9172407" cy="4983909"/>
          </a:xfrm>
          <a:prstGeom prst="rect">
            <a:avLst/>
          </a:prstGeom>
        </p:spPr>
      </p:pic>
    </p:spTree>
    <p:extLst>
      <p:ext uri="{BB962C8B-B14F-4D97-AF65-F5344CB8AC3E}">
        <p14:creationId xmlns:p14="http://schemas.microsoft.com/office/powerpoint/2010/main" val="2766578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r>
              <a:rPr lang="en-US" dirty="0"/>
              <a:t>Basic Buy and Sell Signals</a:t>
            </a:r>
          </a:p>
          <a:p>
            <a:r>
              <a:rPr lang="en-US" dirty="0"/>
              <a:t>Bands and Channels</a:t>
            </a:r>
          </a:p>
          <a:p>
            <a:r>
              <a:rPr lang="en-US" dirty="0"/>
              <a:t>Choosing the Trend Period</a:t>
            </a:r>
          </a:p>
          <a:p>
            <a:r>
              <a:rPr lang="en-US" dirty="0"/>
              <a:t>Techniques Using Two trend lines</a:t>
            </a:r>
          </a:p>
          <a:p>
            <a:r>
              <a:rPr lang="en-US" dirty="0"/>
              <a:t>Techniques using Three trend lines</a:t>
            </a:r>
          </a:p>
          <a:p>
            <a:r>
              <a:rPr lang="en-US" dirty="0"/>
              <a:t>Anticipating a Change in Trend</a:t>
            </a:r>
          </a:p>
          <a:p>
            <a:r>
              <a:rPr lang="en-US" dirty="0"/>
              <a:t>Projecting Moving Average Crossovers</a:t>
            </a:r>
          </a:p>
          <a:p>
            <a:r>
              <a:rPr lang="en-US" dirty="0"/>
              <a:t>Summary</a:t>
            </a:r>
          </a:p>
        </p:txBody>
      </p:sp>
    </p:spTree>
    <p:extLst>
      <p:ext uri="{BB962C8B-B14F-4D97-AF65-F5344CB8AC3E}">
        <p14:creationId xmlns:p14="http://schemas.microsoft.com/office/powerpoint/2010/main" val="25859078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AC104-8920-42AD-A9F7-7C86CE9AD07E}"/>
              </a:ext>
            </a:extLst>
          </p:cNvPr>
          <p:cNvSpPr>
            <a:spLocks noGrp="1"/>
          </p:cNvSpPr>
          <p:nvPr>
            <p:ph type="title"/>
          </p:nvPr>
        </p:nvSpPr>
        <p:spPr/>
        <p:txBody>
          <a:bodyPr>
            <a:normAutofit fontScale="90000"/>
          </a:bodyPr>
          <a:lstStyle/>
          <a:p>
            <a:r>
              <a:rPr lang="en-US" dirty="0"/>
              <a:t>Open Positions Part 1: check for open short positions</a:t>
            </a:r>
          </a:p>
        </p:txBody>
      </p:sp>
      <p:pic>
        <p:nvPicPr>
          <p:cNvPr id="5" name="Picture 4">
            <a:extLst>
              <a:ext uri="{FF2B5EF4-FFF2-40B4-BE49-F238E27FC236}">
                <a16:creationId xmlns:a16="http://schemas.microsoft.com/office/drawing/2014/main" id="{87211D4B-2710-4003-B1CE-404BC2DC9960}"/>
              </a:ext>
            </a:extLst>
          </p:cNvPr>
          <p:cNvPicPr>
            <a:picLocks noChangeAspect="1"/>
          </p:cNvPicPr>
          <p:nvPr/>
        </p:nvPicPr>
        <p:blipFill>
          <a:blip r:embed="rId3"/>
          <a:stretch>
            <a:fillRect/>
          </a:stretch>
        </p:blipFill>
        <p:spPr>
          <a:xfrm>
            <a:off x="914399" y="1335124"/>
            <a:ext cx="9838590" cy="4527794"/>
          </a:xfrm>
          <a:prstGeom prst="rect">
            <a:avLst/>
          </a:prstGeom>
        </p:spPr>
      </p:pic>
    </p:spTree>
    <p:extLst>
      <p:ext uri="{BB962C8B-B14F-4D97-AF65-F5344CB8AC3E}">
        <p14:creationId xmlns:p14="http://schemas.microsoft.com/office/powerpoint/2010/main" val="18661426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AC104-8920-42AD-A9F7-7C86CE9AD07E}"/>
              </a:ext>
            </a:extLst>
          </p:cNvPr>
          <p:cNvSpPr>
            <a:spLocks noGrp="1"/>
          </p:cNvSpPr>
          <p:nvPr>
            <p:ph type="title"/>
          </p:nvPr>
        </p:nvSpPr>
        <p:spPr/>
        <p:txBody>
          <a:bodyPr>
            <a:normAutofit/>
          </a:bodyPr>
          <a:lstStyle/>
          <a:p>
            <a:r>
              <a:rPr lang="en-US" dirty="0"/>
              <a:t>Open Positions Part 2: check for open long positions</a:t>
            </a:r>
          </a:p>
        </p:txBody>
      </p:sp>
      <p:pic>
        <p:nvPicPr>
          <p:cNvPr id="5" name="Picture 4">
            <a:extLst>
              <a:ext uri="{FF2B5EF4-FFF2-40B4-BE49-F238E27FC236}">
                <a16:creationId xmlns:a16="http://schemas.microsoft.com/office/drawing/2014/main" id="{2EE9CDCE-7E72-4489-8217-D3990B3A5560}"/>
              </a:ext>
            </a:extLst>
          </p:cNvPr>
          <p:cNvPicPr>
            <a:picLocks noChangeAspect="1"/>
          </p:cNvPicPr>
          <p:nvPr/>
        </p:nvPicPr>
        <p:blipFill>
          <a:blip r:embed="rId3"/>
          <a:stretch>
            <a:fillRect/>
          </a:stretch>
        </p:blipFill>
        <p:spPr>
          <a:xfrm>
            <a:off x="914398" y="1267442"/>
            <a:ext cx="10406707" cy="4294262"/>
          </a:xfrm>
          <a:prstGeom prst="rect">
            <a:avLst/>
          </a:prstGeom>
        </p:spPr>
      </p:pic>
    </p:spTree>
    <p:extLst>
      <p:ext uri="{BB962C8B-B14F-4D97-AF65-F5344CB8AC3E}">
        <p14:creationId xmlns:p14="http://schemas.microsoft.com/office/powerpoint/2010/main" val="3526285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AC104-8920-42AD-A9F7-7C86CE9AD07E}"/>
              </a:ext>
            </a:extLst>
          </p:cNvPr>
          <p:cNvSpPr>
            <a:spLocks noGrp="1"/>
          </p:cNvSpPr>
          <p:nvPr>
            <p:ph type="title"/>
          </p:nvPr>
        </p:nvSpPr>
        <p:spPr/>
        <p:txBody>
          <a:bodyPr/>
          <a:lstStyle/>
          <a:p>
            <a:r>
              <a:rPr lang="en-US" dirty="0"/>
              <a:t>Open Positions Part 3: perform the opening</a:t>
            </a:r>
          </a:p>
        </p:txBody>
      </p:sp>
      <p:pic>
        <p:nvPicPr>
          <p:cNvPr id="5" name="Picture 4">
            <a:extLst>
              <a:ext uri="{FF2B5EF4-FFF2-40B4-BE49-F238E27FC236}">
                <a16:creationId xmlns:a16="http://schemas.microsoft.com/office/drawing/2014/main" id="{8CEF1ABE-2155-4840-BEA4-AE9A51341899}"/>
              </a:ext>
            </a:extLst>
          </p:cNvPr>
          <p:cNvPicPr>
            <a:picLocks noChangeAspect="1"/>
          </p:cNvPicPr>
          <p:nvPr/>
        </p:nvPicPr>
        <p:blipFill>
          <a:blip r:embed="rId3"/>
          <a:stretch>
            <a:fillRect/>
          </a:stretch>
        </p:blipFill>
        <p:spPr>
          <a:xfrm>
            <a:off x="1054809" y="1266825"/>
            <a:ext cx="9584503" cy="5047986"/>
          </a:xfrm>
          <a:prstGeom prst="rect">
            <a:avLst/>
          </a:prstGeom>
        </p:spPr>
      </p:pic>
    </p:spTree>
    <p:extLst>
      <p:ext uri="{BB962C8B-B14F-4D97-AF65-F5344CB8AC3E}">
        <p14:creationId xmlns:p14="http://schemas.microsoft.com/office/powerpoint/2010/main" val="27527806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A8C137-20A5-4C5A-8839-D6B440C40051}"/>
              </a:ext>
            </a:extLst>
          </p:cNvPr>
          <p:cNvPicPr>
            <a:picLocks noChangeAspect="1"/>
          </p:cNvPicPr>
          <p:nvPr/>
        </p:nvPicPr>
        <p:blipFill>
          <a:blip r:embed="rId3"/>
          <a:stretch>
            <a:fillRect/>
          </a:stretch>
        </p:blipFill>
        <p:spPr>
          <a:xfrm>
            <a:off x="1216174" y="1218135"/>
            <a:ext cx="9307854" cy="5085846"/>
          </a:xfrm>
          <a:prstGeom prst="rect">
            <a:avLst/>
          </a:prstGeom>
        </p:spPr>
      </p:pic>
      <p:sp>
        <p:nvSpPr>
          <p:cNvPr id="2" name="Title 1">
            <a:extLst>
              <a:ext uri="{FF2B5EF4-FFF2-40B4-BE49-F238E27FC236}">
                <a16:creationId xmlns:a16="http://schemas.microsoft.com/office/drawing/2014/main" id="{FBE11B4F-E4C8-4058-973E-DBFAC28758E8}"/>
              </a:ext>
            </a:extLst>
          </p:cNvPr>
          <p:cNvSpPr>
            <a:spLocks noGrp="1"/>
          </p:cNvSpPr>
          <p:nvPr>
            <p:ph type="title"/>
          </p:nvPr>
        </p:nvSpPr>
        <p:spPr/>
        <p:txBody>
          <a:bodyPr/>
          <a:lstStyle/>
          <a:p>
            <a:r>
              <a:rPr lang="en-US" dirty="0"/>
              <a:t>Calculate Portfolio </a:t>
            </a:r>
            <a:r>
              <a:rPr lang="en-US" dirty="0" err="1"/>
              <a:t>Statistcs</a:t>
            </a:r>
            <a:endParaRPr lang="en-US" dirty="0"/>
          </a:p>
        </p:txBody>
      </p:sp>
      <p:pic>
        <p:nvPicPr>
          <p:cNvPr id="7" name="Picture 6">
            <a:extLst>
              <a:ext uri="{FF2B5EF4-FFF2-40B4-BE49-F238E27FC236}">
                <a16:creationId xmlns:a16="http://schemas.microsoft.com/office/drawing/2014/main" id="{E021A562-D815-47F2-8D75-AE403B44349E}"/>
              </a:ext>
            </a:extLst>
          </p:cNvPr>
          <p:cNvPicPr>
            <a:picLocks noChangeAspect="1"/>
          </p:cNvPicPr>
          <p:nvPr/>
        </p:nvPicPr>
        <p:blipFill>
          <a:blip r:embed="rId4"/>
          <a:stretch>
            <a:fillRect/>
          </a:stretch>
        </p:blipFill>
        <p:spPr>
          <a:xfrm>
            <a:off x="1216174" y="2351610"/>
            <a:ext cx="8193627" cy="499166"/>
          </a:xfrm>
          <a:prstGeom prst="rect">
            <a:avLst/>
          </a:prstGeom>
        </p:spPr>
      </p:pic>
    </p:spTree>
    <p:extLst>
      <p:ext uri="{BB962C8B-B14F-4D97-AF65-F5344CB8AC3E}">
        <p14:creationId xmlns:p14="http://schemas.microsoft.com/office/powerpoint/2010/main" val="2327533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106CC-FE81-495B-AEFE-4BB878FC68E3}"/>
              </a:ext>
            </a:extLst>
          </p:cNvPr>
          <p:cNvSpPr>
            <a:spLocks noGrp="1"/>
          </p:cNvSpPr>
          <p:nvPr>
            <p:ph type="title"/>
          </p:nvPr>
        </p:nvSpPr>
        <p:spPr/>
        <p:txBody>
          <a:bodyPr/>
          <a:lstStyle/>
          <a:p>
            <a:r>
              <a:rPr lang="en-US" dirty="0"/>
              <a:t>Run the Strategy Part 1: Indicators and Signals</a:t>
            </a:r>
          </a:p>
        </p:txBody>
      </p:sp>
      <p:pic>
        <p:nvPicPr>
          <p:cNvPr id="7" name="Picture 6">
            <a:extLst>
              <a:ext uri="{FF2B5EF4-FFF2-40B4-BE49-F238E27FC236}">
                <a16:creationId xmlns:a16="http://schemas.microsoft.com/office/drawing/2014/main" id="{756A9949-0357-4319-9752-442341DEA8D4}"/>
              </a:ext>
            </a:extLst>
          </p:cNvPr>
          <p:cNvPicPr>
            <a:picLocks noChangeAspect="1"/>
          </p:cNvPicPr>
          <p:nvPr/>
        </p:nvPicPr>
        <p:blipFill>
          <a:blip r:embed="rId3"/>
          <a:stretch>
            <a:fillRect/>
          </a:stretch>
        </p:blipFill>
        <p:spPr>
          <a:xfrm>
            <a:off x="1038056" y="1257299"/>
            <a:ext cx="10283017" cy="2723029"/>
          </a:xfrm>
          <a:prstGeom prst="rect">
            <a:avLst/>
          </a:prstGeom>
        </p:spPr>
      </p:pic>
    </p:spTree>
    <p:extLst>
      <p:ext uri="{BB962C8B-B14F-4D97-AF65-F5344CB8AC3E}">
        <p14:creationId xmlns:p14="http://schemas.microsoft.com/office/powerpoint/2010/main" val="3565221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7B296-E1F5-4412-8463-6FEF6C726C5E}"/>
              </a:ext>
            </a:extLst>
          </p:cNvPr>
          <p:cNvSpPr>
            <a:spLocks noGrp="1"/>
          </p:cNvSpPr>
          <p:nvPr>
            <p:ph type="title"/>
          </p:nvPr>
        </p:nvSpPr>
        <p:spPr/>
        <p:txBody>
          <a:bodyPr/>
          <a:lstStyle/>
          <a:p>
            <a:r>
              <a:rPr lang="en-US" dirty="0"/>
              <a:t>Run the Strategy Part 2: Loop and Apply Rules</a:t>
            </a:r>
          </a:p>
        </p:txBody>
      </p:sp>
      <p:pic>
        <p:nvPicPr>
          <p:cNvPr id="5" name="Picture 4">
            <a:extLst>
              <a:ext uri="{FF2B5EF4-FFF2-40B4-BE49-F238E27FC236}">
                <a16:creationId xmlns:a16="http://schemas.microsoft.com/office/drawing/2014/main" id="{EAC1C0EC-8A17-4482-80C3-C52B994CDBB1}"/>
              </a:ext>
            </a:extLst>
          </p:cNvPr>
          <p:cNvPicPr>
            <a:picLocks noChangeAspect="1"/>
          </p:cNvPicPr>
          <p:nvPr/>
        </p:nvPicPr>
        <p:blipFill>
          <a:blip r:embed="rId3"/>
          <a:stretch>
            <a:fillRect/>
          </a:stretch>
        </p:blipFill>
        <p:spPr>
          <a:xfrm>
            <a:off x="1206481" y="1266825"/>
            <a:ext cx="9384976" cy="4983368"/>
          </a:xfrm>
          <a:prstGeom prst="rect">
            <a:avLst/>
          </a:prstGeom>
        </p:spPr>
      </p:pic>
    </p:spTree>
    <p:extLst>
      <p:ext uri="{BB962C8B-B14F-4D97-AF65-F5344CB8AC3E}">
        <p14:creationId xmlns:p14="http://schemas.microsoft.com/office/powerpoint/2010/main" val="760772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Compromise between Reliability and Profit</a:t>
            </a:r>
          </a:p>
        </p:txBody>
      </p:sp>
      <p:sp>
        <p:nvSpPr>
          <p:cNvPr id="3" name="Content Placeholder 2"/>
          <p:cNvSpPr>
            <a:spLocks noGrp="1"/>
          </p:cNvSpPr>
          <p:nvPr>
            <p:ph idx="1"/>
          </p:nvPr>
        </p:nvSpPr>
        <p:spPr/>
        <p:txBody>
          <a:bodyPr>
            <a:normAutofit fontScale="92500" lnSpcReduction="10000"/>
          </a:bodyPr>
          <a:lstStyle/>
          <a:p>
            <a:r>
              <a:rPr lang="en-US" dirty="0"/>
              <a:t>As with most trading techniques, the benefits of one approach can also have negative factors.</a:t>
            </a:r>
          </a:p>
          <a:p>
            <a:r>
              <a:rPr lang="en-US" dirty="0"/>
              <a:t>The use of a band around a trend line improves the reliability of the trading signal and reduces the total number of signals.</a:t>
            </a:r>
          </a:p>
          <a:p>
            <a:r>
              <a:rPr lang="en-US" dirty="0"/>
              <a:t>The wider the band, the fewer signals. </a:t>
            </a:r>
          </a:p>
          <a:p>
            <a:r>
              <a:rPr lang="en-US" dirty="0"/>
              <a:t>But, wider bands mean delayed entries; therefore you cannot capture as much of the trend and average profits will be smaller.</a:t>
            </a:r>
          </a:p>
          <a:p>
            <a:r>
              <a:rPr lang="en-US" dirty="0"/>
              <a:t>If the bands are too wide, profits can disappear.  The use of wider bands also means greater risk on each trade.  It will be necessary to trade smaller positions or capitalize the account with a larger investment.</a:t>
            </a:r>
          </a:p>
        </p:txBody>
      </p:sp>
    </p:spTree>
    <p:extLst>
      <p:ext uri="{BB962C8B-B14F-4D97-AF65-F5344CB8AC3E}">
        <p14:creationId xmlns:p14="http://schemas.microsoft.com/office/powerpoint/2010/main" val="4556589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Choosing the Trend Period</a:t>
            </a:r>
          </a:p>
        </p:txBody>
      </p:sp>
      <p:sp>
        <p:nvSpPr>
          <p:cNvPr id="3" name="Content Placeholder 2"/>
          <p:cNvSpPr>
            <a:spLocks noGrp="1"/>
          </p:cNvSpPr>
          <p:nvPr>
            <p:ph idx="1"/>
          </p:nvPr>
        </p:nvSpPr>
        <p:spPr/>
        <p:txBody>
          <a:bodyPr>
            <a:noAutofit/>
          </a:bodyPr>
          <a:lstStyle/>
          <a:p>
            <a:r>
              <a:rPr lang="en-US" sz="2400" dirty="0"/>
              <a:t>Arguably, determining the calculation period is more important to success than the method of identifying the trend in the first place.</a:t>
            </a:r>
          </a:p>
          <a:p>
            <a:r>
              <a:rPr lang="en-US" sz="2400" dirty="0"/>
              <a:t>Trends become clearer over longer time horizons.  </a:t>
            </a:r>
          </a:p>
          <a:p>
            <a:r>
              <a:rPr lang="en-US" sz="2400" dirty="0"/>
              <a:t>Optimization and smoothing techniques. </a:t>
            </a:r>
          </a:p>
          <a:p>
            <a:r>
              <a:rPr lang="en-US" sz="2400" dirty="0"/>
              <a:t>Popular choices:</a:t>
            </a:r>
          </a:p>
          <a:p>
            <a:pPr lvl="2"/>
            <a:r>
              <a:rPr lang="en-US" sz="2000" dirty="0"/>
              <a:t>3 days, the expected duration of a short price move,</a:t>
            </a:r>
          </a:p>
          <a:p>
            <a:pPr lvl="2"/>
            <a:r>
              <a:rPr lang="en-US" sz="2000" dirty="0"/>
              <a:t>5 days, a trading week</a:t>
            </a:r>
          </a:p>
          <a:p>
            <a:pPr lvl="2"/>
            <a:r>
              <a:rPr lang="en-US" sz="2000" dirty="0"/>
              <a:t>20 to 23 days, a trading month</a:t>
            </a:r>
          </a:p>
          <a:p>
            <a:pPr lvl="2"/>
            <a:r>
              <a:rPr lang="en-US" sz="2000" dirty="0"/>
              <a:t>63 days, a calendar quarter,</a:t>
            </a:r>
          </a:p>
          <a:p>
            <a:pPr lvl="2"/>
            <a:r>
              <a:rPr lang="en-US" sz="2000" dirty="0"/>
              <a:t>252 days, a calendar year.</a:t>
            </a:r>
          </a:p>
          <a:p>
            <a:r>
              <a:rPr lang="en-US" sz="2400" dirty="0"/>
              <a:t>Trends can also be adaptive over time.</a:t>
            </a:r>
          </a:p>
        </p:txBody>
      </p:sp>
    </p:spTree>
    <p:extLst>
      <p:ext uri="{BB962C8B-B14F-4D97-AF65-F5344CB8AC3E}">
        <p14:creationId xmlns:p14="http://schemas.microsoft.com/office/powerpoint/2010/main" val="9912325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Moving Average Sequences: Signal Progression</a:t>
            </a:r>
          </a:p>
        </p:txBody>
      </p:sp>
      <p:pic>
        <p:nvPicPr>
          <p:cNvPr id="8" name="Content Placeholder 7"/>
          <p:cNvPicPr>
            <a:picLocks noGrp="1" noChangeAspect="1"/>
          </p:cNvPicPr>
          <p:nvPr>
            <p:ph idx="1"/>
          </p:nvPr>
        </p:nvPicPr>
        <p:blipFill>
          <a:blip r:embed="rId3"/>
          <a:stretch>
            <a:fillRect/>
          </a:stretch>
        </p:blipFill>
        <p:spPr>
          <a:xfrm>
            <a:off x="2144213" y="1218515"/>
            <a:ext cx="8138702" cy="4989512"/>
          </a:xfrm>
          <a:prstGeom prst="rect">
            <a:avLst/>
          </a:prstGeom>
        </p:spPr>
      </p:pic>
      <p:sp>
        <p:nvSpPr>
          <p:cNvPr id="3" name="Rectangle 2">
            <a:extLst>
              <a:ext uri="{FF2B5EF4-FFF2-40B4-BE49-F238E27FC236}">
                <a16:creationId xmlns:a16="http://schemas.microsoft.com/office/drawing/2014/main" id="{BF266B0E-CB4F-479A-90E0-D4187EC88340}"/>
              </a:ext>
            </a:extLst>
          </p:cNvPr>
          <p:cNvSpPr/>
          <p:nvPr/>
        </p:nvSpPr>
        <p:spPr>
          <a:xfrm>
            <a:off x="6096000" y="1218515"/>
            <a:ext cx="4424979" cy="49895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4665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Techniques Using Two trend lines</a:t>
            </a:r>
          </a:p>
        </p:txBody>
      </p:sp>
      <p:sp>
        <p:nvSpPr>
          <p:cNvPr id="3" name="Content Placeholder 2"/>
          <p:cNvSpPr>
            <a:spLocks noGrp="1"/>
          </p:cNvSpPr>
          <p:nvPr>
            <p:ph idx="1"/>
          </p:nvPr>
        </p:nvSpPr>
        <p:spPr/>
        <p:txBody>
          <a:bodyPr>
            <a:normAutofit fontScale="92500" lnSpcReduction="20000"/>
          </a:bodyPr>
          <a:lstStyle/>
          <a:p>
            <a:r>
              <a:rPr lang="en-US" dirty="0"/>
              <a:t>It is often the case that there is a dominant long-term trend driven by fundamentals.  </a:t>
            </a:r>
          </a:p>
          <a:p>
            <a:r>
              <a:rPr lang="en-US" dirty="0"/>
              <a:t>Most traders, however, are not likely to hold a single long-term trade for the full period of the move. </a:t>
            </a:r>
          </a:p>
          <a:p>
            <a:r>
              <a:rPr lang="en-US" dirty="0"/>
              <a:t>Instead, use two trends: a fast one and a slow one. </a:t>
            </a:r>
            <a:r>
              <a:rPr lang="en-US" sz="3000" dirty="0"/>
              <a:t>There are three popular methods:</a:t>
            </a:r>
            <a:br>
              <a:rPr lang="en-US" sz="3000" dirty="0"/>
            </a:br>
            <a:endParaRPr lang="en-US" sz="1700" dirty="0"/>
          </a:p>
          <a:p>
            <a:pPr marL="1188720" lvl="2" indent="-457200">
              <a:buFont typeface="+mj-lt"/>
              <a:buAutoNum type="arabicPeriod"/>
            </a:pPr>
            <a:r>
              <a:rPr lang="en-US" sz="2400" dirty="0"/>
              <a:t>Buy when the faster moving average crosses above the slower MA.  Sell short when the faster moving average crosses below the slower MA.</a:t>
            </a:r>
          </a:p>
          <a:p>
            <a:pPr marL="1188720" lvl="2" indent="-457200">
              <a:buFont typeface="+mj-lt"/>
              <a:buAutoNum type="arabicPeriod"/>
            </a:pPr>
            <a:r>
              <a:rPr lang="en-US" sz="2400" dirty="0"/>
              <a:t>Buy when the current price crosses above both MAs and close out long positions when prices cross below either MA.  Sell short when the current price crosses below both MAs and close out short positions when prices cross above either MA.</a:t>
            </a:r>
          </a:p>
          <a:p>
            <a:pPr marL="1188720" lvl="2" indent="-457200">
              <a:buFont typeface="+mj-lt"/>
              <a:buAutoNum type="arabicPeriod"/>
            </a:pPr>
            <a:r>
              <a:rPr lang="en-US" sz="2400" dirty="0"/>
              <a:t>Buy when the faster trend line turns up and the slower trend line is up.  Sell short when the faster trend line turns down and the slower trend line is down.  Exit the trade when the two trend lines are moving in opposite directions.  </a:t>
            </a:r>
          </a:p>
          <a:p>
            <a:endParaRPr lang="en-US" dirty="0"/>
          </a:p>
        </p:txBody>
      </p:sp>
    </p:spTree>
    <p:extLst>
      <p:ext uri="{BB962C8B-B14F-4D97-AF65-F5344CB8AC3E}">
        <p14:creationId xmlns:p14="http://schemas.microsoft.com/office/powerpoint/2010/main" val="4196517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399" y="286604"/>
            <a:ext cx="10598331" cy="855711"/>
          </a:xfrm>
        </p:spPr>
        <p:txBody>
          <a:bodyPr/>
          <a:lstStyle/>
          <a:p>
            <a:r>
              <a:rPr lang="en-US" dirty="0"/>
              <a:t>Basic Buy and Sell Signals</a:t>
            </a:r>
          </a:p>
        </p:txBody>
      </p:sp>
      <p:sp>
        <p:nvSpPr>
          <p:cNvPr id="3" name="Content Placeholder 2"/>
          <p:cNvSpPr>
            <a:spLocks noGrp="1"/>
          </p:cNvSpPr>
          <p:nvPr>
            <p:ph idx="1"/>
          </p:nvPr>
        </p:nvSpPr>
        <p:spPr>
          <a:xfrm>
            <a:off x="914399" y="1305803"/>
            <a:ext cx="10598331" cy="4990494"/>
          </a:xfrm>
        </p:spPr>
        <p:txBody>
          <a:bodyPr>
            <a:normAutofit/>
          </a:bodyPr>
          <a:lstStyle/>
          <a:p>
            <a:r>
              <a:rPr lang="en-US" dirty="0"/>
              <a:t>All trends lag the price movement</a:t>
            </a:r>
          </a:p>
          <a:p>
            <a:r>
              <a:rPr lang="en-US" dirty="0"/>
              <a:t>Why?</a:t>
            </a:r>
          </a:p>
          <a:p>
            <a:r>
              <a:rPr lang="en-US" dirty="0"/>
              <a:t>When prices are going steadily up or down, the lag will be the largest.</a:t>
            </a:r>
          </a:p>
          <a:p>
            <a:r>
              <a:rPr lang="en-US" dirty="0"/>
              <a:t>The most common way to trade a moving average:</a:t>
            </a:r>
          </a:p>
          <a:p>
            <a:pPr lvl="2"/>
            <a:r>
              <a:rPr lang="en-US" dirty="0"/>
              <a:t>Buy when prices cross above the trend line.</a:t>
            </a:r>
          </a:p>
          <a:p>
            <a:pPr lvl="2"/>
            <a:r>
              <a:rPr lang="en-US" dirty="0"/>
              <a:t>Sell short when prices cross below the trend line.</a:t>
            </a:r>
          </a:p>
        </p:txBody>
      </p:sp>
    </p:spTree>
    <p:extLst>
      <p:ext uri="{BB962C8B-B14F-4D97-AF65-F5344CB8AC3E}">
        <p14:creationId xmlns:p14="http://schemas.microsoft.com/office/powerpoint/2010/main" val="8372981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1</a:t>
            </a:r>
          </a:p>
        </p:txBody>
      </p:sp>
      <p:sp>
        <p:nvSpPr>
          <p:cNvPr id="3" name="Content Placeholder 2"/>
          <p:cNvSpPr>
            <a:spLocks noGrp="1"/>
          </p:cNvSpPr>
          <p:nvPr>
            <p:ph idx="1"/>
          </p:nvPr>
        </p:nvSpPr>
        <p:spPr/>
        <p:txBody>
          <a:bodyPr/>
          <a:lstStyle/>
          <a:p>
            <a:r>
              <a:rPr lang="en-US" dirty="0"/>
              <a:t>Buy when the faster moving average crosses above the slower moving average.  Sell short when the faster moving average crosses below the slower moving average.</a:t>
            </a:r>
          </a:p>
          <a:p>
            <a:endParaRPr lang="en-US" dirty="0"/>
          </a:p>
        </p:txBody>
      </p:sp>
      <p:grpSp>
        <p:nvGrpSpPr>
          <p:cNvPr id="4" name="Group 3"/>
          <p:cNvGrpSpPr/>
          <p:nvPr/>
        </p:nvGrpSpPr>
        <p:grpSpPr>
          <a:xfrm rot="21398803">
            <a:off x="3853647" y="3077754"/>
            <a:ext cx="4289528" cy="2454708"/>
            <a:chOff x="5486400" y="2468880"/>
            <a:chExt cx="3219450" cy="1839686"/>
          </a:xfrm>
        </p:grpSpPr>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l="38504" t="35989" r="25258" b="48013"/>
            <a:stretch/>
          </p:blipFill>
          <p:spPr>
            <a:xfrm>
              <a:off x="5486400" y="2468880"/>
              <a:ext cx="3219450" cy="1839686"/>
            </a:xfrm>
            <a:prstGeom prst="rect">
              <a:avLst/>
            </a:prstGeom>
          </p:spPr>
        </p:pic>
        <p:sp>
          <p:nvSpPr>
            <p:cNvPr id="6" name="Rectangle 5"/>
            <p:cNvSpPr/>
            <p:nvPr/>
          </p:nvSpPr>
          <p:spPr>
            <a:xfrm>
              <a:off x="5667375" y="3989070"/>
              <a:ext cx="180975" cy="19240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840177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2</a:t>
            </a:r>
          </a:p>
        </p:txBody>
      </p:sp>
      <p:sp>
        <p:nvSpPr>
          <p:cNvPr id="3" name="Content Placeholder 2"/>
          <p:cNvSpPr>
            <a:spLocks noGrp="1"/>
          </p:cNvSpPr>
          <p:nvPr>
            <p:ph idx="1"/>
          </p:nvPr>
        </p:nvSpPr>
        <p:spPr>
          <a:xfrm>
            <a:off x="914400" y="1305803"/>
            <a:ext cx="6751530" cy="4990494"/>
          </a:xfrm>
        </p:spPr>
        <p:txBody>
          <a:bodyPr>
            <a:normAutofit/>
          </a:bodyPr>
          <a:lstStyle/>
          <a:p>
            <a:r>
              <a:rPr lang="en-US" sz="2800" dirty="0"/>
              <a:t>Buy when the current price crosses above both moving averages and close out long positions when prices cross below either moving average.  </a:t>
            </a:r>
          </a:p>
          <a:p>
            <a:r>
              <a:rPr lang="en-US" sz="2800" dirty="0"/>
              <a:t>Sell short when the current price crosses below both moving averages and close out short positions when prices cross above either moving average.</a:t>
            </a:r>
          </a:p>
        </p:txBody>
      </p:sp>
      <p:grpSp>
        <p:nvGrpSpPr>
          <p:cNvPr id="10" name="Group 9"/>
          <p:cNvGrpSpPr/>
          <p:nvPr/>
        </p:nvGrpSpPr>
        <p:grpSpPr>
          <a:xfrm>
            <a:off x="7478040" y="2454796"/>
            <a:ext cx="3846800" cy="2104677"/>
            <a:chOff x="5476335" y="3569614"/>
            <a:chExt cx="3211087" cy="1459585"/>
          </a:xfrm>
        </p:grpSpPr>
        <p:pic>
          <p:nvPicPr>
            <p:cNvPr id="12" name="Picture 11"/>
            <p:cNvPicPr>
              <a:picLocks noChangeAspect="1"/>
            </p:cNvPicPr>
            <p:nvPr/>
          </p:nvPicPr>
          <p:blipFill rotWithShape="1">
            <a:blip r:embed="rId3" cstate="print">
              <a:extLst>
                <a:ext uri="{28A0092B-C50C-407E-A947-70E740481C1C}">
                  <a14:useLocalDpi xmlns:a14="http://schemas.microsoft.com/office/drawing/2010/main" val="0"/>
                </a:ext>
              </a:extLst>
            </a:blip>
            <a:srcRect l="36761" t="31990" r="25283" b="54677"/>
            <a:stretch/>
          </p:blipFill>
          <p:spPr>
            <a:xfrm>
              <a:off x="5476335" y="3569614"/>
              <a:ext cx="3211087" cy="1459585"/>
            </a:xfrm>
            <a:prstGeom prst="rect">
              <a:avLst/>
            </a:prstGeom>
          </p:spPr>
        </p:pic>
        <p:sp>
          <p:nvSpPr>
            <p:cNvPr id="13" name="Oval 12"/>
            <p:cNvSpPr/>
            <p:nvPr/>
          </p:nvSpPr>
          <p:spPr>
            <a:xfrm>
              <a:off x="5668257" y="4844847"/>
              <a:ext cx="209550" cy="18435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p:cNvSpPr txBox="1"/>
          <p:nvPr/>
        </p:nvSpPr>
        <p:spPr>
          <a:xfrm>
            <a:off x="9737329" y="2344814"/>
            <a:ext cx="889290" cy="276999"/>
          </a:xfrm>
          <a:prstGeom prst="rect">
            <a:avLst/>
          </a:prstGeom>
          <a:solidFill>
            <a:schemeClr val="bg1"/>
          </a:solidFill>
        </p:spPr>
        <p:txBody>
          <a:bodyPr wrap="square" rtlCol="0">
            <a:spAutoFit/>
          </a:bodyPr>
          <a:lstStyle/>
          <a:p>
            <a:r>
              <a:rPr lang="en-US" sz="1200" b="1" dirty="0"/>
              <a:t>Exit long</a:t>
            </a:r>
          </a:p>
        </p:txBody>
      </p:sp>
      <p:grpSp>
        <p:nvGrpSpPr>
          <p:cNvPr id="14" name="Group 13">
            <a:extLst>
              <a:ext uri="{FF2B5EF4-FFF2-40B4-BE49-F238E27FC236}">
                <a16:creationId xmlns:a16="http://schemas.microsoft.com/office/drawing/2014/main" id="{84AFB0EE-3BB3-4077-A1A0-EF8AAF2EBBA1}"/>
              </a:ext>
            </a:extLst>
          </p:cNvPr>
          <p:cNvGrpSpPr/>
          <p:nvPr/>
        </p:nvGrpSpPr>
        <p:grpSpPr>
          <a:xfrm>
            <a:off x="9737329" y="4559473"/>
            <a:ext cx="645458" cy="261610"/>
            <a:chOff x="8122024" y="5550946"/>
            <a:chExt cx="645458" cy="261610"/>
          </a:xfrm>
        </p:grpSpPr>
        <p:cxnSp>
          <p:nvCxnSpPr>
            <p:cNvPr id="15" name="Straight Connector 14">
              <a:extLst>
                <a:ext uri="{FF2B5EF4-FFF2-40B4-BE49-F238E27FC236}">
                  <a16:creationId xmlns:a16="http://schemas.microsoft.com/office/drawing/2014/main" id="{6E76AC4D-98EA-4A4E-847C-5240FECE6B46}"/>
                </a:ext>
              </a:extLst>
            </p:cNvPr>
            <p:cNvCxnSpPr/>
            <p:nvPr/>
          </p:nvCxnSpPr>
          <p:spPr>
            <a:xfrm>
              <a:off x="8251115" y="5550946"/>
              <a:ext cx="355002" cy="0"/>
            </a:xfrm>
            <a:prstGeom prst="line">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5EBD719-20DE-4A48-9CC8-2AB68F21C349}"/>
                </a:ext>
              </a:extLst>
            </p:cNvPr>
            <p:cNvSpPr txBox="1"/>
            <p:nvPr/>
          </p:nvSpPr>
          <p:spPr>
            <a:xfrm>
              <a:off x="8122024" y="5550946"/>
              <a:ext cx="645458" cy="261610"/>
            </a:xfrm>
            <a:prstGeom prst="rect">
              <a:avLst/>
            </a:prstGeom>
            <a:noFill/>
          </p:spPr>
          <p:txBody>
            <a:bodyPr wrap="square" rtlCol="0">
              <a:spAutoFit/>
            </a:bodyPr>
            <a:lstStyle/>
            <a:p>
              <a:r>
                <a:rPr lang="en-US" sz="1100" dirty="0"/>
                <a:t>neutral</a:t>
              </a:r>
            </a:p>
          </p:txBody>
        </p:sp>
      </p:grpSp>
      <p:grpSp>
        <p:nvGrpSpPr>
          <p:cNvPr id="17" name="Group 16">
            <a:extLst>
              <a:ext uri="{FF2B5EF4-FFF2-40B4-BE49-F238E27FC236}">
                <a16:creationId xmlns:a16="http://schemas.microsoft.com/office/drawing/2014/main" id="{0FC903CE-E3AE-423C-8B98-6CDA1F9C43CC}"/>
              </a:ext>
            </a:extLst>
          </p:cNvPr>
          <p:cNvGrpSpPr/>
          <p:nvPr/>
        </p:nvGrpSpPr>
        <p:grpSpPr>
          <a:xfrm>
            <a:off x="8232368" y="4559473"/>
            <a:ext cx="645458" cy="261610"/>
            <a:chOff x="8122024" y="5550946"/>
            <a:chExt cx="645458" cy="261610"/>
          </a:xfrm>
        </p:grpSpPr>
        <p:cxnSp>
          <p:nvCxnSpPr>
            <p:cNvPr id="18" name="Straight Connector 17">
              <a:extLst>
                <a:ext uri="{FF2B5EF4-FFF2-40B4-BE49-F238E27FC236}">
                  <a16:creationId xmlns:a16="http://schemas.microsoft.com/office/drawing/2014/main" id="{218BAABA-7D0F-486E-A4AD-1515F7669CC3}"/>
                </a:ext>
              </a:extLst>
            </p:cNvPr>
            <p:cNvCxnSpPr/>
            <p:nvPr/>
          </p:nvCxnSpPr>
          <p:spPr>
            <a:xfrm>
              <a:off x="8251115" y="5550946"/>
              <a:ext cx="355002" cy="0"/>
            </a:xfrm>
            <a:prstGeom prst="line">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97E962B8-C9CE-4F52-B2EE-BC7922CDECB1}"/>
                </a:ext>
              </a:extLst>
            </p:cNvPr>
            <p:cNvSpPr txBox="1"/>
            <p:nvPr/>
          </p:nvSpPr>
          <p:spPr>
            <a:xfrm>
              <a:off x="8122024" y="5550946"/>
              <a:ext cx="645458" cy="261610"/>
            </a:xfrm>
            <a:prstGeom prst="rect">
              <a:avLst/>
            </a:prstGeom>
            <a:noFill/>
          </p:spPr>
          <p:txBody>
            <a:bodyPr wrap="square" rtlCol="0">
              <a:spAutoFit/>
            </a:bodyPr>
            <a:lstStyle/>
            <a:p>
              <a:r>
                <a:rPr lang="en-US" sz="1100" dirty="0"/>
                <a:t>neutral</a:t>
              </a:r>
            </a:p>
          </p:txBody>
        </p:sp>
      </p:grpSp>
    </p:spTree>
    <p:extLst>
      <p:ext uri="{BB962C8B-B14F-4D97-AF65-F5344CB8AC3E}">
        <p14:creationId xmlns:p14="http://schemas.microsoft.com/office/powerpoint/2010/main" val="26113076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7384008" y="2476905"/>
            <a:ext cx="4014678" cy="2132674"/>
            <a:chOff x="8263475" y="2896494"/>
            <a:chExt cx="3389688" cy="1621155"/>
          </a:xfrm>
        </p:grpSpPr>
        <p:pic>
          <p:nvPicPr>
            <p:cNvPr id="10" name="Picture 9"/>
            <p:cNvPicPr>
              <a:picLocks noChangeAspect="1"/>
            </p:cNvPicPr>
            <p:nvPr/>
          </p:nvPicPr>
          <p:blipFill rotWithShape="1">
            <a:blip r:embed="rId3" cstate="print">
              <a:extLst>
                <a:ext uri="{28A0092B-C50C-407E-A947-70E740481C1C}">
                  <a14:useLocalDpi xmlns:a14="http://schemas.microsoft.com/office/drawing/2010/main" val="0"/>
                </a:ext>
              </a:extLst>
            </a:blip>
            <a:srcRect l="33313" t="37320" r="27005" b="48013"/>
            <a:stretch/>
          </p:blipFill>
          <p:spPr>
            <a:xfrm>
              <a:off x="8263475" y="2896494"/>
              <a:ext cx="3389688" cy="1621155"/>
            </a:xfrm>
            <a:prstGeom prst="rect">
              <a:avLst/>
            </a:prstGeom>
          </p:spPr>
        </p:pic>
        <p:sp>
          <p:nvSpPr>
            <p:cNvPr id="11" name="Rectangle 10"/>
            <p:cNvSpPr/>
            <p:nvPr/>
          </p:nvSpPr>
          <p:spPr>
            <a:xfrm>
              <a:off x="8437810" y="4237598"/>
              <a:ext cx="180975" cy="1809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p:txBody>
          <a:bodyPr/>
          <a:lstStyle/>
          <a:p>
            <a:r>
              <a:rPr lang="en-US" dirty="0"/>
              <a:t>Method 3</a:t>
            </a:r>
          </a:p>
        </p:txBody>
      </p:sp>
      <p:sp>
        <p:nvSpPr>
          <p:cNvPr id="3" name="Content Placeholder 2"/>
          <p:cNvSpPr>
            <a:spLocks noGrp="1"/>
          </p:cNvSpPr>
          <p:nvPr>
            <p:ph idx="1"/>
          </p:nvPr>
        </p:nvSpPr>
        <p:spPr>
          <a:xfrm>
            <a:off x="683319" y="1280751"/>
            <a:ext cx="7439723" cy="4990494"/>
          </a:xfrm>
        </p:spPr>
        <p:txBody>
          <a:bodyPr>
            <a:normAutofit/>
          </a:bodyPr>
          <a:lstStyle/>
          <a:p>
            <a:r>
              <a:rPr lang="en-US" sz="2800" dirty="0"/>
              <a:t>Buy when the faster trend line turns up and the slower trend line is up.  </a:t>
            </a:r>
          </a:p>
          <a:p>
            <a:r>
              <a:rPr lang="en-US" sz="2800" dirty="0"/>
              <a:t>Sell short when the faster trend line turns down and the slower trend line is down.  </a:t>
            </a:r>
          </a:p>
          <a:p>
            <a:r>
              <a:rPr lang="en-US" sz="2800" dirty="0"/>
              <a:t>Exit the trade when the two trend lines are moving in opposite directions.  </a:t>
            </a:r>
          </a:p>
        </p:txBody>
      </p:sp>
    </p:spTree>
    <p:extLst>
      <p:ext uri="{BB962C8B-B14F-4D97-AF65-F5344CB8AC3E}">
        <p14:creationId xmlns:p14="http://schemas.microsoft.com/office/powerpoint/2010/main" val="13582997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64442-9860-4431-880D-8F509DCE6237}"/>
              </a:ext>
            </a:extLst>
          </p:cNvPr>
          <p:cNvSpPr>
            <a:spLocks noGrp="1"/>
          </p:cNvSpPr>
          <p:nvPr>
            <p:ph type="title"/>
          </p:nvPr>
        </p:nvSpPr>
        <p:spPr/>
        <p:txBody>
          <a:bodyPr/>
          <a:lstStyle/>
          <a:p>
            <a:r>
              <a:rPr lang="en-US" dirty="0"/>
              <a:t>Class Exercise: Implementing a Two Trend Strategy</a:t>
            </a:r>
          </a:p>
        </p:txBody>
      </p:sp>
      <p:sp>
        <p:nvSpPr>
          <p:cNvPr id="3" name="Content Placeholder 2">
            <a:extLst>
              <a:ext uri="{FF2B5EF4-FFF2-40B4-BE49-F238E27FC236}">
                <a16:creationId xmlns:a16="http://schemas.microsoft.com/office/drawing/2014/main" id="{02638A43-1E58-4F7F-A6EF-A8707FE4597B}"/>
              </a:ext>
            </a:extLst>
          </p:cNvPr>
          <p:cNvSpPr>
            <a:spLocks noGrp="1"/>
          </p:cNvSpPr>
          <p:nvPr>
            <p:ph idx="1"/>
          </p:nvPr>
        </p:nvSpPr>
        <p:spPr>
          <a:xfrm>
            <a:off x="785309" y="1305803"/>
            <a:ext cx="10822192" cy="4990494"/>
          </a:xfrm>
        </p:spPr>
        <p:txBody>
          <a:bodyPr>
            <a:normAutofit fontScale="92500"/>
          </a:bodyPr>
          <a:lstStyle/>
          <a:p>
            <a:r>
              <a:rPr lang="en-US" dirty="0"/>
              <a:t>Choose any one of the three common two trend methods and create a </a:t>
            </a:r>
            <a:r>
              <a:rPr lang="en-US" dirty="0" err="1"/>
              <a:t>backtest</a:t>
            </a:r>
            <a:r>
              <a:rPr lang="en-US" dirty="0"/>
              <a:t> for it.</a:t>
            </a:r>
          </a:p>
          <a:p>
            <a:r>
              <a:rPr lang="en-US" dirty="0"/>
              <a:t>Use the Bollinger Band </a:t>
            </a:r>
            <a:r>
              <a:rPr lang="en-US" dirty="0" err="1"/>
              <a:t>backtest</a:t>
            </a:r>
            <a:r>
              <a:rPr lang="en-US" dirty="0"/>
              <a:t> provided to you as your starting point – it will be easier to simply modify, rather than create anew.</a:t>
            </a:r>
          </a:p>
          <a:p>
            <a:pPr lvl="2"/>
            <a:r>
              <a:rPr lang="en-US" dirty="0"/>
              <a:t>Use any trend calculations of your choice for each trend.</a:t>
            </a:r>
          </a:p>
          <a:p>
            <a:pPr lvl="2"/>
            <a:r>
              <a:rPr lang="en-US" dirty="0"/>
              <a:t>Think about what sections of the code will need to be modified? How will you do it?  Why?</a:t>
            </a:r>
          </a:p>
          <a:p>
            <a:pPr lvl="2"/>
            <a:r>
              <a:rPr lang="en-US" dirty="0"/>
              <a:t>You should get as far as creating the indicators you will need and then generating the signals.  </a:t>
            </a:r>
          </a:p>
          <a:p>
            <a:pPr lvl="1"/>
            <a:r>
              <a:rPr lang="en-US" dirty="0"/>
              <a:t>Please use the same </a:t>
            </a:r>
            <a:r>
              <a:rPr lang="en-US" dirty="0" err="1"/>
              <a:t>backtest</a:t>
            </a:r>
            <a:r>
              <a:rPr lang="en-US" dirty="0"/>
              <a:t> period and trading restrictions as in the Bollinger Band </a:t>
            </a:r>
            <a:r>
              <a:rPr lang="en-US" dirty="0" err="1"/>
              <a:t>backtest</a:t>
            </a:r>
            <a:r>
              <a:rPr lang="en-US" dirty="0"/>
              <a:t>, but I want you to do this for the energy sector.</a:t>
            </a:r>
          </a:p>
          <a:p>
            <a:endParaRPr lang="en-US" dirty="0"/>
          </a:p>
        </p:txBody>
      </p:sp>
    </p:spTree>
    <p:extLst>
      <p:ext uri="{BB962C8B-B14F-4D97-AF65-F5344CB8AC3E}">
        <p14:creationId xmlns:p14="http://schemas.microsoft.com/office/powerpoint/2010/main" val="17560708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Third Trend</a:t>
            </a:r>
          </a:p>
        </p:txBody>
      </p:sp>
      <p:sp>
        <p:nvSpPr>
          <p:cNvPr id="3" name="Content Placeholder 2"/>
          <p:cNvSpPr>
            <a:spLocks noGrp="1"/>
          </p:cNvSpPr>
          <p:nvPr>
            <p:ph idx="1"/>
          </p:nvPr>
        </p:nvSpPr>
        <p:spPr/>
        <p:txBody>
          <a:bodyPr>
            <a:normAutofit lnSpcReduction="10000"/>
          </a:bodyPr>
          <a:lstStyle/>
          <a:p>
            <a:r>
              <a:rPr lang="en-US" dirty="0"/>
              <a:t>Is there a rationale for more than two trends?</a:t>
            </a:r>
          </a:p>
          <a:p>
            <a:r>
              <a:rPr lang="en-US" dirty="0"/>
              <a:t>The justification arises from using slow moving averages.  It may indicate a signal in one direction, when prices are actually moving in another. </a:t>
            </a:r>
          </a:p>
          <a:p>
            <a:r>
              <a:rPr lang="en-US" dirty="0"/>
              <a:t>A third, faster moving average can be used to confirm the direction and avoid entry into a trade that is going the wrong way. </a:t>
            </a:r>
          </a:p>
          <a:p>
            <a:r>
              <a:rPr lang="en-US" dirty="0"/>
              <a:t>Add the rule: do not enter a trade unless the confirming moving average is moving in the same direction as the position you want to enter.  </a:t>
            </a:r>
          </a:p>
        </p:txBody>
      </p:sp>
    </p:spTree>
    <p:extLst>
      <p:ext uri="{BB962C8B-B14F-4D97-AF65-F5344CB8AC3E}">
        <p14:creationId xmlns:p14="http://schemas.microsoft.com/office/powerpoint/2010/main" val="1334020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Anticipated a Change in Trend</a:t>
            </a:r>
          </a:p>
        </p:txBody>
      </p:sp>
      <p:sp>
        <p:nvSpPr>
          <p:cNvPr id="3" name="Content Placeholder 2"/>
          <p:cNvSpPr>
            <a:spLocks noGrp="1"/>
          </p:cNvSpPr>
          <p:nvPr>
            <p:ph idx="1"/>
          </p:nvPr>
        </p:nvSpPr>
        <p:spPr/>
        <p:txBody>
          <a:bodyPr>
            <a:normAutofit fontScale="85000" lnSpcReduction="10000"/>
          </a:bodyPr>
          <a:lstStyle/>
          <a:p>
            <a:r>
              <a:rPr lang="en-US" dirty="0"/>
              <a:t>Systematic trading is most successful when you can execute an order as soon as possible.</a:t>
            </a:r>
          </a:p>
          <a:p>
            <a:r>
              <a:rPr lang="en-US" dirty="0"/>
              <a:t>Calculating your trading signals after the close of the market, then placing your order after hours or the next open, is going to return less than executing on the same close that you just used for your new signal.</a:t>
            </a:r>
          </a:p>
          <a:p>
            <a:r>
              <a:rPr lang="en-US" dirty="0"/>
              <a:t>One solution to this dilemma is to capture prices shortly before the close, generate the trading signals, then enter the buy and sell orders for execution on the close.  </a:t>
            </a:r>
          </a:p>
          <a:p>
            <a:r>
              <a:rPr lang="en-US" dirty="0"/>
              <a:t>Occasionally, the order will be wrong because prices changed direction in the last few minutes of trading, but the cost of exiting the trade will usually be small compared to the overall improvement in execution.  </a:t>
            </a:r>
          </a:p>
          <a:p>
            <a:r>
              <a:rPr lang="en-US" dirty="0"/>
              <a:t>As a general rule, entering sooner is better.  </a:t>
            </a:r>
          </a:p>
          <a:p>
            <a:endParaRPr lang="en-US" dirty="0"/>
          </a:p>
        </p:txBody>
      </p:sp>
    </p:spTree>
    <p:extLst>
      <p:ext uri="{BB962C8B-B14F-4D97-AF65-F5344CB8AC3E}">
        <p14:creationId xmlns:p14="http://schemas.microsoft.com/office/powerpoint/2010/main" val="15300872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Anticipating a Change in Trend</a:t>
            </a:r>
          </a:p>
        </p:txBody>
      </p:sp>
      <p:sp>
        <p:nvSpPr>
          <p:cNvPr id="3" name="Content Placeholder 2"/>
          <p:cNvSpPr>
            <a:spLocks noGrp="1"/>
          </p:cNvSpPr>
          <p:nvPr>
            <p:ph idx="1"/>
          </p:nvPr>
        </p:nvSpPr>
        <p:spPr/>
        <p:txBody>
          <a:bodyPr/>
          <a:lstStyle/>
          <a:p>
            <a:r>
              <a:rPr lang="en-US" dirty="0"/>
              <a:t>Another alternative is to calculate, in advance, the closing prices that will generate a signal using either the trend line or the price-crossing method.  </a:t>
            </a:r>
          </a:p>
          <a:p>
            <a:r>
              <a:rPr lang="en-US" dirty="0"/>
              <a:t>For an n-day moving average the calculation is simple.</a:t>
            </a:r>
          </a:p>
          <a:p>
            <a:pPr lvl="2"/>
            <a:r>
              <a:rPr lang="en-US" dirty="0"/>
              <a:t> If a 20-day average is used and the oldest prices was 30.25, then any price greater than 30.25 today will cause the trend line to move up.</a:t>
            </a:r>
          </a:p>
          <a:p>
            <a:pPr lvl="2"/>
            <a:r>
              <a:rPr lang="en-US" dirty="0"/>
              <a:t>Hence, a stop order can be placed shortly before the close to buy at 30.26.</a:t>
            </a:r>
          </a:p>
        </p:txBody>
      </p:sp>
    </p:spTree>
    <p:extLst>
      <p:ext uri="{BB962C8B-B14F-4D97-AF65-F5344CB8AC3E}">
        <p14:creationId xmlns:p14="http://schemas.microsoft.com/office/powerpoint/2010/main" val="34731211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Projecting Moving Average Crossovers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To predict where two moving averages will cross is more complicated.  If the calculation periods are m and n, the price that will cause them to cross (CP) is:</a:t>
                </a:r>
              </a:p>
              <a:p>
                <a:pPr marL="91440" indent="0">
                  <a:buNone/>
                </a:pPr>
                <a14:m>
                  <m:oMath xmlns:m="http://schemas.openxmlformats.org/officeDocument/2006/math">
                    <m:r>
                      <a:rPr lang="en-US" b="0" i="1" smtClean="0">
                        <a:latin typeface="Cambria Math" panose="02040503050406030204" pitchFamily="18" charset="0"/>
                      </a:rPr>
                      <m:t>𝐶𝑃</m:t>
                    </m:r>
                    <m:r>
                      <a:rPr lang="en-US" i="1">
                        <a:latin typeface="Cambria Math" panose="02040503050406030204" pitchFamily="18" charset="0"/>
                      </a:rPr>
                      <m:t> </m:t>
                    </m:r>
                  </m:oMath>
                </a14:m>
                <a:r>
                  <a:rPr lang="en-US" dirty="0"/>
                  <a:t>= </a:t>
                </a:r>
                <a14:m>
                  <m:oMath xmlns:m="http://schemas.openxmlformats.org/officeDocument/2006/math">
                    <m:r>
                      <a:rPr lang="en-US" i="1">
                        <a:latin typeface="Cambria Math" panose="02040503050406030204" pitchFamily="18" charset="0"/>
                      </a:rPr>
                      <m:t>𝑚</m:t>
                    </m:r>
                  </m:oMath>
                </a14:m>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 </m:t>
                    </m:r>
                    <m:d>
                      <m:dPr>
                        <m:ctrlPr>
                          <a:rPr lang="en-US" i="1" smtClean="0">
                            <a:latin typeface="Cambria Math" panose="02040503050406030204" pitchFamily="18" charset="0"/>
                          </a:rPr>
                        </m:ctrlPr>
                      </m:dPr>
                      <m:e>
                        <m:f>
                          <m:fPr>
                            <m:ctrlPr>
                              <a:rPr lang="en-US" i="1">
                                <a:latin typeface="Cambria Math" panose="02040503050406030204" pitchFamily="18" charset="0"/>
                              </a:rPr>
                            </m:ctrlPr>
                          </m:fPr>
                          <m:num>
                            <m:nary>
                              <m:naryPr>
                                <m:chr m:val="∑"/>
                                <m:subHide m:val="on"/>
                                <m:supHide m:val="on"/>
                                <m:ctrlPr>
                                  <a:rPr lang="en-US" i="1" smtClean="0">
                                    <a:latin typeface="Cambria Math" panose="02040503050406030204" pitchFamily="18" charset="0"/>
                                  </a:rPr>
                                </m:ctrlPr>
                              </m:naryPr>
                              <m:sub/>
                              <m:sup/>
                              <m:e>
                                <m:r>
                                  <a:rPr lang="en-US" b="0" i="1" smtClean="0">
                                    <a:latin typeface="Cambria Math" panose="02040503050406030204" pitchFamily="18" charset="0"/>
                                  </a:rPr>
                                  <m:t>𝑚𝑜𝑠𝑡</m:t>
                                </m:r>
                                <m:r>
                                  <a:rPr lang="en-US" b="0" i="1" smtClean="0">
                                    <a:latin typeface="Cambria Math" panose="02040503050406030204" pitchFamily="18" charset="0"/>
                                  </a:rPr>
                                  <m:t> </m:t>
                                </m:r>
                                <m:r>
                                  <a:rPr lang="en-US" b="0" i="1" smtClean="0">
                                    <a:latin typeface="Cambria Math" panose="02040503050406030204" pitchFamily="18" charset="0"/>
                                  </a:rPr>
                                  <m:t>𝑟𝑒𝑐𝑒𝑛𝑡</m:t>
                                </m:r>
                                <m:r>
                                  <a:rPr lang="en-US" b="0" i="1" smtClean="0">
                                    <a:latin typeface="Cambria Math" panose="02040503050406030204" pitchFamily="18" charset="0"/>
                                  </a:rPr>
                                  <m:t> </m:t>
                                </m:r>
                                <m:r>
                                  <a:rPr lang="en-US" b="0" i="1" smtClean="0">
                                    <a:latin typeface="Cambria Math" panose="02040503050406030204" pitchFamily="18" charset="0"/>
                                  </a:rPr>
                                  <m:t>𝑚</m:t>
                                </m:r>
                                <m:r>
                                  <a:rPr lang="en-US" b="0" i="1" smtClean="0">
                                    <a:latin typeface="Cambria Math" panose="02040503050406030204" pitchFamily="18" charset="0"/>
                                  </a:rPr>
                                  <m:t>−1 </m:t>
                                </m:r>
                                <m:r>
                                  <a:rPr lang="en-US" b="0" i="1" smtClean="0">
                                    <a:latin typeface="Cambria Math" panose="02040503050406030204" pitchFamily="18" charset="0"/>
                                  </a:rPr>
                                  <m:t>𝑝𝑟𝑖𝑐𝑒𝑠</m:t>
                                </m:r>
                              </m:e>
                            </m:nary>
                          </m:num>
                          <m:den>
                            <m:r>
                              <a:rPr lang="en-US" b="0" i="1" smtClean="0">
                                <a:latin typeface="Cambria Math" panose="02040503050406030204" pitchFamily="18" charset="0"/>
                              </a:rPr>
                              <m:t>𝑚</m:t>
                            </m:r>
                          </m:den>
                        </m:f>
                        <m:r>
                          <a:rPr lang="en-US" b="0" i="1" smtClean="0">
                            <a:latin typeface="Cambria Math" panose="02040503050406030204" pitchFamily="18" charset="0"/>
                          </a:rPr>
                          <m:t>−</m:t>
                        </m:r>
                        <m:f>
                          <m:fPr>
                            <m:ctrlPr>
                              <a:rPr lang="en-US" i="1">
                                <a:latin typeface="Cambria Math" panose="02040503050406030204" pitchFamily="18" charset="0"/>
                              </a:rPr>
                            </m:ctrlPr>
                          </m:fPr>
                          <m:num>
                            <m:nary>
                              <m:naryPr>
                                <m:chr m:val="∑"/>
                                <m:subHide m:val="on"/>
                                <m:supHide m:val="on"/>
                                <m:ctrlPr>
                                  <a:rPr lang="en-US" i="1" smtClean="0">
                                    <a:latin typeface="Cambria Math" panose="02040503050406030204" pitchFamily="18" charset="0"/>
                                  </a:rPr>
                                </m:ctrlPr>
                              </m:naryPr>
                              <m:sub/>
                              <m:sup/>
                              <m:e>
                                <m:r>
                                  <a:rPr lang="en-US" b="0" i="1" smtClean="0">
                                    <a:latin typeface="Cambria Math" panose="02040503050406030204" pitchFamily="18" charset="0"/>
                                  </a:rPr>
                                  <m:t>𝑚𝑜𝑠𝑡</m:t>
                                </m:r>
                                <m:r>
                                  <a:rPr lang="en-US" b="0" i="1" smtClean="0">
                                    <a:latin typeface="Cambria Math" panose="02040503050406030204" pitchFamily="18" charset="0"/>
                                  </a:rPr>
                                  <m:t> </m:t>
                                </m:r>
                                <m:r>
                                  <a:rPr lang="en-US" b="0" i="1" smtClean="0">
                                    <a:latin typeface="Cambria Math" panose="02040503050406030204" pitchFamily="18" charset="0"/>
                                  </a:rPr>
                                  <m:t>𝑟𝑒𝑐𝑒𝑛𝑡</m:t>
                                </m:r>
                                <m:r>
                                  <a:rPr lang="en-US" b="0" i="1" smtClean="0">
                                    <a:latin typeface="Cambria Math" panose="02040503050406030204" pitchFamily="18" charset="0"/>
                                  </a:rPr>
                                  <m:t> </m:t>
                                </m:r>
                                <m:r>
                                  <a:rPr lang="en-US" b="0" i="1" smtClean="0">
                                    <a:latin typeface="Cambria Math" panose="02040503050406030204" pitchFamily="18" charset="0"/>
                                  </a:rPr>
                                  <m:t>𝑛</m:t>
                                </m:r>
                                <m:r>
                                  <a:rPr lang="en-US" b="0" i="1" smtClean="0">
                                    <a:latin typeface="Cambria Math" panose="02040503050406030204" pitchFamily="18" charset="0"/>
                                  </a:rPr>
                                  <m:t>−1 </m:t>
                                </m:r>
                                <m:r>
                                  <a:rPr lang="en-US" b="0" i="1" smtClean="0">
                                    <a:latin typeface="Cambria Math" panose="02040503050406030204" pitchFamily="18" charset="0"/>
                                  </a:rPr>
                                  <m:t>𝑝𝑟𝑖𝑐𝑒𝑠</m:t>
                                </m:r>
                              </m:e>
                            </m:nary>
                          </m:num>
                          <m:den>
                            <m:r>
                              <a:rPr lang="en-US" b="0" i="1" smtClean="0">
                                <a:latin typeface="Cambria Math" panose="02040503050406030204" pitchFamily="18" charset="0"/>
                              </a:rPr>
                              <m:t>𝑛</m:t>
                            </m:r>
                          </m:den>
                        </m:f>
                      </m:e>
                    </m:d>
                  </m:oMath>
                </a14:m>
                <a:endParaRPr lang="en-US" dirty="0"/>
              </a:p>
              <a:p>
                <a:r>
                  <a:rPr lang="en-US" dirty="0"/>
                  <a:t>Calculated each day, the projected crossover will begin to converge as it nears CP.   </a:t>
                </a:r>
              </a:p>
              <a:p>
                <a:r>
                  <a:rPr lang="en-US" dirty="0"/>
                  <a:t>The difference between the projected crossover and the current price can be considered a relative strength indicator.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65" t="-2564" r="-2875"/>
                </a:stretch>
              </a:blipFill>
            </p:spPr>
            <p:txBody>
              <a:bodyPr/>
              <a:lstStyle/>
              <a:p>
                <a:r>
                  <a:rPr lang="en-US">
                    <a:noFill/>
                  </a:rPr>
                  <a:t> </a:t>
                </a:r>
              </a:p>
            </p:txBody>
          </p:sp>
        </mc:Fallback>
      </mc:AlternateContent>
    </p:spTree>
    <p:extLst>
      <p:ext uri="{BB962C8B-B14F-4D97-AF65-F5344CB8AC3E}">
        <p14:creationId xmlns:p14="http://schemas.microsoft.com/office/powerpoint/2010/main" val="27366971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Next Class: Momentum and Oscillators</a:t>
            </a:r>
          </a:p>
        </p:txBody>
      </p:sp>
    </p:spTree>
    <p:extLst>
      <p:ext uri="{BB962C8B-B14F-4D97-AF65-F5344CB8AC3E}">
        <p14:creationId xmlns:p14="http://schemas.microsoft.com/office/powerpoint/2010/main" val="4271198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AMZN prices rom 4/1/10 to 2/28/11 with MA(40)</a:t>
            </a:r>
          </a:p>
        </p:txBody>
      </p:sp>
      <p:pic>
        <p:nvPicPr>
          <p:cNvPr id="4" name="Content Placeholder 3"/>
          <p:cNvPicPr>
            <a:picLocks noGrp="1" noChangeAspect="1"/>
          </p:cNvPicPr>
          <p:nvPr>
            <p:ph idx="1"/>
          </p:nvPr>
        </p:nvPicPr>
        <p:blipFill>
          <a:blip r:embed="rId3"/>
          <a:stretch>
            <a:fillRect/>
          </a:stretch>
        </p:blipFill>
        <p:spPr>
          <a:xfrm>
            <a:off x="2852727" y="1253759"/>
            <a:ext cx="6070866" cy="4989512"/>
          </a:xfrm>
          <a:prstGeom prst="rect">
            <a:avLst/>
          </a:prstGeom>
        </p:spPr>
      </p:pic>
    </p:spTree>
    <p:extLst>
      <p:ext uri="{BB962C8B-B14F-4D97-AF65-F5344CB8AC3E}">
        <p14:creationId xmlns:p14="http://schemas.microsoft.com/office/powerpoint/2010/main" val="2086953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trend line itself for signals</a:t>
            </a:r>
          </a:p>
        </p:txBody>
      </p:sp>
      <p:sp>
        <p:nvSpPr>
          <p:cNvPr id="3" name="Content Placeholder 2"/>
          <p:cNvSpPr>
            <a:spLocks noGrp="1"/>
          </p:cNvSpPr>
          <p:nvPr>
            <p:ph idx="1"/>
          </p:nvPr>
        </p:nvSpPr>
        <p:spPr/>
        <p:txBody>
          <a:bodyPr>
            <a:normAutofit lnSpcReduction="10000"/>
          </a:bodyPr>
          <a:lstStyle/>
          <a:p>
            <a:r>
              <a:rPr lang="en-US" dirty="0"/>
              <a:t>We know the purpose of the trend line is to smooth out noise and uncover the direction of prices.  </a:t>
            </a:r>
          </a:p>
          <a:p>
            <a:r>
              <a:rPr lang="en-US" dirty="0"/>
              <a:t>Then it seems more reasonable to use the trend line to generate the trading signal:</a:t>
            </a:r>
          </a:p>
          <a:p>
            <a:pPr lvl="2"/>
            <a:r>
              <a:rPr lang="en-US" i="1" dirty="0"/>
              <a:t>Buy</a:t>
            </a:r>
            <a:r>
              <a:rPr lang="en-US" dirty="0"/>
              <a:t> when the change in the trend line is up.</a:t>
            </a:r>
          </a:p>
          <a:p>
            <a:pPr lvl="2"/>
            <a:r>
              <a:rPr lang="en-US" i="1" dirty="0"/>
              <a:t>Sell short </a:t>
            </a:r>
            <a:r>
              <a:rPr lang="en-US" dirty="0"/>
              <a:t>when the change in the trend line is down.</a:t>
            </a:r>
          </a:p>
          <a:p>
            <a:r>
              <a:rPr lang="en-US" dirty="0"/>
              <a:t>The penalty for using the trend line as a trading signal is its lag.</a:t>
            </a:r>
          </a:p>
          <a:p>
            <a:r>
              <a:rPr lang="en-US" dirty="0"/>
              <a:t>The benefit for using the trend line as a trading signal is that there are far few false signals (as in July and November).</a:t>
            </a:r>
          </a:p>
          <a:p>
            <a:pPr marL="201168" lvl="1" indent="0">
              <a:buNone/>
            </a:pPr>
            <a:endParaRPr lang="en-US" dirty="0"/>
          </a:p>
        </p:txBody>
      </p:sp>
    </p:spTree>
    <p:extLst>
      <p:ext uri="{BB962C8B-B14F-4D97-AF65-F5344CB8AC3E}">
        <p14:creationId xmlns:p14="http://schemas.microsoft.com/office/powerpoint/2010/main" val="1085472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Bands and Channels</a:t>
            </a:r>
          </a:p>
        </p:txBody>
      </p:sp>
      <p:sp>
        <p:nvSpPr>
          <p:cNvPr id="3" name="Content Placeholder 2"/>
          <p:cNvSpPr>
            <a:spLocks noGrp="1"/>
          </p:cNvSpPr>
          <p:nvPr>
            <p:ph idx="1"/>
          </p:nvPr>
        </p:nvSpPr>
        <p:spPr>
          <a:xfrm>
            <a:off x="914400" y="1305803"/>
            <a:ext cx="5999967" cy="4990494"/>
          </a:xfrm>
        </p:spPr>
        <p:txBody>
          <a:bodyPr>
            <a:normAutofit/>
          </a:bodyPr>
          <a:lstStyle/>
          <a:p>
            <a:r>
              <a:rPr lang="en-US" sz="2800" dirty="0"/>
              <a:t>Construct a band, or channel, around the trend line to improve reliability</a:t>
            </a:r>
          </a:p>
          <a:p>
            <a:r>
              <a:rPr lang="en-US" sz="2800" dirty="0"/>
              <a:t>Bands will generally slow down trading.  </a:t>
            </a:r>
          </a:p>
          <a:p>
            <a:r>
              <a:rPr lang="en-US" sz="2800" dirty="0"/>
              <a:t>The time of trend change is also the time of greatest indecision.</a:t>
            </a:r>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26413" t="34660" r="13197" b="38672"/>
          <a:stretch/>
        </p:blipFill>
        <p:spPr>
          <a:xfrm>
            <a:off x="6914367" y="2321145"/>
            <a:ext cx="4741255" cy="2709289"/>
          </a:xfrm>
          <a:prstGeom prst="rect">
            <a:avLst/>
          </a:prstGeom>
          <a:ln>
            <a:solidFill>
              <a:schemeClr val="tx1"/>
            </a:solidFill>
          </a:ln>
        </p:spPr>
      </p:pic>
    </p:spTree>
    <p:extLst>
      <p:ext uri="{BB962C8B-B14F-4D97-AF65-F5344CB8AC3E}">
        <p14:creationId xmlns:p14="http://schemas.microsoft.com/office/powerpoint/2010/main" val="3249185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Bands Formed by Highs and Lows</a:t>
            </a:r>
          </a:p>
        </p:txBody>
      </p:sp>
      <p:sp>
        <p:nvSpPr>
          <p:cNvPr id="3" name="Content Placeholder 2"/>
          <p:cNvSpPr>
            <a:spLocks noGrp="1"/>
          </p:cNvSpPr>
          <p:nvPr>
            <p:ph idx="1"/>
          </p:nvPr>
        </p:nvSpPr>
        <p:spPr/>
        <p:txBody>
          <a:bodyPr>
            <a:normAutofit fontScale="92500" lnSpcReduction="10000"/>
          </a:bodyPr>
          <a:lstStyle/>
          <a:p>
            <a:r>
              <a:rPr lang="en-US" dirty="0"/>
              <a:t>The most natural band is one formed from the daily high and low prices.  </a:t>
            </a:r>
          </a:p>
          <a:p>
            <a:r>
              <a:rPr lang="en-US" dirty="0"/>
              <a:t>Long positions are entered when today’s high crosses the average of the highs and short positions when today’s lows cross the average of the lows.  </a:t>
            </a:r>
          </a:p>
          <a:p>
            <a:r>
              <a:rPr lang="en-US" dirty="0"/>
              <a:t>True range (TR) is a function that returns the maximum range from the combination of today’s high, low, and previous close: TR=max(</a:t>
            </a:r>
            <a:r>
              <a:rPr lang="en-US" dirty="0" err="1"/>
              <a:t>H</a:t>
            </a:r>
            <a:r>
              <a:rPr lang="en-US" baseline="-25000" dirty="0" err="1"/>
              <a:t>t</a:t>
            </a:r>
            <a:r>
              <a:rPr lang="en-US" dirty="0"/>
              <a:t>-L</a:t>
            </a:r>
            <a:r>
              <a:rPr lang="en-US" baseline="-25000" dirty="0"/>
              <a:t>t</a:t>
            </a:r>
            <a:r>
              <a:rPr lang="en-US" dirty="0"/>
              <a:t>, H</a:t>
            </a:r>
            <a:r>
              <a:rPr lang="en-US" baseline="-25000" dirty="0"/>
              <a:t>t</a:t>
            </a:r>
            <a:r>
              <a:rPr lang="en-US" dirty="0"/>
              <a:t>-C</a:t>
            </a:r>
            <a:r>
              <a:rPr lang="en-US" baseline="-25000" dirty="0"/>
              <a:t>t-1</a:t>
            </a:r>
            <a:r>
              <a:rPr lang="en-US" dirty="0"/>
              <a:t>, C</a:t>
            </a:r>
            <a:r>
              <a:rPr lang="en-US" baseline="-25000" dirty="0"/>
              <a:t>t-1</a:t>
            </a:r>
            <a:r>
              <a:rPr lang="en-US" dirty="0"/>
              <a:t>-L</a:t>
            </a:r>
            <a:r>
              <a:rPr lang="en-US" baseline="-25000" dirty="0"/>
              <a:t>t</a:t>
            </a:r>
            <a:r>
              <a:rPr lang="en-US" dirty="0"/>
              <a:t>).</a:t>
            </a:r>
          </a:p>
          <a:p>
            <a:r>
              <a:rPr lang="en-US" dirty="0"/>
              <a:t>ATR(n) is the n-period average true range.</a:t>
            </a:r>
          </a:p>
          <a:p>
            <a:r>
              <a:rPr lang="en-US" dirty="0"/>
              <a:t>Could also use percentage bands around a moving average (e.g., 5% +/- MA)</a:t>
            </a:r>
          </a:p>
        </p:txBody>
      </p:sp>
    </p:spTree>
    <p:extLst>
      <p:ext uri="{BB962C8B-B14F-4D97-AF65-F5344CB8AC3E}">
        <p14:creationId xmlns:p14="http://schemas.microsoft.com/office/powerpoint/2010/main" val="1311163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Volatility Bands</a:t>
            </a:r>
          </a:p>
        </p:txBody>
      </p:sp>
      <p:sp>
        <p:nvSpPr>
          <p:cNvPr id="3" name="Content Placeholder 2"/>
          <p:cNvSpPr>
            <a:spLocks noGrp="1"/>
          </p:cNvSpPr>
          <p:nvPr>
            <p:ph idx="1"/>
          </p:nvPr>
        </p:nvSpPr>
        <p:spPr/>
        <p:txBody>
          <a:bodyPr>
            <a:normAutofit lnSpcReduction="10000"/>
          </a:bodyPr>
          <a:lstStyle/>
          <a:p>
            <a:r>
              <a:rPr lang="en-US" dirty="0"/>
              <a:t>In general, stock prices are more volatile when they are low, while commodity price volatility remains about the same.</a:t>
            </a:r>
          </a:p>
          <a:p>
            <a:r>
              <a:rPr lang="en-US" dirty="0"/>
              <a:t>Constructing a band that changes with volatility attempts to keep the sensitivity of the trend signals the same over time.</a:t>
            </a:r>
          </a:p>
          <a:p>
            <a:r>
              <a:rPr lang="en-US" dirty="0"/>
              <a:t>Examples:</a:t>
            </a:r>
          </a:p>
          <a:p>
            <a:pPr lvl="2"/>
            <a:r>
              <a:rPr lang="en-US" dirty="0"/>
              <a:t>B = MA +/- c * MA  (percentage of trend line)</a:t>
            </a:r>
          </a:p>
          <a:p>
            <a:pPr lvl="2"/>
            <a:r>
              <a:rPr lang="en-US" dirty="0"/>
              <a:t>B= MA +/- c * p       (percentage of price) </a:t>
            </a:r>
          </a:p>
          <a:p>
            <a:pPr lvl="2"/>
            <a:r>
              <a:rPr lang="en-US" dirty="0"/>
              <a:t>B= MA +/- s * ATR   (average true range)</a:t>
            </a:r>
          </a:p>
          <a:p>
            <a:pPr lvl="2"/>
            <a:r>
              <a:rPr lang="en-US" dirty="0"/>
              <a:t>B=MA +/- s * </a:t>
            </a:r>
            <a:r>
              <a:rPr lang="en-US" dirty="0" err="1"/>
              <a:t>stdev</a:t>
            </a:r>
            <a:r>
              <a:rPr lang="en-US" dirty="0"/>
              <a:t> (standard deviation of returns or differences).</a:t>
            </a:r>
          </a:p>
          <a:p>
            <a:r>
              <a:rPr lang="en-US" dirty="0"/>
              <a:t>Bollinger Bands</a:t>
            </a:r>
          </a:p>
          <a:p>
            <a:endParaRPr lang="en-US" dirty="0"/>
          </a:p>
        </p:txBody>
      </p:sp>
    </p:spTree>
    <p:extLst>
      <p:ext uri="{BB962C8B-B14F-4D97-AF65-F5344CB8AC3E}">
        <p14:creationId xmlns:p14="http://schemas.microsoft.com/office/powerpoint/2010/main" val="2157969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Bollinger Bands in the TTR Library</a:t>
            </a:r>
          </a:p>
        </p:txBody>
      </p:sp>
      <p:pic>
        <p:nvPicPr>
          <p:cNvPr id="6" name="Content Placeholder 5"/>
          <p:cNvPicPr>
            <a:picLocks noGrp="1" noChangeAspect="1"/>
          </p:cNvPicPr>
          <p:nvPr>
            <p:ph idx="1"/>
          </p:nvPr>
        </p:nvPicPr>
        <p:blipFill>
          <a:blip r:embed="rId3"/>
          <a:stretch>
            <a:fillRect/>
          </a:stretch>
        </p:blipFill>
        <p:spPr>
          <a:xfrm>
            <a:off x="914399" y="1272903"/>
            <a:ext cx="10803811" cy="4313705"/>
          </a:xfrm>
          <a:prstGeom prst="rect">
            <a:avLst/>
          </a:prstGeom>
        </p:spPr>
      </p:pic>
    </p:spTree>
    <p:extLst>
      <p:ext uri="{BB962C8B-B14F-4D97-AF65-F5344CB8AC3E}">
        <p14:creationId xmlns:p14="http://schemas.microsoft.com/office/powerpoint/2010/main" val="4193283955"/>
      </p:ext>
    </p:extLst>
  </p:cSld>
  <p:clrMapOvr>
    <a:masterClrMapping/>
  </p:clrMapOvr>
</p:sld>
</file>

<file path=ppt/theme/theme1.xml><?xml version="1.0" encoding="utf-8"?>
<a:theme xmlns:a="http://schemas.openxmlformats.org/drawingml/2006/main" name="TAMU Main">
  <a:themeElements>
    <a:clrScheme name="Custom 1">
      <a:dk1>
        <a:sysClr val="windowText" lastClr="000000"/>
      </a:dk1>
      <a:lt1>
        <a:sysClr val="window" lastClr="FFFFFF"/>
      </a:lt1>
      <a:dk2>
        <a:srgbClr val="000000"/>
      </a:dk2>
      <a:lt2>
        <a:srgbClr val="F8F8F8"/>
      </a:lt2>
      <a:accent1>
        <a:srgbClr val="C00000"/>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AMU Main" id="{3B5AFF4D-AD47-44C6-912B-29845CD2C359}" vid="{F1D68CFE-2637-4740-A370-6646E81089B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TAMU Main</Template>
  <TotalTime>15459</TotalTime>
  <Words>2034</Words>
  <Application>Microsoft Office PowerPoint</Application>
  <PresentationFormat>Widescreen</PresentationFormat>
  <Paragraphs>190</Paragraphs>
  <Slides>38</Slides>
  <Notes>38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Calibri</vt:lpstr>
      <vt:lpstr>Calibri Light</vt:lpstr>
      <vt:lpstr>Cambria Math</vt:lpstr>
      <vt:lpstr>Wingdings</vt:lpstr>
      <vt:lpstr>TAMU Main</vt:lpstr>
      <vt:lpstr>Trend Systems</vt:lpstr>
      <vt:lpstr>Agenda</vt:lpstr>
      <vt:lpstr>Basic Buy and Sell Signals</vt:lpstr>
      <vt:lpstr>AMZN prices rom 4/1/10 to 2/28/11 with MA(40)</vt:lpstr>
      <vt:lpstr>Using the trend line itself for signals</vt:lpstr>
      <vt:lpstr>Bands and Channels</vt:lpstr>
      <vt:lpstr>Bands Formed by Highs and Lows</vt:lpstr>
      <vt:lpstr>Volatility Bands</vt:lpstr>
      <vt:lpstr>Bollinger Bands in the TTR Library</vt:lpstr>
      <vt:lpstr>Rules for Using Bands: Always in the Market</vt:lpstr>
      <vt:lpstr>Rules for Using Bands: Sometimes in the Market</vt:lpstr>
      <vt:lpstr>Sometimes in the Market:  A Visualization</vt:lpstr>
      <vt:lpstr>Class Workshop:  Bollinger Bands</vt:lpstr>
      <vt:lpstr>Structure of the Backtest</vt:lpstr>
      <vt:lpstr>Initialize and Prepare the Environment</vt:lpstr>
      <vt:lpstr>Generate Indicators</vt:lpstr>
      <vt:lpstr>Generate Signals</vt:lpstr>
      <vt:lpstr>Apply Rules</vt:lpstr>
      <vt:lpstr>Close Positions</vt:lpstr>
      <vt:lpstr>Open Positions Part 1: check for open short positions</vt:lpstr>
      <vt:lpstr>Open Positions Part 2: check for open long positions</vt:lpstr>
      <vt:lpstr>Open Positions Part 3: perform the opening</vt:lpstr>
      <vt:lpstr>Calculate Portfolio Statistcs</vt:lpstr>
      <vt:lpstr>Run the Strategy Part 1: Indicators and Signals</vt:lpstr>
      <vt:lpstr>Run the Strategy Part 2: Loop and Apply Rules</vt:lpstr>
      <vt:lpstr>The Compromise between Reliability and Profit</vt:lpstr>
      <vt:lpstr>Choosing the Trend Period</vt:lpstr>
      <vt:lpstr>Moving Average Sequences: Signal Progression</vt:lpstr>
      <vt:lpstr>Techniques Using Two trend lines</vt:lpstr>
      <vt:lpstr>Method 1</vt:lpstr>
      <vt:lpstr>Method 2</vt:lpstr>
      <vt:lpstr>Method 3</vt:lpstr>
      <vt:lpstr>Class Exercise: Implementing a Two Trend Strategy</vt:lpstr>
      <vt:lpstr>Adding a Third Trend</vt:lpstr>
      <vt:lpstr>Anticipated a Change in Trend</vt:lpstr>
      <vt:lpstr>Anticipating a Change in Trend</vt:lpstr>
      <vt:lpstr>Projecting Moving Average Crossovers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dc:title>
  <dc:creator>Abbey, James</dc:creator>
  <cp:lastModifiedBy>Ketzenberg, Michael E</cp:lastModifiedBy>
  <cp:revision>291</cp:revision>
  <dcterms:created xsi:type="dcterms:W3CDTF">2019-09-20T13:43:50Z</dcterms:created>
  <dcterms:modified xsi:type="dcterms:W3CDTF">2023-03-09T19:22:26Z</dcterms:modified>
</cp:coreProperties>
</file>