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731" autoAdjust="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479F0-5919-41F0-9F70-18FD4D7DC96C}"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C1571-9DFC-4482-BA24-D7BB8C8C2984}" type="slidenum">
              <a:rPr lang="en-IN" smtClean="0"/>
              <a:t>‹#›</a:t>
            </a:fld>
            <a:endParaRPr lang="en-IN"/>
          </a:p>
        </p:txBody>
      </p:sp>
    </p:spTree>
    <p:extLst>
      <p:ext uri="{BB962C8B-B14F-4D97-AF65-F5344CB8AC3E}">
        <p14:creationId xmlns:p14="http://schemas.microsoft.com/office/powerpoint/2010/main" val="1314818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76BC1571-9DFC-4482-BA24-D7BB8C8C2984}" type="slidenum">
              <a:rPr lang="en-IN" smtClean="0"/>
              <a:t>4</a:t>
            </a:fld>
            <a:endParaRPr lang="en-IN"/>
          </a:p>
        </p:txBody>
      </p:sp>
    </p:spTree>
    <p:extLst>
      <p:ext uri="{BB962C8B-B14F-4D97-AF65-F5344CB8AC3E}">
        <p14:creationId xmlns:p14="http://schemas.microsoft.com/office/powerpoint/2010/main" val="293833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sz="1350"/>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54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16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7" y="6007612"/>
            <a:ext cx="3143643" cy="365125"/>
          </a:xfrm>
        </p:spPr>
        <p:txBody>
          <a:bodyPr/>
          <a:lstStyle/>
          <a:p>
            <a:fld id="{53BEF823-48A5-43FC-BE03-E79964288B41}" type="datetimeFigureOut">
              <a:rPr lang="en-US" smtClean="0"/>
              <a:t>7/25/2024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2" y="6007612"/>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184648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9477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1" y="758952"/>
            <a:ext cx="2954459"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3" y="758952"/>
            <a:ext cx="7407587"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2871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348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2" y="2414016"/>
            <a:ext cx="10666949" cy="3099816"/>
          </a:xfrm>
        </p:spPr>
        <p:txBody>
          <a:bodyPr anchor="t"/>
          <a:lstStyle>
            <a:lvl1pPr>
              <a:defRPr sz="45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1500" i="1">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122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50" y="3273555"/>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053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1650" b="0" i="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5"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50" y="3319548"/>
            <a:ext cx="6245351" cy="548640"/>
          </a:xfrm>
        </p:spPr>
        <p:txBody>
          <a:bodyPr anchor="b"/>
          <a:lstStyle>
            <a:lvl1pPr marL="0" indent="0">
              <a:buNone/>
              <a:defRPr sz="1650" b="0" i="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7"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8049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4036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779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5"/>
            <a:ext cx="6245352" cy="4754881"/>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6"/>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87706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5"/>
            <a:ext cx="6245352" cy="475488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15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7/25/2024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24180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sz="1350"/>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12"/>
            <a:ext cx="3813048" cy="365125"/>
          </a:xfrm>
          <a:prstGeom prst="rect">
            <a:avLst/>
          </a:prstGeom>
        </p:spPr>
        <p:txBody>
          <a:bodyPr vert="horz" lIns="91440" tIns="45720" rIns="91440" bIns="45720" rtlCol="0" anchor="ctr"/>
          <a:lstStyle>
            <a:lvl1pPr algn="r">
              <a:defRPr sz="750" spc="38" baseline="0">
                <a:solidFill>
                  <a:schemeClr val="tx1">
                    <a:lumMod val="85000"/>
                    <a:lumOff val="15000"/>
                  </a:schemeClr>
                </a:solidFill>
              </a:defRPr>
            </a:lvl1pPr>
          </a:lstStyle>
          <a:p>
            <a:pPr algn="r"/>
            <a:fld id="{53BEF823-48A5-43FC-BE03-E79964288B41}" type="datetimeFigureOut">
              <a:rPr lang="en-US" smtClean="0"/>
              <a:pPr algn="r"/>
              <a:t>7/25/2024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12"/>
            <a:ext cx="3831336" cy="365125"/>
          </a:xfrm>
          <a:prstGeom prst="rect">
            <a:avLst/>
          </a:prstGeom>
        </p:spPr>
        <p:txBody>
          <a:bodyPr vert="horz" lIns="91440" tIns="45720" rIns="91440" bIns="45720" rtlCol="0" anchor="ctr"/>
          <a:lstStyle>
            <a:lvl1pPr algn="l">
              <a:defRPr sz="750" spc="38"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12"/>
            <a:ext cx="411480" cy="365125"/>
          </a:xfrm>
          <a:prstGeom prst="rect">
            <a:avLst/>
          </a:prstGeom>
        </p:spPr>
        <p:txBody>
          <a:bodyPr vert="horz" lIns="45720" tIns="45720" rIns="45720" bIns="45720" rtlCol="0" anchor="ctr"/>
          <a:lstStyle>
            <a:lvl1pPr algn="r">
              <a:defRPr sz="675"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803024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685800" rtl="0" eaLnBrk="1" latinLnBrk="0" hangingPunct="1">
        <a:lnSpc>
          <a:spcPct val="90000"/>
        </a:lnSpc>
        <a:spcBef>
          <a:spcPct val="0"/>
        </a:spcBef>
        <a:buNone/>
        <a:defRPr sz="4500" i="1" kern="1200" spc="75" baseline="0">
          <a:solidFill>
            <a:schemeClr val="tx1">
              <a:lumMod val="85000"/>
              <a:lumOff val="15000"/>
            </a:schemeClr>
          </a:solidFill>
          <a:latin typeface="+mj-lt"/>
          <a:ea typeface="+mj-ea"/>
          <a:cs typeface="+mj-cs"/>
        </a:defRPr>
      </a:lvl1pPr>
    </p:titleStyle>
    <p:bodyStyle>
      <a:lvl1pPr marL="137160" indent="-137160" algn="l" defTabSz="685800" rtl="0" eaLnBrk="1" latinLnBrk="0" hangingPunct="1">
        <a:lnSpc>
          <a:spcPct val="110000"/>
        </a:lnSpc>
        <a:spcBef>
          <a:spcPts val="300"/>
        </a:spcBef>
        <a:spcAft>
          <a:spcPts val="300"/>
        </a:spcAft>
        <a:buClrTx/>
        <a:buFont typeface="Arial" panose="020B0604020202020204" pitchFamily="34" charset="0"/>
        <a:buChar char="•"/>
        <a:defRPr sz="1500" kern="1200">
          <a:solidFill>
            <a:schemeClr val="tx1">
              <a:lumMod val="85000"/>
              <a:lumOff val="15000"/>
            </a:schemeClr>
          </a:solidFill>
          <a:latin typeface="+mn-lt"/>
          <a:ea typeface="+mn-ea"/>
          <a:cs typeface="+mn-cs"/>
        </a:defRPr>
      </a:lvl1pPr>
      <a:lvl2pPr marL="137160" indent="0" algn="l" defTabSz="685800" rtl="0" eaLnBrk="1" latinLnBrk="0" hangingPunct="1">
        <a:lnSpc>
          <a:spcPct val="110000"/>
        </a:lnSpc>
        <a:spcBef>
          <a:spcPts val="300"/>
        </a:spcBef>
        <a:spcAft>
          <a:spcPts val="300"/>
        </a:spcAft>
        <a:buClrTx/>
        <a:buFont typeface="Arial" panose="020B0604020202020204" pitchFamily="34" charset="0"/>
        <a:buNone/>
        <a:defRPr sz="1350" i="1" kern="1200">
          <a:solidFill>
            <a:schemeClr val="tx1">
              <a:lumMod val="85000"/>
              <a:lumOff val="15000"/>
            </a:schemeClr>
          </a:solidFill>
          <a:latin typeface="+mn-lt"/>
          <a:ea typeface="+mn-ea"/>
          <a:cs typeface="+mn-cs"/>
        </a:defRPr>
      </a:lvl2pPr>
      <a:lvl3pPr marL="137160" indent="-137160" algn="l" defTabSz="685800" rtl="0" eaLnBrk="1" latinLnBrk="0" hangingPunct="1">
        <a:lnSpc>
          <a:spcPct val="110000"/>
        </a:lnSpc>
        <a:spcBef>
          <a:spcPts val="300"/>
        </a:spcBef>
        <a:spcAft>
          <a:spcPts val="300"/>
        </a:spcAft>
        <a:buClrTx/>
        <a:buFont typeface="Arial" panose="020B0604020202020204" pitchFamily="34" charset="0"/>
        <a:buChar char="•"/>
        <a:defRPr sz="1200" kern="1200">
          <a:solidFill>
            <a:schemeClr val="tx1">
              <a:lumMod val="85000"/>
              <a:lumOff val="15000"/>
            </a:schemeClr>
          </a:solidFill>
          <a:latin typeface="+mn-lt"/>
          <a:ea typeface="+mn-ea"/>
          <a:cs typeface="+mn-cs"/>
        </a:defRPr>
      </a:lvl3pPr>
      <a:lvl4pPr marL="137160" indent="0" algn="l" defTabSz="685800" rtl="0" eaLnBrk="1" latinLnBrk="0" hangingPunct="1">
        <a:lnSpc>
          <a:spcPct val="110000"/>
        </a:lnSpc>
        <a:spcBef>
          <a:spcPts val="300"/>
        </a:spcBef>
        <a:spcAft>
          <a:spcPts val="300"/>
        </a:spcAft>
        <a:buClrTx/>
        <a:buFont typeface="Arial" panose="020B0604020202020204" pitchFamily="34" charset="0"/>
        <a:buNone/>
        <a:defRPr sz="1050" i="1" kern="1200">
          <a:solidFill>
            <a:schemeClr val="tx1">
              <a:lumMod val="85000"/>
              <a:lumOff val="15000"/>
            </a:schemeClr>
          </a:solidFill>
          <a:latin typeface="+mn-lt"/>
          <a:ea typeface="+mn-ea"/>
          <a:cs typeface="+mn-cs"/>
        </a:defRPr>
      </a:lvl4pPr>
      <a:lvl5pPr marL="137160" indent="-137160" algn="l" defTabSz="685800" rtl="0" eaLnBrk="1" latinLnBrk="0" hangingPunct="1">
        <a:lnSpc>
          <a:spcPct val="110000"/>
        </a:lnSpc>
        <a:spcBef>
          <a:spcPts val="300"/>
        </a:spcBef>
        <a:spcAft>
          <a:spcPts val="300"/>
        </a:spcAft>
        <a:buClrTx/>
        <a:buFont typeface="Arial" panose="020B0604020202020204" pitchFamily="34" charset="0"/>
        <a:buChar char="•"/>
        <a:defRPr sz="1050" kern="1200">
          <a:solidFill>
            <a:schemeClr val="tx1">
              <a:lumMod val="85000"/>
              <a:lumOff val="1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8C2E2-C7CB-9CB4-EF3A-701A8C0ACDE5}"/>
              </a:ext>
            </a:extLst>
          </p:cNvPr>
          <p:cNvSpPr>
            <a:spLocks noGrp="1"/>
          </p:cNvSpPr>
          <p:nvPr>
            <p:ph type="ctrTitle"/>
          </p:nvPr>
        </p:nvSpPr>
        <p:spPr>
          <a:xfrm>
            <a:off x="6021064" y="986298"/>
            <a:ext cx="5364937" cy="3339390"/>
          </a:xfrm>
        </p:spPr>
        <p:txBody>
          <a:bodyPr anchor="ctr">
            <a:normAutofit/>
          </a:bodyPr>
          <a:lstStyle/>
          <a:p>
            <a:r>
              <a:rPr lang="en-US" sz="5600" i="0" u="sng" dirty="0">
                <a:solidFill>
                  <a:schemeClr val="tx1"/>
                </a:solidFill>
              </a:rPr>
              <a:t>Report of network discovery &amp; mapping </a:t>
            </a:r>
            <a:endParaRPr lang="en-IN" sz="5600" i="0" u="sng" dirty="0">
              <a:solidFill>
                <a:schemeClr val="tx1"/>
              </a:solidFill>
            </a:endParaRPr>
          </a:p>
        </p:txBody>
      </p:sp>
      <p:sp>
        <p:nvSpPr>
          <p:cNvPr id="3" name="Subtitle 2">
            <a:extLst>
              <a:ext uri="{FF2B5EF4-FFF2-40B4-BE49-F238E27FC236}">
                <a16:creationId xmlns:a16="http://schemas.microsoft.com/office/drawing/2014/main" id="{AB5F64AF-5A3A-81DD-FD71-F37BEA3B693F}"/>
              </a:ext>
            </a:extLst>
          </p:cNvPr>
          <p:cNvSpPr>
            <a:spLocks noGrp="1"/>
          </p:cNvSpPr>
          <p:nvPr>
            <p:ph type="subTitle" idx="1"/>
          </p:nvPr>
        </p:nvSpPr>
        <p:spPr>
          <a:xfrm>
            <a:off x="5978915" y="4876803"/>
            <a:ext cx="5364936" cy="909848"/>
          </a:xfrm>
        </p:spPr>
        <p:txBody>
          <a:bodyPr anchor="t">
            <a:normAutofit/>
          </a:bodyPr>
          <a:lstStyle/>
          <a:p>
            <a:r>
              <a:rPr lang="en-US">
                <a:solidFill>
                  <a:schemeClr val="tx1"/>
                </a:solidFill>
              </a:rPr>
              <a:t>Findings summarizing </a:t>
            </a:r>
            <a:endParaRPr lang="en-IN">
              <a:solidFill>
                <a:schemeClr val="tx1"/>
              </a:solidFill>
            </a:endParaRPr>
          </a:p>
        </p:txBody>
      </p:sp>
      <p:sp>
        <p:nvSpPr>
          <p:cNvPr id="40" name="Freeform: Shape 39">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18674BD-EF28-A04C-8F26-FA7AEF82F285}"/>
              </a:ext>
            </a:extLst>
          </p:cNvPr>
          <p:cNvPicPr>
            <a:picLocks noChangeAspect="1"/>
          </p:cNvPicPr>
          <p:nvPr/>
        </p:nvPicPr>
        <p:blipFill>
          <a:blip r:embed="rId2"/>
          <a:srcRect t="25000"/>
          <a:stretch/>
        </p:blipFill>
        <p:spPr>
          <a:xfrm>
            <a:off x="518401" y="2557742"/>
            <a:ext cx="3491811" cy="1964143"/>
          </a:xfrm>
          <a:prstGeom prst="rect">
            <a:avLst/>
          </a:prstGeom>
        </p:spPr>
      </p:pic>
      <p:cxnSp>
        <p:nvCxnSpPr>
          <p:cNvPr id="41" name="Straight Connector 4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9549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0EADF-42F0-E121-69EA-CF2E73DD8F6B}"/>
              </a:ext>
            </a:extLst>
          </p:cNvPr>
          <p:cNvSpPr>
            <a:spLocks noGrp="1"/>
          </p:cNvSpPr>
          <p:nvPr>
            <p:ph type="title"/>
          </p:nvPr>
        </p:nvSpPr>
        <p:spPr>
          <a:xfrm>
            <a:off x="5148335" y="758952"/>
            <a:ext cx="6281663" cy="1952716"/>
          </a:xfrm>
        </p:spPr>
        <p:txBody>
          <a:bodyPr anchor="ctr">
            <a:normAutofit fontScale="90000"/>
          </a:bodyPr>
          <a:lstStyle/>
          <a:p>
            <a:r>
              <a:rPr lang="en-US" i="0" u="sng" dirty="0"/>
              <a:t>Network Discovery</a:t>
            </a:r>
            <a:br>
              <a:rPr lang="en-US" i="0" u="sng" dirty="0"/>
            </a:br>
            <a:r>
              <a:rPr lang="en-US" i="0" u="sng" dirty="0"/>
              <a:t>(scanning)</a:t>
            </a:r>
            <a:br>
              <a:rPr lang="en-US" b="1" dirty="0"/>
            </a:br>
            <a:endParaRPr lang="en-IN" b="1" dirty="0"/>
          </a:p>
        </p:txBody>
      </p:sp>
      <p:pic>
        <p:nvPicPr>
          <p:cNvPr id="7" name="Picture 6">
            <a:extLst>
              <a:ext uri="{FF2B5EF4-FFF2-40B4-BE49-F238E27FC236}">
                <a16:creationId xmlns:a16="http://schemas.microsoft.com/office/drawing/2014/main" id="{768D6D5D-0CF6-A0D8-83AC-6BD61753ECC2}"/>
              </a:ext>
            </a:extLst>
          </p:cNvPr>
          <p:cNvPicPr>
            <a:picLocks noChangeAspect="1"/>
          </p:cNvPicPr>
          <p:nvPr/>
        </p:nvPicPr>
        <p:blipFill>
          <a:blip r:embed="rId2">
            <a:extLst>
              <a:ext uri="{28A0092B-C50C-407E-A947-70E740481C1C}">
                <a14:useLocalDpi xmlns:a14="http://schemas.microsoft.com/office/drawing/2010/main" val="0"/>
              </a:ext>
            </a:extLst>
          </a:blip>
          <a:srcRect r="62304"/>
          <a:stretch/>
        </p:blipFill>
        <p:spPr>
          <a:xfrm>
            <a:off x="0" y="10"/>
            <a:ext cx="4595888" cy="6857990"/>
          </a:xfrm>
          <a:prstGeom prst="rect">
            <a:avLst/>
          </a:prstGeom>
        </p:spPr>
      </p:pic>
      <p:cxnSp>
        <p:nvCxnSpPr>
          <p:cNvPr id="23" name="Straight Connector 22">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D18644-0C62-F723-6B6E-CB955029E70E}"/>
              </a:ext>
            </a:extLst>
          </p:cNvPr>
          <p:cNvSpPr>
            <a:spLocks noGrp="1"/>
          </p:cNvSpPr>
          <p:nvPr>
            <p:ph idx="1"/>
          </p:nvPr>
        </p:nvSpPr>
        <p:spPr>
          <a:xfrm>
            <a:off x="5148208" y="3161680"/>
            <a:ext cx="6281663" cy="3696320"/>
          </a:xfrm>
        </p:spPr>
        <p:txBody>
          <a:bodyPr>
            <a:normAutofit/>
          </a:bodyPr>
          <a:lstStyle/>
          <a:p>
            <a:pPr>
              <a:lnSpc>
                <a:spcPct val="100000"/>
              </a:lnSpc>
            </a:pPr>
            <a:r>
              <a:rPr lang="en-US" b="1" dirty="0"/>
              <a:t>What is network discovery or scanning </a:t>
            </a:r>
            <a:r>
              <a:rPr lang="en-US" dirty="0"/>
              <a:t>?</a:t>
            </a:r>
          </a:p>
          <a:p>
            <a:pPr>
              <a:lnSpc>
                <a:spcPct val="100000"/>
              </a:lnSpc>
            </a:pPr>
            <a:r>
              <a:rPr lang="en-US" dirty="0"/>
              <a:t>Network discovery is the process of identifying and locating all devices, systems, and services connected to a computer network. This includes identifying various Internet resources, including their IPs, MAC addresses, operating systems, and the services they host. Network discovery helps administrators understand what devices are on the network, how they communicate with each other, and their current status.</a:t>
            </a:r>
          </a:p>
          <a:p>
            <a:pPr>
              <a:lnSpc>
                <a:spcPct val="100000"/>
              </a:lnSpc>
            </a:pPr>
            <a:r>
              <a:rPr lang="en-US" dirty="0"/>
              <a:t>Using Nmap we can discover devices that are connected to the targeted network which we were scanning </a:t>
            </a:r>
          </a:p>
          <a:p>
            <a:pPr>
              <a:lnSpc>
                <a:spcPct val="100000"/>
              </a:lnSpc>
            </a:pPr>
            <a:r>
              <a:rPr lang="en-US" dirty="0"/>
              <a:t>While scanning to the network we discover four device that are connect to the network </a:t>
            </a:r>
          </a:p>
          <a:p>
            <a:pPr>
              <a:lnSpc>
                <a:spcPct val="100000"/>
              </a:lnSpc>
            </a:pPr>
            <a:r>
              <a:rPr lang="en-US" dirty="0"/>
              <a:t>Four host with IP addresses , MAC addresses, operating system and ports/ services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IN" dirty="0"/>
          </a:p>
          <a:p>
            <a:pPr marL="0" indent="0">
              <a:lnSpc>
                <a:spcPct val="100000"/>
              </a:lnSpc>
              <a:buNone/>
            </a:pPr>
            <a:endParaRPr lang="en-IN" dirty="0"/>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2198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22A81-60F2-BB95-E3D6-029532E7A77A}"/>
              </a:ext>
            </a:extLst>
          </p:cNvPr>
          <p:cNvSpPr>
            <a:spLocks noGrp="1"/>
          </p:cNvSpPr>
          <p:nvPr>
            <p:ph type="title"/>
          </p:nvPr>
        </p:nvSpPr>
        <p:spPr>
          <a:xfrm>
            <a:off x="758952" y="758951"/>
            <a:ext cx="4782039" cy="1966747"/>
          </a:xfrm>
        </p:spPr>
        <p:txBody>
          <a:bodyPr anchor="ctr">
            <a:normAutofit/>
          </a:bodyPr>
          <a:lstStyle/>
          <a:p>
            <a:r>
              <a:rPr lang="en-US" i="0" u="sng" dirty="0"/>
              <a:t>Map Topology</a:t>
            </a:r>
            <a:endParaRPr lang="en-IN" i="0" u="sng" dirty="0"/>
          </a:p>
        </p:txBody>
      </p:sp>
      <p:cxnSp>
        <p:nvCxnSpPr>
          <p:cNvPr id="38" name="Straight Connector 37">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C23E4E-D7E5-E712-23E0-D55063FF5094}"/>
              </a:ext>
            </a:extLst>
          </p:cNvPr>
          <p:cNvSpPr>
            <a:spLocks noGrp="1"/>
          </p:cNvSpPr>
          <p:nvPr>
            <p:ph idx="1"/>
          </p:nvPr>
        </p:nvSpPr>
        <p:spPr>
          <a:xfrm>
            <a:off x="758826" y="3161684"/>
            <a:ext cx="4782166" cy="2620405"/>
          </a:xfrm>
        </p:spPr>
        <p:txBody>
          <a:bodyPr>
            <a:normAutofit fontScale="92500" lnSpcReduction="10000"/>
          </a:bodyPr>
          <a:lstStyle/>
          <a:p>
            <a:r>
              <a:rPr lang="en-US" sz="1400" b="1" dirty="0"/>
              <a:t>What is map topology?</a:t>
            </a:r>
          </a:p>
          <a:p>
            <a:r>
              <a:rPr lang="en-US" sz="1400" b="1" dirty="0"/>
              <a:t>Network topology mapping is a visual representation of the </a:t>
            </a:r>
            <a:r>
              <a:rPr lang="en-US" sz="1400" dirty="0"/>
              <a:t>layout of your network, including all devices, connections, and communication paths. This visual representation is often called a network map, and it helps you understand how different network components interact with each other and how data flows within the network.</a:t>
            </a:r>
          </a:p>
          <a:p>
            <a:r>
              <a:rPr lang="en-US" sz="1400" dirty="0"/>
              <a:t>For visual representation of network we can use </a:t>
            </a:r>
            <a:r>
              <a:rPr lang="en-US" sz="1400" dirty="0" err="1"/>
              <a:t>Zenmap</a:t>
            </a:r>
            <a:r>
              <a:rPr lang="en-US" sz="1400" dirty="0"/>
              <a:t> tool.</a:t>
            </a:r>
          </a:p>
          <a:p>
            <a:r>
              <a:rPr lang="en-US" sz="1400" dirty="0"/>
              <a:t>In the image of visual representation of network , we can see that four devices are connected to network </a:t>
            </a:r>
          </a:p>
        </p:txBody>
      </p:sp>
      <p:pic>
        <p:nvPicPr>
          <p:cNvPr id="5" name="Picture 4" descr="A diagram of a network&#10;&#10;Description automatically generated">
            <a:extLst>
              <a:ext uri="{FF2B5EF4-FFF2-40B4-BE49-F238E27FC236}">
                <a16:creationId xmlns:a16="http://schemas.microsoft.com/office/drawing/2014/main" id="{0465255B-4E47-2388-89C4-079197177CD9}"/>
              </a:ext>
            </a:extLst>
          </p:cNvPr>
          <p:cNvPicPr>
            <a:picLocks noChangeAspect="1"/>
          </p:cNvPicPr>
          <p:nvPr/>
        </p:nvPicPr>
        <p:blipFill>
          <a:blip r:embed="rId2">
            <a:extLst>
              <a:ext uri="{28A0092B-C50C-407E-A947-70E740481C1C}">
                <a14:useLocalDpi xmlns:a14="http://schemas.microsoft.com/office/drawing/2010/main" val="0"/>
              </a:ext>
            </a:extLst>
          </a:blip>
          <a:srcRect l="20450" r="29327"/>
          <a:stretch/>
        </p:blipFill>
        <p:spPr>
          <a:xfrm>
            <a:off x="6096000" y="0"/>
            <a:ext cx="6095998" cy="6857990"/>
          </a:xfrm>
          <a:prstGeom prst="rect">
            <a:avLst/>
          </a:prstGeom>
        </p:spPr>
      </p:pic>
      <p:sp>
        <p:nvSpPr>
          <p:cNvPr id="4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3413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B9D76-39E0-6D03-B9AD-0507382F3BC1}"/>
              </a:ext>
            </a:extLst>
          </p:cNvPr>
          <p:cNvSpPr>
            <a:spLocks noGrp="1"/>
          </p:cNvSpPr>
          <p:nvPr>
            <p:ph type="title"/>
          </p:nvPr>
        </p:nvSpPr>
        <p:spPr>
          <a:xfrm>
            <a:off x="758952" y="420625"/>
            <a:ext cx="10667998" cy="1326814"/>
          </a:xfrm>
        </p:spPr>
        <p:txBody>
          <a:bodyPr anchor="ctr">
            <a:normAutofit/>
          </a:bodyPr>
          <a:lstStyle/>
          <a:p>
            <a:r>
              <a:rPr lang="en-US" i="0" u="sng" dirty="0"/>
              <a:t>Vulnerability Scan</a:t>
            </a:r>
            <a:endParaRPr lang="en-IN" i="0" u="sng" dirty="0"/>
          </a:p>
        </p:txBody>
      </p:sp>
      <p:cxnSp>
        <p:nvCxnSpPr>
          <p:cNvPr id="21" name="Straight Connector 20">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BE604507-5028-ACA9-ACB2-847379786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121" y="2369489"/>
            <a:ext cx="6061364" cy="3409517"/>
          </a:xfrm>
          <a:prstGeom prst="rect">
            <a:avLst/>
          </a:prstGeom>
        </p:spPr>
      </p:pic>
      <p:sp>
        <p:nvSpPr>
          <p:cNvPr id="3" name="Content Placeholder 2">
            <a:extLst>
              <a:ext uri="{FF2B5EF4-FFF2-40B4-BE49-F238E27FC236}">
                <a16:creationId xmlns:a16="http://schemas.microsoft.com/office/drawing/2014/main" id="{349D87A1-7E6B-A5E0-2DAF-A1CF6B74B2B1}"/>
              </a:ext>
            </a:extLst>
          </p:cNvPr>
          <p:cNvSpPr>
            <a:spLocks noGrp="1"/>
          </p:cNvSpPr>
          <p:nvPr>
            <p:ph idx="1"/>
          </p:nvPr>
        </p:nvSpPr>
        <p:spPr>
          <a:xfrm>
            <a:off x="7888666" y="2202302"/>
            <a:ext cx="3541205" cy="3579788"/>
          </a:xfrm>
        </p:spPr>
        <p:txBody>
          <a:bodyPr>
            <a:normAutofit fontScale="92500"/>
          </a:bodyPr>
          <a:lstStyle/>
          <a:p>
            <a:pPr>
              <a:lnSpc>
                <a:spcPct val="100000"/>
              </a:lnSpc>
            </a:pPr>
            <a:r>
              <a:rPr lang="en-US" sz="1400" b="1" dirty="0"/>
              <a:t>What is vulnerability scanning </a:t>
            </a:r>
            <a:r>
              <a:rPr lang="en-US" sz="1400" dirty="0"/>
              <a:t>?</a:t>
            </a:r>
          </a:p>
          <a:p>
            <a:pPr>
              <a:lnSpc>
                <a:spcPct val="100000"/>
              </a:lnSpc>
            </a:pPr>
            <a:r>
              <a:rPr lang="en-US" sz="1200" dirty="0"/>
              <a:t>A vulnerability scan involves the systematic examination of a network, system, or application to identify security gaps that could be exploited by an attacker. This process uses automated tools to detect potential vulnerabilities such as outdated software, misconfigurations, and unpatched vulnerabilities.</a:t>
            </a:r>
            <a:endParaRPr lang="en-IN" sz="1200" dirty="0"/>
          </a:p>
          <a:p>
            <a:pPr>
              <a:lnSpc>
                <a:spcPct val="100000"/>
              </a:lnSpc>
            </a:pPr>
            <a:r>
              <a:rPr lang="en-US" sz="1200" dirty="0"/>
              <a:t>Many popular tools are there to find vulnerability of target system like : Nessus, OpenVAS, QualysGuard,Rapid7 Nexpose and </a:t>
            </a:r>
            <a:r>
              <a:rPr lang="en-US" sz="1200" dirty="0" err="1"/>
              <a:t>Nikto</a:t>
            </a:r>
            <a:r>
              <a:rPr lang="en-US" sz="1200" dirty="0"/>
              <a:t> </a:t>
            </a:r>
          </a:p>
          <a:p>
            <a:pPr>
              <a:lnSpc>
                <a:spcPct val="100000"/>
              </a:lnSpc>
            </a:pPr>
            <a:r>
              <a:rPr lang="en-US" sz="1200" dirty="0"/>
              <a:t>We use OpenVAS tool to find the vulnerability of target system that are scanned .</a:t>
            </a:r>
          </a:p>
          <a:p>
            <a:pPr>
              <a:lnSpc>
                <a:spcPct val="100000"/>
              </a:lnSpc>
            </a:pPr>
            <a:r>
              <a:rPr lang="en-US" sz="1200" dirty="0"/>
              <a:t>In this image we can see the vulnerability of target system which was scanned by the tool OpenVAS </a:t>
            </a:r>
          </a:p>
          <a:p>
            <a:pPr>
              <a:lnSpc>
                <a:spcPct val="100000"/>
              </a:lnSpc>
            </a:pPr>
            <a:r>
              <a:rPr lang="en-US" sz="1200" dirty="0"/>
              <a:t>We found a low level vulnerability (2.1 severity) of ICMP (The Internet Control Message Protocol).</a:t>
            </a:r>
            <a:endParaRPr lang="en-US" sz="800" dirty="0"/>
          </a:p>
          <a:p>
            <a:pPr>
              <a:lnSpc>
                <a:spcPct val="100000"/>
              </a:lnSpc>
            </a:pPr>
            <a:endParaRPr lang="en-US" sz="1200" dirty="0"/>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9" name="Rectangle 4">
            <a:extLst>
              <a:ext uri="{FF2B5EF4-FFF2-40B4-BE49-F238E27FC236}">
                <a16:creationId xmlns:a16="http://schemas.microsoft.com/office/drawing/2014/main" id="{CC21D419-E59F-A3BD-339F-8E8663B97635}"/>
              </a:ext>
            </a:extLst>
          </p:cNvPr>
          <p:cNvSpPr>
            <a:spLocks noChangeArrowheads="1"/>
          </p:cNvSpPr>
          <p:nvPr/>
        </p:nvSpPr>
        <p:spPr bwMode="auto">
          <a:xfrm>
            <a:off x="457200" y="95563"/>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9ED7FD2-B46E-DDD4-2812-C6A8A38BFAA2}"/>
              </a:ext>
            </a:extLst>
          </p:cNvPr>
          <p:cNvSpPr>
            <a:spLocks noChangeArrowheads="1"/>
          </p:cNvSpPr>
          <p:nvPr/>
        </p:nvSpPr>
        <p:spPr bwMode="auto">
          <a:xfrm>
            <a:off x="0" y="-361637"/>
            <a:ext cx="6659708"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Nessus, OpenVAS, </a:t>
            </a:r>
            <a:r>
              <a:rPr kumimoji="0" lang="en-US" altLang="en-US" b="0" i="0" u="none" strike="noStrike" cap="none" normalizeH="0" baseline="0" err="1">
                <a:ln>
                  <a:noFill/>
                </a:ln>
                <a:solidFill>
                  <a:schemeClr val="tx1"/>
                </a:solidFill>
                <a:effectLst/>
                <a:latin typeface="Arial" panose="020B0604020202020204" pitchFamily="34" charset="0"/>
              </a:rPr>
              <a:t>QualysGuard</a:t>
            </a:r>
            <a:r>
              <a:rPr kumimoji="0" lang="en-US" altLang="en-US" b="0" i="0" u="none" strike="noStrike" cap="none" normalizeH="0" baseline="0">
                <a:ln>
                  <a:noFill/>
                </a:ln>
                <a:solidFill>
                  <a:schemeClr val="tx1"/>
                </a:solidFill>
                <a:effectLst/>
                <a:latin typeface="Arial" panose="020B0604020202020204" pitchFamily="34" charset="0"/>
              </a:rPr>
              <a:t>, Rapid7 Nexpose, and </a:t>
            </a:r>
            <a:r>
              <a:rPr kumimoji="0" lang="en-US" altLang="en-US" b="0" i="0" u="none" strike="noStrike" cap="none" normalizeH="0" baseline="0" err="1">
                <a:ln>
                  <a:noFill/>
                </a:ln>
                <a:solidFill>
                  <a:schemeClr val="tx1"/>
                </a:solidFill>
                <a:effectLst/>
                <a:latin typeface="Arial" panose="020B0604020202020204" pitchFamily="34" charset="0"/>
              </a:rPr>
              <a:t>Nikto</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483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8113E-E001-92F7-21C0-2805D19A62EE}"/>
              </a:ext>
            </a:extLst>
          </p:cNvPr>
          <p:cNvSpPr>
            <a:spLocks noGrp="1"/>
          </p:cNvSpPr>
          <p:nvPr>
            <p:ph type="title"/>
          </p:nvPr>
        </p:nvSpPr>
        <p:spPr>
          <a:xfrm>
            <a:off x="758952" y="420625"/>
            <a:ext cx="10667998" cy="1326814"/>
          </a:xfrm>
        </p:spPr>
        <p:txBody>
          <a:bodyPr anchor="ctr">
            <a:normAutofit/>
          </a:bodyPr>
          <a:lstStyle/>
          <a:p>
            <a:r>
              <a:rPr lang="en-US" i="0" u="sng" dirty="0"/>
              <a:t>Vulnerability and solutions </a:t>
            </a:r>
            <a:endParaRPr lang="en-IN" i="0" u="sng" dirty="0"/>
          </a:p>
        </p:txBody>
      </p:sp>
      <p:cxnSp>
        <p:nvCxnSpPr>
          <p:cNvPr id="12" name="Straight Connector 11">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ADAB6DA2-D3D1-92A0-DF7E-07E5DD1A5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121" y="2369489"/>
            <a:ext cx="6061364" cy="3409517"/>
          </a:xfrm>
          <a:prstGeom prst="rect">
            <a:avLst/>
          </a:prstGeom>
        </p:spPr>
      </p:pic>
      <p:sp>
        <p:nvSpPr>
          <p:cNvPr id="3" name="Content Placeholder 2">
            <a:extLst>
              <a:ext uri="{FF2B5EF4-FFF2-40B4-BE49-F238E27FC236}">
                <a16:creationId xmlns:a16="http://schemas.microsoft.com/office/drawing/2014/main" id="{91EDD6E1-34A3-6292-D568-EDC9C641780A}"/>
              </a:ext>
            </a:extLst>
          </p:cNvPr>
          <p:cNvSpPr>
            <a:spLocks noGrp="1"/>
          </p:cNvSpPr>
          <p:nvPr>
            <p:ph idx="1"/>
          </p:nvPr>
        </p:nvSpPr>
        <p:spPr>
          <a:xfrm>
            <a:off x="7795260" y="2110748"/>
            <a:ext cx="3552853" cy="4267190"/>
          </a:xfrm>
        </p:spPr>
        <p:txBody>
          <a:bodyPr>
            <a:noAutofit/>
          </a:bodyPr>
          <a:lstStyle/>
          <a:p>
            <a:pPr>
              <a:lnSpc>
                <a:spcPct val="100000"/>
              </a:lnSpc>
            </a:pPr>
            <a:r>
              <a:rPr lang="en-US" sz="1100" dirty="0"/>
              <a:t>In OpenVAS tool the scanning of target system helps us to find vulnerability of system with proper reports of scanning and suggest you a solution which can help us to improve the security posture of the system  </a:t>
            </a:r>
          </a:p>
          <a:p>
            <a:pPr>
              <a:lnSpc>
                <a:spcPct val="100000"/>
              </a:lnSpc>
            </a:pPr>
            <a:r>
              <a:rPr lang="en-US" sz="1100" dirty="0"/>
              <a:t>In image that has been provided are the vulnerability of the system with detection methods ,impact on system and the solution to improve security of the system and resolve the problem </a:t>
            </a:r>
          </a:p>
          <a:p>
            <a:pPr>
              <a:lnSpc>
                <a:spcPct val="100000"/>
              </a:lnSpc>
            </a:pPr>
            <a:r>
              <a:rPr lang="en-US" sz="1100" dirty="0"/>
              <a:t>In this report of vulnerability we found the vulnerability of ICMP (The Internet Control Message Protocol).</a:t>
            </a:r>
          </a:p>
          <a:p>
            <a:pPr>
              <a:lnSpc>
                <a:spcPct val="100000"/>
              </a:lnSpc>
            </a:pPr>
            <a:r>
              <a:rPr lang="en-US" sz="1100" dirty="0"/>
              <a:t>The detection method was it sends an ICMP timestamp (type 13) request and check if timestamp reply (type 14) is received , the quality of detection was </a:t>
            </a:r>
            <a:r>
              <a:rPr lang="en-US" sz="1100" dirty="0" err="1"/>
              <a:t>remote_banner</a:t>
            </a:r>
            <a:r>
              <a:rPr lang="en-US" sz="1100" dirty="0"/>
              <a:t> 80%</a:t>
            </a:r>
          </a:p>
          <a:p>
            <a:pPr>
              <a:lnSpc>
                <a:spcPct val="100000"/>
              </a:lnSpc>
            </a:pPr>
            <a:r>
              <a:rPr lang="en-US" sz="1100" dirty="0"/>
              <a:t>Impact on the system because of this vulnerability is that it cloud be used to exploit weak time – based random number generators in other services </a:t>
            </a:r>
          </a:p>
          <a:p>
            <a:pPr>
              <a:lnSpc>
                <a:spcPct val="100000"/>
              </a:lnSpc>
            </a:pPr>
            <a:r>
              <a:rPr lang="en-US" sz="1100" dirty="0"/>
              <a:t>Solution of this is mitigation , there are various mitigation processes like : disable the support for ICMP timestamp on the remote host completely </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7458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80C63-71C2-6FE7-74CB-85EC49AE2863}"/>
              </a:ext>
            </a:extLst>
          </p:cNvPr>
          <p:cNvSpPr>
            <a:spLocks noGrp="1"/>
          </p:cNvSpPr>
          <p:nvPr>
            <p:ph type="title"/>
          </p:nvPr>
        </p:nvSpPr>
        <p:spPr>
          <a:xfrm>
            <a:off x="1935480" y="758952"/>
            <a:ext cx="8321040" cy="1855475"/>
          </a:xfrm>
        </p:spPr>
        <p:txBody>
          <a:bodyPr anchor="ctr">
            <a:normAutofit/>
          </a:bodyPr>
          <a:lstStyle/>
          <a:p>
            <a:pPr algn="ctr"/>
            <a:r>
              <a:rPr lang="en-US" i="0" u="sng" dirty="0"/>
              <a:t>Conclusion</a:t>
            </a:r>
            <a:r>
              <a:rPr lang="en-US" dirty="0"/>
              <a:t> </a:t>
            </a:r>
            <a:endParaRPr lang="en-IN" dirty="0"/>
          </a:p>
        </p:txBody>
      </p:sp>
      <p:cxnSp>
        <p:nvCxnSpPr>
          <p:cNvPr id="15" name="Straight Connector 14">
            <a:extLst>
              <a:ext uri="{FF2B5EF4-FFF2-40B4-BE49-F238E27FC236}">
                <a16:creationId xmlns:a16="http://schemas.microsoft.com/office/drawing/2014/main" id="{8BD593FB-2EA4-4795-AC37-1F9E8954E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81200" y="2936160"/>
            <a:ext cx="8229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E68CB5-2F0C-E372-88BE-439317CA0EC0}"/>
              </a:ext>
            </a:extLst>
          </p:cNvPr>
          <p:cNvSpPr>
            <a:spLocks noGrp="1"/>
          </p:cNvSpPr>
          <p:nvPr>
            <p:ph idx="1"/>
          </p:nvPr>
        </p:nvSpPr>
        <p:spPr>
          <a:xfrm>
            <a:off x="1935417" y="3257894"/>
            <a:ext cx="8321167" cy="2524195"/>
          </a:xfrm>
        </p:spPr>
        <p:txBody>
          <a:bodyPr>
            <a:normAutofit/>
          </a:bodyPr>
          <a:lstStyle/>
          <a:p>
            <a:pPr algn="ctr"/>
            <a:r>
              <a:rPr lang="en-IN" b="1" kern="100" dirty="0">
                <a:effectLst/>
                <a:latin typeface="Aptos" panose="020B0004020202020204" pitchFamily="34" charset="0"/>
                <a:ea typeface="Aptos" panose="020B0004020202020204" pitchFamily="34" charset="0"/>
                <a:cs typeface="Times New Roman" panose="02020603050405020304" pitchFamily="18" charset="0"/>
              </a:rPr>
              <a:t>Network</a:t>
            </a:r>
            <a:r>
              <a:rPr lang="en-IN" kern="100" dirty="0">
                <a:effectLst/>
                <a:latin typeface="Aptos" panose="020B0004020202020204" pitchFamily="34" charset="0"/>
                <a:ea typeface="Aptos" panose="020B0004020202020204" pitchFamily="34" charset="0"/>
                <a:cs typeface="Times New Roman" panose="02020603050405020304" pitchFamily="18" charset="0"/>
              </a:rPr>
              <a:t> discovery and mapping activities revealed several critical and </a:t>
            </a:r>
            <a:r>
              <a:rPr lang="en-IN" b="1" kern="100" dirty="0">
                <a:effectLst/>
                <a:latin typeface="Aptos" panose="020B0004020202020204" pitchFamily="34" charset="0"/>
                <a:ea typeface="Aptos" panose="020B0004020202020204" pitchFamily="34" charset="0"/>
                <a:cs typeface="Times New Roman" panose="02020603050405020304" pitchFamily="18" charset="0"/>
              </a:rPr>
              <a:t>critical</a:t>
            </a:r>
            <a:r>
              <a:rPr lang="en-IN" kern="100" dirty="0">
                <a:effectLst/>
                <a:latin typeface="Aptos" panose="020B0004020202020204" pitchFamily="34" charset="0"/>
                <a:ea typeface="Aptos" panose="020B0004020202020204" pitchFamily="34" charset="0"/>
                <a:cs typeface="Times New Roman" panose="02020603050405020304" pitchFamily="18" charset="0"/>
              </a:rPr>
              <a:t> vulnerabilities that require immediate attention. By addressing these vulnerabilities and implementing the recommended security measures, the security posture of the network can be significantly improved.</a:t>
            </a:r>
          </a:p>
          <a:p>
            <a:pPr algn="ctr"/>
            <a:endParaRPr lang="en-IN" dirty="0"/>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0427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1F4C9-7701-9F6A-8974-0BB139690791}"/>
              </a:ext>
            </a:extLst>
          </p:cNvPr>
          <p:cNvSpPr>
            <a:spLocks noGrp="1"/>
          </p:cNvSpPr>
          <p:nvPr>
            <p:ph type="ctrTitle"/>
          </p:nvPr>
        </p:nvSpPr>
        <p:spPr>
          <a:xfrm>
            <a:off x="758952" y="379475"/>
            <a:ext cx="10671048" cy="1554480"/>
          </a:xfrm>
        </p:spPr>
        <p:txBody>
          <a:bodyPr vert="horz" lIns="91440" tIns="45720" rIns="91440" bIns="45720" rtlCol="0" anchor="ctr">
            <a:normAutofit/>
          </a:bodyPr>
          <a:lstStyle/>
          <a:p>
            <a:pPr defTabSz="914400"/>
            <a:r>
              <a:rPr lang="en-US" sz="3200" i="0" u="sng" kern="1200" spc="100" baseline="0" dirty="0">
                <a:solidFill>
                  <a:schemeClr val="bg1"/>
                </a:solidFill>
                <a:latin typeface="+mj-lt"/>
                <a:ea typeface="+mj-ea"/>
                <a:cs typeface="+mj-cs"/>
              </a:rPr>
              <a:t>THANK YOU </a:t>
            </a:r>
            <a:br>
              <a:rPr lang="en-US" sz="5100" i="1" kern="1200" spc="100" baseline="0" dirty="0">
                <a:solidFill>
                  <a:schemeClr val="bg1"/>
                </a:solidFill>
                <a:latin typeface="+mj-lt"/>
                <a:ea typeface="+mj-ea"/>
                <a:cs typeface="+mj-cs"/>
              </a:rPr>
            </a:br>
            <a:endParaRPr lang="en-US" sz="5100" i="1" kern="1200" spc="100" baseline="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2FD26BB2-7806-9196-72E1-D2876EB2CC6A}"/>
              </a:ext>
            </a:extLst>
          </p:cNvPr>
          <p:cNvSpPr>
            <a:spLocks noGrp="1"/>
          </p:cNvSpPr>
          <p:nvPr>
            <p:ph type="subTitle" idx="1"/>
          </p:nvPr>
        </p:nvSpPr>
        <p:spPr>
          <a:xfrm>
            <a:off x="758824" y="2607732"/>
            <a:ext cx="8412480" cy="3174357"/>
          </a:xfrm>
        </p:spPr>
        <p:txBody>
          <a:bodyPr vert="horz" lIns="91440" tIns="45720" rIns="91440" bIns="45720" rtlCol="0">
            <a:normAutofit/>
          </a:bodyPr>
          <a:lstStyle/>
          <a:p>
            <a:pPr marL="182880" defTabSz="914400">
              <a:lnSpc>
                <a:spcPct val="110000"/>
              </a:lnSpc>
              <a:spcBef>
                <a:spcPts val="400"/>
              </a:spcBef>
              <a:spcAft>
                <a:spcPts val="400"/>
              </a:spcAft>
            </a:pPr>
            <a:r>
              <a:rPr lang="en-US" dirty="0"/>
              <a:t>Present by : Kushagra  Pandurang Pitre  </a:t>
            </a:r>
          </a:p>
          <a:p>
            <a:pPr marL="182880" defTabSz="914400">
              <a:lnSpc>
                <a:spcPct val="110000"/>
              </a:lnSpc>
              <a:spcBef>
                <a:spcPts val="400"/>
              </a:spcBef>
              <a:spcAft>
                <a:spcPts val="400"/>
              </a:spcAft>
            </a:pPr>
            <a:r>
              <a:rPr lang="en-US" dirty="0"/>
              <a:t>Intern : </a:t>
            </a:r>
            <a:r>
              <a:rPr lang="en-US" dirty="0" err="1"/>
              <a:t>andintern</a:t>
            </a:r>
            <a:r>
              <a:rPr lang="en-US" dirty="0"/>
              <a:t> </a:t>
            </a:r>
          </a:p>
          <a:p>
            <a:pPr marL="182880" defTabSz="914400">
              <a:lnSpc>
                <a:spcPct val="110000"/>
              </a:lnSpc>
              <a:spcBef>
                <a:spcPts val="400"/>
              </a:spcBef>
              <a:spcAft>
                <a:spcPts val="400"/>
              </a:spcAft>
            </a:pPr>
            <a:r>
              <a:rPr lang="en-US" dirty="0"/>
              <a:t>Contact no. 9766695361</a:t>
            </a:r>
          </a:p>
          <a:p>
            <a:pPr marL="182880" defTabSz="914400">
              <a:lnSpc>
                <a:spcPct val="110000"/>
              </a:lnSpc>
              <a:spcBef>
                <a:spcPts val="400"/>
              </a:spcBef>
              <a:spcAft>
                <a:spcPts val="400"/>
              </a:spcAft>
            </a:pPr>
            <a:r>
              <a:rPr lang="en-US" dirty="0"/>
              <a:t>Email : kushagrapitre2@gmail,com </a:t>
            </a:r>
          </a:p>
          <a:p>
            <a:pPr marL="182880" defTabSz="914400">
              <a:lnSpc>
                <a:spcPct val="110000"/>
              </a:lnSpc>
              <a:spcBef>
                <a:spcPts val="400"/>
              </a:spcBef>
              <a:spcAft>
                <a:spcPts val="400"/>
              </a:spcAft>
            </a:pPr>
            <a:r>
              <a:rPr lang="en-US" dirty="0"/>
              <a:t>Date : 13/07/2024</a:t>
            </a:r>
          </a:p>
        </p:txBody>
      </p:sp>
      <p:sp>
        <p:nvSpPr>
          <p:cNvPr id="4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13290856"/>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613</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Avenir Next LT Pro</vt:lpstr>
      <vt:lpstr>Sitka Banner</vt:lpstr>
      <vt:lpstr>HeadlinesVTI</vt:lpstr>
      <vt:lpstr>Report of network discovery &amp; mapping </vt:lpstr>
      <vt:lpstr>Network Discovery (scanning) </vt:lpstr>
      <vt:lpstr>Map Topology</vt:lpstr>
      <vt:lpstr>Vulnerability Scan</vt:lpstr>
      <vt:lpstr>Vulnerability and solutions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kushagra pitre</dc:creator>
  <cp:lastModifiedBy>kushagra pitre</cp:lastModifiedBy>
  <cp:revision>5</cp:revision>
  <dcterms:created xsi:type="dcterms:W3CDTF">2024-07-19T18:21:44Z</dcterms:created>
  <dcterms:modified xsi:type="dcterms:W3CDTF">2024-07-25T13:11:22Z</dcterms:modified>
</cp:coreProperties>
</file>