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1">
              <a:rPr lang="en-US" smtClean="0"/>
              <a:t>8/13/2024</a:t>
            </a:fld>
            <a:endParaRPr lang="en-US"/>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013862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308387" y="757451"/>
            <a:ext cx="10875953" cy="1214650"/>
          </a:xfrm>
        </p:spPr>
        <p:txBody>
          <a:bodyPr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335467" y="1972101"/>
            <a:ext cx="10848873" cy="40476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1">
              <a:rPr lang="en-US" smtClean="0"/>
              <a:t>8/13/2024</a:t>
            </a:fld>
            <a:endParaRPr lang="en-US"/>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095574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9359496" y="755981"/>
            <a:ext cx="2277552" cy="5338369"/>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838199" y="755981"/>
            <a:ext cx="8230086" cy="5338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1">
              <a:rPr lang="en-US" smtClean="0"/>
              <a:t>8/13/2024</a:t>
            </a:fld>
            <a:endParaRPr lang="en-US"/>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842862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1">
              <a:rPr lang="en-US" smtClean="0"/>
              <a:t>8/13/2024</a:t>
            </a:fld>
            <a:endParaRPr lang="en-US"/>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72640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1">
              <a:rPr lang="en-US" smtClean="0"/>
              <a:t>8/13/2024</a:t>
            </a:fld>
            <a:endParaRPr lang="en-US"/>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424787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303197" y="750627"/>
            <a:ext cx="10846556" cy="130415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1">
              <a:rPr lang="en-US" smtClean="0"/>
              <a:t>8/13/2024</a:t>
            </a:fld>
            <a:endParaRPr lang="en-US"/>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588076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305649" y="743803"/>
            <a:ext cx="10764271" cy="1025362"/>
          </a:xfrm>
        </p:spPr>
        <p:txBody>
          <a:bodyPr anchor="t"/>
          <a:lstStyle/>
          <a:p>
            <a:r>
              <a:rPr lang="en-US" dirty="0"/>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1056961" y="2678597"/>
            <a:ext cx="4571287" cy="3506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6498633" y="2678596"/>
            <a:ext cx="4571287" cy="3506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1">
              <a:rPr lang="en-US" smtClean="0"/>
              <a:t>8/13/2024</a:t>
            </a:fld>
            <a:endParaRPr lang="en-US"/>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526395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308387" y="757766"/>
            <a:ext cx="7240293" cy="3547534"/>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1">
              <a:rPr lang="en-US" smtClean="0"/>
              <a:t>8/13/2024</a:t>
            </a:fld>
            <a:endParaRPr lang="en-US"/>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775579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1">
              <a:rPr lang="en-US" smtClean="0"/>
              <a:t>8/13/2024</a:t>
            </a:fld>
            <a:endParaRPr lang="en-US"/>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275950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1">
              <a:rPr lang="en-US" smtClean="0"/>
              <a:t>8/13/2024</a:t>
            </a:fld>
            <a:endParaRPr lang="en-US"/>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141613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378CDE2-0C1B-D3BE-F399-98D983EF4534}"/>
              </a:ext>
            </a:extLst>
          </p:cNvPr>
          <p:cNvSpPr>
            <a:spLocks noGrp="1"/>
          </p:cNvSpPr>
          <p:nvPr>
            <p:ph type="pic" idx="1"/>
          </p:nvPr>
        </p:nvSpPr>
        <p:spPr>
          <a:xfrm>
            <a:off x="5105400" y="838200"/>
            <a:ext cx="624998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1">
              <a:rPr lang="en-US" smtClean="0"/>
              <a:t>8/13/2024</a:t>
            </a:fld>
            <a:endParaRPr lang="en-US"/>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128307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1">
              <a:rPr lang="en-US" smtClean="0"/>
              <a:t>8/13/2024</a:t>
            </a:fld>
            <a:endParaRPr lang="en-US" dirty="0"/>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3210920831"/>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45" r:id="rId6"/>
    <p:sldLayoutId id="2147483741" r:id="rId7"/>
    <p:sldLayoutId id="2147483742" r:id="rId8"/>
    <p:sldLayoutId id="2147483743" r:id="rId9"/>
    <p:sldLayoutId id="2147483744" r:id="rId10"/>
    <p:sldLayoutId id="2147483746"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kushagrapitre2@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4B04182-BBFB-AB05-0885-6E210C002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DD8BC2-6EA0-BAE7-47A4-E4637C336555}"/>
              </a:ext>
            </a:extLst>
          </p:cNvPr>
          <p:cNvSpPr>
            <a:spLocks noGrp="1"/>
          </p:cNvSpPr>
          <p:nvPr>
            <p:ph type="ctrTitle"/>
          </p:nvPr>
        </p:nvSpPr>
        <p:spPr>
          <a:xfrm>
            <a:off x="308389" y="745440"/>
            <a:ext cx="4797011" cy="3559859"/>
          </a:xfrm>
        </p:spPr>
        <p:txBody>
          <a:bodyPr anchor="t">
            <a:normAutofit/>
          </a:bodyPr>
          <a:lstStyle/>
          <a:p>
            <a:r>
              <a:rPr lang="en-US" sz="4800"/>
              <a:t>Web Application Security </a:t>
            </a:r>
            <a:br>
              <a:rPr lang="en-US" sz="4800"/>
            </a:br>
            <a:endParaRPr lang="en-IN" sz="4800"/>
          </a:p>
        </p:txBody>
      </p:sp>
      <p:sp>
        <p:nvSpPr>
          <p:cNvPr id="3" name="Subtitle 2">
            <a:extLst>
              <a:ext uri="{FF2B5EF4-FFF2-40B4-BE49-F238E27FC236}">
                <a16:creationId xmlns:a16="http://schemas.microsoft.com/office/drawing/2014/main" id="{2D20BAE9-CC46-F1CE-5823-5D8B6BF77759}"/>
              </a:ext>
            </a:extLst>
          </p:cNvPr>
          <p:cNvSpPr>
            <a:spLocks noGrp="1"/>
          </p:cNvSpPr>
          <p:nvPr>
            <p:ph type="subTitle" idx="1"/>
          </p:nvPr>
        </p:nvSpPr>
        <p:spPr>
          <a:xfrm>
            <a:off x="308388" y="4513197"/>
            <a:ext cx="4008779" cy="1506603"/>
          </a:xfrm>
        </p:spPr>
        <p:txBody>
          <a:bodyPr anchor="b">
            <a:normAutofit/>
          </a:bodyPr>
          <a:lstStyle/>
          <a:p>
            <a:r>
              <a:rPr lang="en-US" dirty="0"/>
              <a:t>Finding summarize </a:t>
            </a:r>
          </a:p>
          <a:p>
            <a:endParaRPr lang="en-IN" dirty="0"/>
          </a:p>
        </p:txBody>
      </p:sp>
      <p:pic>
        <p:nvPicPr>
          <p:cNvPr id="14" name="Picture 13">
            <a:extLst>
              <a:ext uri="{FF2B5EF4-FFF2-40B4-BE49-F238E27FC236}">
                <a16:creationId xmlns:a16="http://schemas.microsoft.com/office/drawing/2014/main" id="{439C7581-BD12-C19D-8B44-B8E76B0CCB78}"/>
              </a:ext>
            </a:extLst>
          </p:cNvPr>
          <p:cNvPicPr>
            <a:picLocks noChangeAspect="1"/>
          </p:cNvPicPr>
          <p:nvPr/>
        </p:nvPicPr>
        <p:blipFill>
          <a:blip r:embed="rId2"/>
          <a:srcRect l="19353" r="21363" b="-1"/>
          <a:stretch/>
        </p:blipFill>
        <p:spPr>
          <a:xfrm>
            <a:off x="6101169" y="10"/>
            <a:ext cx="6090831" cy="6857990"/>
          </a:xfrm>
          <a:custGeom>
            <a:avLst/>
            <a:gdLst/>
            <a:ahLst/>
            <a:cxnLst/>
            <a:rect l="l" t="t" r="r" b="b"/>
            <a:pathLst>
              <a:path w="6090831" h="6858000">
                <a:moveTo>
                  <a:pt x="677913" y="0"/>
                </a:moveTo>
                <a:lnTo>
                  <a:pt x="6090831" y="0"/>
                </a:lnTo>
                <a:lnTo>
                  <a:pt x="6090831" y="6858000"/>
                </a:lnTo>
                <a:lnTo>
                  <a:pt x="677913" y="6858000"/>
                </a:lnTo>
                <a:cubicBezTo>
                  <a:pt x="303512" y="6858000"/>
                  <a:pt x="0" y="6554488"/>
                  <a:pt x="0" y="6180087"/>
                </a:cubicBezTo>
                <a:lnTo>
                  <a:pt x="0" y="677913"/>
                </a:lnTo>
                <a:cubicBezTo>
                  <a:pt x="0" y="303512"/>
                  <a:pt x="303512" y="0"/>
                  <a:pt x="677913" y="0"/>
                </a:cubicBezTo>
                <a:close/>
              </a:path>
            </a:pathLst>
          </a:custGeom>
        </p:spPr>
      </p:pic>
    </p:spTree>
    <p:extLst>
      <p:ext uri="{BB962C8B-B14F-4D97-AF65-F5344CB8AC3E}">
        <p14:creationId xmlns:p14="http://schemas.microsoft.com/office/powerpoint/2010/main" val="2633901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A042AA3-5BE5-3AE5-5A03-B899D5ADD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E07B3B-FBEF-5FD0-03CD-221A50DF3132}"/>
              </a:ext>
            </a:extLst>
          </p:cNvPr>
          <p:cNvSpPr>
            <a:spLocks noGrp="1"/>
          </p:cNvSpPr>
          <p:nvPr>
            <p:ph type="title"/>
          </p:nvPr>
        </p:nvSpPr>
        <p:spPr>
          <a:xfrm>
            <a:off x="308389" y="750162"/>
            <a:ext cx="4797012" cy="1802538"/>
          </a:xfrm>
        </p:spPr>
        <p:txBody>
          <a:bodyPr anchor="t">
            <a:normAutofit/>
          </a:bodyPr>
          <a:lstStyle/>
          <a:p>
            <a:pPr marL="342900" marR="0" lvl="0" indent="-342900">
              <a:spcBef>
                <a:spcPts val="0"/>
              </a:spcBef>
              <a:spcAft>
                <a:spcPts val="800"/>
              </a:spcAft>
            </a:pPr>
            <a:r>
              <a:rPr lang="en-IN" sz="4100" b="1" kern="100">
                <a:effectLst/>
                <a:latin typeface="Aptos" panose="020B0004020202020204" pitchFamily="34" charset="0"/>
                <a:ea typeface="Aptos" panose="020B0004020202020204" pitchFamily="34" charset="0"/>
                <a:cs typeface="Times New Roman" panose="02020603050405020304" pitchFamily="18" charset="0"/>
              </a:rPr>
              <a:t>Eighth vulnerability</a:t>
            </a:r>
            <a:br>
              <a:rPr lang="en-IN" sz="4100" kern="100">
                <a:effectLst/>
                <a:latin typeface="Aptos" panose="020B0004020202020204" pitchFamily="34" charset="0"/>
                <a:ea typeface="Aptos" panose="020B0004020202020204" pitchFamily="34" charset="0"/>
                <a:cs typeface="Times New Roman" panose="02020603050405020304" pitchFamily="18" charset="0"/>
              </a:rPr>
            </a:br>
            <a:endParaRPr lang="en-IN" sz="4100"/>
          </a:p>
        </p:txBody>
      </p:sp>
      <p:sp>
        <p:nvSpPr>
          <p:cNvPr id="4" name="Date Placeholder 3">
            <a:extLst>
              <a:ext uri="{FF2B5EF4-FFF2-40B4-BE49-F238E27FC236}">
                <a16:creationId xmlns:a16="http://schemas.microsoft.com/office/drawing/2014/main" id="{42EA940C-F613-E650-24BA-5BB9DAEAA7E4}"/>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smtClean="0"/>
              <a:pPr>
                <a:spcAft>
                  <a:spcPts val="600"/>
                </a:spcAft>
              </a:pPr>
              <a:t>8/13/2024</a:t>
            </a:fld>
            <a:endParaRPr lang="en-US"/>
          </a:p>
        </p:txBody>
      </p:sp>
      <p:sp>
        <p:nvSpPr>
          <p:cNvPr id="3" name="Content Placeholder 2">
            <a:extLst>
              <a:ext uri="{FF2B5EF4-FFF2-40B4-BE49-F238E27FC236}">
                <a16:creationId xmlns:a16="http://schemas.microsoft.com/office/drawing/2014/main" id="{BED16AEF-C95A-2F37-700F-F3709C5AE241}"/>
              </a:ext>
            </a:extLst>
          </p:cNvPr>
          <p:cNvSpPr>
            <a:spLocks noGrp="1"/>
          </p:cNvSpPr>
          <p:nvPr>
            <p:ph idx="1"/>
          </p:nvPr>
        </p:nvSpPr>
        <p:spPr>
          <a:xfrm>
            <a:off x="340137" y="2569464"/>
            <a:ext cx="4765264" cy="3555138"/>
          </a:xfrm>
        </p:spPr>
        <p:txBody>
          <a:bodyPr anchor="b">
            <a:normAutofit/>
          </a:bodyPr>
          <a:lstStyle/>
          <a:p>
            <a:r>
              <a:rPr lang="en-IN" b="1" kern="100">
                <a:effectLst/>
                <a:latin typeface="Aptos" panose="020B0004020202020204" pitchFamily="34" charset="0"/>
                <a:ea typeface="Aptos" panose="020B0004020202020204" pitchFamily="34" charset="0"/>
                <a:cs typeface="Times New Roman" panose="02020603050405020304" pitchFamily="18" charset="0"/>
              </a:rPr>
              <a:t> </a:t>
            </a:r>
            <a:r>
              <a:rPr lang="en-IN" b="1" kern="100">
                <a:effectLst/>
                <a:latin typeface="Abadi Extra Light" panose="020B0204020104020204" pitchFamily="34" charset="0"/>
                <a:ea typeface="Aptos" panose="020B0004020202020204" pitchFamily="34" charset="0"/>
                <a:cs typeface="Times New Roman" panose="02020603050405020304" pitchFamily="18" charset="0"/>
              </a:rPr>
              <a:t>Privilege escalation allowing unauthorized access to user emails.</a:t>
            </a:r>
            <a:br>
              <a:rPr lang="en-IN" kern="100">
                <a:effectLst/>
                <a:latin typeface="Abadi Extra Light" panose="020B0204020104020204" pitchFamily="34" charset="0"/>
                <a:ea typeface="Aptos" panose="020B0004020202020204" pitchFamily="34" charset="0"/>
                <a:cs typeface="Times New Roman" panose="02020603050405020304" pitchFamily="18" charset="0"/>
              </a:rPr>
            </a:br>
            <a:r>
              <a:rPr lang="en-IN" b="1" kern="100">
                <a:effectLst/>
                <a:latin typeface="Abadi Extra Light" panose="020B0204020104020204" pitchFamily="34" charset="0"/>
                <a:ea typeface="Aptos" panose="020B0004020202020204" pitchFamily="34" charset="0"/>
                <a:cs typeface="Times New Roman" panose="02020603050405020304" pitchFamily="18" charset="0"/>
              </a:rPr>
              <a:t>Recommendation:</a:t>
            </a:r>
            <a:r>
              <a:rPr lang="en-IN" kern="0">
                <a:effectLst/>
                <a:latin typeface="Abadi Extra Light" panose="020B0204020104020204" pitchFamily="34" charset="0"/>
                <a:ea typeface="Times New Roman" panose="02020603050405020304" pitchFamily="18" charset="0"/>
                <a:cs typeface="Times New Roman" panose="02020603050405020304" pitchFamily="18" charset="0"/>
              </a:rPr>
              <a:t> </a:t>
            </a:r>
            <a:r>
              <a:rPr lang="en-IN" kern="100">
                <a:effectLst/>
                <a:latin typeface="Abadi Extra Light" panose="020B0204020104020204" pitchFamily="34" charset="0"/>
                <a:ea typeface="Aptos" panose="020B0004020202020204" pitchFamily="34" charset="0"/>
                <a:cs typeface="Times New Roman" panose="02020603050405020304" pitchFamily="18" charset="0"/>
              </a:rPr>
              <a:t>Implement strict access controls to prevent privilege escalation and unauthorized access to user emails</a:t>
            </a:r>
            <a:br>
              <a:rPr lang="en-IN" kern="100">
                <a:effectLst/>
                <a:latin typeface="Abadi Extra Light" panose="020B0204020104020204" pitchFamily="34" charset="0"/>
                <a:ea typeface="Aptos" panose="020B0004020202020204" pitchFamily="34" charset="0"/>
                <a:cs typeface="Times New Roman" panose="02020603050405020304" pitchFamily="18" charset="0"/>
              </a:rPr>
            </a:br>
            <a:endParaRPr lang="en-IN" dirty="0">
              <a:latin typeface="Abadi Extra Light" panose="020B0204020104020204" pitchFamily="34" charset="0"/>
            </a:endParaRPr>
          </a:p>
        </p:txBody>
      </p:sp>
      <p:sp>
        <p:nvSpPr>
          <p:cNvPr id="5" name="Footer Placeholder 4">
            <a:extLst>
              <a:ext uri="{FF2B5EF4-FFF2-40B4-BE49-F238E27FC236}">
                <a16:creationId xmlns:a16="http://schemas.microsoft.com/office/drawing/2014/main" id="{C72700CC-E7F8-9784-90DF-BE7A23E973CA}"/>
              </a:ext>
            </a:extLst>
          </p:cNvPr>
          <p:cNvSpPr>
            <a:spLocks noGrp="1"/>
          </p:cNvSpPr>
          <p:nvPr>
            <p:ph type="ftr" sz="quarter" idx="11"/>
          </p:nvPr>
        </p:nvSpPr>
        <p:spPr>
          <a:xfrm>
            <a:off x="7344016" y="6424761"/>
            <a:ext cx="4059936" cy="365125"/>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34F4B7D6-E21C-E615-DE25-34604F309FEB}"/>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smtClean="0"/>
              <a:pPr>
                <a:spcAft>
                  <a:spcPts val="600"/>
                </a:spcAft>
              </a:pPr>
              <a:t>10</a:t>
            </a:fld>
            <a:endParaRPr lang="en-US"/>
          </a:p>
        </p:txBody>
      </p:sp>
    </p:spTree>
    <p:extLst>
      <p:ext uri="{BB962C8B-B14F-4D97-AF65-F5344CB8AC3E}">
        <p14:creationId xmlns:p14="http://schemas.microsoft.com/office/powerpoint/2010/main" val="3555700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4CEF0-FBA0-1A27-797E-30608FB375A4}"/>
              </a:ext>
            </a:extLst>
          </p:cNvPr>
          <p:cNvSpPr>
            <a:spLocks noGrp="1"/>
          </p:cNvSpPr>
          <p:nvPr>
            <p:ph type="ctrTitle"/>
          </p:nvPr>
        </p:nvSpPr>
        <p:spPr/>
        <p:txBody>
          <a:bodyPr/>
          <a:lstStyle/>
          <a:p>
            <a:r>
              <a:rPr lang="en-US" dirty="0"/>
              <a:t>Thank you </a:t>
            </a:r>
            <a:br>
              <a:rPr lang="en-US" dirty="0"/>
            </a:br>
            <a:endParaRPr lang="en-IN" dirty="0"/>
          </a:p>
        </p:txBody>
      </p:sp>
      <p:sp>
        <p:nvSpPr>
          <p:cNvPr id="3" name="Subtitle 2">
            <a:extLst>
              <a:ext uri="{FF2B5EF4-FFF2-40B4-BE49-F238E27FC236}">
                <a16:creationId xmlns:a16="http://schemas.microsoft.com/office/drawing/2014/main" id="{B154F2A4-A96B-A9A0-938D-4503361FEBA1}"/>
              </a:ext>
            </a:extLst>
          </p:cNvPr>
          <p:cNvSpPr>
            <a:spLocks noGrp="1"/>
          </p:cNvSpPr>
          <p:nvPr>
            <p:ph type="subTitle" idx="1"/>
          </p:nvPr>
        </p:nvSpPr>
        <p:spPr>
          <a:xfrm>
            <a:off x="187911" y="4459856"/>
            <a:ext cx="9059606" cy="2204283"/>
          </a:xfrm>
        </p:spPr>
        <p:txBody>
          <a:bodyPr>
            <a:normAutofit fontScale="92500" lnSpcReduction="10000"/>
          </a:bodyPr>
          <a:lstStyle/>
          <a:p>
            <a:r>
              <a:rPr lang="en-US" dirty="0"/>
              <a:t>Presented by : Kushagra Pitre </a:t>
            </a:r>
          </a:p>
          <a:p>
            <a:r>
              <a:rPr lang="en-US" dirty="0"/>
              <a:t>Date : 13/08/204</a:t>
            </a:r>
          </a:p>
          <a:p>
            <a:r>
              <a:rPr lang="en-US" dirty="0"/>
              <a:t>Contact : 9766695361</a:t>
            </a:r>
          </a:p>
          <a:p>
            <a:r>
              <a:rPr lang="en-IN" dirty="0"/>
              <a:t>Email: </a:t>
            </a:r>
            <a:r>
              <a:rPr lang="en-IN" dirty="0">
                <a:hlinkClick r:id="rId2"/>
              </a:rPr>
              <a:t>kushagrapitre2@gmail.com</a:t>
            </a:r>
            <a:endParaRPr lang="en-IN" dirty="0"/>
          </a:p>
          <a:p>
            <a:r>
              <a:rPr lang="en-IN" dirty="0"/>
              <a:t>Intern : </a:t>
            </a:r>
            <a:r>
              <a:rPr lang="en-IN" dirty="0" err="1"/>
              <a:t>andintern</a:t>
            </a:r>
            <a:r>
              <a:rPr lang="en-IN"/>
              <a:t> </a:t>
            </a:r>
            <a:endParaRPr lang="en-IN" dirty="0"/>
          </a:p>
        </p:txBody>
      </p:sp>
      <p:sp>
        <p:nvSpPr>
          <p:cNvPr id="4" name="Date Placeholder 3">
            <a:extLst>
              <a:ext uri="{FF2B5EF4-FFF2-40B4-BE49-F238E27FC236}">
                <a16:creationId xmlns:a16="http://schemas.microsoft.com/office/drawing/2014/main" id="{EA4443EE-C48E-839B-D137-60385C5F3456}"/>
              </a:ext>
            </a:extLst>
          </p:cNvPr>
          <p:cNvSpPr>
            <a:spLocks noGrp="1"/>
          </p:cNvSpPr>
          <p:nvPr>
            <p:ph type="dt" sz="half" idx="10"/>
          </p:nvPr>
        </p:nvSpPr>
        <p:spPr/>
        <p:txBody>
          <a:bodyPr/>
          <a:lstStyle/>
          <a:p>
            <a:fld id="{F2EE3B7B-C7B5-42CF-90CF-67B3D21B2314}" type="datetime1">
              <a:rPr lang="en-US" smtClean="0"/>
              <a:t>8/13/2024</a:t>
            </a:fld>
            <a:endParaRPr lang="en-US"/>
          </a:p>
        </p:txBody>
      </p:sp>
      <p:sp>
        <p:nvSpPr>
          <p:cNvPr id="5" name="Footer Placeholder 4">
            <a:extLst>
              <a:ext uri="{FF2B5EF4-FFF2-40B4-BE49-F238E27FC236}">
                <a16:creationId xmlns:a16="http://schemas.microsoft.com/office/drawing/2014/main" id="{8715DE91-64CE-C420-58EC-89B27ACFD72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756EE30-931C-3B3D-B254-07499051F192}"/>
              </a:ext>
            </a:extLst>
          </p:cNvPr>
          <p:cNvSpPr>
            <a:spLocks noGrp="1"/>
          </p:cNvSpPr>
          <p:nvPr>
            <p:ph type="sldNum" sz="quarter" idx="12"/>
          </p:nvPr>
        </p:nvSpPr>
        <p:spPr/>
        <p:txBody>
          <a:bodyPr/>
          <a:lstStyle/>
          <a:p>
            <a:fld id="{6E91CC32-6A6B-4E2E-BBA1-6864F305DA26}" type="slidenum">
              <a:rPr lang="en-US" smtClean="0"/>
              <a:t>11</a:t>
            </a:fld>
            <a:endParaRPr lang="en-US"/>
          </a:p>
        </p:txBody>
      </p:sp>
    </p:spTree>
    <p:extLst>
      <p:ext uri="{BB962C8B-B14F-4D97-AF65-F5344CB8AC3E}">
        <p14:creationId xmlns:p14="http://schemas.microsoft.com/office/powerpoint/2010/main" val="3952230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EF264-5B16-AFD0-4633-183BFDEC0924}"/>
              </a:ext>
            </a:extLst>
          </p:cNvPr>
          <p:cNvSpPr>
            <a:spLocks noGrp="1"/>
          </p:cNvSpPr>
          <p:nvPr>
            <p:ph type="title"/>
          </p:nvPr>
        </p:nvSpPr>
        <p:spPr/>
        <p:txBody>
          <a:bodyPr/>
          <a:lstStyle/>
          <a:p>
            <a:r>
              <a:rPr lang="en-IN" u="sng" dirty="0"/>
              <a:t>OWASP Juice Shop </a:t>
            </a:r>
          </a:p>
        </p:txBody>
      </p:sp>
      <p:sp>
        <p:nvSpPr>
          <p:cNvPr id="3" name="Content Placeholder 2">
            <a:extLst>
              <a:ext uri="{FF2B5EF4-FFF2-40B4-BE49-F238E27FC236}">
                <a16:creationId xmlns:a16="http://schemas.microsoft.com/office/drawing/2014/main" id="{7164619D-7C9C-A473-B422-8272DAE77F0F}"/>
              </a:ext>
            </a:extLst>
          </p:cNvPr>
          <p:cNvSpPr>
            <a:spLocks noGrp="1"/>
          </p:cNvSpPr>
          <p:nvPr>
            <p:ph idx="1"/>
          </p:nvPr>
        </p:nvSpPr>
        <p:spPr/>
        <p:txBody>
          <a:bodyPr/>
          <a:lstStyle/>
          <a:p>
            <a:r>
              <a:rPr lang="en-US" dirty="0">
                <a:latin typeface="Abadi Extra Light" panose="020F0502020204030204" pitchFamily="34" charset="0"/>
              </a:rPr>
              <a:t>OWASP Juice Shop is an intentionally insecure web application created by the Open Web Application Security Project (OWASP) to teach developers, security professionals, and students about web security issues. It includes vulnerabilities covering the OWASP Top 10 and beyond, providing a realistic environment to practice finding and exploiting security vulnerabilities.</a:t>
            </a:r>
            <a:endParaRPr lang="en-IN" dirty="0">
              <a:latin typeface="Abadi Extra Light" panose="020F0502020204030204" pitchFamily="34" charset="0"/>
            </a:endParaRPr>
          </a:p>
        </p:txBody>
      </p:sp>
      <p:sp>
        <p:nvSpPr>
          <p:cNvPr id="4" name="Date Placeholder 3">
            <a:extLst>
              <a:ext uri="{FF2B5EF4-FFF2-40B4-BE49-F238E27FC236}">
                <a16:creationId xmlns:a16="http://schemas.microsoft.com/office/drawing/2014/main" id="{73EFA21A-518D-8864-3BC4-8A23B442F59D}"/>
              </a:ext>
            </a:extLst>
          </p:cNvPr>
          <p:cNvSpPr>
            <a:spLocks noGrp="1"/>
          </p:cNvSpPr>
          <p:nvPr>
            <p:ph type="dt" sz="half" idx="10"/>
          </p:nvPr>
        </p:nvSpPr>
        <p:spPr/>
        <p:txBody>
          <a:bodyPr/>
          <a:lstStyle/>
          <a:p>
            <a:fld id="{0F996519-E62D-4F8C-AE1E-36928EC7D15C}" type="datetime1">
              <a:rPr lang="en-US" smtClean="0"/>
              <a:t>8/13/2024</a:t>
            </a:fld>
            <a:endParaRPr lang="en-US"/>
          </a:p>
        </p:txBody>
      </p:sp>
      <p:sp>
        <p:nvSpPr>
          <p:cNvPr id="5" name="Footer Placeholder 4">
            <a:extLst>
              <a:ext uri="{FF2B5EF4-FFF2-40B4-BE49-F238E27FC236}">
                <a16:creationId xmlns:a16="http://schemas.microsoft.com/office/drawing/2014/main" id="{40874ADE-DA2F-7FC0-EB10-2EC4080E19E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B13C1B7-5991-8E20-2B84-9439D1B19702}"/>
              </a:ext>
            </a:extLst>
          </p:cNvPr>
          <p:cNvSpPr>
            <a:spLocks noGrp="1"/>
          </p:cNvSpPr>
          <p:nvPr>
            <p:ph type="sldNum" sz="quarter" idx="12"/>
          </p:nvPr>
        </p:nvSpPr>
        <p:spPr/>
        <p:txBody>
          <a:bodyPr/>
          <a:lstStyle/>
          <a:p>
            <a:fld id="{6E91CC32-6A6B-4E2E-BBA1-6864F305DA26}" type="slidenum">
              <a:rPr lang="en-US" smtClean="0"/>
              <a:t>2</a:t>
            </a:fld>
            <a:endParaRPr lang="en-US"/>
          </a:p>
        </p:txBody>
      </p:sp>
    </p:spTree>
    <p:extLst>
      <p:ext uri="{BB962C8B-B14F-4D97-AF65-F5344CB8AC3E}">
        <p14:creationId xmlns:p14="http://schemas.microsoft.com/office/powerpoint/2010/main" val="221652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C8730B7C-A7B2-4DD8-192B-EFF68B193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8966D6-23D4-B92A-7C7E-5DD53C6E6BAC}"/>
              </a:ext>
            </a:extLst>
          </p:cNvPr>
          <p:cNvSpPr>
            <a:spLocks noGrp="1"/>
          </p:cNvSpPr>
          <p:nvPr>
            <p:ph type="title"/>
          </p:nvPr>
        </p:nvSpPr>
        <p:spPr>
          <a:xfrm>
            <a:off x="308388" y="750162"/>
            <a:ext cx="5787611" cy="1802538"/>
          </a:xfrm>
        </p:spPr>
        <p:txBody>
          <a:bodyPr vert="horz" lIns="91440" tIns="45720" rIns="91440" bIns="45720" rtlCol="0" anchor="t">
            <a:normAutofit/>
          </a:bodyPr>
          <a:lstStyle/>
          <a:p>
            <a:r>
              <a:rPr lang="en-US" u="sng" dirty="0"/>
              <a:t>First vulnerability </a:t>
            </a:r>
          </a:p>
        </p:txBody>
      </p:sp>
      <p:sp>
        <p:nvSpPr>
          <p:cNvPr id="4" name="Date Placeholder 3">
            <a:extLst>
              <a:ext uri="{FF2B5EF4-FFF2-40B4-BE49-F238E27FC236}">
                <a16:creationId xmlns:a16="http://schemas.microsoft.com/office/drawing/2014/main" id="{B30350EB-A667-9565-D3D3-2D54DE7BF5CC}"/>
              </a:ext>
            </a:extLst>
          </p:cNvPr>
          <p:cNvSpPr>
            <a:spLocks noGrp="1"/>
          </p:cNvSpPr>
          <p:nvPr>
            <p:ph type="dt" sz="half" idx="10"/>
          </p:nvPr>
        </p:nvSpPr>
        <p:spPr>
          <a:xfrm>
            <a:off x="340137" y="63202"/>
            <a:ext cx="2743200" cy="318221"/>
          </a:xfrm>
        </p:spPr>
        <p:txBody>
          <a:bodyPr vert="horz" lIns="91440" tIns="45720" rIns="91440" bIns="45720" rtlCol="0">
            <a:normAutofit/>
          </a:bodyPr>
          <a:lstStyle/>
          <a:p>
            <a:pPr>
              <a:spcAft>
                <a:spcPts val="600"/>
              </a:spcAft>
            </a:pPr>
            <a:fld id="{0F996519-E62D-4F8C-AE1E-36928EC7D15C}" type="datetime1">
              <a:rPr lang="en-US" smtClean="0"/>
              <a:pPr>
                <a:spcAft>
                  <a:spcPts val="600"/>
                </a:spcAft>
              </a:pPr>
              <a:t>8/13/2024</a:t>
            </a:fld>
            <a:endParaRPr lang="en-US"/>
          </a:p>
        </p:txBody>
      </p:sp>
      <p:sp>
        <p:nvSpPr>
          <p:cNvPr id="3" name="Content Placeholder 2">
            <a:extLst>
              <a:ext uri="{FF2B5EF4-FFF2-40B4-BE49-F238E27FC236}">
                <a16:creationId xmlns:a16="http://schemas.microsoft.com/office/drawing/2014/main" id="{98597217-3199-F1D2-39DA-5527698D8A57}"/>
              </a:ext>
            </a:extLst>
          </p:cNvPr>
          <p:cNvSpPr>
            <a:spLocks noGrp="1"/>
          </p:cNvSpPr>
          <p:nvPr>
            <p:ph idx="1"/>
          </p:nvPr>
        </p:nvSpPr>
        <p:spPr>
          <a:xfrm>
            <a:off x="336312" y="2569464"/>
            <a:ext cx="5787611" cy="3635036"/>
          </a:xfrm>
        </p:spPr>
        <p:txBody>
          <a:bodyPr vert="horz" lIns="91440" tIns="45720" rIns="91440" bIns="45720" rtlCol="0" anchor="b">
            <a:normAutofit/>
          </a:bodyPr>
          <a:lstStyle/>
          <a:p>
            <a:pPr marL="0" indent="0">
              <a:buNone/>
            </a:pPr>
            <a:r>
              <a:rPr lang="en-US" dirty="0">
                <a:effectLst/>
                <a:latin typeface="Abadi Extra Light" panose="020B0204020104020204" pitchFamily="34" charset="0"/>
              </a:rPr>
              <a:t>Login is vulnerable to SQL injection.</a:t>
            </a:r>
          </a:p>
          <a:p>
            <a:pPr marL="0" indent="0">
              <a:buNone/>
            </a:pPr>
            <a:r>
              <a:rPr lang="en-US" dirty="0">
                <a:latin typeface="Abadi Extra Light" panose="020B0204020104020204" pitchFamily="34" charset="0"/>
              </a:rPr>
              <a:t>Recommendation : Use parameterized queries to prevent SQL injection in the login functionality.</a:t>
            </a:r>
          </a:p>
          <a:p>
            <a:pPr marL="0" indent="0">
              <a:buNone/>
            </a:pPr>
            <a:endParaRPr lang="en-US" dirty="0"/>
          </a:p>
        </p:txBody>
      </p:sp>
      <p:pic>
        <p:nvPicPr>
          <p:cNvPr id="8" name="Picture 7" descr="A screenshot of a computer&#10;&#10;Description automatically generated">
            <a:extLst>
              <a:ext uri="{FF2B5EF4-FFF2-40B4-BE49-F238E27FC236}">
                <a16:creationId xmlns:a16="http://schemas.microsoft.com/office/drawing/2014/main" id="{2B24C336-26A0-4D15-5A5F-1710C965DBF3}"/>
              </a:ext>
            </a:extLst>
          </p:cNvPr>
          <p:cNvPicPr>
            <a:picLocks noChangeAspect="1"/>
          </p:cNvPicPr>
          <p:nvPr/>
        </p:nvPicPr>
        <p:blipFill>
          <a:blip r:embed="rId2">
            <a:extLst>
              <a:ext uri="{28A0092B-C50C-407E-A947-70E740481C1C}">
                <a14:useLocalDpi xmlns:a14="http://schemas.microsoft.com/office/drawing/2010/main" val="0"/>
              </a:ext>
            </a:extLst>
          </a:blip>
          <a:srcRect r="15073" b="-5"/>
          <a:stretch/>
        </p:blipFill>
        <p:spPr>
          <a:xfrm>
            <a:off x="8125413" y="838200"/>
            <a:ext cx="3238500" cy="2556263"/>
          </a:xfrm>
          <a:custGeom>
            <a:avLst/>
            <a:gdLst/>
            <a:ahLst/>
            <a:cxnLst/>
            <a:rect l="l" t="t" r="r" b="b"/>
            <a:pathLst>
              <a:path w="3238500" h="2556263">
                <a:moveTo>
                  <a:pt x="565369" y="0"/>
                </a:moveTo>
                <a:lnTo>
                  <a:pt x="2673131" y="0"/>
                </a:lnTo>
                <a:cubicBezTo>
                  <a:pt x="2985376" y="0"/>
                  <a:pt x="3238500" y="253124"/>
                  <a:pt x="3238500" y="565369"/>
                </a:cubicBezTo>
                <a:lnTo>
                  <a:pt x="3238500" y="1990894"/>
                </a:lnTo>
                <a:cubicBezTo>
                  <a:pt x="3238500" y="2303139"/>
                  <a:pt x="2985376" y="2556263"/>
                  <a:pt x="2673131" y="2556263"/>
                </a:cubicBezTo>
                <a:lnTo>
                  <a:pt x="565369" y="2556263"/>
                </a:lnTo>
                <a:cubicBezTo>
                  <a:pt x="253124" y="2556263"/>
                  <a:pt x="0" y="2303139"/>
                  <a:pt x="0" y="1990894"/>
                </a:cubicBezTo>
                <a:lnTo>
                  <a:pt x="0" y="565369"/>
                </a:lnTo>
                <a:cubicBezTo>
                  <a:pt x="0" y="253124"/>
                  <a:pt x="253124" y="0"/>
                  <a:pt x="565369" y="0"/>
                </a:cubicBezTo>
                <a:close/>
              </a:path>
            </a:pathLst>
          </a:custGeom>
        </p:spPr>
      </p:pic>
      <p:pic>
        <p:nvPicPr>
          <p:cNvPr id="10" name="Picture 9" descr="A screenshot of a video chat&#10;&#10;Description automatically generated">
            <a:extLst>
              <a:ext uri="{FF2B5EF4-FFF2-40B4-BE49-F238E27FC236}">
                <a16:creationId xmlns:a16="http://schemas.microsoft.com/office/drawing/2014/main" id="{5DCF94F5-5814-C568-FE41-B6ADEE989685}"/>
              </a:ext>
            </a:extLst>
          </p:cNvPr>
          <p:cNvPicPr>
            <a:picLocks noChangeAspect="1"/>
          </p:cNvPicPr>
          <p:nvPr/>
        </p:nvPicPr>
        <p:blipFill>
          <a:blip r:embed="rId3">
            <a:extLst>
              <a:ext uri="{28A0092B-C50C-407E-A947-70E740481C1C}">
                <a14:useLocalDpi xmlns:a14="http://schemas.microsoft.com/office/drawing/2010/main" val="0"/>
              </a:ext>
            </a:extLst>
          </a:blip>
          <a:srcRect t="4294" r="1" b="5830"/>
          <a:stretch/>
        </p:blipFill>
        <p:spPr>
          <a:xfrm>
            <a:off x="8125413" y="3476464"/>
            <a:ext cx="3238500" cy="2556263"/>
          </a:xfrm>
          <a:custGeom>
            <a:avLst/>
            <a:gdLst/>
            <a:ahLst/>
            <a:cxnLst/>
            <a:rect l="l" t="t" r="r" b="b"/>
            <a:pathLst>
              <a:path w="3238500" h="2556263">
                <a:moveTo>
                  <a:pt x="565369" y="0"/>
                </a:moveTo>
                <a:lnTo>
                  <a:pt x="2673131" y="0"/>
                </a:lnTo>
                <a:cubicBezTo>
                  <a:pt x="2985376" y="0"/>
                  <a:pt x="3238500" y="253124"/>
                  <a:pt x="3238500" y="565369"/>
                </a:cubicBezTo>
                <a:lnTo>
                  <a:pt x="3238500" y="1990894"/>
                </a:lnTo>
                <a:cubicBezTo>
                  <a:pt x="3238500" y="2303139"/>
                  <a:pt x="2985376" y="2556263"/>
                  <a:pt x="2673131" y="2556263"/>
                </a:cubicBezTo>
                <a:lnTo>
                  <a:pt x="565369" y="2556263"/>
                </a:lnTo>
                <a:cubicBezTo>
                  <a:pt x="253124" y="2556263"/>
                  <a:pt x="0" y="2303139"/>
                  <a:pt x="0" y="1990894"/>
                </a:cubicBezTo>
                <a:lnTo>
                  <a:pt x="0" y="565369"/>
                </a:lnTo>
                <a:cubicBezTo>
                  <a:pt x="0" y="253124"/>
                  <a:pt x="253124" y="0"/>
                  <a:pt x="565369" y="0"/>
                </a:cubicBezTo>
                <a:close/>
              </a:path>
            </a:pathLst>
          </a:custGeom>
        </p:spPr>
      </p:pic>
      <p:sp>
        <p:nvSpPr>
          <p:cNvPr id="5" name="Footer Placeholder 4">
            <a:extLst>
              <a:ext uri="{FF2B5EF4-FFF2-40B4-BE49-F238E27FC236}">
                <a16:creationId xmlns:a16="http://schemas.microsoft.com/office/drawing/2014/main" id="{580286D3-ABEB-CEE0-652C-50CF160273F2}"/>
              </a:ext>
            </a:extLst>
          </p:cNvPr>
          <p:cNvSpPr>
            <a:spLocks noGrp="1"/>
          </p:cNvSpPr>
          <p:nvPr>
            <p:ph type="ftr" sz="quarter" idx="11"/>
          </p:nvPr>
        </p:nvSpPr>
        <p:spPr>
          <a:xfrm>
            <a:off x="7344016" y="6424761"/>
            <a:ext cx="4059936" cy="365125"/>
          </a:xfrm>
        </p:spPr>
        <p:txBody>
          <a:bodyPr vert="horz" lIns="91440" tIns="45720" rIns="91440" bIns="45720" rtlCol="0">
            <a:normAutofit/>
          </a:bodyPr>
          <a:lstStyle/>
          <a:p>
            <a:pPr>
              <a:spcAft>
                <a:spcPts val="600"/>
              </a:spcAft>
            </a:pPr>
            <a:r>
              <a:rPr lang="en-US" b="0" kern="1200" cap="all" spc="0" baseline="0">
                <a:latin typeface="+mn-lt"/>
                <a:ea typeface="+mn-ea"/>
                <a:cs typeface="+mn-cs"/>
              </a:rPr>
              <a:t>Sample Footer Text</a:t>
            </a:r>
          </a:p>
        </p:txBody>
      </p:sp>
      <p:sp>
        <p:nvSpPr>
          <p:cNvPr id="6" name="Slide Number Placeholder 5">
            <a:extLst>
              <a:ext uri="{FF2B5EF4-FFF2-40B4-BE49-F238E27FC236}">
                <a16:creationId xmlns:a16="http://schemas.microsoft.com/office/drawing/2014/main" id="{C74BBA7F-4ED0-C20F-AF3B-5108E5431B04}"/>
              </a:ext>
            </a:extLst>
          </p:cNvPr>
          <p:cNvSpPr>
            <a:spLocks noGrp="1"/>
          </p:cNvSpPr>
          <p:nvPr>
            <p:ph type="sldNum" sz="quarter" idx="12"/>
          </p:nvPr>
        </p:nvSpPr>
        <p:spPr>
          <a:xfrm>
            <a:off x="11403951" y="6425816"/>
            <a:ext cx="429768" cy="365125"/>
          </a:xfrm>
        </p:spPr>
        <p:txBody>
          <a:bodyPr vert="horz" lIns="91440" tIns="45720" rIns="91440" bIns="45720" rtlCol="0">
            <a:normAutofit/>
          </a:bodyPr>
          <a:lstStyle/>
          <a:p>
            <a:pPr>
              <a:spcAft>
                <a:spcPts val="600"/>
              </a:spcAft>
            </a:pPr>
            <a:fld id="{6E91CC32-6A6B-4E2E-BBA1-6864F305DA26}" type="slidenum">
              <a:rPr lang="en-US"/>
              <a:pPr>
                <a:spcAft>
                  <a:spcPts val="600"/>
                </a:spcAft>
              </a:pPr>
              <a:t>3</a:t>
            </a:fld>
            <a:endParaRPr lang="en-US"/>
          </a:p>
        </p:txBody>
      </p:sp>
    </p:spTree>
    <p:extLst>
      <p:ext uri="{BB962C8B-B14F-4D97-AF65-F5344CB8AC3E}">
        <p14:creationId xmlns:p14="http://schemas.microsoft.com/office/powerpoint/2010/main" val="664602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876D2B9-2E99-23C0-A25B-77784F231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9E8757-D6E1-129E-E250-A3D6FD7A1550}"/>
              </a:ext>
            </a:extLst>
          </p:cNvPr>
          <p:cNvSpPr>
            <a:spLocks noGrp="1"/>
          </p:cNvSpPr>
          <p:nvPr>
            <p:ph type="title"/>
          </p:nvPr>
        </p:nvSpPr>
        <p:spPr>
          <a:xfrm>
            <a:off x="308388" y="753034"/>
            <a:ext cx="4025406" cy="1799665"/>
          </a:xfrm>
        </p:spPr>
        <p:txBody>
          <a:bodyPr anchor="t">
            <a:normAutofit/>
          </a:bodyPr>
          <a:lstStyle/>
          <a:p>
            <a:r>
              <a:rPr lang="en-US" u="sng" dirty="0"/>
              <a:t>Second </a:t>
            </a:r>
            <a:r>
              <a:rPr lang="en-US" u="sng" dirty="0" err="1"/>
              <a:t>Vulnerbility</a:t>
            </a:r>
            <a:r>
              <a:rPr lang="en-US" u="sng" dirty="0"/>
              <a:t> </a:t>
            </a:r>
            <a:endParaRPr lang="en-IN" u="sng" dirty="0"/>
          </a:p>
        </p:txBody>
      </p:sp>
      <p:sp>
        <p:nvSpPr>
          <p:cNvPr id="4" name="Date Placeholder 3">
            <a:extLst>
              <a:ext uri="{FF2B5EF4-FFF2-40B4-BE49-F238E27FC236}">
                <a16:creationId xmlns:a16="http://schemas.microsoft.com/office/drawing/2014/main" id="{A177F118-2F2A-0B65-BE25-E8D6BC67C85A}"/>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smtClean="0"/>
              <a:pPr>
                <a:spcAft>
                  <a:spcPts val="600"/>
                </a:spcAft>
              </a:pPr>
              <a:t>8/13/2024</a:t>
            </a:fld>
            <a:endParaRPr lang="en-US"/>
          </a:p>
        </p:txBody>
      </p:sp>
      <p:sp>
        <p:nvSpPr>
          <p:cNvPr id="3" name="Content Placeholder 2">
            <a:extLst>
              <a:ext uri="{FF2B5EF4-FFF2-40B4-BE49-F238E27FC236}">
                <a16:creationId xmlns:a16="http://schemas.microsoft.com/office/drawing/2014/main" id="{18FB21A2-2389-BEEB-90CC-8BE22C68BA98}"/>
              </a:ext>
            </a:extLst>
          </p:cNvPr>
          <p:cNvSpPr>
            <a:spLocks noGrp="1"/>
          </p:cNvSpPr>
          <p:nvPr>
            <p:ph idx="1"/>
          </p:nvPr>
        </p:nvSpPr>
        <p:spPr>
          <a:xfrm>
            <a:off x="340619" y="2569464"/>
            <a:ext cx="3993175" cy="3555491"/>
          </a:xfrm>
        </p:spPr>
        <p:txBody>
          <a:bodyPr anchor="b">
            <a:normAutofit/>
          </a:bodyPr>
          <a:lstStyle/>
          <a:p>
            <a:pPr marL="0" indent="0">
              <a:buNone/>
            </a:pPr>
            <a:r>
              <a:rPr lang="en-US" dirty="0">
                <a:latin typeface="Abadi Extra Light" panose="020B0204020104020204" pitchFamily="34" charset="0"/>
              </a:rPr>
              <a:t>Some User login is also vulnerable to SQL injection, but it grants admin access instead of the targeted user account</a:t>
            </a:r>
            <a:r>
              <a:rPr lang="en-US" dirty="0"/>
              <a:t>.</a:t>
            </a:r>
          </a:p>
          <a:p>
            <a:pPr marL="0" indent="0">
              <a:buNone/>
            </a:pPr>
            <a:endParaRPr lang="en-US" dirty="0"/>
          </a:p>
          <a:p>
            <a:pPr marL="0" indent="0">
              <a:buNone/>
            </a:pPr>
            <a:r>
              <a:rPr lang="en-US" dirty="0">
                <a:latin typeface="Abadi Extra Light" panose="020B0204020104020204" pitchFamily="34" charset="0"/>
              </a:rPr>
              <a:t>Recommendation : Implement input validation and use parameterized queries to prevent SQL injection that can grant admin access</a:t>
            </a:r>
            <a:r>
              <a:rPr lang="en-US" dirty="0"/>
              <a:t>.</a:t>
            </a:r>
            <a:endParaRPr lang="en-IN" dirty="0"/>
          </a:p>
        </p:txBody>
      </p:sp>
      <p:pic>
        <p:nvPicPr>
          <p:cNvPr id="8" name="Picture 7" descr="A screenshot of a computer&#10;&#10;Description automatically generated">
            <a:extLst>
              <a:ext uri="{FF2B5EF4-FFF2-40B4-BE49-F238E27FC236}">
                <a16:creationId xmlns:a16="http://schemas.microsoft.com/office/drawing/2014/main" id="{BA425BEE-D2E8-C60D-4C29-EDE5429F8B31}"/>
              </a:ext>
            </a:extLst>
          </p:cNvPr>
          <p:cNvPicPr>
            <a:picLocks noChangeAspect="1"/>
          </p:cNvPicPr>
          <p:nvPr/>
        </p:nvPicPr>
        <p:blipFill>
          <a:blip r:embed="rId2">
            <a:extLst>
              <a:ext uri="{28A0092B-C50C-407E-A947-70E740481C1C}">
                <a14:useLocalDpi xmlns:a14="http://schemas.microsoft.com/office/drawing/2010/main" val="0"/>
              </a:ext>
            </a:extLst>
          </a:blip>
          <a:srcRect l="7061" r="8932" b="2"/>
          <a:stretch/>
        </p:blipFill>
        <p:spPr>
          <a:xfrm>
            <a:off x="5105401" y="1"/>
            <a:ext cx="7090851" cy="6857999"/>
          </a:xfrm>
          <a:custGeom>
            <a:avLst/>
            <a:gdLst/>
            <a:ahLst/>
            <a:cxnLst/>
            <a:rect l="l" t="t" r="r" b="b"/>
            <a:pathLst>
              <a:path w="7090851" h="6874453">
                <a:moveTo>
                  <a:pt x="679539" y="0"/>
                </a:moveTo>
                <a:lnTo>
                  <a:pt x="7090851" y="0"/>
                </a:lnTo>
                <a:lnTo>
                  <a:pt x="7090851" y="6874453"/>
                </a:lnTo>
                <a:lnTo>
                  <a:pt x="679539" y="6874453"/>
                </a:lnTo>
                <a:cubicBezTo>
                  <a:pt x="304240" y="6874453"/>
                  <a:pt x="0" y="6570213"/>
                  <a:pt x="0" y="6194913"/>
                </a:cubicBezTo>
                <a:lnTo>
                  <a:pt x="0" y="679540"/>
                </a:lnTo>
                <a:cubicBezTo>
                  <a:pt x="0" y="304240"/>
                  <a:pt x="304240" y="0"/>
                  <a:pt x="679539" y="0"/>
                </a:cubicBezTo>
                <a:close/>
              </a:path>
            </a:pathLst>
          </a:custGeom>
        </p:spPr>
      </p:pic>
      <p:sp>
        <p:nvSpPr>
          <p:cNvPr id="5" name="Footer Placeholder 4">
            <a:extLst>
              <a:ext uri="{FF2B5EF4-FFF2-40B4-BE49-F238E27FC236}">
                <a16:creationId xmlns:a16="http://schemas.microsoft.com/office/drawing/2014/main" id="{5699CBEE-84D1-3CDF-ADF8-CC556ED8D59E}"/>
              </a:ext>
            </a:extLst>
          </p:cNvPr>
          <p:cNvSpPr>
            <a:spLocks noGrp="1"/>
          </p:cNvSpPr>
          <p:nvPr>
            <p:ph type="ftr" sz="quarter" idx="11"/>
          </p:nvPr>
        </p:nvSpPr>
        <p:spPr>
          <a:xfrm>
            <a:off x="7344016" y="6424761"/>
            <a:ext cx="4059936" cy="365125"/>
          </a:xfrm>
        </p:spPr>
        <p:txBody>
          <a:bodyPr>
            <a:normAutofit/>
          </a:bodyPr>
          <a:lstStyle/>
          <a:p>
            <a:pPr>
              <a:spcAft>
                <a:spcPts val="600"/>
              </a:spcAft>
            </a:pPr>
            <a:r>
              <a:rPr lang="en-US">
                <a:solidFill>
                  <a:srgbClr val="FFFFFF"/>
                </a:solidFill>
              </a:rPr>
              <a:t>Sample Footer Text</a:t>
            </a:r>
          </a:p>
        </p:txBody>
      </p:sp>
      <p:sp>
        <p:nvSpPr>
          <p:cNvPr id="6" name="Slide Number Placeholder 5">
            <a:extLst>
              <a:ext uri="{FF2B5EF4-FFF2-40B4-BE49-F238E27FC236}">
                <a16:creationId xmlns:a16="http://schemas.microsoft.com/office/drawing/2014/main" id="{6D8A135A-E313-3CF3-AB0C-AC0599821E5B}"/>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a:solidFill>
                  <a:srgbClr val="FFFFFF"/>
                </a:solidFill>
              </a:rPr>
              <a:pPr>
                <a:spcAft>
                  <a:spcPts val="600"/>
                </a:spcAft>
              </a:pPr>
              <a:t>4</a:t>
            </a:fld>
            <a:endParaRPr lang="en-US">
              <a:solidFill>
                <a:srgbClr val="FFFFFF"/>
              </a:solidFill>
            </a:endParaRPr>
          </a:p>
        </p:txBody>
      </p:sp>
    </p:spTree>
    <p:extLst>
      <p:ext uri="{BB962C8B-B14F-4D97-AF65-F5344CB8AC3E}">
        <p14:creationId xmlns:p14="http://schemas.microsoft.com/office/powerpoint/2010/main" val="4081762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5E52735-98DE-F5FB-1D6A-A05E885D8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B540EE-BF37-B0FF-9446-FB96D8D8E6C3}"/>
              </a:ext>
            </a:extLst>
          </p:cNvPr>
          <p:cNvSpPr>
            <a:spLocks noGrp="1"/>
          </p:cNvSpPr>
          <p:nvPr>
            <p:ph type="title"/>
          </p:nvPr>
        </p:nvSpPr>
        <p:spPr>
          <a:xfrm>
            <a:off x="498436" y="590979"/>
            <a:ext cx="5442117" cy="1768929"/>
          </a:xfrm>
        </p:spPr>
        <p:txBody>
          <a:bodyPr anchor="t">
            <a:normAutofit/>
          </a:bodyPr>
          <a:lstStyle/>
          <a:p>
            <a:r>
              <a:rPr lang="en-US" u="sng" dirty="0"/>
              <a:t>Third Vulnerability </a:t>
            </a:r>
            <a:endParaRPr lang="en-IN" u="sng" dirty="0"/>
          </a:p>
        </p:txBody>
      </p:sp>
      <p:sp>
        <p:nvSpPr>
          <p:cNvPr id="4" name="Date Placeholder 3">
            <a:extLst>
              <a:ext uri="{FF2B5EF4-FFF2-40B4-BE49-F238E27FC236}">
                <a16:creationId xmlns:a16="http://schemas.microsoft.com/office/drawing/2014/main" id="{90DAFE06-B48B-E35C-41AF-60443A257173}"/>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smtClean="0"/>
              <a:pPr>
                <a:spcAft>
                  <a:spcPts val="600"/>
                </a:spcAft>
              </a:pPr>
              <a:t>8/13/2024</a:t>
            </a:fld>
            <a:endParaRPr lang="en-US"/>
          </a:p>
        </p:txBody>
      </p:sp>
      <p:sp>
        <p:nvSpPr>
          <p:cNvPr id="3" name="Content Placeholder 2">
            <a:extLst>
              <a:ext uri="{FF2B5EF4-FFF2-40B4-BE49-F238E27FC236}">
                <a16:creationId xmlns:a16="http://schemas.microsoft.com/office/drawing/2014/main" id="{1D6C5954-4708-F6B2-C0E9-DDDF55519D7E}"/>
              </a:ext>
            </a:extLst>
          </p:cNvPr>
          <p:cNvSpPr>
            <a:spLocks noGrp="1"/>
          </p:cNvSpPr>
          <p:nvPr>
            <p:ph idx="1"/>
          </p:nvPr>
        </p:nvSpPr>
        <p:spPr>
          <a:xfrm>
            <a:off x="335467" y="1119674"/>
            <a:ext cx="5417870" cy="5670212"/>
          </a:xfrm>
        </p:spPr>
        <p:txBody>
          <a:bodyPr anchor="b">
            <a:normAutofit fontScale="40000" lnSpcReduction="20000"/>
          </a:bodyPr>
          <a:lstStyle/>
          <a:p>
            <a:pPr marL="0" indent="0">
              <a:lnSpc>
                <a:spcPct val="110000"/>
              </a:lnSpc>
              <a:buNone/>
            </a:pPr>
            <a:r>
              <a:rPr lang="en-IN" sz="3300" b="1" kern="100" dirty="0">
                <a:effectLst/>
                <a:latin typeface="Abadi Extra Light" panose="020B0204020104020204" pitchFamily="34" charset="0"/>
                <a:ea typeface="Aptos" panose="020B0004020202020204" pitchFamily="34" charset="0"/>
                <a:cs typeface="Times New Roman" panose="02020603050405020304" pitchFamily="18" charset="0"/>
              </a:rPr>
              <a:t>The system permits using the same email address for both the username and password, compromising account security.</a:t>
            </a:r>
          </a:p>
          <a:p>
            <a:pPr marL="0" indent="0">
              <a:lnSpc>
                <a:spcPct val="110000"/>
              </a:lnSpc>
              <a:buNone/>
            </a:pPr>
            <a:r>
              <a:rPr lang="en-US" sz="3300" kern="100" dirty="0">
                <a:effectLst/>
                <a:latin typeface="Abadi Extra Light" panose="020B0204020104020204" pitchFamily="34" charset="0"/>
                <a:ea typeface="Aptos" panose="020B0004020202020204" pitchFamily="34" charset="0"/>
                <a:cs typeface="Times New Roman" panose="02020603050405020304" pitchFamily="18" charset="0"/>
              </a:rPr>
              <a:t>I went back to Burp Suite and noticed a POST request to /</a:t>
            </a:r>
            <a:r>
              <a:rPr lang="en-US" sz="3300" kern="100" dirty="0" err="1">
                <a:effectLst/>
                <a:latin typeface="Abadi Extra Light" panose="020B0204020104020204" pitchFamily="34" charset="0"/>
                <a:ea typeface="Aptos" panose="020B0004020202020204" pitchFamily="34" charset="0"/>
                <a:cs typeface="Times New Roman" panose="02020603050405020304" pitchFamily="18" charset="0"/>
              </a:rPr>
              <a:t>api</a:t>
            </a:r>
            <a:r>
              <a:rPr lang="en-US" sz="3300" kern="100" dirty="0">
                <a:effectLst/>
                <a:latin typeface="Abadi Extra Light" panose="020B0204020104020204" pitchFamily="34" charset="0"/>
                <a:ea typeface="Aptos" panose="020B0004020202020204" pitchFamily="34" charset="0"/>
                <a:cs typeface="Times New Roman" panose="02020603050405020304" pitchFamily="18" charset="0"/>
              </a:rPr>
              <a:t>/Users/. Curious, I sent it to the Repeater, removed the POST body, changed the request to GET, and sent it. I received a response error:</a:t>
            </a:r>
          </a:p>
          <a:p>
            <a:pPr marL="0" indent="0">
              <a:lnSpc>
                <a:spcPct val="110000"/>
              </a:lnSpc>
              <a:buNone/>
            </a:pPr>
            <a:r>
              <a:rPr lang="en-US" sz="3300" kern="100" dirty="0">
                <a:effectLst/>
                <a:latin typeface="Abadi Extra Light" panose="020B0204020104020204" pitchFamily="34" charset="0"/>
                <a:ea typeface="Aptos" panose="020B0004020202020204" pitchFamily="34" charset="0"/>
                <a:cs typeface="Times New Roman" panose="02020603050405020304" pitchFamily="18" charset="0"/>
              </a:rPr>
              <a:t>{</a:t>
            </a:r>
          </a:p>
          <a:p>
            <a:pPr marL="0" indent="0">
              <a:lnSpc>
                <a:spcPct val="110000"/>
              </a:lnSpc>
              <a:buNone/>
            </a:pPr>
            <a:r>
              <a:rPr lang="en-US" sz="3300" kern="100" dirty="0">
                <a:effectLst/>
                <a:latin typeface="Abadi Extra Light" panose="020B0204020104020204" pitchFamily="34" charset="0"/>
                <a:ea typeface="Aptos" panose="020B0004020202020204" pitchFamily="34" charset="0"/>
                <a:cs typeface="Times New Roman" panose="02020603050405020304" pitchFamily="18" charset="0"/>
              </a:rPr>
              <a:t>  "error": {</a:t>
            </a:r>
          </a:p>
          <a:p>
            <a:pPr marL="0" indent="0">
              <a:lnSpc>
                <a:spcPct val="110000"/>
              </a:lnSpc>
              <a:buNone/>
            </a:pPr>
            <a:r>
              <a:rPr lang="en-US" sz="3300" kern="100" dirty="0">
                <a:effectLst/>
                <a:latin typeface="Abadi Extra Light" panose="020B0204020104020204" pitchFamily="34" charset="0"/>
                <a:ea typeface="Aptos" panose="020B0004020202020204" pitchFamily="34" charset="0"/>
                <a:cs typeface="Times New Roman" panose="02020603050405020304" pitchFamily="18" charset="0"/>
              </a:rPr>
              <a:t>    "message": "No Authorization header was found",</a:t>
            </a:r>
          </a:p>
          <a:p>
            <a:pPr marL="0" indent="0">
              <a:lnSpc>
                <a:spcPct val="110000"/>
              </a:lnSpc>
              <a:buNone/>
            </a:pPr>
            <a:r>
              <a:rPr lang="en-US" sz="3300" kern="100" dirty="0">
                <a:effectLst/>
                <a:latin typeface="Abadi Extra Light" panose="020B0204020104020204" pitchFamily="34" charset="0"/>
                <a:ea typeface="Aptos" panose="020B0004020202020204" pitchFamily="34" charset="0"/>
                <a:cs typeface="Times New Roman" panose="02020603050405020304" pitchFamily="18" charset="0"/>
              </a:rPr>
              <a:t>    "name": "</a:t>
            </a:r>
            <a:r>
              <a:rPr lang="en-US" sz="3300" kern="100" dirty="0" err="1">
                <a:effectLst/>
                <a:latin typeface="Abadi Extra Light" panose="020B0204020104020204" pitchFamily="34" charset="0"/>
                <a:ea typeface="Aptos" panose="020B0004020202020204" pitchFamily="34" charset="0"/>
                <a:cs typeface="Times New Roman" panose="02020603050405020304" pitchFamily="18" charset="0"/>
              </a:rPr>
              <a:t>UnauthorizedError</a:t>
            </a:r>
            <a:r>
              <a:rPr lang="en-US" sz="3300" kern="100" dirty="0">
                <a:effectLst/>
                <a:latin typeface="Abadi Extra Light" panose="020B0204020104020204" pitchFamily="34" charset="0"/>
                <a:ea typeface="Aptos" panose="020B0004020202020204" pitchFamily="34" charset="0"/>
                <a:cs typeface="Times New Roman" panose="02020603050405020304" pitchFamily="18" charset="0"/>
              </a:rPr>
              <a:t>",</a:t>
            </a:r>
          </a:p>
          <a:p>
            <a:pPr marL="0" indent="0">
              <a:lnSpc>
                <a:spcPct val="110000"/>
              </a:lnSpc>
              <a:buNone/>
            </a:pPr>
            <a:r>
              <a:rPr lang="en-US" sz="3300" kern="100" dirty="0">
                <a:effectLst/>
                <a:latin typeface="Abadi Extra Light" panose="020B0204020104020204" pitchFamily="34" charset="0"/>
                <a:ea typeface="Aptos" panose="020B0004020202020204" pitchFamily="34" charset="0"/>
                <a:cs typeface="Times New Roman" panose="02020603050405020304" pitchFamily="18" charset="0"/>
              </a:rPr>
              <a:t>    "code": "</a:t>
            </a:r>
            <a:r>
              <a:rPr lang="en-US" sz="3300" kern="100" dirty="0" err="1">
                <a:effectLst/>
                <a:latin typeface="Abadi Extra Light" panose="020B0204020104020204" pitchFamily="34" charset="0"/>
                <a:ea typeface="Aptos" panose="020B0004020202020204" pitchFamily="34" charset="0"/>
                <a:cs typeface="Times New Roman" panose="02020603050405020304" pitchFamily="18" charset="0"/>
              </a:rPr>
              <a:t>credentials_required</a:t>
            </a:r>
            <a:r>
              <a:rPr lang="en-US" sz="3300" kern="100" dirty="0">
                <a:effectLst/>
                <a:latin typeface="Abadi Extra Light" panose="020B0204020104020204" pitchFamily="34" charset="0"/>
                <a:ea typeface="Aptos" panose="020B0004020202020204" pitchFamily="34" charset="0"/>
                <a:cs typeface="Times New Roman" panose="02020603050405020304" pitchFamily="18" charset="0"/>
              </a:rPr>
              <a:t>",</a:t>
            </a:r>
          </a:p>
          <a:p>
            <a:pPr marL="0" indent="0">
              <a:lnSpc>
                <a:spcPct val="110000"/>
              </a:lnSpc>
              <a:buNone/>
            </a:pPr>
            <a:r>
              <a:rPr lang="en-US" sz="3300" kern="100" dirty="0">
                <a:effectLst/>
                <a:latin typeface="Abadi Extra Light" panose="020B0204020104020204" pitchFamily="34" charset="0"/>
                <a:ea typeface="Aptos" panose="020B0004020202020204" pitchFamily="34" charset="0"/>
                <a:cs typeface="Times New Roman" panose="02020603050405020304" pitchFamily="18" charset="0"/>
              </a:rPr>
              <a:t>    "status": 401,</a:t>
            </a:r>
          </a:p>
          <a:p>
            <a:pPr marL="0" indent="0">
              <a:lnSpc>
                <a:spcPct val="110000"/>
              </a:lnSpc>
              <a:buNone/>
            </a:pPr>
            <a:r>
              <a:rPr lang="en-US" sz="3300" kern="100" dirty="0">
                <a:effectLst/>
                <a:latin typeface="Abadi Extra Light" panose="020B0204020104020204" pitchFamily="34" charset="0"/>
                <a:ea typeface="Aptos" panose="020B0004020202020204" pitchFamily="34" charset="0"/>
                <a:cs typeface="Times New Roman" panose="02020603050405020304" pitchFamily="18" charset="0"/>
              </a:rPr>
              <a:t>    "inner": {</a:t>
            </a:r>
          </a:p>
          <a:p>
            <a:pPr marL="0" indent="0">
              <a:lnSpc>
                <a:spcPct val="110000"/>
              </a:lnSpc>
              <a:buNone/>
            </a:pPr>
            <a:r>
              <a:rPr lang="en-US" sz="3300" kern="100" dirty="0">
                <a:effectLst/>
                <a:latin typeface="Abadi Extra Light" panose="020B0204020104020204" pitchFamily="34" charset="0"/>
                <a:ea typeface="Aptos" panose="020B0004020202020204" pitchFamily="34" charset="0"/>
                <a:cs typeface="Times New Roman" panose="02020603050405020304" pitchFamily="18" charset="0"/>
              </a:rPr>
              <a:t>      "message": "No Authorization header was found"</a:t>
            </a:r>
          </a:p>
          <a:p>
            <a:pPr marL="0" indent="0">
              <a:lnSpc>
                <a:spcPct val="110000"/>
              </a:lnSpc>
              <a:buNone/>
            </a:pPr>
            <a:r>
              <a:rPr lang="en-US" sz="3300" kern="100" dirty="0">
                <a:effectLst/>
                <a:latin typeface="Abadi Extra Light" panose="020B0204020104020204" pitchFamily="34" charset="0"/>
                <a:ea typeface="Aptos" panose="020B0004020202020204" pitchFamily="34" charset="0"/>
                <a:cs typeface="Times New Roman" panose="02020603050405020304" pitchFamily="18" charset="0"/>
              </a:rPr>
              <a:t>    }</a:t>
            </a:r>
          </a:p>
          <a:p>
            <a:pPr marL="0" indent="0">
              <a:lnSpc>
                <a:spcPct val="110000"/>
              </a:lnSpc>
              <a:buNone/>
            </a:pPr>
            <a:r>
              <a:rPr lang="en-US" sz="3300" kern="100" dirty="0">
                <a:effectLst/>
                <a:latin typeface="Abadi Extra Light" panose="020B0204020104020204" pitchFamily="34" charset="0"/>
                <a:ea typeface="Aptos" panose="020B0004020202020204" pitchFamily="34" charset="0"/>
                <a:cs typeface="Times New Roman" panose="02020603050405020304" pitchFamily="18" charset="0"/>
              </a:rPr>
              <a:t>  }</a:t>
            </a:r>
          </a:p>
          <a:p>
            <a:pPr marL="0" indent="0">
              <a:lnSpc>
                <a:spcPct val="110000"/>
              </a:lnSpc>
              <a:buNone/>
            </a:pPr>
            <a:r>
              <a:rPr lang="en-US" sz="3300" kern="100" dirty="0">
                <a:effectLst/>
                <a:latin typeface="Abadi Extra Light" panose="020B0204020104020204" pitchFamily="34" charset="0"/>
                <a:ea typeface="Aptos" panose="020B0004020202020204" pitchFamily="34" charset="0"/>
                <a:cs typeface="Times New Roman" panose="02020603050405020304" pitchFamily="18" charset="0"/>
              </a:rPr>
              <a:t>}</a:t>
            </a:r>
          </a:p>
          <a:p>
            <a:pPr marL="0" indent="0">
              <a:lnSpc>
                <a:spcPct val="110000"/>
              </a:lnSpc>
              <a:buNone/>
            </a:pPr>
            <a:r>
              <a:rPr lang="en-US" sz="3300" kern="100" dirty="0">
                <a:effectLst/>
                <a:latin typeface="Abadi Extra Light" panose="020B0204020104020204" pitchFamily="34" charset="0"/>
                <a:ea typeface="Aptos" panose="020B0004020202020204" pitchFamily="34" charset="0"/>
                <a:cs typeface="Times New Roman" panose="02020603050405020304" pitchFamily="18" charset="0"/>
              </a:rPr>
              <a:t>Recommendation : Enforce distinct and strong passwords that differ from the email address to enhance account security.</a:t>
            </a:r>
          </a:p>
          <a:p>
            <a:pPr marL="0" indent="0">
              <a:lnSpc>
                <a:spcPct val="110000"/>
              </a:lnSpc>
              <a:buNone/>
            </a:pPr>
            <a:endParaRPr lang="en-US" sz="700" kern="100" dirty="0">
              <a:effectLst/>
              <a:latin typeface="Abadi Extra Light" panose="020B0204020104020204" pitchFamily="34" charset="0"/>
              <a:ea typeface="Aptos" panose="020B0004020202020204" pitchFamily="34" charset="0"/>
              <a:cs typeface="Times New Roman" panose="02020603050405020304" pitchFamily="18" charset="0"/>
            </a:endParaRPr>
          </a:p>
          <a:p>
            <a:pPr marL="0" indent="0">
              <a:lnSpc>
                <a:spcPct val="110000"/>
              </a:lnSpc>
              <a:buNone/>
            </a:pPr>
            <a:endParaRPr lang="en-IN" sz="700" kern="100" dirty="0">
              <a:effectLst/>
              <a:latin typeface="Abadi Extra Light" panose="020B0204020104020204" pitchFamily="34" charset="0"/>
              <a:ea typeface="Aptos" panose="020B0004020202020204" pitchFamily="34" charset="0"/>
              <a:cs typeface="Times New Roman" panose="02020603050405020304" pitchFamily="18" charset="0"/>
            </a:endParaRPr>
          </a:p>
          <a:p>
            <a:pPr>
              <a:lnSpc>
                <a:spcPct val="110000"/>
              </a:lnSpc>
            </a:pPr>
            <a:endParaRPr lang="en-IN" sz="700" dirty="0"/>
          </a:p>
        </p:txBody>
      </p:sp>
      <p:pic>
        <p:nvPicPr>
          <p:cNvPr id="8" name="Picture 7">
            <a:extLst>
              <a:ext uri="{FF2B5EF4-FFF2-40B4-BE49-F238E27FC236}">
                <a16:creationId xmlns:a16="http://schemas.microsoft.com/office/drawing/2014/main" id="{104C3004-C4E8-9226-8435-F1AA2C47743A}"/>
              </a:ext>
            </a:extLst>
          </p:cNvPr>
          <p:cNvPicPr>
            <a:picLocks noChangeAspect="1"/>
          </p:cNvPicPr>
          <p:nvPr/>
        </p:nvPicPr>
        <p:blipFill>
          <a:blip r:embed="rId2">
            <a:extLst>
              <a:ext uri="{28A0092B-C50C-407E-A947-70E740481C1C}">
                <a14:useLocalDpi xmlns:a14="http://schemas.microsoft.com/office/drawing/2010/main" val="0"/>
              </a:ext>
            </a:extLst>
          </a:blip>
          <a:srcRect l="17351" r="16798" b="1"/>
          <a:stretch/>
        </p:blipFill>
        <p:spPr>
          <a:xfrm>
            <a:off x="6438989" y="-1"/>
            <a:ext cx="5753013" cy="3429001"/>
          </a:xfrm>
          <a:custGeom>
            <a:avLst/>
            <a:gdLst/>
            <a:ahLst/>
            <a:cxnLst/>
            <a:rect l="l" t="t" r="r" b="b"/>
            <a:pathLst>
              <a:path w="5753013" h="3428997">
                <a:moveTo>
                  <a:pt x="0" y="0"/>
                </a:moveTo>
                <a:lnTo>
                  <a:pt x="5753013" y="0"/>
                </a:lnTo>
                <a:lnTo>
                  <a:pt x="5753013" y="3428997"/>
                </a:lnTo>
                <a:lnTo>
                  <a:pt x="679539" y="3428997"/>
                </a:lnTo>
                <a:lnTo>
                  <a:pt x="679539" y="679540"/>
                </a:lnTo>
                <a:cubicBezTo>
                  <a:pt x="679539" y="304240"/>
                  <a:pt x="375299" y="0"/>
                  <a:pt x="0" y="0"/>
                </a:cubicBezTo>
                <a:close/>
              </a:path>
            </a:pathLst>
          </a:custGeom>
        </p:spPr>
      </p:pic>
      <p:pic>
        <p:nvPicPr>
          <p:cNvPr id="10" name="Picture 9" descr="A screenshot of a computer&#10;&#10;Description automatically generated">
            <a:extLst>
              <a:ext uri="{FF2B5EF4-FFF2-40B4-BE49-F238E27FC236}">
                <a16:creationId xmlns:a16="http://schemas.microsoft.com/office/drawing/2014/main" id="{2F5A6DE8-F8D9-685A-4A6D-8751CCB343D6}"/>
              </a:ext>
            </a:extLst>
          </p:cNvPr>
          <p:cNvPicPr>
            <a:picLocks noChangeAspect="1"/>
          </p:cNvPicPr>
          <p:nvPr/>
        </p:nvPicPr>
        <p:blipFill>
          <a:blip r:embed="rId3">
            <a:extLst>
              <a:ext uri="{28A0092B-C50C-407E-A947-70E740481C1C}">
                <a14:useLocalDpi xmlns:a14="http://schemas.microsoft.com/office/drawing/2010/main" val="0"/>
              </a:ext>
            </a:extLst>
          </a:blip>
          <a:srcRect l="26580" r="1" b="1"/>
          <a:stretch/>
        </p:blipFill>
        <p:spPr>
          <a:xfrm>
            <a:off x="6088804" y="3429002"/>
            <a:ext cx="6103195" cy="3429001"/>
          </a:xfrm>
          <a:custGeom>
            <a:avLst/>
            <a:gdLst/>
            <a:ahLst/>
            <a:cxnLst/>
            <a:rect l="l" t="t" r="r" b="b"/>
            <a:pathLst>
              <a:path w="6103195" h="3429001">
                <a:moveTo>
                  <a:pt x="1027788" y="0"/>
                </a:moveTo>
                <a:lnTo>
                  <a:pt x="6103195" y="0"/>
                </a:lnTo>
                <a:lnTo>
                  <a:pt x="6103195" y="3429001"/>
                </a:lnTo>
                <a:lnTo>
                  <a:pt x="0" y="3429001"/>
                </a:lnTo>
                <a:lnTo>
                  <a:pt x="0" y="3428998"/>
                </a:lnTo>
                <a:lnTo>
                  <a:pt x="349875" y="3428998"/>
                </a:lnTo>
                <a:cubicBezTo>
                  <a:pt x="724276" y="3428998"/>
                  <a:pt x="1027788" y="3125486"/>
                  <a:pt x="1027788" y="2751085"/>
                </a:cubicBezTo>
                <a:close/>
              </a:path>
            </a:pathLst>
          </a:custGeom>
        </p:spPr>
      </p:pic>
      <p:sp>
        <p:nvSpPr>
          <p:cNvPr id="5" name="Footer Placeholder 4">
            <a:extLst>
              <a:ext uri="{FF2B5EF4-FFF2-40B4-BE49-F238E27FC236}">
                <a16:creationId xmlns:a16="http://schemas.microsoft.com/office/drawing/2014/main" id="{CEB805F2-DC43-6D73-6F0C-2EA7358A6293}"/>
              </a:ext>
            </a:extLst>
          </p:cNvPr>
          <p:cNvSpPr>
            <a:spLocks noGrp="1"/>
          </p:cNvSpPr>
          <p:nvPr>
            <p:ph type="ftr" sz="quarter" idx="11"/>
          </p:nvPr>
        </p:nvSpPr>
        <p:spPr>
          <a:xfrm>
            <a:off x="7344016" y="6424761"/>
            <a:ext cx="4059936" cy="365125"/>
          </a:xfrm>
        </p:spPr>
        <p:txBody>
          <a:bodyPr>
            <a:normAutofit/>
          </a:bodyPr>
          <a:lstStyle/>
          <a:p>
            <a:pPr>
              <a:spcAft>
                <a:spcPts val="600"/>
              </a:spcAft>
            </a:pPr>
            <a:r>
              <a:rPr lang="en-US">
                <a:solidFill>
                  <a:srgbClr val="FFFFFF"/>
                </a:solidFill>
              </a:rPr>
              <a:t>Sample Footer Text</a:t>
            </a:r>
          </a:p>
        </p:txBody>
      </p:sp>
      <p:sp>
        <p:nvSpPr>
          <p:cNvPr id="6" name="Slide Number Placeholder 5">
            <a:extLst>
              <a:ext uri="{FF2B5EF4-FFF2-40B4-BE49-F238E27FC236}">
                <a16:creationId xmlns:a16="http://schemas.microsoft.com/office/drawing/2014/main" id="{08E2BE2B-121B-AD08-3A53-ECD8BDC292DB}"/>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a:solidFill>
                  <a:srgbClr val="FFFFFF"/>
                </a:solidFill>
              </a:rPr>
              <a:pPr>
                <a:spcAft>
                  <a:spcPts val="600"/>
                </a:spcAft>
              </a:pPr>
              <a:t>5</a:t>
            </a:fld>
            <a:endParaRPr lang="en-US">
              <a:solidFill>
                <a:srgbClr val="FFFFFF"/>
              </a:solidFill>
            </a:endParaRPr>
          </a:p>
        </p:txBody>
      </p:sp>
    </p:spTree>
    <p:extLst>
      <p:ext uri="{BB962C8B-B14F-4D97-AF65-F5344CB8AC3E}">
        <p14:creationId xmlns:p14="http://schemas.microsoft.com/office/powerpoint/2010/main" val="1377239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D96276D-6F61-BEFB-DDE3-853C88B49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E481C4-568A-5A50-ACF9-1FD66EF0FA77}"/>
              </a:ext>
            </a:extLst>
          </p:cNvPr>
          <p:cNvSpPr>
            <a:spLocks noGrp="1"/>
          </p:cNvSpPr>
          <p:nvPr>
            <p:ph type="title"/>
          </p:nvPr>
        </p:nvSpPr>
        <p:spPr>
          <a:xfrm>
            <a:off x="308388" y="750626"/>
            <a:ext cx="5228462" cy="1805607"/>
          </a:xfrm>
        </p:spPr>
        <p:txBody>
          <a:bodyPr anchor="t">
            <a:normAutofit/>
          </a:bodyPr>
          <a:lstStyle/>
          <a:p>
            <a:r>
              <a:rPr lang="en-US" sz="4100" u="sng"/>
              <a:t>Fourth Vulnerability </a:t>
            </a:r>
            <a:br>
              <a:rPr lang="en-US" sz="4100"/>
            </a:br>
            <a:endParaRPr lang="en-IN" sz="4100" dirty="0"/>
          </a:p>
        </p:txBody>
      </p:sp>
      <p:sp>
        <p:nvSpPr>
          <p:cNvPr id="4" name="Date Placeholder 3">
            <a:extLst>
              <a:ext uri="{FF2B5EF4-FFF2-40B4-BE49-F238E27FC236}">
                <a16:creationId xmlns:a16="http://schemas.microsoft.com/office/drawing/2014/main" id="{43C44FD0-75BD-EF56-47B1-D55BDEE559A6}"/>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smtClean="0"/>
              <a:pPr>
                <a:spcAft>
                  <a:spcPts val="600"/>
                </a:spcAft>
              </a:pPr>
              <a:t>8/13/2024</a:t>
            </a:fld>
            <a:endParaRPr lang="en-US"/>
          </a:p>
        </p:txBody>
      </p:sp>
      <p:sp>
        <p:nvSpPr>
          <p:cNvPr id="3" name="Content Placeholder 2">
            <a:extLst>
              <a:ext uri="{FF2B5EF4-FFF2-40B4-BE49-F238E27FC236}">
                <a16:creationId xmlns:a16="http://schemas.microsoft.com/office/drawing/2014/main" id="{7ADFE5C3-45F6-9C93-43E5-83F4A25081AD}"/>
              </a:ext>
            </a:extLst>
          </p:cNvPr>
          <p:cNvSpPr>
            <a:spLocks noGrp="1"/>
          </p:cNvSpPr>
          <p:nvPr>
            <p:ph idx="1"/>
          </p:nvPr>
        </p:nvSpPr>
        <p:spPr>
          <a:xfrm>
            <a:off x="340136" y="2552700"/>
            <a:ext cx="5196713" cy="3572255"/>
          </a:xfrm>
        </p:spPr>
        <p:txBody>
          <a:bodyPr anchor="b">
            <a:normAutofit/>
          </a:bodyPr>
          <a:lstStyle/>
          <a:p>
            <a:r>
              <a:rPr lang="en-US">
                <a:latin typeface="Abadi Extra Light" panose="020B0204020104020204" pitchFamily="34" charset="0"/>
              </a:rPr>
              <a:t>PII disclosure due to improper authorization checks.</a:t>
            </a:r>
          </a:p>
          <a:p>
            <a:r>
              <a:rPr lang="en-US">
                <a:latin typeface="Abadi Extra Light" panose="020B0204020104020204" pitchFamily="34" charset="0"/>
              </a:rPr>
              <a:t>Note: Normal user authorization tokens also worked.</a:t>
            </a:r>
          </a:p>
          <a:p>
            <a:r>
              <a:rPr lang="en-US">
                <a:latin typeface="Abadi Extra Light" panose="020B0204020104020204" pitchFamily="34" charset="0"/>
              </a:rPr>
              <a:t>I made a request to /api/ after removing /Users/ from the endpoint, which triggered a stack error. I consider this a security issue.</a:t>
            </a:r>
          </a:p>
          <a:p>
            <a:r>
              <a:rPr lang="en-US">
                <a:latin typeface="Abadi Extra Light" panose="020B0204020104020204" pitchFamily="34" charset="0"/>
              </a:rPr>
              <a:t>Recommendation : Implement strict authorization checks to ensure only authorized users can access Personally Identifiable Information (PII).</a:t>
            </a:r>
          </a:p>
          <a:p>
            <a:pPr marL="0" indent="0">
              <a:buNone/>
            </a:pPr>
            <a:endParaRPr lang="en-IN" dirty="0">
              <a:latin typeface="Abadi Extra Light" panose="020B0204020104020204" pitchFamily="34" charset="0"/>
            </a:endParaRPr>
          </a:p>
        </p:txBody>
      </p:sp>
      <p:sp>
        <p:nvSpPr>
          <p:cNvPr id="31" name="Freeform: Shape 30">
            <a:extLst>
              <a:ext uri="{FF2B5EF4-FFF2-40B4-BE49-F238E27FC236}">
                <a16:creationId xmlns:a16="http://schemas.microsoft.com/office/drawing/2014/main" id="{00730E57-1A2B-A3EC-2823-A38D17CC89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7140" y="0"/>
            <a:ext cx="5054860" cy="6858000"/>
          </a:xfrm>
          <a:custGeom>
            <a:avLst/>
            <a:gdLst>
              <a:gd name="connsiteX0" fmla="*/ 677913 w 5054860"/>
              <a:gd name="connsiteY0" fmla="*/ 0 h 6858000"/>
              <a:gd name="connsiteX1" fmla="*/ 5054860 w 5054860"/>
              <a:gd name="connsiteY1" fmla="*/ 0 h 6858000"/>
              <a:gd name="connsiteX2" fmla="*/ 5054860 w 5054860"/>
              <a:gd name="connsiteY2" fmla="*/ 6858000 h 6858000"/>
              <a:gd name="connsiteX3" fmla="*/ 677913 w 5054860"/>
              <a:gd name="connsiteY3" fmla="*/ 6858000 h 6858000"/>
              <a:gd name="connsiteX4" fmla="*/ 0 w 5054860"/>
              <a:gd name="connsiteY4" fmla="*/ 6180087 h 6858000"/>
              <a:gd name="connsiteX5" fmla="*/ 0 w 5054860"/>
              <a:gd name="connsiteY5" fmla="*/ 677913 h 6858000"/>
              <a:gd name="connsiteX6" fmla="*/ 677913 w 505486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54860" h="6858000">
                <a:moveTo>
                  <a:pt x="677913" y="0"/>
                </a:moveTo>
                <a:lnTo>
                  <a:pt x="5054860" y="0"/>
                </a:lnTo>
                <a:lnTo>
                  <a:pt x="5054860" y="6858000"/>
                </a:lnTo>
                <a:lnTo>
                  <a:pt x="677913" y="6858000"/>
                </a:lnTo>
                <a:cubicBezTo>
                  <a:pt x="303512" y="6858000"/>
                  <a:pt x="0" y="6554488"/>
                  <a:pt x="0" y="6180087"/>
                </a:cubicBezTo>
                <a:lnTo>
                  <a:pt x="0" y="677913"/>
                </a:lnTo>
                <a:cubicBezTo>
                  <a:pt x="0" y="303512"/>
                  <a:pt x="303512" y="0"/>
                  <a:pt x="677913"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descr="A screenshot of a computer&#10;&#10;Description automatically generated">
            <a:extLst>
              <a:ext uri="{FF2B5EF4-FFF2-40B4-BE49-F238E27FC236}">
                <a16:creationId xmlns:a16="http://schemas.microsoft.com/office/drawing/2014/main" id="{7FA79D75-1803-BC96-EFD3-7B848AF9808A}"/>
              </a:ext>
            </a:extLst>
          </p:cNvPr>
          <p:cNvPicPr>
            <a:picLocks noChangeAspect="1"/>
          </p:cNvPicPr>
          <p:nvPr/>
        </p:nvPicPr>
        <p:blipFill>
          <a:blip r:embed="rId2">
            <a:extLst>
              <a:ext uri="{28A0092B-C50C-407E-A947-70E740481C1C}">
                <a14:useLocalDpi xmlns:a14="http://schemas.microsoft.com/office/drawing/2010/main" val="0"/>
              </a:ext>
            </a:extLst>
          </a:blip>
          <a:srcRect l="14739" r="8891" b="-2"/>
          <a:stretch/>
        </p:blipFill>
        <p:spPr>
          <a:xfrm>
            <a:off x="9053497" y="660567"/>
            <a:ext cx="1260211" cy="1701209"/>
          </a:xfrm>
          <a:prstGeom prst="rect">
            <a:avLst/>
          </a:prstGeom>
        </p:spPr>
      </p:pic>
      <p:pic>
        <p:nvPicPr>
          <p:cNvPr id="10" name="Picture 9" descr="A screen shot of a computer code&#10;&#10;Description automatically generated">
            <a:extLst>
              <a:ext uri="{FF2B5EF4-FFF2-40B4-BE49-F238E27FC236}">
                <a16:creationId xmlns:a16="http://schemas.microsoft.com/office/drawing/2014/main" id="{5BD08918-FDBC-4756-86B1-B183790253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2387" y="2589405"/>
            <a:ext cx="2262432" cy="1701209"/>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05C84971-BBB2-211E-288E-D7148FCDF3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7825" y="4554362"/>
            <a:ext cx="3271555" cy="1701209"/>
          </a:xfrm>
          <a:prstGeom prst="rect">
            <a:avLst/>
          </a:prstGeom>
        </p:spPr>
      </p:pic>
      <p:sp>
        <p:nvSpPr>
          <p:cNvPr id="5" name="Footer Placeholder 4">
            <a:extLst>
              <a:ext uri="{FF2B5EF4-FFF2-40B4-BE49-F238E27FC236}">
                <a16:creationId xmlns:a16="http://schemas.microsoft.com/office/drawing/2014/main" id="{32D9B0DB-53E3-1EE6-C7C2-312ADC2263D6}"/>
              </a:ext>
            </a:extLst>
          </p:cNvPr>
          <p:cNvSpPr>
            <a:spLocks noGrp="1"/>
          </p:cNvSpPr>
          <p:nvPr>
            <p:ph type="ftr" sz="quarter" idx="11"/>
          </p:nvPr>
        </p:nvSpPr>
        <p:spPr>
          <a:xfrm>
            <a:off x="7344016" y="6424761"/>
            <a:ext cx="4059936" cy="365125"/>
          </a:xfrm>
        </p:spPr>
        <p:txBody>
          <a:bodyPr>
            <a:normAutofit/>
          </a:bodyPr>
          <a:lstStyle/>
          <a:p>
            <a:pPr>
              <a:spcAft>
                <a:spcPts val="600"/>
              </a:spcAft>
            </a:pPr>
            <a:r>
              <a:rPr lang="en-US">
                <a:solidFill>
                  <a:schemeClr val="bg1"/>
                </a:solidFill>
              </a:rPr>
              <a:t>Sample Footer Text</a:t>
            </a:r>
          </a:p>
        </p:txBody>
      </p:sp>
      <p:sp>
        <p:nvSpPr>
          <p:cNvPr id="6" name="Slide Number Placeholder 5">
            <a:extLst>
              <a:ext uri="{FF2B5EF4-FFF2-40B4-BE49-F238E27FC236}">
                <a16:creationId xmlns:a16="http://schemas.microsoft.com/office/drawing/2014/main" id="{D3B27A39-5B8F-A677-07DC-38859F089D4A}"/>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a:solidFill>
                  <a:schemeClr val="bg1"/>
                </a:solidFill>
              </a:rPr>
              <a:pPr>
                <a:spcAft>
                  <a:spcPts val="600"/>
                </a:spcAft>
              </a:pPr>
              <a:t>6</a:t>
            </a:fld>
            <a:endParaRPr lang="en-US">
              <a:solidFill>
                <a:schemeClr val="bg1"/>
              </a:solidFill>
            </a:endParaRPr>
          </a:p>
        </p:txBody>
      </p:sp>
    </p:spTree>
    <p:extLst>
      <p:ext uri="{BB962C8B-B14F-4D97-AF65-F5344CB8AC3E}">
        <p14:creationId xmlns:p14="http://schemas.microsoft.com/office/powerpoint/2010/main" val="1210830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775292A-879D-5AD9-4F3B-E603DC066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DECAEC-0878-FCAB-C8BA-B93C63F81201}"/>
              </a:ext>
            </a:extLst>
          </p:cNvPr>
          <p:cNvSpPr>
            <a:spLocks noGrp="1"/>
          </p:cNvSpPr>
          <p:nvPr>
            <p:ph type="title"/>
          </p:nvPr>
        </p:nvSpPr>
        <p:spPr>
          <a:xfrm>
            <a:off x="308389" y="750161"/>
            <a:ext cx="4806615" cy="1970600"/>
          </a:xfrm>
        </p:spPr>
        <p:txBody>
          <a:bodyPr anchor="t">
            <a:normAutofit/>
          </a:bodyPr>
          <a:lstStyle/>
          <a:p>
            <a:r>
              <a:rPr lang="en-US" u="sng" dirty="0"/>
              <a:t>Fifth Vulnerability </a:t>
            </a:r>
            <a:br>
              <a:rPr lang="en-US" dirty="0"/>
            </a:br>
            <a:endParaRPr lang="en-IN" dirty="0"/>
          </a:p>
        </p:txBody>
      </p:sp>
      <p:sp>
        <p:nvSpPr>
          <p:cNvPr id="4" name="Date Placeholder 3">
            <a:extLst>
              <a:ext uri="{FF2B5EF4-FFF2-40B4-BE49-F238E27FC236}">
                <a16:creationId xmlns:a16="http://schemas.microsoft.com/office/drawing/2014/main" id="{B8367BC6-B9EC-8743-4E0B-53FA5D7E44E3}"/>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smtClean="0"/>
              <a:pPr>
                <a:spcAft>
                  <a:spcPts val="600"/>
                </a:spcAft>
              </a:pPr>
              <a:t>8/13/2024</a:t>
            </a:fld>
            <a:endParaRPr lang="en-US"/>
          </a:p>
        </p:txBody>
      </p:sp>
      <p:pic>
        <p:nvPicPr>
          <p:cNvPr id="8" name="Picture 7" descr="A screenshot of a computer&#10;&#10;Description automatically generated">
            <a:extLst>
              <a:ext uri="{FF2B5EF4-FFF2-40B4-BE49-F238E27FC236}">
                <a16:creationId xmlns:a16="http://schemas.microsoft.com/office/drawing/2014/main" id="{ECC77455-6F84-8968-14BF-F017ED8CFA91}"/>
              </a:ext>
            </a:extLst>
          </p:cNvPr>
          <p:cNvPicPr>
            <a:picLocks noChangeAspect="1"/>
          </p:cNvPicPr>
          <p:nvPr/>
        </p:nvPicPr>
        <p:blipFill>
          <a:blip r:embed="rId2">
            <a:extLst>
              <a:ext uri="{28A0092B-C50C-407E-A947-70E740481C1C}">
                <a14:useLocalDpi xmlns:a14="http://schemas.microsoft.com/office/drawing/2010/main" val="0"/>
              </a:ext>
            </a:extLst>
          </a:blip>
          <a:srcRect l="23597" r="-1" b="-1"/>
          <a:stretch/>
        </p:blipFill>
        <p:spPr>
          <a:xfrm>
            <a:off x="419101" y="3098529"/>
            <a:ext cx="4686299" cy="2944162"/>
          </a:xfrm>
          <a:custGeom>
            <a:avLst/>
            <a:gdLst/>
            <a:ahLst/>
            <a:cxnLst/>
            <a:rect l="l" t="t" r="r" b="b"/>
            <a:pathLst>
              <a:path w="4686299" h="2944162">
                <a:moveTo>
                  <a:pt x="490703" y="0"/>
                </a:moveTo>
                <a:lnTo>
                  <a:pt x="4195596" y="0"/>
                </a:lnTo>
                <a:cubicBezTo>
                  <a:pt x="4466604" y="0"/>
                  <a:pt x="4686299" y="219695"/>
                  <a:pt x="4686299" y="490703"/>
                </a:cubicBezTo>
                <a:lnTo>
                  <a:pt x="4686299" y="2453459"/>
                </a:lnTo>
                <a:cubicBezTo>
                  <a:pt x="4686299" y="2724467"/>
                  <a:pt x="4466604" y="2944162"/>
                  <a:pt x="4195596" y="2944162"/>
                </a:cubicBezTo>
                <a:lnTo>
                  <a:pt x="490703" y="2944162"/>
                </a:lnTo>
                <a:cubicBezTo>
                  <a:pt x="219695" y="2944162"/>
                  <a:pt x="0" y="2724467"/>
                  <a:pt x="0" y="2453459"/>
                </a:cubicBezTo>
                <a:lnTo>
                  <a:pt x="0" y="490703"/>
                </a:lnTo>
                <a:cubicBezTo>
                  <a:pt x="0" y="219695"/>
                  <a:pt x="219695" y="0"/>
                  <a:pt x="490703" y="0"/>
                </a:cubicBezTo>
                <a:close/>
              </a:path>
            </a:pathLst>
          </a:custGeom>
        </p:spPr>
      </p:pic>
      <p:sp>
        <p:nvSpPr>
          <p:cNvPr id="3" name="Content Placeholder 2">
            <a:extLst>
              <a:ext uri="{FF2B5EF4-FFF2-40B4-BE49-F238E27FC236}">
                <a16:creationId xmlns:a16="http://schemas.microsoft.com/office/drawing/2014/main" id="{77D2521E-833C-FD25-23A9-450E0BB0EFEA}"/>
              </a:ext>
            </a:extLst>
          </p:cNvPr>
          <p:cNvSpPr>
            <a:spLocks noGrp="1"/>
          </p:cNvSpPr>
          <p:nvPr>
            <p:ph idx="1"/>
          </p:nvPr>
        </p:nvSpPr>
        <p:spPr>
          <a:xfrm>
            <a:off x="6096000" y="750161"/>
            <a:ext cx="5115004" cy="5346947"/>
          </a:xfrm>
        </p:spPr>
        <p:txBody>
          <a:bodyPr anchor="t">
            <a:normAutofit/>
          </a:bodyPr>
          <a:lstStyle/>
          <a:p>
            <a:pPr>
              <a:lnSpc>
                <a:spcPct val="110000"/>
              </a:lnSpc>
            </a:pPr>
            <a:r>
              <a:rPr lang="en-US" sz="1300">
                <a:latin typeface="Abadi Extra Light" panose="020B0204020104020204" pitchFamily="34" charset="0"/>
              </a:rPr>
              <a:t>Stack trace disclosure due to improper error handling.</a:t>
            </a:r>
          </a:p>
          <a:p>
            <a:pPr marL="0" indent="0">
              <a:lnSpc>
                <a:spcPct val="110000"/>
              </a:lnSpc>
              <a:buNone/>
            </a:pPr>
            <a:r>
              <a:rPr lang="en-US" sz="1300">
                <a:latin typeface="Abadi Extra Light" panose="020B0204020104020204" pitchFamily="34" charset="0"/>
              </a:rPr>
              <a:t>I noticed a header GET /rest/products/</a:t>
            </a:r>
            <a:r>
              <a:rPr lang="en-US" sz="1300" err="1">
                <a:latin typeface="Abadi Extra Light" panose="020B0204020104020204" pitchFamily="34" charset="0"/>
              </a:rPr>
              <a:t>search?q</a:t>
            </a:r>
            <a:r>
              <a:rPr lang="en-US" sz="1300">
                <a:latin typeface="Abadi Extra Light" panose="020B0204020104020204" pitchFamily="34" charset="0"/>
              </a:rPr>
              <a:t>= and tried apple' OR 1=1. This triggered an error that revealed the database name and the location of the error.</a:t>
            </a:r>
          </a:p>
          <a:p>
            <a:pPr marL="0" indent="0">
              <a:lnSpc>
                <a:spcPct val="110000"/>
              </a:lnSpc>
              <a:buNone/>
            </a:pPr>
            <a:r>
              <a:rPr lang="en-IN" sz="1300">
                <a:latin typeface="Abadi Extra Light" panose="020B0204020104020204" pitchFamily="34" charset="0"/>
              </a:rPr>
              <a:t>{</a:t>
            </a:r>
          </a:p>
          <a:p>
            <a:pPr marL="0" indent="0">
              <a:lnSpc>
                <a:spcPct val="110000"/>
              </a:lnSpc>
              <a:buNone/>
            </a:pPr>
            <a:r>
              <a:rPr lang="en-IN" sz="1300">
                <a:latin typeface="Abadi Extra Light" panose="020B0204020104020204" pitchFamily="34" charset="0"/>
              </a:rPr>
              <a:t>  "error": {</a:t>
            </a:r>
          </a:p>
          <a:p>
            <a:pPr marL="0" indent="0">
              <a:lnSpc>
                <a:spcPct val="110000"/>
              </a:lnSpc>
              <a:buNone/>
            </a:pPr>
            <a:r>
              <a:rPr lang="en-IN" sz="1300">
                <a:latin typeface="Abadi Extra Light" panose="020B0204020104020204" pitchFamily="34" charset="0"/>
              </a:rPr>
              <a:t>    "message": "SQLITE_ERROR: near \"' OR 1=1%'\": syntax error",</a:t>
            </a:r>
          </a:p>
          <a:p>
            <a:pPr marL="0" indent="0">
              <a:lnSpc>
                <a:spcPct val="110000"/>
              </a:lnSpc>
              <a:buNone/>
            </a:pPr>
            <a:r>
              <a:rPr lang="en-IN" sz="1300">
                <a:latin typeface="Abadi Extra Light" panose="020B0204020104020204" pitchFamily="34" charset="0"/>
              </a:rPr>
              <a:t>    "stack": "Error: SQLITE_ERROR: near \"' OR 1=1%'\": syntax error",</a:t>
            </a:r>
          </a:p>
          <a:p>
            <a:pPr marL="0" indent="0">
              <a:lnSpc>
                <a:spcPct val="110000"/>
              </a:lnSpc>
              <a:buNone/>
            </a:pPr>
            <a:r>
              <a:rPr lang="en-IN" sz="1300">
                <a:latin typeface="Abadi Extra Light" panose="020B0204020104020204" pitchFamily="34" charset="0"/>
              </a:rPr>
              <a:t>    "</a:t>
            </a:r>
            <a:r>
              <a:rPr lang="en-IN" sz="1300" err="1">
                <a:latin typeface="Abadi Extra Light" panose="020B0204020104020204" pitchFamily="34" charset="0"/>
              </a:rPr>
              <a:t>errno</a:t>
            </a:r>
            <a:r>
              <a:rPr lang="en-IN" sz="1300">
                <a:latin typeface="Abadi Extra Light" panose="020B0204020104020204" pitchFamily="34" charset="0"/>
              </a:rPr>
              <a:t>": 1,</a:t>
            </a:r>
          </a:p>
          <a:p>
            <a:pPr marL="0" indent="0">
              <a:lnSpc>
                <a:spcPct val="110000"/>
              </a:lnSpc>
              <a:buNone/>
            </a:pPr>
            <a:r>
              <a:rPr lang="en-IN" sz="1300">
                <a:latin typeface="Abadi Extra Light" panose="020B0204020104020204" pitchFamily="34" charset="0"/>
              </a:rPr>
              <a:t>    "code": "SQLITE_ERROR",</a:t>
            </a:r>
          </a:p>
          <a:p>
            <a:pPr marL="0" indent="0">
              <a:lnSpc>
                <a:spcPct val="110000"/>
              </a:lnSpc>
              <a:buNone/>
            </a:pPr>
            <a:r>
              <a:rPr lang="en-IN" sz="1300">
                <a:latin typeface="Abadi Extra Light" panose="020B0204020104020204" pitchFamily="34" charset="0"/>
              </a:rPr>
              <a:t>    "</a:t>
            </a:r>
            <a:r>
              <a:rPr lang="en-IN" sz="1300" err="1">
                <a:latin typeface="Abadi Extra Light" panose="020B0204020104020204" pitchFamily="34" charset="0"/>
              </a:rPr>
              <a:t>sql</a:t>
            </a:r>
            <a:r>
              <a:rPr lang="en-IN" sz="1300">
                <a:latin typeface="Abadi Extra Light" panose="020B0204020104020204" pitchFamily="34" charset="0"/>
              </a:rPr>
              <a:t>": "SELECT * FROM Products WHERE ((name LIKE '%apple' OR 1=1%' OR description LIKE '%apple' OR 1=1%') AND </a:t>
            </a:r>
            <a:r>
              <a:rPr lang="en-IN" sz="1300" err="1">
                <a:latin typeface="Abadi Extra Light" panose="020B0204020104020204" pitchFamily="34" charset="0"/>
              </a:rPr>
              <a:t>deletedAt</a:t>
            </a:r>
            <a:r>
              <a:rPr lang="en-IN" sz="1300">
                <a:latin typeface="Abadi Extra Light" panose="020B0204020104020204" pitchFamily="34" charset="0"/>
              </a:rPr>
              <a:t> IS NULL) ORDER BY name"</a:t>
            </a:r>
          </a:p>
          <a:p>
            <a:pPr marL="0" indent="0">
              <a:lnSpc>
                <a:spcPct val="110000"/>
              </a:lnSpc>
              <a:buNone/>
            </a:pPr>
            <a:r>
              <a:rPr lang="en-IN" sz="1300">
                <a:latin typeface="Abadi Extra Light" panose="020B0204020104020204" pitchFamily="34" charset="0"/>
              </a:rPr>
              <a:t>  }</a:t>
            </a:r>
          </a:p>
          <a:p>
            <a:pPr marL="0" indent="0">
              <a:lnSpc>
                <a:spcPct val="110000"/>
              </a:lnSpc>
              <a:buNone/>
            </a:pPr>
            <a:r>
              <a:rPr lang="en-IN" sz="1300">
                <a:latin typeface="Abadi Extra Light" panose="020B0204020104020204" pitchFamily="34" charset="0"/>
              </a:rPr>
              <a:t>}</a:t>
            </a:r>
          </a:p>
          <a:p>
            <a:pPr marL="0" indent="0">
              <a:lnSpc>
                <a:spcPct val="110000"/>
              </a:lnSpc>
              <a:buNone/>
            </a:pPr>
            <a:r>
              <a:rPr lang="en-IN" sz="1300">
                <a:latin typeface="Abadi Extra Light" panose="020B0204020104020204" pitchFamily="34" charset="0"/>
              </a:rPr>
              <a:t>Recommendation : Implement proper error handling to prevent stack trace disclosures in user-facing responses.</a:t>
            </a:r>
          </a:p>
          <a:p>
            <a:pPr marL="0" indent="0">
              <a:lnSpc>
                <a:spcPct val="110000"/>
              </a:lnSpc>
              <a:buNone/>
            </a:pPr>
            <a:endParaRPr lang="en-IN" sz="1300">
              <a:latin typeface="Abadi Extra Light" panose="020B0204020104020204" pitchFamily="34" charset="0"/>
            </a:endParaRPr>
          </a:p>
        </p:txBody>
      </p:sp>
      <p:sp>
        <p:nvSpPr>
          <p:cNvPr id="5" name="Footer Placeholder 4">
            <a:extLst>
              <a:ext uri="{FF2B5EF4-FFF2-40B4-BE49-F238E27FC236}">
                <a16:creationId xmlns:a16="http://schemas.microsoft.com/office/drawing/2014/main" id="{8EAE663D-8CF9-7619-A9FE-63C2B2446C7F}"/>
              </a:ext>
            </a:extLst>
          </p:cNvPr>
          <p:cNvSpPr>
            <a:spLocks noGrp="1"/>
          </p:cNvSpPr>
          <p:nvPr>
            <p:ph type="ftr" sz="quarter" idx="11"/>
          </p:nvPr>
        </p:nvSpPr>
        <p:spPr>
          <a:xfrm>
            <a:off x="7344016" y="6424761"/>
            <a:ext cx="4059936" cy="365125"/>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AD79F308-C84E-1166-7816-3C7B1983BC4B}"/>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smtClean="0"/>
              <a:pPr>
                <a:spcAft>
                  <a:spcPts val="600"/>
                </a:spcAft>
              </a:pPr>
              <a:t>7</a:t>
            </a:fld>
            <a:endParaRPr lang="en-US"/>
          </a:p>
        </p:txBody>
      </p:sp>
    </p:spTree>
    <p:extLst>
      <p:ext uri="{BB962C8B-B14F-4D97-AF65-F5344CB8AC3E}">
        <p14:creationId xmlns:p14="http://schemas.microsoft.com/office/powerpoint/2010/main" val="2386541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0E9F74D-F55F-F7B2-75C2-14DECC31E6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710A2054-FB7A-EA09-5DA6-8CFF315208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8379" y="0"/>
            <a:ext cx="5058469" cy="6874453"/>
          </a:xfrm>
          <a:custGeom>
            <a:avLst/>
            <a:gdLst>
              <a:gd name="connsiteX0" fmla="*/ 679539 w 5058469"/>
              <a:gd name="connsiteY0" fmla="*/ 0 h 6874453"/>
              <a:gd name="connsiteX1" fmla="*/ 5058469 w 5058469"/>
              <a:gd name="connsiteY1" fmla="*/ 0 h 6874453"/>
              <a:gd name="connsiteX2" fmla="*/ 5058469 w 5058469"/>
              <a:gd name="connsiteY2" fmla="*/ 6874453 h 6874453"/>
              <a:gd name="connsiteX3" fmla="*/ 679539 w 5058469"/>
              <a:gd name="connsiteY3" fmla="*/ 6874453 h 6874453"/>
              <a:gd name="connsiteX4" fmla="*/ 0 w 5058469"/>
              <a:gd name="connsiteY4" fmla="*/ 6194913 h 6874453"/>
              <a:gd name="connsiteX5" fmla="*/ 0 w 5058469"/>
              <a:gd name="connsiteY5" fmla="*/ 679540 h 6874453"/>
              <a:gd name="connsiteX6" fmla="*/ 679539 w 5058469"/>
              <a:gd name="connsiteY6" fmla="*/ 0 h 687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58469" h="6874453">
                <a:moveTo>
                  <a:pt x="679539" y="0"/>
                </a:moveTo>
                <a:lnTo>
                  <a:pt x="5058469" y="0"/>
                </a:lnTo>
                <a:lnTo>
                  <a:pt x="5058469" y="6874453"/>
                </a:lnTo>
                <a:lnTo>
                  <a:pt x="679539" y="6874453"/>
                </a:lnTo>
                <a:cubicBezTo>
                  <a:pt x="304240" y="6874453"/>
                  <a:pt x="0" y="6570213"/>
                  <a:pt x="0" y="6194913"/>
                </a:cubicBezTo>
                <a:lnTo>
                  <a:pt x="0" y="679540"/>
                </a:lnTo>
                <a:cubicBezTo>
                  <a:pt x="0" y="304240"/>
                  <a:pt x="304240" y="0"/>
                  <a:pt x="67953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0D6DF99-DDBA-9543-8F60-D957B0C6B48E}"/>
              </a:ext>
            </a:extLst>
          </p:cNvPr>
          <p:cNvSpPr>
            <a:spLocks noGrp="1"/>
          </p:cNvSpPr>
          <p:nvPr>
            <p:ph type="title"/>
          </p:nvPr>
        </p:nvSpPr>
        <p:spPr>
          <a:xfrm>
            <a:off x="308387" y="753034"/>
            <a:ext cx="4256263" cy="1799665"/>
          </a:xfrm>
        </p:spPr>
        <p:txBody>
          <a:bodyPr anchor="t">
            <a:normAutofit/>
          </a:bodyPr>
          <a:lstStyle/>
          <a:p>
            <a:r>
              <a:rPr lang="en-IN" u="sng"/>
              <a:t>Sixth vulnerability</a:t>
            </a:r>
            <a:endParaRPr lang="en-IN" u="sng" dirty="0"/>
          </a:p>
        </p:txBody>
      </p:sp>
      <p:sp>
        <p:nvSpPr>
          <p:cNvPr id="4" name="Date Placeholder 3">
            <a:extLst>
              <a:ext uri="{FF2B5EF4-FFF2-40B4-BE49-F238E27FC236}">
                <a16:creationId xmlns:a16="http://schemas.microsoft.com/office/drawing/2014/main" id="{2DB0A4C7-E6FD-0348-BCCB-B4381FA07FE1}"/>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smtClean="0"/>
              <a:pPr>
                <a:spcAft>
                  <a:spcPts val="600"/>
                </a:spcAft>
              </a:pPr>
              <a:t>8/13/2024</a:t>
            </a:fld>
            <a:endParaRPr lang="en-US"/>
          </a:p>
        </p:txBody>
      </p:sp>
      <p:sp>
        <p:nvSpPr>
          <p:cNvPr id="3" name="Content Placeholder 2">
            <a:extLst>
              <a:ext uri="{FF2B5EF4-FFF2-40B4-BE49-F238E27FC236}">
                <a16:creationId xmlns:a16="http://schemas.microsoft.com/office/drawing/2014/main" id="{A5E15111-85F1-EA87-C0E9-2B116FB5DF30}"/>
              </a:ext>
            </a:extLst>
          </p:cNvPr>
          <p:cNvSpPr>
            <a:spLocks noGrp="1"/>
          </p:cNvSpPr>
          <p:nvPr>
            <p:ph idx="1"/>
          </p:nvPr>
        </p:nvSpPr>
        <p:spPr>
          <a:xfrm>
            <a:off x="340619" y="2805545"/>
            <a:ext cx="4256263" cy="3319410"/>
          </a:xfrm>
        </p:spPr>
        <p:txBody>
          <a:bodyPr anchor="b">
            <a:normAutofit/>
          </a:bodyPr>
          <a:lstStyle/>
          <a:p>
            <a:r>
              <a:rPr lang="en-US">
                <a:latin typeface="Abadi Extra Light" panose="020B0204020104020204" pitchFamily="34" charset="0"/>
              </a:rPr>
              <a:t>Information disclosure due to improper handling of SQL errors.</a:t>
            </a:r>
          </a:p>
          <a:p>
            <a:pPr marL="0" indent="0">
              <a:buNone/>
            </a:pPr>
            <a:r>
              <a:rPr lang="en-US">
                <a:latin typeface="Abadi Extra Light" panose="020B0204020104020204" pitchFamily="34" charset="0"/>
              </a:rPr>
              <a:t>I triggered another error via the /api/BasketItems/ endpoint by inputting a value it didn't expect (e.g., -1). This revealed more information about the database.</a:t>
            </a:r>
          </a:p>
          <a:p>
            <a:pPr marL="0" indent="0">
              <a:buNone/>
            </a:pPr>
            <a:r>
              <a:rPr lang="en-IN">
                <a:latin typeface="Abadi Extra Light" panose="020B0204020104020204" pitchFamily="34" charset="0"/>
              </a:rPr>
              <a:t>Recommendation: Sanitize SQL error messages to prevent information disclosure. </a:t>
            </a:r>
            <a:endParaRPr lang="en-IN" dirty="0">
              <a:latin typeface="Abadi Extra Light" panose="020B0204020104020204" pitchFamily="34" charset="0"/>
            </a:endParaRPr>
          </a:p>
        </p:txBody>
      </p:sp>
      <p:pic>
        <p:nvPicPr>
          <p:cNvPr id="10" name="Picture 9" descr="A screenshot of a computer screen&#10;&#10;Description automatically generated">
            <a:extLst>
              <a:ext uri="{FF2B5EF4-FFF2-40B4-BE49-F238E27FC236}">
                <a16:creationId xmlns:a16="http://schemas.microsoft.com/office/drawing/2014/main" id="{EC83266F-869E-513B-E09F-94947DFF92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8405" y="896733"/>
            <a:ext cx="5467230" cy="4701634"/>
          </a:xfrm>
          <a:prstGeom prst="rect">
            <a:avLst/>
          </a:prstGeom>
        </p:spPr>
      </p:pic>
      <p:sp>
        <p:nvSpPr>
          <p:cNvPr id="5" name="Footer Placeholder 4">
            <a:extLst>
              <a:ext uri="{FF2B5EF4-FFF2-40B4-BE49-F238E27FC236}">
                <a16:creationId xmlns:a16="http://schemas.microsoft.com/office/drawing/2014/main" id="{E239629B-93AA-E3A2-1DBD-8F0F6C1728F6}"/>
              </a:ext>
            </a:extLst>
          </p:cNvPr>
          <p:cNvSpPr>
            <a:spLocks noGrp="1"/>
          </p:cNvSpPr>
          <p:nvPr>
            <p:ph type="ftr" sz="quarter" idx="11"/>
          </p:nvPr>
        </p:nvSpPr>
        <p:spPr>
          <a:xfrm>
            <a:off x="7344016" y="6424761"/>
            <a:ext cx="4059936" cy="365125"/>
          </a:xfrm>
        </p:spPr>
        <p:txBody>
          <a:bodyPr>
            <a:normAutofit/>
          </a:bodyPr>
          <a:lstStyle/>
          <a:p>
            <a:pPr>
              <a:spcAft>
                <a:spcPts val="600"/>
              </a:spcAft>
            </a:pPr>
            <a:r>
              <a:rPr lang="en-US">
                <a:solidFill>
                  <a:schemeClr val="bg1"/>
                </a:solidFill>
              </a:rPr>
              <a:t>Sample Footer Text</a:t>
            </a:r>
          </a:p>
        </p:txBody>
      </p:sp>
      <p:sp>
        <p:nvSpPr>
          <p:cNvPr id="6" name="Slide Number Placeholder 5">
            <a:extLst>
              <a:ext uri="{FF2B5EF4-FFF2-40B4-BE49-F238E27FC236}">
                <a16:creationId xmlns:a16="http://schemas.microsoft.com/office/drawing/2014/main" id="{72122B41-F86D-4A05-40E5-C03AD7345CA2}"/>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a:solidFill>
                  <a:schemeClr val="bg1"/>
                </a:solidFill>
              </a:rPr>
              <a:pPr>
                <a:spcAft>
                  <a:spcPts val="600"/>
                </a:spcAft>
              </a:pPr>
              <a:t>8</a:t>
            </a:fld>
            <a:endParaRPr lang="en-US">
              <a:solidFill>
                <a:schemeClr val="bg1"/>
              </a:solidFill>
            </a:endParaRPr>
          </a:p>
        </p:txBody>
      </p:sp>
    </p:spTree>
    <p:extLst>
      <p:ext uri="{BB962C8B-B14F-4D97-AF65-F5344CB8AC3E}">
        <p14:creationId xmlns:p14="http://schemas.microsoft.com/office/powerpoint/2010/main" val="2356206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A042AA3-5BE5-3AE5-5A03-B899D5ADD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F0B335-EA2F-F667-1E80-6B7B46B70032}"/>
              </a:ext>
            </a:extLst>
          </p:cNvPr>
          <p:cNvSpPr>
            <a:spLocks noGrp="1"/>
          </p:cNvSpPr>
          <p:nvPr>
            <p:ph type="title"/>
          </p:nvPr>
        </p:nvSpPr>
        <p:spPr>
          <a:xfrm>
            <a:off x="308389" y="750162"/>
            <a:ext cx="4797012" cy="1802538"/>
          </a:xfrm>
        </p:spPr>
        <p:txBody>
          <a:bodyPr anchor="t">
            <a:normAutofit/>
          </a:bodyPr>
          <a:lstStyle/>
          <a:p>
            <a:r>
              <a:rPr lang="en-US" u="sng" dirty="0"/>
              <a:t>Seventh </a:t>
            </a:r>
            <a:r>
              <a:rPr lang="en-US" u="sng" dirty="0" err="1"/>
              <a:t>Vulnerbility</a:t>
            </a:r>
            <a:r>
              <a:rPr lang="en-US" u="sng" dirty="0"/>
              <a:t> </a:t>
            </a:r>
            <a:endParaRPr lang="en-IN" u="sng" dirty="0"/>
          </a:p>
        </p:txBody>
      </p:sp>
      <p:sp>
        <p:nvSpPr>
          <p:cNvPr id="4" name="Date Placeholder 3">
            <a:extLst>
              <a:ext uri="{FF2B5EF4-FFF2-40B4-BE49-F238E27FC236}">
                <a16:creationId xmlns:a16="http://schemas.microsoft.com/office/drawing/2014/main" id="{1281C0F7-1EF2-CC11-8243-4C2EA3DEF11E}"/>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smtClean="0"/>
              <a:pPr>
                <a:spcAft>
                  <a:spcPts val="600"/>
                </a:spcAft>
              </a:pPr>
              <a:t>8/13/2024</a:t>
            </a:fld>
            <a:endParaRPr lang="en-US"/>
          </a:p>
        </p:txBody>
      </p:sp>
      <p:sp>
        <p:nvSpPr>
          <p:cNvPr id="3" name="Content Placeholder 2">
            <a:extLst>
              <a:ext uri="{FF2B5EF4-FFF2-40B4-BE49-F238E27FC236}">
                <a16:creationId xmlns:a16="http://schemas.microsoft.com/office/drawing/2014/main" id="{76F4DD83-A2F0-A741-1CE8-1EB937692A82}"/>
              </a:ext>
            </a:extLst>
          </p:cNvPr>
          <p:cNvSpPr>
            <a:spLocks noGrp="1"/>
          </p:cNvSpPr>
          <p:nvPr>
            <p:ph idx="1"/>
          </p:nvPr>
        </p:nvSpPr>
        <p:spPr>
          <a:xfrm>
            <a:off x="340137" y="2569464"/>
            <a:ext cx="4765264" cy="3555138"/>
          </a:xfrm>
        </p:spPr>
        <p:txBody>
          <a:bodyPr anchor="b">
            <a:normAutofit/>
          </a:bodyPr>
          <a:lstStyle/>
          <a:p>
            <a:r>
              <a:rPr lang="en-US" dirty="0">
                <a:latin typeface="Abadi Extra Light" panose="020B0204020104020204" pitchFamily="34" charset="0"/>
              </a:rPr>
              <a:t>Information disclosure due to improper validation of user input.</a:t>
            </a:r>
          </a:p>
          <a:p>
            <a:r>
              <a:rPr lang="en-US" dirty="0">
                <a:latin typeface="Abadi Extra Light" panose="020B0204020104020204" pitchFamily="34" charset="0"/>
              </a:rPr>
              <a:t>I noticed that a normal user can’t view the users who liked a particular product. By changing the authorization header to that of an admin, I was able to get the emails of users who liked the product.</a:t>
            </a:r>
          </a:p>
          <a:p>
            <a:r>
              <a:rPr lang="en-IN" dirty="0">
                <a:latin typeface="Abadi Extra Light" panose="020B0204020104020204" pitchFamily="34" charset="0"/>
              </a:rPr>
              <a:t>Recommendation: Implement robust input validation to prevent information disclosure.</a:t>
            </a:r>
          </a:p>
        </p:txBody>
      </p:sp>
      <p:pic>
        <p:nvPicPr>
          <p:cNvPr id="8" name="Picture 7" descr="A screenshot of a computer&#10;&#10;Description automatically generated">
            <a:extLst>
              <a:ext uri="{FF2B5EF4-FFF2-40B4-BE49-F238E27FC236}">
                <a16:creationId xmlns:a16="http://schemas.microsoft.com/office/drawing/2014/main" id="{A70993CC-32BC-1FAF-0B80-5FB80BAEBCD5}"/>
              </a:ext>
            </a:extLst>
          </p:cNvPr>
          <p:cNvPicPr>
            <a:picLocks noChangeAspect="1"/>
          </p:cNvPicPr>
          <p:nvPr/>
        </p:nvPicPr>
        <p:blipFill>
          <a:blip r:embed="rId2">
            <a:extLst>
              <a:ext uri="{28A0092B-C50C-407E-A947-70E740481C1C}">
                <a14:useLocalDpi xmlns:a14="http://schemas.microsoft.com/office/drawing/2010/main" val="0"/>
              </a:ext>
            </a:extLst>
          </a:blip>
          <a:srcRect l="3945" r="36339"/>
          <a:stretch/>
        </p:blipFill>
        <p:spPr>
          <a:xfrm>
            <a:off x="6109274" y="838201"/>
            <a:ext cx="5244527" cy="5181600"/>
          </a:xfrm>
          <a:custGeom>
            <a:avLst/>
            <a:gdLst/>
            <a:ahLst/>
            <a:cxnLst/>
            <a:rect l="l" t="t" r="r" b="b"/>
            <a:pathLst>
              <a:path w="5244527" h="5181600">
                <a:moveTo>
                  <a:pt x="525103" y="0"/>
                </a:moveTo>
                <a:lnTo>
                  <a:pt x="4719424" y="0"/>
                </a:lnTo>
                <a:cubicBezTo>
                  <a:pt x="5009430" y="0"/>
                  <a:pt x="5244527" y="235097"/>
                  <a:pt x="5244527" y="525103"/>
                </a:cubicBezTo>
                <a:lnTo>
                  <a:pt x="5244527" y="4656497"/>
                </a:lnTo>
                <a:cubicBezTo>
                  <a:pt x="5244527" y="4946503"/>
                  <a:pt x="5009430" y="5181600"/>
                  <a:pt x="4719424" y="5181600"/>
                </a:cubicBezTo>
                <a:lnTo>
                  <a:pt x="525103" y="5181600"/>
                </a:lnTo>
                <a:cubicBezTo>
                  <a:pt x="235097" y="5181600"/>
                  <a:pt x="0" y="4946503"/>
                  <a:pt x="0" y="4656497"/>
                </a:cubicBezTo>
                <a:lnTo>
                  <a:pt x="0" y="525103"/>
                </a:lnTo>
                <a:cubicBezTo>
                  <a:pt x="0" y="235097"/>
                  <a:pt x="235097" y="0"/>
                  <a:pt x="525103" y="0"/>
                </a:cubicBezTo>
                <a:close/>
              </a:path>
            </a:pathLst>
          </a:custGeom>
        </p:spPr>
      </p:pic>
      <p:sp>
        <p:nvSpPr>
          <p:cNvPr id="5" name="Footer Placeholder 4">
            <a:extLst>
              <a:ext uri="{FF2B5EF4-FFF2-40B4-BE49-F238E27FC236}">
                <a16:creationId xmlns:a16="http://schemas.microsoft.com/office/drawing/2014/main" id="{6337BAAA-4EB7-A1CE-300B-047C7543BAAC}"/>
              </a:ext>
            </a:extLst>
          </p:cNvPr>
          <p:cNvSpPr>
            <a:spLocks noGrp="1"/>
          </p:cNvSpPr>
          <p:nvPr>
            <p:ph type="ftr" sz="quarter" idx="11"/>
          </p:nvPr>
        </p:nvSpPr>
        <p:spPr>
          <a:xfrm>
            <a:off x="7344016" y="6424761"/>
            <a:ext cx="4059936" cy="365125"/>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393F81FF-3FC9-D468-80B5-A225AC1175E8}"/>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smtClean="0"/>
              <a:pPr>
                <a:spcAft>
                  <a:spcPts val="600"/>
                </a:spcAft>
              </a:pPr>
              <a:t>9</a:t>
            </a:fld>
            <a:endParaRPr lang="en-US"/>
          </a:p>
        </p:txBody>
      </p:sp>
    </p:spTree>
    <p:extLst>
      <p:ext uri="{BB962C8B-B14F-4D97-AF65-F5344CB8AC3E}">
        <p14:creationId xmlns:p14="http://schemas.microsoft.com/office/powerpoint/2010/main" val="1821935041"/>
      </p:ext>
    </p:extLst>
  </p:cSld>
  <p:clrMapOvr>
    <a:masterClrMapping/>
  </p:clrMapOvr>
</p:sld>
</file>

<file path=ppt/theme/theme1.xml><?xml version="1.0" encoding="utf-8"?>
<a:theme xmlns:a="http://schemas.openxmlformats.org/drawingml/2006/main" name="DylanVTI">
  <a:themeElements>
    <a:clrScheme name="AnalogousFromLightSeedRightStep">
      <a:dk1>
        <a:srgbClr val="000000"/>
      </a:dk1>
      <a:lt1>
        <a:srgbClr val="FFFFFF"/>
      </a:lt1>
      <a:dk2>
        <a:srgbClr val="253C22"/>
      </a:dk2>
      <a:lt2>
        <a:srgbClr val="E2E4E8"/>
      </a:lt2>
      <a:accent1>
        <a:srgbClr val="D89429"/>
      </a:accent1>
      <a:accent2>
        <a:srgbClr val="A3A637"/>
      </a:accent2>
      <a:accent3>
        <a:srgbClr val="7FB043"/>
      </a:accent3>
      <a:accent4>
        <a:srgbClr val="43B931"/>
      </a:accent4>
      <a:accent5>
        <a:srgbClr val="2FB855"/>
      </a:accent5>
      <a:accent6>
        <a:srgbClr val="34B48D"/>
      </a:accent6>
      <a:hlink>
        <a:srgbClr val="6782AD"/>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602636BD-A055-489B-83EC-AD971B7E5F9C}" vid="{CD33A9BC-C4B5-4F36-8A14-490DC4E38F27}"/>
    </a:ext>
  </a:extLst>
</a:theme>
</file>

<file path=docProps/app.xml><?xml version="1.0" encoding="utf-8"?>
<Properties xmlns="http://schemas.openxmlformats.org/officeDocument/2006/extended-properties" xmlns:vt="http://schemas.openxmlformats.org/officeDocument/2006/docPropsVTypes">
  <TotalTime>40</TotalTime>
  <Words>735</Words>
  <Application>Microsoft Office PowerPoint</Application>
  <PresentationFormat>Widescreen</PresentationFormat>
  <Paragraphs>91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Abadi Extra Light</vt:lpstr>
      <vt:lpstr>Aptos</vt:lpstr>
      <vt:lpstr>Arial</vt:lpstr>
      <vt:lpstr>Neue Haas Grotesk Text Pro</vt:lpstr>
      <vt:lpstr>DylanVTI</vt:lpstr>
      <vt:lpstr>Web Application Security  </vt:lpstr>
      <vt:lpstr>OWASP Juice Shop </vt:lpstr>
      <vt:lpstr>First vulnerability </vt:lpstr>
      <vt:lpstr>Second Vulnerbility </vt:lpstr>
      <vt:lpstr>Third Vulnerability </vt:lpstr>
      <vt:lpstr>Fourth Vulnerability  </vt:lpstr>
      <vt:lpstr>Fifth Vulnerability  </vt:lpstr>
      <vt:lpstr>Sixth vulnerability</vt:lpstr>
      <vt:lpstr>Seventh Vulnerbility </vt:lpstr>
      <vt:lpstr>Eighth vulnerability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kushagra pitre</dc:creator>
  <cp:lastModifiedBy>kushagra pitre</cp:lastModifiedBy>
  <cp:revision>1</cp:revision>
  <dcterms:created xsi:type="dcterms:W3CDTF">2024-08-13T17:02:44Z</dcterms:created>
  <dcterms:modified xsi:type="dcterms:W3CDTF">2024-08-13T17:42:47Z</dcterms:modified>
</cp:coreProperties>
</file>