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embeddedFontLst>
    <p:embeddedFont>
      <p:font typeface="Noto Sans Symbols" panose="020B0502040504020204" pitchFamily="34" charset="0"/>
      <p:regular r:id="rId25"/>
      <p:bold r:id="rId26"/>
    </p:embeddedFont>
    <p:embeddedFont>
      <p:font typeface="Tahoma" panose="020B060403050404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UJVoRZK3hwOYDeC/Mwd1C8pNP0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34390F-1840-4120-BD07-E7BBD13B4E50}">
  <a:tblStyle styleId="{B334390F-1840-4120-BD07-E7BBD13B4E5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font" Target="fonts/font2.fntdata"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presProps" Target="pres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font" Target="fonts/font1.fntdata" /><Relationship Id="rId33" Type="http://customschemas.google.com/relationships/presentationmetadata" Target="metadata"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notesMaster" Target="notesMasters/notesMaster1.xml" /><Relationship Id="rId37" Type="http://schemas.openxmlformats.org/officeDocument/2006/relationships/tableStyles" Target="tableStyle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font" Target="fonts/font4.fntdata" /><Relationship Id="rId36" Type="http://schemas.openxmlformats.org/officeDocument/2006/relationships/theme" Target="theme/theme1.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font" Target="fonts/font3.fntdata" /><Relationship Id="rId35"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3"/>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8"/>
        <p:cNvGrpSpPr/>
        <p:nvPr/>
      </p:nvGrpSpPr>
      <p:grpSpPr>
        <a:xfrm>
          <a:off x="0" y="0"/>
          <a:ext cx="0" cy="0"/>
          <a:chOff x="0" y="0"/>
          <a:chExt cx="0" cy="0"/>
        </a:xfrm>
      </p:grpSpPr>
      <p:sp>
        <p:nvSpPr>
          <p:cNvPr id="89" name="Google Shape;89;p33"/>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3"/>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1" name="Google Shape;91;p33"/>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3"/>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3" name="Google Shape;93;p33"/>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3"/>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3"/>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3"/>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182688" y="2017713"/>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5145088" y="2017713"/>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4"/>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4"/>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4"/>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35"/>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5"/>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440"/>
              <a:buNone/>
              <a:defRPr sz="2400"/>
            </a:lvl1pPr>
            <a:lvl2pPr marL="914400" lvl="1" indent="-228600" algn="l">
              <a:spcBef>
                <a:spcPts val="400"/>
              </a:spcBef>
              <a:spcAft>
                <a:spcPts val="0"/>
              </a:spcAft>
              <a:buSzPts val="1100"/>
              <a:buNone/>
              <a:defRPr sz="2000"/>
            </a:lvl2pPr>
            <a:lvl3pPr marL="1371600" lvl="2" indent="-228600" algn="l">
              <a:spcBef>
                <a:spcPts val="360"/>
              </a:spcBef>
              <a:spcAft>
                <a:spcPts val="0"/>
              </a:spcAft>
              <a:buSzPts val="900"/>
              <a:buNone/>
              <a:defRPr sz="1800"/>
            </a:lvl3pPr>
            <a:lvl4pPr marL="1828800" lvl="3" indent="-228600" algn="l">
              <a:spcBef>
                <a:spcPts val="320"/>
              </a:spcBef>
              <a:spcAft>
                <a:spcPts val="0"/>
              </a:spcAft>
              <a:buSzPts val="880"/>
              <a:buNone/>
              <a:defRPr sz="1600"/>
            </a:lvl4pPr>
            <a:lvl5pPr marL="2286000" lvl="4" indent="-228600" algn="l">
              <a:spcBef>
                <a:spcPts val="320"/>
              </a:spcBef>
              <a:spcAft>
                <a:spcPts val="0"/>
              </a:spcAft>
              <a:buSzPts val="8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107" name="Google Shape;107;p35"/>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5"/>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35"/>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5"/>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1150938" y="214313"/>
            <a:ext cx="7793037" cy="14620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body" idx="1"/>
          </p:nvPr>
        </p:nvSpPr>
        <p:spPr>
          <a:xfrm>
            <a:off x="1182688" y="2017713"/>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6"/>
          <p:cNvSpPr txBox="1">
            <a:spLocks noGrp="1"/>
          </p:cNvSpPr>
          <p:nvPr>
            <p:ph type="body" idx="2"/>
          </p:nvPr>
        </p:nvSpPr>
        <p:spPr>
          <a:xfrm>
            <a:off x="5145088" y="2017713"/>
            <a:ext cx="3810000" cy="41148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7"/>
          <p:cNvSpPr txBox="1">
            <a:spLocks noGrp="1"/>
          </p:cNvSpPr>
          <p:nvPr>
            <p:ph type="title"/>
          </p:nvPr>
        </p:nvSpPr>
        <p:spPr>
          <a:xfrm rot="5400000">
            <a:off x="5020469" y="2197894"/>
            <a:ext cx="5918200" cy="19510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body" idx="1"/>
          </p:nvPr>
        </p:nvSpPr>
        <p:spPr>
          <a:xfrm rot="5400000">
            <a:off x="1042194" y="323057"/>
            <a:ext cx="5918200" cy="5700712"/>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7"/>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9"/>
        <p:cNvGrpSpPr/>
        <p:nvPr/>
      </p:nvGrpSpPr>
      <p:grpSpPr>
        <a:xfrm>
          <a:off x="0" y="0"/>
          <a:ext cx="0" cy="0"/>
          <a:chOff x="0" y="0"/>
          <a:chExt cx="0" cy="0"/>
        </a:xfrm>
      </p:grpSpPr>
      <p:sp>
        <p:nvSpPr>
          <p:cNvPr id="60" name="Google Shape;60;p28"/>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8"/>
          <p:cNvSpPr txBox="1">
            <a:spLocks noGrp="1"/>
          </p:cNvSpPr>
          <p:nvPr>
            <p:ph type="body" idx="1"/>
          </p:nvPr>
        </p:nvSpPr>
        <p:spPr>
          <a:xfrm rot="5400000">
            <a:off x="3011487" y="188912"/>
            <a:ext cx="4114800" cy="77724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8"/>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a:spLocks noGrp="1"/>
          </p:cNvSpPr>
          <p:nvPr>
            <p:ph type="pic" idx="2"/>
          </p:nvPr>
        </p:nvSpPr>
        <p:spPr>
          <a:xfrm>
            <a:off x="3887788" y="987425"/>
            <a:ext cx="4629150" cy="4873625"/>
          </a:xfrm>
          <a:prstGeom prst="rect">
            <a:avLst/>
          </a:prstGeom>
          <a:noFill/>
          <a:ln>
            <a:noFill/>
          </a:ln>
        </p:spPr>
      </p:sp>
      <p:sp>
        <p:nvSpPr>
          <p:cNvPr id="68" name="Google Shape;68;p29"/>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96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600"/>
              <a:buNone/>
              <a:defRPr sz="1200"/>
            </a:lvl3pPr>
            <a:lvl4pPr marL="1828800" lvl="3" indent="-228600" algn="l">
              <a:spcBef>
                <a:spcPts val="200"/>
              </a:spcBef>
              <a:spcAft>
                <a:spcPts val="0"/>
              </a:spcAft>
              <a:buSzPts val="550"/>
              <a:buNone/>
              <a:defRPr sz="1000"/>
            </a:lvl4pPr>
            <a:lvl5pPr marL="2286000" lvl="4" indent="-228600" algn="l">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0"/>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5" name="Google Shape;75;p30"/>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96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600"/>
              <a:buNone/>
              <a:defRPr sz="1200"/>
            </a:lvl3pPr>
            <a:lvl4pPr marL="1828800" lvl="3" indent="-228600" algn="l">
              <a:spcBef>
                <a:spcPts val="200"/>
              </a:spcBef>
              <a:spcAft>
                <a:spcPts val="0"/>
              </a:spcAft>
              <a:buSzPts val="550"/>
              <a:buNone/>
              <a:defRPr sz="1000"/>
            </a:lvl4pPr>
            <a:lvl5pPr marL="2286000" lvl="4" indent="-228600" algn="l">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30"/>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31"/>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1"/>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1"/>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2"/>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2"/>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32"/>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 /><Relationship Id="rId3" Type="http://schemas.openxmlformats.org/officeDocument/2006/relationships/slideLayout" Target="../slideLayouts/slideLayout4.xml" /><Relationship Id="rId7" Type="http://schemas.openxmlformats.org/officeDocument/2006/relationships/slideLayout" Target="../slideLayouts/slideLayout8.xml" /><Relationship Id="rId12" Type="http://schemas.openxmlformats.org/officeDocument/2006/relationships/theme" Target="../theme/theme2.xml" /><Relationship Id="rId2" Type="http://schemas.openxmlformats.org/officeDocument/2006/relationships/slideLayout" Target="../slideLayouts/slideLayout3.xml" /><Relationship Id="rId1" Type="http://schemas.openxmlformats.org/officeDocument/2006/relationships/slideLayout" Target="../slideLayouts/slideLayout2.xml" /><Relationship Id="rId6" Type="http://schemas.openxmlformats.org/officeDocument/2006/relationships/slideLayout" Target="../slideLayouts/slideLayout7.xml" /><Relationship Id="rId11" Type="http://schemas.openxmlformats.org/officeDocument/2006/relationships/slideLayout" Target="../slideLayouts/slideLayout12.xml" /><Relationship Id="rId5" Type="http://schemas.openxmlformats.org/officeDocument/2006/relationships/slideLayout" Target="../slideLayouts/slideLayout6.xml" /><Relationship Id="rId10" Type="http://schemas.openxmlformats.org/officeDocument/2006/relationships/slideLayout" Target="../slideLayouts/slideLayout11.xml" /><Relationship Id="rId4" Type="http://schemas.openxmlformats.org/officeDocument/2006/relationships/slideLayout" Target="../slideLayouts/slideLayout5.xml" /><Relationship Id="rId9" Type="http://schemas.openxmlformats.org/officeDocument/2006/relationships/slideLayout" Target="../slideLayouts/slideLayout1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22"/>
          <p:cNvGrpSpPr/>
          <p:nvPr/>
        </p:nvGrpSpPr>
        <p:grpSpPr>
          <a:xfrm>
            <a:off x="0" y="2438400"/>
            <a:ext cx="9009062" cy="1052512"/>
            <a:chOff x="0" y="1536"/>
            <a:chExt cx="5675" cy="663"/>
          </a:xfrm>
        </p:grpSpPr>
        <p:grpSp>
          <p:nvGrpSpPr>
            <p:cNvPr id="7" name="Google Shape;7;p22"/>
            <p:cNvGrpSpPr/>
            <p:nvPr/>
          </p:nvGrpSpPr>
          <p:grpSpPr>
            <a:xfrm>
              <a:off x="183" y="1604"/>
              <a:ext cx="448" cy="299"/>
              <a:chOff x="720" y="336"/>
              <a:chExt cx="624" cy="432"/>
            </a:xfrm>
          </p:grpSpPr>
          <p:sp>
            <p:nvSpPr>
              <p:cNvPr id="8" name="Google Shape;8;p22"/>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
            <p:nvSpPr>
              <p:cNvPr id="9" name="Google Shape;9;p22"/>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grpSp>
        <p:grpSp>
          <p:nvGrpSpPr>
            <p:cNvPr id="10" name="Google Shape;10;p22"/>
            <p:cNvGrpSpPr/>
            <p:nvPr/>
          </p:nvGrpSpPr>
          <p:grpSpPr>
            <a:xfrm>
              <a:off x="261" y="1870"/>
              <a:ext cx="465" cy="299"/>
              <a:chOff x="912" y="2640"/>
              <a:chExt cx="672" cy="432"/>
            </a:xfrm>
          </p:grpSpPr>
          <p:sp>
            <p:nvSpPr>
              <p:cNvPr id="11" name="Google Shape;11;p22"/>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
            <p:nvSpPr>
              <p:cNvPr id="12" name="Google Shape;12;p22"/>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grpSp>
        <p:sp>
          <p:nvSpPr>
            <p:cNvPr id="13" name="Google Shape;13;p22"/>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
          <p:nvSpPr>
            <p:cNvPr id="14" name="Google Shape;14;p22"/>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
          <p:nvSpPr>
            <p:cNvPr id="15" name="Google Shape;15;p22"/>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grpSp>
      <p:sp>
        <p:nvSpPr>
          <p:cNvPr id="16" name="Google Shape;16;p22"/>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7" name="Google Shape;17;p22"/>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8" name="Google Shape;18;p22"/>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8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19" name="Google Shape;19;p22"/>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8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20" name="Google Shape;20;p22"/>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24"/>
          <p:cNvSpPr txBox="1"/>
          <p:nvPr/>
        </p:nvSpPr>
        <p:spPr>
          <a:xfrm>
            <a:off x="417512" y="10985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
        <p:nvSpPr>
          <p:cNvPr id="29" name="Google Shape;29;p24"/>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
        <p:nvSpPr>
          <p:cNvPr id="30" name="Google Shape;30;p24"/>
          <p:cNvSpPr txBox="1"/>
          <p:nvPr/>
        </p:nvSpPr>
        <p:spPr>
          <a:xfrm>
            <a:off x="541337" y="15208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
        <p:nvSpPr>
          <p:cNvPr id="31" name="Google Shape;31;p24"/>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
        <p:nvSpPr>
          <p:cNvPr id="32" name="Google Shape;32;p24"/>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
        <p:nvSpPr>
          <p:cNvPr id="33" name="Google Shape;33;p24"/>
          <p:cNvSpPr txBox="1"/>
          <p:nvPr/>
        </p:nvSpPr>
        <p:spPr>
          <a:xfrm>
            <a:off x="762000" y="99060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
        <p:nvSpPr>
          <p:cNvPr id="34" name="Google Shape;34;p24"/>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
        <p:nvSpPr>
          <p:cNvPr id="35" name="Google Shape;35;p24"/>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6" name="Google Shape;36;p24"/>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37" name="Google Shape;37;p24"/>
          <p:cNvSpPr txBox="1">
            <a:spLocks noGrp="1"/>
          </p:cNvSpPr>
          <p:nvPr>
            <p:ph type="dt" idx="10"/>
          </p:nvPr>
        </p:nvSpPr>
        <p:spPr>
          <a:xfrm>
            <a:off x="1162050" y="6243637"/>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8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38" name="Google Shape;38;p24"/>
          <p:cNvSpPr txBox="1">
            <a:spLocks noGrp="1"/>
          </p:cNvSpPr>
          <p:nvPr>
            <p:ph type="ftr" idx="11"/>
          </p:nvPr>
        </p:nvSpPr>
        <p:spPr>
          <a:xfrm>
            <a:off x="3657600" y="6243637"/>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8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39" name="Google Shape;39;p24"/>
          <p:cNvSpPr txBox="1">
            <a:spLocks noGrp="1"/>
          </p:cNvSpPr>
          <p:nvPr>
            <p:ph type="sldNum" idx="12"/>
          </p:nvPr>
        </p:nvSpPr>
        <p:spPr>
          <a:xfrm>
            <a:off x="7042150" y="6243637"/>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400"/>
              <a:buFont typeface="Tahoma"/>
              <a:buNone/>
              <a:defRPr sz="14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
          <p:cNvSpPr txBox="1">
            <a:spLocks noGrp="1"/>
          </p:cNvSpPr>
          <p:nvPr>
            <p:ph type="ctrTitle"/>
          </p:nvPr>
        </p:nvSpPr>
        <p:spPr>
          <a:xfrm>
            <a:off x="269875" y="3648075"/>
            <a:ext cx="8604250" cy="93345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FF0000"/>
              </a:buClr>
              <a:buSzPts val="4800"/>
              <a:buFont typeface="Times New Roman"/>
              <a:buNone/>
            </a:pPr>
            <a:r>
              <a:rPr lang="en-US" sz="4800" b="1" i="0" u="none">
                <a:solidFill>
                  <a:srgbClr val="FF0000"/>
                </a:solidFill>
                <a:latin typeface="Times New Roman"/>
                <a:ea typeface="Times New Roman"/>
                <a:cs typeface="Times New Roman"/>
                <a:sym typeface="Times New Roman"/>
              </a:rPr>
              <a:t>Course Introduction</a:t>
            </a:r>
            <a:endParaRPr/>
          </a:p>
        </p:txBody>
      </p:sp>
      <p:pic>
        <p:nvPicPr>
          <p:cNvPr id="115" name="Google Shape;115;p1" descr="C:\Users\Maauli\Desktop\uploadedwebclientlogo.jpg"/>
          <p:cNvPicPr preferRelativeResize="0"/>
          <p:nvPr/>
        </p:nvPicPr>
        <p:blipFill rotWithShape="1">
          <a:blip r:embed="rId3">
            <a:alphaModFix/>
          </a:blip>
          <a:srcRect/>
          <a:stretch/>
        </p:blipFill>
        <p:spPr>
          <a:xfrm>
            <a:off x="7696200" y="228600"/>
            <a:ext cx="1285875" cy="1057275"/>
          </a:xfrm>
          <a:prstGeom prst="rect">
            <a:avLst/>
          </a:prstGeom>
          <a:noFill/>
          <a:ln>
            <a:noFill/>
          </a:ln>
        </p:spPr>
      </p:pic>
      <p:sp>
        <p:nvSpPr>
          <p:cNvPr id="116" name="Google Shape;116;p1"/>
          <p:cNvSpPr txBox="1"/>
          <p:nvPr/>
        </p:nvSpPr>
        <p:spPr>
          <a:xfrm>
            <a:off x="269875" y="1343025"/>
            <a:ext cx="8604250" cy="9334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6000"/>
              <a:buFont typeface="Times New Roman"/>
              <a:buNone/>
            </a:pPr>
            <a:br>
              <a:rPr lang="en-US" sz="6000" b="1" i="0" u="none">
                <a:solidFill>
                  <a:schemeClr val="dk2"/>
                </a:solidFill>
                <a:latin typeface="Times New Roman"/>
                <a:ea typeface="Times New Roman"/>
                <a:cs typeface="Times New Roman"/>
                <a:sym typeface="Times New Roman"/>
              </a:rPr>
            </a:br>
            <a:r>
              <a:rPr lang="en-US" sz="6000" b="1" i="0" u="none">
                <a:solidFill>
                  <a:schemeClr val="dk2"/>
                </a:solidFill>
                <a:latin typeface="Times New Roman"/>
                <a:ea typeface="Times New Roman"/>
                <a:cs typeface="Times New Roman"/>
                <a:sym typeface="Times New Roman"/>
              </a:rPr>
              <a:t>Data Structures KCS301</a:t>
            </a:r>
            <a:endParaRPr/>
          </a:p>
        </p:txBody>
      </p:sp>
      <p:sp>
        <p:nvSpPr>
          <p:cNvPr id="117" name="Google Shape;117;p1"/>
          <p:cNvSpPr txBox="1"/>
          <p:nvPr/>
        </p:nvSpPr>
        <p:spPr>
          <a:xfrm>
            <a:off x="481012" y="4783137"/>
            <a:ext cx="8243887" cy="9334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6000"/>
              <a:buFont typeface="Times New Roman"/>
              <a:buNone/>
            </a:pPr>
            <a:r>
              <a:rPr lang="en-US" sz="6000" b="1" i="0" u="none">
                <a:solidFill>
                  <a:schemeClr val="dk2"/>
                </a:solidFill>
                <a:latin typeface="Times New Roman"/>
                <a:ea typeface="Times New Roman"/>
                <a:cs typeface="Times New Roman"/>
                <a:sym typeface="Times New Roman"/>
              </a:rPr>
              <a:t>Week 1</a:t>
            </a:r>
            <a:endParaRPr/>
          </a:p>
        </p:txBody>
      </p:sp>
      <p:sp>
        <p:nvSpPr>
          <p:cNvPr id="118" name="Google Shape;118;p1"/>
          <p:cNvSpPr txBox="1"/>
          <p:nvPr/>
        </p:nvSpPr>
        <p:spPr>
          <a:xfrm>
            <a:off x="1042987" y="6172200"/>
            <a:ext cx="86042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a:spLocks noGrp="1"/>
          </p:cNvSpPr>
          <p:nvPr>
            <p:ph type="title"/>
          </p:nvPr>
        </p:nvSpPr>
        <p:spPr>
          <a:xfrm>
            <a:off x="1138237" y="363537"/>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Asymptotic Notation</a:t>
            </a:r>
            <a:endParaRPr/>
          </a:p>
        </p:txBody>
      </p:sp>
      <p:sp>
        <p:nvSpPr>
          <p:cNvPr id="172" name="Google Shape;172;p10"/>
          <p:cNvSpPr txBox="1"/>
          <p:nvPr/>
        </p:nvSpPr>
        <p:spPr>
          <a:xfrm>
            <a:off x="611187" y="2133600"/>
            <a:ext cx="8350250" cy="31083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Having the expressions for the best, average and worst cases, for all three cases we need to identify the upper and lower bounds. To represent these upper and lower bounds, we need some kind of syntax, and that is the subject of the following discussion. Let us assume that the given algorithm is represented in the form of function f(n).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Big Oh Definition (O)</a:t>
            </a:r>
            <a:endParaRPr/>
          </a:p>
        </p:txBody>
      </p:sp>
      <p:sp>
        <p:nvSpPr>
          <p:cNvPr id="178" name="Google Shape;178;p11"/>
          <p:cNvSpPr txBox="1">
            <a:spLocks noGrp="1"/>
          </p:cNvSpPr>
          <p:nvPr>
            <p:ph type="body" idx="1"/>
          </p:nvPr>
        </p:nvSpPr>
        <p:spPr>
          <a:xfrm>
            <a:off x="250825" y="2017712"/>
            <a:ext cx="8704262" cy="48402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800"/>
              <a:buFont typeface="Noto Sans Symbols"/>
              <a:buChar char="■"/>
            </a:pPr>
            <a:r>
              <a:rPr lang="en-US" sz="3000" b="1" i="0" u="none">
                <a:solidFill>
                  <a:srgbClr val="000000"/>
                </a:solidFill>
                <a:latin typeface="Times New Roman"/>
                <a:ea typeface="Times New Roman"/>
                <a:cs typeface="Times New Roman"/>
                <a:sym typeface="Times New Roman"/>
              </a:rPr>
              <a:t>Definition</a:t>
            </a:r>
            <a:r>
              <a:rPr lang="en-US" sz="3000" b="0" i="0" u="none">
                <a:solidFill>
                  <a:srgbClr val="000000"/>
                </a:solidFill>
                <a:latin typeface="Times New Roman"/>
                <a:ea typeface="Times New Roman"/>
                <a:cs typeface="Times New Roman"/>
                <a:sym typeface="Times New Roman"/>
              </a:rPr>
              <a:t>: Let </a:t>
            </a:r>
            <a:r>
              <a:rPr lang="en-US" sz="3000" b="0" i="1" u="none">
                <a:solidFill>
                  <a:srgbClr val="000000"/>
                </a:solidFill>
                <a:latin typeface="Times New Roman"/>
                <a:ea typeface="Times New Roman"/>
                <a:cs typeface="Times New Roman"/>
                <a:sym typeface="Times New Roman"/>
              </a:rPr>
              <a:t>f</a:t>
            </a:r>
            <a:r>
              <a:rPr lang="en-US" sz="3000" b="0" i="0" u="none">
                <a:solidFill>
                  <a:srgbClr val="000000"/>
                </a:solidFill>
                <a:latin typeface="Times New Roman"/>
                <a:ea typeface="Times New Roman"/>
                <a:cs typeface="Times New Roman"/>
                <a:sym typeface="Times New Roman"/>
              </a:rPr>
              <a:t>(</a:t>
            </a:r>
            <a:r>
              <a:rPr lang="en-US" sz="3000" b="0" i="1" u="none">
                <a:solidFill>
                  <a:srgbClr val="000000"/>
                </a:solidFill>
                <a:latin typeface="Times New Roman"/>
                <a:ea typeface="Times New Roman"/>
                <a:cs typeface="Times New Roman"/>
                <a:sym typeface="Times New Roman"/>
              </a:rPr>
              <a:t>n</a:t>
            </a:r>
            <a:r>
              <a:rPr lang="en-US" sz="3000" b="0" i="0" u="none">
                <a:solidFill>
                  <a:srgbClr val="000000"/>
                </a:solidFill>
                <a:latin typeface="Times New Roman"/>
                <a:ea typeface="Times New Roman"/>
                <a:cs typeface="Times New Roman"/>
                <a:sym typeface="Times New Roman"/>
              </a:rPr>
              <a:t>) and </a:t>
            </a:r>
            <a:r>
              <a:rPr lang="en-US" sz="3000" b="0" i="1" u="none">
                <a:solidFill>
                  <a:srgbClr val="000000"/>
                </a:solidFill>
                <a:latin typeface="Times New Roman"/>
                <a:ea typeface="Times New Roman"/>
                <a:cs typeface="Times New Roman"/>
                <a:sym typeface="Times New Roman"/>
              </a:rPr>
              <a:t>g</a:t>
            </a:r>
            <a:r>
              <a:rPr lang="en-US" sz="3000" b="0" i="0" u="none">
                <a:solidFill>
                  <a:srgbClr val="000000"/>
                </a:solidFill>
                <a:latin typeface="Times New Roman"/>
                <a:ea typeface="Times New Roman"/>
                <a:cs typeface="Times New Roman"/>
                <a:sym typeface="Times New Roman"/>
              </a:rPr>
              <a:t>(</a:t>
            </a:r>
            <a:r>
              <a:rPr lang="en-US" sz="3000" b="0" i="1" u="none">
                <a:solidFill>
                  <a:srgbClr val="000000"/>
                </a:solidFill>
                <a:latin typeface="Times New Roman"/>
                <a:ea typeface="Times New Roman"/>
                <a:cs typeface="Times New Roman"/>
                <a:sym typeface="Times New Roman"/>
              </a:rPr>
              <a:t>n</a:t>
            </a:r>
            <a:r>
              <a:rPr lang="en-US" sz="3000" b="0" i="0" u="none">
                <a:solidFill>
                  <a:srgbClr val="000000"/>
                </a:solidFill>
                <a:latin typeface="Times New Roman"/>
                <a:ea typeface="Times New Roman"/>
                <a:cs typeface="Times New Roman"/>
                <a:sym typeface="Times New Roman"/>
              </a:rPr>
              <a:t>) be functions, where </a:t>
            </a:r>
            <a:r>
              <a:rPr lang="en-US" sz="3000" b="0" i="1" u="none">
                <a:solidFill>
                  <a:srgbClr val="000000"/>
                </a:solidFill>
                <a:latin typeface="Times New Roman"/>
                <a:ea typeface="Times New Roman"/>
                <a:cs typeface="Times New Roman"/>
                <a:sym typeface="Times New Roman"/>
              </a:rPr>
              <a:t>n</a:t>
            </a:r>
            <a:r>
              <a:rPr lang="en-US" sz="3000" b="0" i="0" u="none">
                <a:solidFill>
                  <a:srgbClr val="000000"/>
                </a:solidFill>
                <a:latin typeface="Times New Roman"/>
                <a:ea typeface="Times New Roman"/>
                <a:cs typeface="Times New Roman"/>
                <a:sym typeface="Times New Roman"/>
              </a:rPr>
              <a:t> is a positive integer. </a:t>
            </a:r>
            <a:endParaRPr/>
          </a:p>
          <a:p>
            <a:pPr marL="342900" marR="0" lvl="0" indent="-342900" algn="l" rtl="0">
              <a:lnSpc>
                <a:spcPct val="100000"/>
              </a:lnSpc>
              <a:spcBef>
                <a:spcPts val="600"/>
              </a:spcBef>
              <a:spcAft>
                <a:spcPts val="0"/>
              </a:spcAft>
              <a:buClr>
                <a:schemeClr val="folHlink"/>
              </a:buClr>
              <a:buSzPts val="1800"/>
              <a:buFont typeface="Noto Sans Symbols"/>
              <a:buChar char="■"/>
            </a:pPr>
            <a:r>
              <a:rPr lang="en-US" sz="3000" b="0" i="0" u="none">
                <a:solidFill>
                  <a:srgbClr val="000000"/>
                </a:solidFill>
                <a:latin typeface="Times New Roman"/>
                <a:ea typeface="Times New Roman"/>
                <a:cs typeface="Times New Roman"/>
                <a:sym typeface="Times New Roman"/>
              </a:rPr>
              <a:t>We write </a:t>
            </a:r>
            <a:r>
              <a:rPr lang="en-US" sz="3000" b="0" i="1" u="none">
                <a:solidFill>
                  <a:srgbClr val="000000"/>
                </a:solidFill>
                <a:latin typeface="Times New Roman"/>
                <a:ea typeface="Times New Roman"/>
                <a:cs typeface="Times New Roman"/>
                <a:sym typeface="Times New Roman"/>
              </a:rPr>
              <a:t>f</a:t>
            </a:r>
            <a:r>
              <a:rPr lang="en-US" sz="3000" b="0" i="0" u="none">
                <a:solidFill>
                  <a:srgbClr val="000000"/>
                </a:solidFill>
                <a:latin typeface="Times New Roman"/>
                <a:ea typeface="Times New Roman"/>
                <a:cs typeface="Times New Roman"/>
                <a:sym typeface="Times New Roman"/>
              </a:rPr>
              <a:t>(</a:t>
            </a:r>
            <a:r>
              <a:rPr lang="en-US" sz="3000" b="0" i="1" u="none">
                <a:solidFill>
                  <a:srgbClr val="000000"/>
                </a:solidFill>
                <a:latin typeface="Times New Roman"/>
                <a:ea typeface="Times New Roman"/>
                <a:cs typeface="Times New Roman"/>
                <a:sym typeface="Times New Roman"/>
              </a:rPr>
              <a:t>n</a:t>
            </a:r>
            <a:r>
              <a:rPr lang="en-US" sz="3000" b="0" i="0" u="none">
                <a:solidFill>
                  <a:srgbClr val="000000"/>
                </a:solidFill>
                <a:latin typeface="Times New Roman"/>
                <a:ea typeface="Times New Roman"/>
                <a:cs typeface="Times New Roman"/>
                <a:sym typeface="Times New Roman"/>
              </a:rPr>
              <a:t>) = </a:t>
            </a:r>
            <a:r>
              <a:rPr lang="en-US" sz="3000" b="0" i="1" u="none">
                <a:solidFill>
                  <a:srgbClr val="000000"/>
                </a:solidFill>
                <a:latin typeface="Times New Roman"/>
                <a:ea typeface="Times New Roman"/>
                <a:cs typeface="Times New Roman"/>
                <a:sym typeface="Times New Roman"/>
              </a:rPr>
              <a:t>O</a:t>
            </a:r>
            <a:r>
              <a:rPr lang="en-US" sz="3000" b="0" i="0" u="none">
                <a:solidFill>
                  <a:srgbClr val="000000"/>
                </a:solidFill>
                <a:latin typeface="Times New Roman"/>
                <a:ea typeface="Times New Roman"/>
                <a:cs typeface="Times New Roman"/>
                <a:sym typeface="Times New Roman"/>
              </a:rPr>
              <a:t>(</a:t>
            </a:r>
            <a:r>
              <a:rPr lang="en-US" sz="3000" b="0" i="1" u="none">
                <a:solidFill>
                  <a:srgbClr val="000000"/>
                </a:solidFill>
                <a:latin typeface="Times New Roman"/>
                <a:ea typeface="Times New Roman"/>
                <a:cs typeface="Times New Roman"/>
                <a:sym typeface="Times New Roman"/>
              </a:rPr>
              <a:t>g</a:t>
            </a:r>
            <a:r>
              <a:rPr lang="en-US" sz="3000" b="0" i="0" u="none">
                <a:solidFill>
                  <a:srgbClr val="000000"/>
                </a:solidFill>
                <a:latin typeface="Times New Roman"/>
                <a:ea typeface="Times New Roman"/>
                <a:cs typeface="Times New Roman"/>
                <a:sym typeface="Times New Roman"/>
              </a:rPr>
              <a:t>(</a:t>
            </a:r>
            <a:r>
              <a:rPr lang="en-US" sz="3000" b="0" i="1" u="none">
                <a:solidFill>
                  <a:srgbClr val="000000"/>
                </a:solidFill>
                <a:latin typeface="Times New Roman"/>
                <a:ea typeface="Times New Roman"/>
                <a:cs typeface="Times New Roman"/>
                <a:sym typeface="Times New Roman"/>
              </a:rPr>
              <a:t>n</a:t>
            </a:r>
            <a:r>
              <a:rPr lang="en-US" sz="3000" b="0" i="0" u="none">
                <a:solidFill>
                  <a:srgbClr val="000000"/>
                </a:solidFill>
                <a:latin typeface="Times New Roman"/>
                <a:ea typeface="Times New Roman"/>
                <a:cs typeface="Times New Roman"/>
                <a:sym typeface="Times New Roman"/>
              </a:rPr>
              <a:t>)) (read as "</a:t>
            </a:r>
            <a:r>
              <a:rPr lang="en-US" sz="3000" b="0" i="1" u="none">
                <a:solidFill>
                  <a:srgbClr val="000000"/>
                </a:solidFill>
                <a:latin typeface="Times New Roman"/>
                <a:ea typeface="Times New Roman"/>
                <a:cs typeface="Times New Roman"/>
                <a:sym typeface="Times New Roman"/>
              </a:rPr>
              <a:t>f of n is big oh of g of n</a:t>
            </a:r>
            <a:r>
              <a:rPr lang="en-US" sz="3000" b="0" i="0" u="none">
                <a:solidFill>
                  <a:srgbClr val="000000"/>
                </a:solidFill>
                <a:latin typeface="Times New Roman"/>
                <a:ea typeface="Times New Roman"/>
                <a:cs typeface="Times New Roman"/>
                <a:sym typeface="Times New Roman"/>
              </a:rPr>
              <a:t>.“</a:t>
            </a:r>
            <a:r>
              <a:rPr lang="en-US" sz="3000" b="0" i="0" u="none">
                <a:solidFill>
                  <a:schemeClr val="dk1"/>
                </a:solidFill>
                <a:latin typeface="Tahoma"/>
                <a:ea typeface="Tahoma"/>
                <a:cs typeface="Tahoma"/>
                <a:sym typeface="Tahoma"/>
              </a:rPr>
              <a:t>)</a:t>
            </a:r>
            <a:r>
              <a:rPr lang="en-US" sz="3000" b="0" i="0" u="none">
                <a:solidFill>
                  <a:srgbClr val="000000"/>
                </a:solidFill>
                <a:latin typeface="Times New Roman"/>
                <a:ea typeface="Times New Roman"/>
                <a:cs typeface="Times New Roman"/>
                <a:sym typeface="Times New Roman"/>
              </a:rPr>
              <a:t> if and only if there exists constants real number </a:t>
            </a:r>
            <a:r>
              <a:rPr lang="en-US" sz="3000" b="0" i="1" u="none">
                <a:solidFill>
                  <a:srgbClr val="000000"/>
                </a:solidFill>
                <a:latin typeface="Times New Roman"/>
                <a:ea typeface="Times New Roman"/>
                <a:cs typeface="Times New Roman"/>
                <a:sym typeface="Times New Roman"/>
              </a:rPr>
              <a:t>c&gt;0</a:t>
            </a:r>
            <a:r>
              <a:rPr lang="en-US" sz="3000" b="0" i="0" u="none">
                <a:solidFill>
                  <a:srgbClr val="000000"/>
                </a:solidFill>
                <a:latin typeface="Times New Roman"/>
                <a:ea typeface="Times New Roman"/>
                <a:cs typeface="Times New Roman"/>
                <a:sym typeface="Times New Roman"/>
              </a:rPr>
              <a:t> and positive integer </a:t>
            </a:r>
            <a:r>
              <a:rPr lang="en-US" sz="3000" b="0" i="1" u="none">
                <a:solidFill>
                  <a:srgbClr val="000000"/>
                </a:solidFill>
                <a:latin typeface="Times New Roman"/>
                <a:ea typeface="Times New Roman"/>
                <a:cs typeface="Times New Roman"/>
                <a:sym typeface="Times New Roman"/>
              </a:rPr>
              <a:t>n</a:t>
            </a:r>
            <a:r>
              <a:rPr lang="en-US" sz="3000" b="0" i="0" u="none" baseline="-25000">
                <a:solidFill>
                  <a:srgbClr val="000000"/>
                </a:solidFill>
                <a:latin typeface="Times New Roman"/>
                <a:ea typeface="Times New Roman"/>
                <a:cs typeface="Times New Roman"/>
                <a:sym typeface="Times New Roman"/>
              </a:rPr>
              <a:t>0</a:t>
            </a:r>
            <a:r>
              <a:rPr lang="en-US" sz="3000" b="0" i="0" u="none">
                <a:solidFill>
                  <a:srgbClr val="000000"/>
                </a:solidFill>
                <a:latin typeface="Times New Roman"/>
                <a:ea typeface="Times New Roman"/>
                <a:cs typeface="Times New Roman"/>
                <a:sym typeface="Times New Roman"/>
              </a:rPr>
              <a:t> s.t.</a:t>
            </a:r>
            <a:endParaRPr/>
          </a:p>
          <a:p>
            <a:pPr marL="342900" marR="0" lvl="0" indent="-228600" algn="l" rtl="0">
              <a:lnSpc>
                <a:spcPct val="100000"/>
              </a:lnSpc>
              <a:spcBef>
                <a:spcPts val="600"/>
              </a:spcBef>
              <a:spcAft>
                <a:spcPts val="0"/>
              </a:spcAft>
              <a:buClr>
                <a:schemeClr val="folHlink"/>
              </a:buClr>
              <a:buSzPts val="1800"/>
              <a:buFont typeface="Noto Sans Symbols"/>
              <a:buNone/>
            </a:pPr>
            <a:endParaRPr sz="3000" b="0" i="0" u="none">
              <a:solidFill>
                <a:srgbClr val="000000"/>
              </a:solidFill>
              <a:latin typeface="Times New Roman"/>
              <a:ea typeface="Times New Roman"/>
              <a:cs typeface="Times New Roman"/>
              <a:sym typeface="Times New Roman"/>
            </a:endParaRPr>
          </a:p>
          <a:p>
            <a:pPr marL="342900" marR="0" lvl="0" indent="-342900" algn="ctr" rtl="0">
              <a:lnSpc>
                <a:spcPct val="100000"/>
              </a:lnSpc>
              <a:spcBef>
                <a:spcPts val="640"/>
              </a:spcBef>
              <a:spcAft>
                <a:spcPts val="0"/>
              </a:spcAft>
              <a:buClr>
                <a:schemeClr val="folHlink"/>
              </a:buClr>
              <a:buSzPts val="1920"/>
              <a:buFont typeface="Noto Sans Symbols"/>
              <a:buNone/>
            </a:pPr>
            <a:r>
              <a:rPr lang="en-US" sz="3200" b="1" i="0" u="none">
                <a:solidFill>
                  <a:srgbClr val="000000"/>
                </a:solidFill>
                <a:latin typeface="Times New Roman"/>
                <a:ea typeface="Times New Roman"/>
                <a:cs typeface="Times New Roman"/>
                <a:sym typeface="Times New Roman"/>
              </a:rPr>
              <a:t>0 &lt;= </a:t>
            </a:r>
            <a:r>
              <a:rPr lang="en-US" sz="3200" b="1" i="1" u="none">
                <a:solidFill>
                  <a:srgbClr val="000000"/>
                </a:solidFill>
                <a:latin typeface="Times New Roman"/>
                <a:ea typeface="Times New Roman"/>
                <a:cs typeface="Times New Roman"/>
                <a:sym typeface="Times New Roman"/>
              </a:rPr>
              <a:t>f</a:t>
            </a:r>
            <a:r>
              <a:rPr lang="en-US" sz="3200" b="1" i="0" u="none">
                <a:solidFill>
                  <a:srgbClr val="000000"/>
                </a:solidFill>
                <a:latin typeface="Times New Roman"/>
                <a:ea typeface="Times New Roman"/>
                <a:cs typeface="Times New Roman"/>
                <a:sym typeface="Times New Roman"/>
              </a:rPr>
              <a:t>(</a:t>
            </a:r>
            <a:r>
              <a:rPr lang="en-US" sz="3200" b="1" i="1" u="none">
                <a:solidFill>
                  <a:srgbClr val="000000"/>
                </a:solidFill>
                <a:latin typeface="Times New Roman"/>
                <a:ea typeface="Times New Roman"/>
                <a:cs typeface="Times New Roman"/>
                <a:sym typeface="Times New Roman"/>
              </a:rPr>
              <a:t>n</a:t>
            </a:r>
            <a:r>
              <a:rPr lang="en-US" sz="3200" b="1" i="0" u="none">
                <a:solidFill>
                  <a:srgbClr val="000000"/>
                </a:solidFill>
                <a:latin typeface="Times New Roman"/>
                <a:ea typeface="Times New Roman"/>
                <a:cs typeface="Times New Roman"/>
                <a:sym typeface="Times New Roman"/>
              </a:rPr>
              <a:t>) &lt;= </a:t>
            </a:r>
            <a:r>
              <a:rPr lang="en-US" sz="3200" b="1" i="1" u="none">
                <a:solidFill>
                  <a:srgbClr val="000000"/>
                </a:solidFill>
                <a:latin typeface="Times New Roman"/>
                <a:ea typeface="Times New Roman"/>
                <a:cs typeface="Times New Roman"/>
                <a:sym typeface="Times New Roman"/>
              </a:rPr>
              <a:t>cg</a:t>
            </a:r>
            <a:r>
              <a:rPr lang="en-US" sz="3200" b="1" i="0" u="none">
                <a:solidFill>
                  <a:srgbClr val="000000"/>
                </a:solidFill>
                <a:latin typeface="Times New Roman"/>
                <a:ea typeface="Times New Roman"/>
                <a:cs typeface="Times New Roman"/>
                <a:sym typeface="Times New Roman"/>
              </a:rPr>
              <a:t>(</a:t>
            </a:r>
            <a:r>
              <a:rPr lang="en-US" sz="3200" b="1" i="1" u="none">
                <a:solidFill>
                  <a:srgbClr val="000000"/>
                </a:solidFill>
                <a:latin typeface="Times New Roman"/>
                <a:ea typeface="Times New Roman"/>
                <a:cs typeface="Times New Roman"/>
                <a:sym typeface="Times New Roman"/>
              </a:rPr>
              <a:t>n</a:t>
            </a:r>
            <a:r>
              <a:rPr lang="en-US" sz="3200" b="1" i="0" u="none">
                <a:solidFill>
                  <a:srgbClr val="000000"/>
                </a:solidFill>
                <a:latin typeface="Times New Roman"/>
                <a:ea typeface="Times New Roman"/>
                <a:cs typeface="Times New Roman"/>
                <a:sym typeface="Times New Roman"/>
              </a:rPr>
              <a:t>) for all </a:t>
            </a:r>
            <a:r>
              <a:rPr lang="en-US" sz="3200" b="1" i="1" u="none">
                <a:solidFill>
                  <a:srgbClr val="000000"/>
                </a:solidFill>
                <a:latin typeface="Times New Roman"/>
                <a:ea typeface="Times New Roman"/>
                <a:cs typeface="Times New Roman"/>
                <a:sym typeface="Times New Roman"/>
              </a:rPr>
              <a:t>n</a:t>
            </a:r>
            <a:r>
              <a:rPr lang="en-US" sz="3200" b="1" i="0" u="none">
                <a:solidFill>
                  <a:srgbClr val="000000"/>
                </a:solidFill>
                <a:latin typeface="Times New Roman"/>
                <a:ea typeface="Times New Roman"/>
                <a:cs typeface="Times New Roman"/>
                <a:sym typeface="Times New Roman"/>
              </a:rPr>
              <a:t> &gt;= </a:t>
            </a:r>
            <a:r>
              <a:rPr lang="en-US" sz="3200" b="1" i="1" u="none">
                <a:solidFill>
                  <a:srgbClr val="000000"/>
                </a:solidFill>
                <a:latin typeface="Times New Roman"/>
                <a:ea typeface="Times New Roman"/>
                <a:cs typeface="Times New Roman"/>
                <a:sym typeface="Times New Roman"/>
              </a:rPr>
              <a:t>n</a:t>
            </a:r>
            <a:r>
              <a:rPr lang="en-US" sz="3200" b="1" i="0" u="none" baseline="-25000">
                <a:solidFill>
                  <a:srgbClr val="000000"/>
                </a:solidFill>
                <a:latin typeface="Times New Roman"/>
                <a:ea typeface="Times New Roman"/>
                <a:cs typeface="Times New Roman"/>
                <a:sym typeface="Times New Roman"/>
              </a:rPr>
              <a:t>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12"/>
          <p:cNvPicPr preferRelativeResize="0"/>
          <p:nvPr/>
        </p:nvPicPr>
        <p:blipFill rotWithShape="1">
          <a:blip r:embed="rId3">
            <a:alphaModFix/>
          </a:blip>
          <a:srcRect/>
          <a:stretch/>
        </p:blipFill>
        <p:spPr>
          <a:xfrm>
            <a:off x="1042987" y="2133600"/>
            <a:ext cx="6188075" cy="3335337"/>
          </a:xfrm>
          <a:prstGeom prst="rect">
            <a:avLst/>
          </a:prstGeom>
          <a:noFill/>
          <a:ln>
            <a:noFill/>
          </a:ln>
        </p:spPr>
      </p:pic>
      <p:sp>
        <p:nvSpPr>
          <p:cNvPr id="184" name="Google Shape;184;p12"/>
          <p:cNvSpPr txBox="1">
            <a:spLocks noGrp="1"/>
          </p:cNvSpPr>
          <p:nvPr>
            <p:ph type="title"/>
          </p:nvPr>
        </p:nvSpPr>
        <p:spPr>
          <a:xfrm>
            <a:off x="1150937" y="908050"/>
            <a:ext cx="7793037" cy="7683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Big Oh Definition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3"/>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Big Oh Properties</a:t>
            </a:r>
            <a:endParaRPr/>
          </a:p>
        </p:txBody>
      </p:sp>
      <p:sp>
        <p:nvSpPr>
          <p:cNvPr id="190" name="Google Shape;190;p13"/>
          <p:cNvSpPr txBox="1"/>
          <p:nvPr/>
        </p:nvSpPr>
        <p:spPr>
          <a:xfrm>
            <a:off x="539750" y="2133600"/>
            <a:ext cx="8596312"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320"/>
              <a:buFont typeface="Noto Sans Symbols"/>
              <a:buChar char="■"/>
            </a:pPr>
            <a:r>
              <a:rPr lang="en-US" sz="2200" b="0" i="0" u="none">
                <a:solidFill>
                  <a:schemeClr val="dk1"/>
                </a:solidFill>
                <a:latin typeface="Tahoma"/>
                <a:ea typeface="Tahoma"/>
                <a:cs typeface="Tahoma"/>
                <a:sym typeface="Tahoma"/>
              </a:rPr>
              <a:t>Fastest growing function dominates a sum</a:t>
            </a:r>
            <a:endParaRPr/>
          </a:p>
          <a:p>
            <a:pPr marL="742950" marR="0" lvl="1" indent="-285750" algn="l" rtl="0">
              <a:lnSpc>
                <a:spcPct val="100000"/>
              </a:lnSpc>
              <a:spcBef>
                <a:spcPts val="440"/>
              </a:spcBef>
              <a:spcAft>
                <a:spcPts val="0"/>
              </a:spcAft>
              <a:buClr>
                <a:schemeClr val="hlink"/>
              </a:buClr>
              <a:buSzPts val="1210"/>
              <a:buFont typeface="Noto Sans Symbols"/>
              <a:buChar char="■"/>
            </a:pPr>
            <a:r>
              <a:rPr lang="en-US" sz="2200" b="0" i="1" u="none" strike="noStrike" cap="none">
                <a:solidFill>
                  <a:schemeClr val="dk1"/>
                </a:solidFill>
                <a:latin typeface="Tahoma"/>
                <a:ea typeface="Tahoma"/>
                <a:cs typeface="Tahoma"/>
                <a:sym typeface="Tahoma"/>
              </a:rPr>
              <a:t>O</a:t>
            </a:r>
            <a:r>
              <a:rPr lang="en-US" sz="2200" b="0" i="0" u="none" strike="noStrike" cap="none">
                <a:solidFill>
                  <a:schemeClr val="dk1"/>
                </a:solidFill>
                <a:latin typeface="Tahoma"/>
                <a:ea typeface="Tahoma"/>
                <a:cs typeface="Tahoma"/>
                <a:sym typeface="Tahoma"/>
              </a:rPr>
              <a:t>(f(</a:t>
            </a:r>
            <a:r>
              <a:rPr lang="en-US" sz="2200" b="0" i="1" u="none" strike="noStrike" cap="none">
                <a:solidFill>
                  <a:schemeClr val="dk1"/>
                </a:solidFill>
                <a:latin typeface="Tahoma"/>
                <a:ea typeface="Tahoma"/>
                <a:cs typeface="Tahoma"/>
                <a:sym typeface="Tahoma"/>
              </a:rPr>
              <a:t>n</a:t>
            </a:r>
            <a:r>
              <a:rPr lang="en-US" sz="2200" b="0" i="0" u="none" strike="noStrike" cap="none">
                <a:solidFill>
                  <a:schemeClr val="dk1"/>
                </a:solidFill>
                <a:latin typeface="Tahoma"/>
                <a:ea typeface="Tahoma"/>
                <a:cs typeface="Tahoma"/>
                <a:sym typeface="Tahoma"/>
              </a:rPr>
              <a:t>)+g(</a:t>
            </a:r>
            <a:r>
              <a:rPr lang="en-US" sz="2200" b="0" i="1" u="none" strike="noStrike" cap="none">
                <a:solidFill>
                  <a:schemeClr val="dk1"/>
                </a:solidFill>
                <a:latin typeface="Tahoma"/>
                <a:ea typeface="Tahoma"/>
                <a:cs typeface="Tahoma"/>
                <a:sym typeface="Tahoma"/>
              </a:rPr>
              <a:t>n</a:t>
            </a:r>
            <a:r>
              <a:rPr lang="en-US" sz="2200" b="0" i="0" u="none" strike="noStrike" cap="none">
                <a:solidFill>
                  <a:schemeClr val="dk1"/>
                </a:solidFill>
                <a:latin typeface="Tahoma"/>
                <a:ea typeface="Tahoma"/>
                <a:cs typeface="Tahoma"/>
                <a:sym typeface="Tahoma"/>
              </a:rPr>
              <a:t>))  is  </a:t>
            </a:r>
            <a:r>
              <a:rPr lang="en-US" sz="2200" b="0" i="1" u="none" strike="noStrike" cap="none">
                <a:solidFill>
                  <a:schemeClr val="dk1"/>
                </a:solidFill>
                <a:latin typeface="Tahoma"/>
                <a:ea typeface="Tahoma"/>
                <a:cs typeface="Tahoma"/>
                <a:sym typeface="Tahoma"/>
              </a:rPr>
              <a:t>O</a:t>
            </a:r>
            <a:r>
              <a:rPr lang="en-US" sz="2200" b="0" i="0" u="none" strike="noStrike" cap="none">
                <a:solidFill>
                  <a:schemeClr val="dk1"/>
                </a:solidFill>
                <a:latin typeface="Tahoma"/>
                <a:ea typeface="Tahoma"/>
                <a:cs typeface="Tahoma"/>
                <a:sym typeface="Tahoma"/>
              </a:rPr>
              <a:t>(max{f(</a:t>
            </a:r>
            <a:r>
              <a:rPr lang="en-US" sz="2200" b="0" i="1" u="none" strike="noStrike" cap="none">
                <a:solidFill>
                  <a:schemeClr val="dk1"/>
                </a:solidFill>
                <a:latin typeface="Tahoma"/>
                <a:ea typeface="Tahoma"/>
                <a:cs typeface="Tahoma"/>
                <a:sym typeface="Tahoma"/>
              </a:rPr>
              <a:t>n</a:t>
            </a:r>
            <a:r>
              <a:rPr lang="en-US" sz="2200" b="0" i="0" u="none" strike="noStrike" cap="none">
                <a:solidFill>
                  <a:schemeClr val="dk1"/>
                </a:solidFill>
                <a:latin typeface="Tahoma"/>
                <a:ea typeface="Tahoma"/>
                <a:cs typeface="Tahoma"/>
                <a:sym typeface="Tahoma"/>
              </a:rPr>
              <a:t>), g(</a:t>
            </a:r>
            <a:r>
              <a:rPr lang="en-US" sz="2200" b="0" i="1" u="none" strike="noStrike" cap="none">
                <a:solidFill>
                  <a:schemeClr val="dk1"/>
                </a:solidFill>
                <a:latin typeface="Tahoma"/>
                <a:ea typeface="Tahoma"/>
                <a:cs typeface="Tahoma"/>
                <a:sym typeface="Tahoma"/>
              </a:rPr>
              <a:t>n</a:t>
            </a:r>
            <a:r>
              <a:rPr lang="en-US" sz="2200" b="0" i="0" u="none" strike="noStrike" cap="none">
                <a:solidFill>
                  <a:schemeClr val="dk1"/>
                </a:solidFill>
                <a:latin typeface="Tahoma"/>
                <a:ea typeface="Tahoma"/>
                <a:cs typeface="Tahoma"/>
                <a:sym typeface="Tahoma"/>
              </a:rPr>
              <a:t>)})</a:t>
            </a:r>
            <a:endParaRPr sz="2200" b="0" i="1" u="none" strike="noStrike" cap="none">
              <a:solidFill>
                <a:schemeClr val="dk1"/>
              </a:solidFill>
              <a:latin typeface="Tahoma"/>
              <a:ea typeface="Tahoma"/>
              <a:cs typeface="Tahoma"/>
              <a:sym typeface="Tahoma"/>
            </a:endParaRPr>
          </a:p>
          <a:p>
            <a:pPr marL="342900" marR="0" lvl="0" indent="-342900" algn="l" rtl="0">
              <a:lnSpc>
                <a:spcPct val="100000"/>
              </a:lnSpc>
              <a:spcBef>
                <a:spcPts val="1100"/>
              </a:spcBef>
              <a:spcAft>
                <a:spcPts val="0"/>
              </a:spcAft>
              <a:buClr>
                <a:schemeClr val="folHlink"/>
              </a:buClr>
              <a:buSzPts val="1320"/>
              <a:buFont typeface="Noto Sans Symbols"/>
              <a:buChar char="■"/>
            </a:pPr>
            <a:r>
              <a:rPr lang="en-US" sz="2200" b="0" i="0" u="none">
                <a:solidFill>
                  <a:schemeClr val="dk1"/>
                </a:solidFill>
                <a:latin typeface="Tahoma"/>
                <a:ea typeface="Tahoma"/>
                <a:cs typeface="Tahoma"/>
                <a:sym typeface="Tahoma"/>
              </a:rPr>
              <a:t>Product of upper bounds is upper bound for the product</a:t>
            </a:r>
            <a:endParaRPr/>
          </a:p>
          <a:p>
            <a:pPr marL="742950" marR="0" lvl="1" indent="-285750" algn="l" rtl="0">
              <a:lnSpc>
                <a:spcPct val="100000"/>
              </a:lnSpc>
              <a:spcBef>
                <a:spcPts val="440"/>
              </a:spcBef>
              <a:spcAft>
                <a:spcPts val="0"/>
              </a:spcAft>
              <a:buClr>
                <a:srgbClr val="063DE8"/>
              </a:buClr>
              <a:buSzPts val="1210"/>
              <a:buFont typeface="Noto Sans Symbols"/>
              <a:buChar char="■"/>
            </a:pPr>
            <a:r>
              <a:rPr lang="en-US" sz="2200" b="0" i="0" u="none" strike="noStrike" cap="none">
                <a:solidFill>
                  <a:schemeClr val="dk1"/>
                </a:solidFill>
                <a:latin typeface="Tahoma"/>
                <a:ea typeface="Tahoma"/>
                <a:cs typeface="Tahoma"/>
                <a:sym typeface="Tahoma"/>
              </a:rPr>
              <a:t>If  </a:t>
            </a:r>
            <a:r>
              <a:rPr lang="en-US" sz="2200" b="0" i="1" u="none" strike="noStrike" cap="none">
                <a:solidFill>
                  <a:schemeClr val="dk1"/>
                </a:solidFill>
                <a:latin typeface="Tahoma"/>
                <a:ea typeface="Tahoma"/>
                <a:cs typeface="Tahoma"/>
                <a:sym typeface="Tahoma"/>
              </a:rPr>
              <a:t>f</a:t>
            </a:r>
            <a:r>
              <a:rPr lang="en-US" sz="2200" b="0" i="0" u="none" strike="noStrike" cap="none">
                <a:solidFill>
                  <a:schemeClr val="dk1"/>
                </a:solidFill>
                <a:latin typeface="Tahoma"/>
                <a:ea typeface="Tahoma"/>
                <a:cs typeface="Tahoma"/>
                <a:sym typeface="Tahoma"/>
              </a:rPr>
              <a:t>  is </a:t>
            </a:r>
            <a:r>
              <a:rPr lang="en-US" sz="2200" b="0" i="1" u="none" strike="noStrike" cap="none">
                <a:solidFill>
                  <a:schemeClr val="dk1"/>
                </a:solidFill>
                <a:latin typeface="Tahoma"/>
                <a:ea typeface="Tahoma"/>
                <a:cs typeface="Tahoma"/>
                <a:sym typeface="Tahoma"/>
              </a:rPr>
              <a:t>O(g)</a:t>
            </a:r>
            <a:r>
              <a:rPr lang="en-US" sz="2200" b="0" i="0" u="none" strike="noStrike" cap="none">
                <a:solidFill>
                  <a:schemeClr val="dk1"/>
                </a:solidFill>
                <a:latin typeface="Tahoma"/>
                <a:ea typeface="Tahoma"/>
                <a:cs typeface="Tahoma"/>
                <a:sym typeface="Tahoma"/>
              </a:rPr>
              <a:t>  and  </a:t>
            </a:r>
            <a:r>
              <a:rPr lang="en-US" sz="2200" b="0" i="1" u="none" strike="noStrike" cap="none">
                <a:solidFill>
                  <a:schemeClr val="dk1"/>
                </a:solidFill>
                <a:latin typeface="Tahoma"/>
                <a:ea typeface="Tahoma"/>
                <a:cs typeface="Tahoma"/>
                <a:sym typeface="Tahoma"/>
              </a:rPr>
              <a:t>h </a:t>
            </a:r>
            <a:r>
              <a:rPr lang="en-US" sz="2200" b="0" i="0" u="none" strike="noStrike" cap="none">
                <a:solidFill>
                  <a:schemeClr val="dk1"/>
                </a:solidFill>
                <a:latin typeface="Tahoma"/>
                <a:ea typeface="Tahoma"/>
                <a:cs typeface="Tahoma"/>
                <a:sym typeface="Tahoma"/>
              </a:rPr>
              <a:t> is </a:t>
            </a:r>
            <a:r>
              <a:rPr lang="en-US" sz="2200" b="0" i="1" u="none" strike="noStrike" cap="none">
                <a:solidFill>
                  <a:schemeClr val="dk1"/>
                </a:solidFill>
                <a:latin typeface="Tahoma"/>
                <a:ea typeface="Tahoma"/>
                <a:cs typeface="Tahoma"/>
                <a:sym typeface="Tahoma"/>
              </a:rPr>
              <a:t>O(r) </a:t>
            </a:r>
            <a:r>
              <a:rPr lang="en-US" sz="2200" b="0" i="0" u="none" strike="noStrike" cap="none">
                <a:solidFill>
                  <a:schemeClr val="dk1"/>
                </a:solidFill>
                <a:latin typeface="Noto Sans Symbols"/>
                <a:ea typeface="Noto Sans Symbols"/>
                <a:cs typeface="Noto Sans Symbols"/>
                <a:sym typeface="Noto Sans Symbols"/>
              </a:rPr>
              <a:t> </a:t>
            </a:r>
            <a:r>
              <a:rPr lang="en-US" sz="2200" b="0" i="0" u="none" strike="noStrike" cap="none">
                <a:solidFill>
                  <a:schemeClr val="dk1"/>
                </a:solidFill>
                <a:latin typeface="Tahoma"/>
                <a:ea typeface="Tahoma"/>
                <a:cs typeface="Tahoma"/>
                <a:sym typeface="Tahoma"/>
              </a:rPr>
              <a:t>then  </a:t>
            </a:r>
            <a:r>
              <a:rPr lang="en-US" sz="2200" b="0" i="1" u="none" strike="noStrike" cap="none">
                <a:solidFill>
                  <a:schemeClr val="dk1"/>
                </a:solidFill>
                <a:latin typeface="Tahoma"/>
                <a:ea typeface="Tahoma"/>
                <a:cs typeface="Tahoma"/>
                <a:sym typeface="Tahoma"/>
              </a:rPr>
              <a:t>fh</a:t>
            </a:r>
            <a:r>
              <a:rPr lang="en-US" sz="2200" b="0" i="0" u="none" strike="noStrike" cap="none">
                <a:solidFill>
                  <a:schemeClr val="dk1"/>
                </a:solidFill>
                <a:latin typeface="Tahoma"/>
                <a:ea typeface="Tahoma"/>
                <a:cs typeface="Tahoma"/>
                <a:sym typeface="Tahoma"/>
              </a:rPr>
              <a:t>  is </a:t>
            </a:r>
            <a:r>
              <a:rPr lang="en-US" sz="2200" b="0" i="1" u="none" strike="noStrike" cap="none">
                <a:solidFill>
                  <a:schemeClr val="dk1"/>
                </a:solidFill>
                <a:latin typeface="Tahoma"/>
                <a:ea typeface="Tahoma"/>
                <a:cs typeface="Tahoma"/>
                <a:sym typeface="Tahoma"/>
              </a:rPr>
              <a:t>O(gr) </a:t>
            </a:r>
            <a:endParaRPr sz="2200" b="0" i="0" u="none" strike="noStrike" cap="none">
              <a:solidFill>
                <a:schemeClr val="dk1"/>
              </a:solidFill>
              <a:latin typeface="Tahoma"/>
              <a:ea typeface="Tahoma"/>
              <a:cs typeface="Tahoma"/>
              <a:sym typeface="Tahoma"/>
            </a:endParaRPr>
          </a:p>
          <a:p>
            <a:pPr marL="342900" marR="0" lvl="0" indent="-342900" algn="l" rtl="0">
              <a:lnSpc>
                <a:spcPct val="100000"/>
              </a:lnSpc>
              <a:spcBef>
                <a:spcPts val="1100"/>
              </a:spcBef>
              <a:spcAft>
                <a:spcPts val="0"/>
              </a:spcAft>
              <a:buClr>
                <a:schemeClr val="folHlink"/>
              </a:buClr>
              <a:buSzPts val="1320"/>
              <a:buFont typeface="Noto Sans Symbols"/>
              <a:buChar char="■"/>
            </a:pPr>
            <a:r>
              <a:rPr lang="en-US" sz="2200" b="0" i="1" u="none">
                <a:solidFill>
                  <a:schemeClr val="dk1"/>
                </a:solidFill>
                <a:latin typeface="Tahoma"/>
                <a:ea typeface="Tahoma"/>
                <a:cs typeface="Tahoma"/>
                <a:sym typeface="Tahoma"/>
              </a:rPr>
              <a:t>f</a:t>
            </a:r>
            <a:r>
              <a:rPr lang="en-US" sz="2200" b="0" i="0" u="none">
                <a:solidFill>
                  <a:schemeClr val="dk1"/>
                </a:solidFill>
                <a:latin typeface="Tahoma"/>
                <a:ea typeface="Tahoma"/>
                <a:cs typeface="Tahoma"/>
                <a:sym typeface="Tahoma"/>
              </a:rPr>
              <a:t> is </a:t>
            </a:r>
            <a:r>
              <a:rPr lang="en-US" sz="2200" b="0" i="1" u="none">
                <a:solidFill>
                  <a:schemeClr val="dk1"/>
                </a:solidFill>
                <a:latin typeface="Tahoma"/>
                <a:ea typeface="Tahoma"/>
                <a:cs typeface="Tahoma"/>
                <a:sym typeface="Tahoma"/>
              </a:rPr>
              <a:t>O(g)</a:t>
            </a:r>
            <a:r>
              <a:rPr lang="en-US" sz="2200" b="0" i="0" u="none">
                <a:solidFill>
                  <a:schemeClr val="dk1"/>
                </a:solidFill>
                <a:latin typeface="Tahoma"/>
                <a:ea typeface="Tahoma"/>
                <a:cs typeface="Tahoma"/>
                <a:sym typeface="Tahoma"/>
              </a:rPr>
              <a:t>  is  transitive</a:t>
            </a:r>
            <a:endParaRPr/>
          </a:p>
          <a:p>
            <a:pPr marL="742950" marR="0" lvl="1" indent="-285750" algn="l" rtl="0">
              <a:lnSpc>
                <a:spcPct val="100000"/>
              </a:lnSpc>
              <a:spcBef>
                <a:spcPts val="440"/>
              </a:spcBef>
              <a:spcAft>
                <a:spcPts val="0"/>
              </a:spcAft>
              <a:buClr>
                <a:schemeClr val="hlink"/>
              </a:buClr>
              <a:buSzPts val="1210"/>
              <a:buFont typeface="Noto Sans Symbols"/>
              <a:buChar char="■"/>
            </a:pPr>
            <a:r>
              <a:rPr lang="en-US" sz="2200" b="0" i="0" u="none" strike="noStrike" cap="none">
                <a:solidFill>
                  <a:schemeClr val="dk1"/>
                </a:solidFill>
                <a:latin typeface="Tahoma"/>
                <a:ea typeface="Tahoma"/>
                <a:cs typeface="Tahoma"/>
                <a:sym typeface="Tahoma"/>
              </a:rPr>
              <a:t>If  </a:t>
            </a:r>
            <a:r>
              <a:rPr lang="en-US" sz="2200" b="0" i="1" u="none" strike="noStrike" cap="none">
                <a:solidFill>
                  <a:schemeClr val="dk1"/>
                </a:solidFill>
                <a:latin typeface="Tahoma"/>
                <a:ea typeface="Tahoma"/>
                <a:cs typeface="Tahoma"/>
                <a:sym typeface="Tahoma"/>
              </a:rPr>
              <a:t>f</a:t>
            </a:r>
            <a:r>
              <a:rPr lang="en-US" sz="2200" b="0" i="0" u="none" strike="noStrike" cap="none">
                <a:solidFill>
                  <a:schemeClr val="dk1"/>
                </a:solidFill>
                <a:latin typeface="Tahoma"/>
                <a:ea typeface="Tahoma"/>
                <a:cs typeface="Tahoma"/>
                <a:sym typeface="Tahoma"/>
              </a:rPr>
              <a:t>  is </a:t>
            </a:r>
            <a:r>
              <a:rPr lang="en-US" sz="2200" b="0" i="1" u="none" strike="noStrike" cap="none">
                <a:solidFill>
                  <a:schemeClr val="dk1"/>
                </a:solidFill>
                <a:latin typeface="Tahoma"/>
                <a:ea typeface="Tahoma"/>
                <a:cs typeface="Tahoma"/>
                <a:sym typeface="Tahoma"/>
              </a:rPr>
              <a:t>O(g)</a:t>
            </a:r>
            <a:r>
              <a:rPr lang="en-US" sz="2200" b="0" i="0" u="none" strike="noStrike" cap="none">
                <a:solidFill>
                  <a:schemeClr val="dk1"/>
                </a:solidFill>
                <a:latin typeface="Tahoma"/>
                <a:ea typeface="Tahoma"/>
                <a:cs typeface="Tahoma"/>
                <a:sym typeface="Tahoma"/>
              </a:rPr>
              <a:t> and </a:t>
            </a:r>
            <a:r>
              <a:rPr lang="en-US" sz="2200" b="0" i="1" u="none" strike="noStrike" cap="none">
                <a:solidFill>
                  <a:schemeClr val="dk1"/>
                </a:solidFill>
                <a:latin typeface="Tahoma"/>
                <a:ea typeface="Tahoma"/>
                <a:cs typeface="Tahoma"/>
                <a:sym typeface="Tahoma"/>
              </a:rPr>
              <a:t>g</a:t>
            </a:r>
            <a:r>
              <a:rPr lang="en-US" sz="2200" b="0" i="0" u="none" strike="noStrike" cap="none">
                <a:solidFill>
                  <a:schemeClr val="dk1"/>
                </a:solidFill>
                <a:latin typeface="Tahoma"/>
                <a:ea typeface="Tahoma"/>
                <a:cs typeface="Tahoma"/>
                <a:sym typeface="Tahoma"/>
              </a:rPr>
              <a:t>  is </a:t>
            </a:r>
            <a:r>
              <a:rPr lang="en-US" sz="2200" b="0" i="1" u="none" strike="noStrike" cap="none">
                <a:solidFill>
                  <a:schemeClr val="dk1"/>
                </a:solidFill>
                <a:latin typeface="Tahoma"/>
                <a:ea typeface="Tahoma"/>
                <a:cs typeface="Tahoma"/>
                <a:sym typeface="Tahoma"/>
              </a:rPr>
              <a:t>O(h) </a:t>
            </a:r>
            <a:r>
              <a:rPr lang="en-US" sz="2200" b="0" i="0" u="none" strike="noStrike" cap="none">
                <a:solidFill>
                  <a:schemeClr val="dk1"/>
                </a:solidFill>
                <a:latin typeface="Tahoma"/>
                <a:ea typeface="Tahoma"/>
                <a:cs typeface="Tahoma"/>
                <a:sym typeface="Tahoma"/>
              </a:rPr>
              <a:t>then  </a:t>
            </a:r>
            <a:r>
              <a:rPr lang="en-US" sz="2200" b="0" i="1" u="none" strike="noStrike" cap="none">
                <a:solidFill>
                  <a:schemeClr val="dk1"/>
                </a:solidFill>
                <a:latin typeface="Tahoma"/>
                <a:ea typeface="Tahoma"/>
                <a:cs typeface="Tahoma"/>
                <a:sym typeface="Tahoma"/>
              </a:rPr>
              <a:t>f</a:t>
            </a:r>
            <a:r>
              <a:rPr lang="en-US" sz="2200" b="0" i="0" u="none" strike="noStrike" cap="none">
                <a:solidFill>
                  <a:schemeClr val="dk1"/>
                </a:solidFill>
                <a:latin typeface="Tahoma"/>
                <a:ea typeface="Tahoma"/>
                <a:cs typeface="Tahoma"/>
                <a:sym typeface="Tahoma"/>
              </a:rPr>
              <a:t>  is </a:t>
            </a:r>
            <a:r>
              <a:rPr lang="en-US" sz="2200" b="0" i="1" u="none" strike="noStrike" cap="none">
                <a:solidFill>
                  <a:schemeClr val="dk1"/>
                </a:solidFill>
                <a:latin typeface="Tahoma"/>
                <a:ea typeface="Tahoma"/>
                <a:cs typeface="Tahoma"/>
                <a:sym typeface="Tahoma"/>
              </a:rPr>
              <a:t>O(h)</a:t>
            </a:r>
            <a:endParaRPr/>
          </a:p>
          <a:p>
            <a:pPr marL="342900" marR="0" lvl="0" indent="-342900" algn="l" rtl="0">
              <a:lnSpc>
                <a:spcPct val="100000"/>
              </a:lnSpc>
              <a:spcBef>
                <a:spcPts val="440"/>
              </a:spcBef>
              <a:spcAft>
                <a:spcPts val="0"/>
              </a:spcAft>
              <a:buClr>
                <a:schemeClr val="folHlink"/>
              </a:buClr>
              <a:buSzPts val="1320"/>
              <a:buFont typeface="Noto Sans Symbols"/>
              <a:buChar char="■"/>
            </a:pPr>
            <a:r>
              <a:rPr lang="en-US" sz="2200" b="0" i="0" u="none">
                <a:solidFill>
                  <a:schemeClr val="dk1"/>
                </a:solidFill>
                <a:latin typeface="Tahoma"/>
                <a:ea typeface="Tahoma"/>
                <a:cs typeface="Tahoma"/>
                <a:sym typeface="Tahoma"/>
              </a:rPr>
              <a:t>Hierarchy of functions</a:t>
            </a:r>
            <a:endParaRPr/>
          </a:p>
          <a:p>
            <a:pPr marL="742950" marR="0" lvl="1" indent="-285750" algn="l" rtl="0">
              <a:lnSpc>
                <a:spcPct val="100000"/>
              </a:lnSpc>
              <a:spcBef>
                <a:spcPts val="440"/>
              </a:spcBef>
              <a:spcAft>
                <a:spcPts val="0"/>
              </a:spcAft>
              <a:buClr>
                <a:schemeClr val="hlink"/>
              </a:buClr>
              <a:buSzPts val="1210"/>
              <a:buFont typeface="Noto Sans Symbols"/>
              <a:buChar char="■"/>
            </a:pPr>
            <a:r>
              <a:rPr lang="en-US" sz="2200" b="0" i="1" u="none" strike="noStrike" cap="none">
                <a:solidFill>
                  <a:schemeClr val="dk1"/>
                </a:solidFill>
                <a:latin typeface="Tahoma"/>
                <a:ea typeface="Tahoma"/>
                <a:cs typeface="Tahoma"/>
                <a:sym typeface="Tahoma"/>
              </a:rPr>
              <a:t>O</a:t>
            </a:r>
            <a:r>
              <a:rPr lang="en-US" sz="2200" b="0" i="0" u="none" strike="noStrike" cap="none">
                <a:solidFill>
                  <a:schemeClr val="dk1"/>
                </a:solidFill>
                <a:latin typeface="Tahoma"/>
                <a:ea typeface="Tahoma"/>
                <a:cs typeface="Tahoma"/>
                <a:sym typeface="Tahoma"/>
              </a:rPr>
              <a:t>(1), </a:t>
            </a:r>
            <a:r>
              <a:rPr lang="en-US" sz="2200" b="0" i="1" u="none" strike="noStrike" cap="none">
                <a:solidFill>
                  <a:schemeClr val="dk1"/>
                </a:solidFill>
                <a:latin typeface="Tahoma"/>
                <a:ea typeface="Tahoma"/>
                <a:cs typeface="Tahoma"/>
                <a:sym typeface="Tahoma"/>
              </a:rPr>
              <a:t>O</a:t>
            </a:r>
            <a:r>
              <a:rPr lang="en-US" sz="2200" b="0" i="0" u="none" strike="noStrike" cap="none">
                <a:solidFill>
                  <a:schemeClr val="dk1"/>
                </a:solidFill>
                <a:latin typeface="Tahoma"/>
                <a:ea typeface="Tahoma"/>
                <a:cs typeface="Tahoma"/>
                <a:sym typeface="Tahoma"/>
              </a:rPr>
              <a:t>(log</a:t>
            </a:r>
            <a:r>
              <a:rPr lang="en-US" sz="2200" b="0" i="1" u="none" strike="noStrike" cap="none">
                <a:solidFill>
                  <a:schemeClr val="dk1"/>
                </a:solidFill>
                <a:latin typeface="Tahoma"/>
                <a:ea typeface="Tahoma"/>
                <a:cs typeface="Tahoma"/>
                <a:sym typeface="Tahoma"/>
              </a:rPr>
              <a:t>n</a:t>
            </a:r>
            <a:r>
              <a:rPr lang="en-US" sz="2200" b="0" i="0" u="none" strike="noStrike" cap="none">
                <a:solidFill>
                  <a:schemeClr val="dk1"/>
                </a:solidFill>
                <a:latin typeface="Tahoma"/>
                <a:ea typeface="Tahoma"/>
                <a:cs typeface="Tahoma"/>
                <a:sym typeface="Tahoma"/>
              </a:rPr>
              <a:t>), </a:t>
            </a:r>
            <a:r>
              <a:rPr lang="en-US" sz="2200" b="0" i="1" u="none" strike="noStrike" cap="none">
                <a:solidFill>
                  <a:schemeClr val="dk1"/>
                </a:solidFill>
                <a:latin typeface="Tahoma"/>
                <a:ea typeface="Tahoma"/>
                <a:cs typeface="Tahoma"/>
                <a:sym typeface="Tahoma"/>
              </a:rPr>
              <a:t>O</a:t>
            </a:r>
            <a:r>
              <a:rPr lang="en-US" sz="2200" b="0" i="0" u="none" strike="noStrike" cap="none">
                <a:solidFill>
                  <a:schemeClr val="dk1"/>
                </a:solidFill>
                <a:latin typeface="Tahoma"/>
                <a:ea typeface="Tahoma"/>
                <a:cs typeface="Tahoma"/>
                <a:sym typeface="Tahoma"/>
              </a:rPr>
              <a:t>(n</a:t>
            </a:r>
            <a:r>
              <a:rPr lang="en-US" sz="2200" b="0" i="0" u="none" strike="noStrike" cap="none" baseline="30000">
                <a:solidFill>
                  <a:schemeClr val="dk1"/>
                </a:solidFill>
                <a:latin typeface="Tahoma"/>
                <a:ea typeface="Tahoma"/>
                <a:cs typeface="Tahoma"/>
                <a:sym typeface="Tahoma"/>
              </a:rPr>
              <a:t>1/2</a:t>
            </a:r>
            <a:r>
              <a:rPr lang="en-US" sz="2200" b="0" i="0" u="none" strike="noStrike" cap="none">
                <a:solidFill>
                  <a:schemeClr val="dk1"/>
                </a:solidFill>
                <a:latin typeface="Tahoma"/>
                <a:ea typeface="Tahoma"/>
                <a:cs typeface="Tahoma"/>
                <a:sym typeface="Tahoma"/>
              </a:rPr>
              <a:t>), </a:t>
            </a:r>
            <a:r>
              <a:rPr lang="en-US" sz="2200" b="0" i="1" u="none" strike="noStrike" cap="none">
                <a:solidFill>
                  <a:schemeClr val="dk1"/>
                </a:solidFill>
                <a:latin typeface="Tahoma"/>
                <a:ea typeface="Tahoma"/>
                <a:cs typeface="Tahoma"/>
                <a:sym typeface="Tahoma"/>
              </a:rPr>
              <a:t>O</a:t>
            </a:r>
            <a:r>
              <a:rPr lang="en-US" sz="2200" b="0" i="0" u="none" strike="noStrike" cap="none">
                <a:solidFill>
                  <a:schemeClr val="dk1"/>
                </a:solidFill>
                <a:latin typeface="Tahoma"/>
                <a:ea typeface="Tahoma"/>
                <a:cs typeface="Tahoma"/>
                <a:sym typeface="Tahoma"/>
              </a:rPr>
              <a:t>(</a:t>
            </a:r>
            <a:r>
              <a:rPr lang="en-US" sz="2200" b="0" i="1" u="none" strike="noStrike" cap="none">
                <a:solidFill>
                  <a:schemeClr val="dk1"/>
                </a:solidFill>
                <a:latin typeface="Tahoma"/>
                <a:ea typeface="Tahoma"/>
                <a:cs typeface="Tahoma"/>
                <a:sym typeface="Tahoma"/>
              </a:rPr>
              <a:t>n</a:t>
            </a:r>
            <a:r>
              <a:rPr lang="en-US" sz="2200" b="0" i="0" u="none" strike="noStrike" cap="none">
                <a:solidFill>
                  <a:schemeClr val="dk1"/>
                </a:solidFill>
                <a:latin typeface="Tahoma"/>
                <a:ea typeface="Tahoma"/>
                <a:cs typeface="Tahoma"/>
                <a:sym typeface="Tahoma"/>
              </a:rPr>
              <a:t>log</a:t>
            </a:r>
            <a:r>
              <a:rPr lang="en-US" sz="2200" b="0" i="1" u="none" strike="noStrike" cap="none">
                <a:solidFill>
                  <a:schemeClr val="dk1"/>
                </a:solidFill>
                <a:latin typeface="Tahoma"/>
                <a:ea typeface="Tahoma"/>
                <a:cs typeface="Tahoma"/>
                <a:sym typeface="Tahoma"/>
              </a:rPr>
              <a:t>n</a:t>
            </a:r>
            <a:r>
              <a:rPr lang="en-US" sz="2200" b="0" i="0" u="none" strike="noStrike" cap="none">
                <a:solidFill>
                  <a:schemeClr val="dk1"/>
                </a:solidFill>
                <a:latin typeface="Tahoma"/>
                <a:ea typeface="Tahoma"/>
                <a:cs typeface="Tahoma"/>
                <a:sym typeface="Tahoma"/>
              </a:rPr>
              <a:t>), </a:t>
            </a:r>
            <a:r>
              <a:rPr lang="en-US" sz="2200" b="0" i="1" u="none" strike="noStrike" cap="none">
                <a:solidFill>
                  <a:schemeClr val="dk1"/>
                </a:solidFill>
                <a:latin typeface="Tahoma"/>
                <a:ea typeface="Tahoma"/>
                <a:cs typeface="Tahoma"/>
                <a:sym typeface="Tahoma"/>
              </a:rPr>
              <a:t>O</a:t>
            </a:r>
            <a:r>
              <a:rPr lang="en-US" sz="2200" b="0" i="0" u="none" strike="noStrike" cap="none">
                <a:solidFill>
                  <a:schemeClr val="dk1"/>
                </a:solidFill>
                <a:latin typeface="Tahoma"/>
                <a:ea typeface="Tahoma"/>
                <a:cs typeface="Tahoma"/>
                <a:sym typeface="Tahoma"/>
              </a:rPr>
              <a:t>(n</a:t>
            </a:r>
            <a:r>
              <a:rPr lang="en-US" sz="2200" b="0" i="0" u="none" strike="noStrike" cap="none" baseline="30000">
                <a:solidFill>
                  <a:schemeClr val="dk1"/>
                </a:solidFill>
                <a:latin typeface="Tahoma"/>
                <a:ea typeface="Tahoma"/>
                <a:cs typeface="Tahoma"/>
                <a:sym typeface="Tahoma"/>
              </a:rPr>
              <a:t>2</a:t>
            </a:r>
            <a:r>
              <a:rPr lang="en-US" sz="2200" b="0" i="0" u="none" strike="noStrike" cap="none">
                <a:solidFill>
                  <a:schemeClr val="dk1"/>
                </a:solidFill>
                <a:latin typeface="Tahoma"/>
                <a:ea typeface="Tahoma"/>
                <a:cs typeface="Tahoma"/>
                <a:sym typeface="Tahoma"/>
              </a:rPr>
              <a:t>), </a:t>
            </a:r>
            <a:r>
              <a:rPr lang="en-US" sz="2200" b="0" i="1" u="none" strike="noStrike" cap="none">
                <a:solidFill>
                  <a:schemeClr val="dk1"/>
                </a:solidFill>
                <a:latin typeface="Tahoma"/>
                <a:ea typeface="Tahoma"/>
                <a:cs typeface="Tahoma"/>
                <a:sym typeface="Tahoma"/>
              </a:rPr>
              <a:t>O</a:t>
            </a:r>
            <a:r>
              <a:rPr lang="en-US" sz="2200" b="0" i="0" u="none" strike="noStrike" cap="none">
                <a:solidFill>
                  <a:schemeClr val="dk1"/>
                </a:solidFill>
                <a:latin typeface="Tahoma"/>
                <a:ea typeface="Tahoma"/>
                <a:cs typeface="Tahoma"/>
                <a:sym typeface="Tahoma"/>
              </a:rPr>
              <a:t>(2</a:t>
            </a:r>
            <a:r>
              <a:rPr lang="en-US" sz="2200" b="0" i="0" u="none" strike="noStrike" cap="none" baseline="30000">
                <a:solidFill>
                  <a:schemeClr val="dk1"/>
                </a:solidFill>
                <a:latin typeface="Tahoma"/>
                <a:ea typeface="Tahoma"/>
                <a:cs typeface="Tahoma"/>
                <a:sym typeface="Tahoma"/>
              </a:rPr>
              <a:t>n</a:t>
            </a:r>
            <a:r>
              <a:rPr lang="en-US" sz="2200" b="0" i="0" u="none" strike="noStrike" cap="none">
                <a:solidFill>
                  <a:schemeClr val="dk1"/>
                </a:solidFill>
                <a:latin typeface="Tahoma"/>
                <a:ea typeface="Tahoma"/>
                <a:cs typeface="Tahoma"/>
                <a:sym typeface="Tahoma"/>
              </a:rPr>
              <a:t>), </a:t>
            </a:r>
            <a:r>
              <a:rPr lang="en-US" sz="2200" b="0" i="1" u="none" strike="noStrike" cap="none">
                <a:solidFill>
                  <a:schemeClr val="dk1"/>
                </a:solidFill>
                <a:latin typeface="Tahoma"/>
                <a:ea typeface="Tahoma"/>
                <a:cs typeface="Tahoma"/>
                <a:sym typeface="Tahoma"/>
              </a:rPr>
              <a:t>O</a:t>
            </a:r>
            <a:r>
              <a:rPr lang="en-US" sz="2200" b="0" i="0" u="none" strike="noStrike" cap="none">
                <a:solidFill>
                  <a:schemeClr val="dk1"/>
                </a:solidFill>
                <a:latin typeface="Tahoma"/>
                <a:ea typeface="Tahoma"/>
                <a:cs typeface="Tahoma"/>
                <a:sym typeface="Tahoma"/>
              </a:rPr>
              <a:t>(</a:t>
            </a:r>
            <a:r>
              <a:rPr lang="en-US" sz="2200" b="0" i="1" u="none" strike="noStrike" cap="none">
                <a:solidFill>
                  <a:schemeClr val="dk1"/>
                </a:solidFill>
                <a:latin typeface="Tahoma"/>
                <a:ea typeface="Tahoma"/>
                <a:cs typeface="Tahoma"/>
                <a:sym typeface="Tahoma"/>
              </a:rPr>
              <a:t>n</a:t>
            </a:r>
            <a:r>
              <a:rPr lang="en-US" sz="2200" b="0" i="0" u="none" strike="noStrike" cap="none">
                <a:solidFill>
                  <a:schemeClr val="dk1"/>
                </a:solidFill>
                <a:latin typeface="Tahoma"/>
                <a:ea typeface="Tahoma"/>
                <a:cs typeface="Tahoma"/>
                <a:sym typeface="Tahoma"/>
              </a:rPr>
              <a:t>!)</a:t>
            </a:r>
            <a:endParaRPr sz="2200" b="0" i="1" u="none" strike="noStrike" cap="none">
              <a:solidFill>
                <a:schemeClr val="dk1"/>
              </a:solidFill>
              <a:latin typeface="Tahoma"/>
              <a:ea typeface="Tahoma"/>
              <a:cs typeface="Tahoma"/>
              <a:sym typeface="Tahoma"/>
            </a:endParaRPr>
          </a:p>
          <a:p>
            <a:pPr marL="342900" marR="0" lvl="0" indent="-259080" algn="l" rtl="0">
              <a:lnSpc>
                <a:spcPct val="100000"/>
              </a:lnSpc>
              <a:spcBef>
                <a:spcPts val="440"/>
              </a:spcBef>
              <a:spcAft>
                <a:spcPts val="0"/>
              </a:spcAft>
              <a:buClr>
                <a:schemeClr val="folHlink"/>
              </a:buClr>
              <a:buSzPts val="1320"/>
              <a:buFont typeface="Noto Sans Symbols"/>
              <a:buNone/>
            </a:pPr>
            <a:endParaRPr sz="2200" b="0"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2200" b="0" i="0" u="non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Rules for calculating Big-oh</a:t>
            </a:r>
            <a:endParaRPr/>
          </a:p>
        </p:txBody>
      </p:sp>
      <p:sp>
        <p:nvSpPr>
          <p:cNvPr id="196" name="Google Shape;196;p14"/>
          <p:cNvSpPr txBox="1"/>
          <p:nvPr/>
        </p:nvSpPr>
        <p:spPr>
          <a:xfrm>
            <a:off x="900112" y="2276475"/>
            <a:ext cx="8088312" cy="37544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Base of Logs ignored</a:t>
            </a:r>
            <a:endParaRPr/>
          </a:p>
          <a:p>
            <a:pPr marL="342900" marR="0" lvl="0" indent="-342900" algn="l" rtl="0">
              <a:lnSpc>
                <a:spcPct val="90000"/>
              </a:lnSpc>
              <a:spcBef>
                <a:spcPts val="48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log</a:t>
            </a:r>
            <a:r>
              <a:rPr lang="en-US" sz="2400" b="0" i="0" u="none" baseline="-25000">
                <a:solidFill>
                  <a:schemeClr val="dk1"/>
                </a:solidFill>
                <a:latin typeface="Tahoma"/>
                <a:ea typeface="Tahoma"/>
                <a:cs typeface="Tahoma"/>
                <a:sym typeface="Tahoma"/>
              </a:rPr>
              <a:t>a</a:t>
            </a:r>
            <a:r>
              <a:rPr lang="en-US" sz="2400" b="0" i="0" u="none">
                <a:solidFill>
                  <a:schemeClr val="dk1"/>
                </a:solidFill>
                <a:latin typeface="Tahoma"/>
                <a:ea typeface="Tahoma"/>
                <a:cs typeface="Tahoma"/>
                <a:sym typeface="Tahoma"/>
              </a:rPr>
              <a:t>n = O(log</a:t>
            </a:r>
            <a:r>
              <a:rPr lang="en-US" sz="2400" b="0" i="0" u="none" baseline="-25000">
                <a:solidFill>
                  <a:schemeClr val="dk1"/>
                </a:solidFill>
                <a:latin typeface="Tahoma"/>
                <a:ea typeface="Tahoma"/>
                <a:cs typeface="Tahoma"/>
                <a:sym typeface="Tahoma"/>
              </a:rPr>
              <a:t>b</a:t>
            </a:r>
            <a:r>
              <a:rPr lang="en-US" sz="2400" b="0" i="0" u="none">
                <a:solidFill>
                  <a:schemeClr val="dk1"/>
                </a:solidFill>
                <a:latin typeface="Tahoma"/>
                <a:ea typeface="Tahoma"/>
                <a:cs typeface="Tahoma"/>
                <a:sym typeface="Tahoma"/>
              </a:rPr>
              <a:t>n)</a:t>
            </a:r>
            <a:endParaRPr/>
          </a:p>
          <a:p>
            <a:pPr marL="342900" marR="0" lvl="0" indent="-342900" algn="l" rtl="0">
              <a:lnSpc>
                <a:spcPct val="90000"/>
              </a:lnSpc>
              <a:spcBef>
                <a:spcPts val="48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Power inside logs ignored</a:t>
            </a:r>
            <a:endParaRPr/>
          </a:p>
          <a:p>
            <a:pPr marL="342900" marR="0" lvl="0" indent="-342900" algn="l" rtl="0">
              <a:lnSpc>
                <a:spcPct val="90000"/>
              </a:lnSpc>
              <a:spcBef>
                <a:spcPts val="48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log(n</a:t>
            </a:r>
            <a:r>
              <a:rPr lang="en-US" sz="2400" b="0" i="0" u="none" baseline="30000">
                <a:solidFill>
                  <a:schemeClr val="dk1"/>
                </a:solidFill>
                <a:latin typeface="Tahoma"/>
                <a:ea typeface="Tahoma"/>
                <a:cs typeface="Tahoma"/>
                <a:sym typeface="Tahoma"/>
              </a:rPr>
              <a:t>2</a:t>
            </a:r>
            <a:r>
              <a:rPr lang="en-US" sz="2400" b="0" i="0" u="none">
                <a:solidFill>
                  <a:schemeClr val="dk1"/>
                </a:solidFill>
                <a:latin typeface="Tahoma"/>
                <a:ea typeface="Tahoma"/>
                <a:cs typeface="Tahoma"/>
                <a:sym typeface="Tahoma"/>
              </a:rPr>
              <a:t>) = O(log n)</a:t>
            </a:r>
            <a:endParaRPr/>
          </a:p>
          <a:p>
            <a:pPr marL="342900" marR="0" lvl="0" indent="-342900" algn="l" rtl="0">
              <a:lnSpc>
                <a:spcPct val="90000"/>
              </a:lnSpc>
              <a:spcBef>
                <a:spcPts val="48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Base and powers in exponents not ignored</a:t>
            </a:r>
            <a:endParaRPr/>
          </a:p>
          <a:p>
            <a:pPr marL="342900" marR="0" lvl="0" indent="-342900" algn="l" rtl="0">
              <a:lnSpc>
                <a:spcPct val="90000"/>
              </a:lnSpc>
              <a:spcBef>
                <a:spcPts val="48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3</a:t>
            </a:r>
            <a:r>
              <a:rPr lang="en-US" sz="2400" b="0" i="0" u="none" baseline="30000">
                <a:solidFill>
                  <a:schemeClr val="dk1"/>
                </a:solidFill>
                <a:latin typeface="Tahoma"/>
                <a:ea typeface="Tahoma"/>
                <a:cs typeface="Tahoma"/>
                <a:sym typeface="Tahoma"/>
              </a:rPr>
              <a:t>n</a:t>
            </a:r>
            <a:r>
              <a:rPr lang="en-US" sz="2400" b="0" i="0" u="none">
                <a:solidFill>
                  <a:schemeClr val="dk1"/>
                </a:solidFill>
                <a:latin typeface="Tahoma"/>
                <a:ea typeface="Tahoma"/>
                <a:cs typeface="Tahoma"/>
                <a:sym typeface="Tahoma"/>
              </a:rPr>
              <a:t> is not O(2</a:t>
            </a:r>
            <a:r>
              <a:rPr lang="en-US" sz="2400" b="0" i="0" u="none" baseline="30000">
                <a:solidFill>
                  <a:schemeClr val="dk1"/>
                </a:solidFill>
                <a:latin typeface="Tahoma"/>
                <a:ea typeface="Tahoma"/>
                <a:cs typeface="Tahoma"/>
                <a:sym typeface="Tahoma"/>
              </a:rPr>
              <a:t>n</a:t>
            </a:r>
            <a:r>
              <a:rPr lang="en-US" sz="2400" b="0" i="0" u="none">
                <a:solidFill>
                  <a:schemeClr val="dk1"/>
                </a:solidFill>
                <a:latin typeface="Tahoma"/>
                <a:ea typeface="Tahoma"/>
                <a:cs typeface="Tahoma"/>
                <a:sym typeface="Tahoma"/>
              </a:rPr>
              <a:t>)</a:t>
            </a:r>
            <a:endParaRPr/>
          </a:p>
          <a:p>
            <a:pPr marL="342900" marR="0" lvl="0" indent="-342900" algn="l" rtl="0">
              <a:lnSpc>
                <a:spcPct val="90000"/>
              </a:lnSpc>
              <a:spcBef>
                <a:spcPts val="48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a:t>
            </a:r>
            <a:r>
              <a:rPr lang="en-US" sz="2400" b="0" i="0" u="none" baseline="-25000">
                <a:solidFill>
                  <a:schemeClr val="dk1"/>
                </a:solidFill>
                <a:latin typeface="Tahoma"/>
                <a:ea typeface="Tahoma"/>
                <a:cs typeface="Tahoma"/>
                <a:sym typeface="Tahoma"/>
              </a:rPr>
              <a:t>2</a:t>
            </a:r>
            <a:endParaRPr/>
          </a:p>
          <a:p>
            <a:pPr marL="342900" marR="0" lvl="0" indent="-342900" algn="l" rtl="0">
              <a:lnSpc>
                <a:spcPct val="90000"/>
              </a:lnSpc>
              <a:spcBef>
                <a:spcPts val="48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a</a:t>
            </a:r>
            <a:r>
              <a:rPr lang="en-US" sz="2400" b="0" i="0" u="none" baseline="30000">
                <a:solidFill>
                  <a:schemeClr val="dk1"/>
                </a:solidFill>
                <a:latin typeface="Tahoma"/>
                <a:ea typeface="Tahoma"/>
                <a:cs typeface="Tahoma"/>
                <a:sym typeface="Tahoma"/>
              </a:rPr>
              <a:t>(n )</a:t>
            </a:r>
            <a:r>
              <a:rPr lang="en-US" sz="2400" b="0" i="0" u="none">
                <a:solidFill>
                  <a:schemeClr val="dk1"/>
                </a:solidFill>
                <a:latin typeface="Tahoma"/>
                <a:ea typeface="Tahoma"/>
                <a:cs typeface="Tahoma"/>
                <a:sym typeface="Tahoma"/>
              </a:rPr>
              <a:t> is not O(a</a:t>
            </a:r>
            <a:r>
              <a:rPr lang="en-US" sz="2400" b="0" i="0" u="none" baseline="30000">
                <a:solidFill>
                  <a:schemeClr val="dk1"/>
                </a:solidFill>
                <a:latin typeface="Tahoma"/>
                <a:ea typeface="Tahoma"/>
                <a:cs typeface="Tahoma"/>
                <a:sym typeface="Tahoma"/>
              </a:rPr>
              <a:t>n</a:t>
            </a:r>
            <a:r>
              <a:rPr lang="en-US" sz="2400" b="0" i="0" u="none">
                <a:solidFill>
                  <a:schemeClr val="dk1"/>
                </a:solidFill>
                <a:latin typeface="Tahoma"/>
                <a:ea typeface="Tahoma"/>
                <a:cs typeface="Tahoma"/>
                <a:sym typeface="Tahoma"/>
              </a:rPr>
              <a:t>)</a:t>
            </a:r>
            <a:endParaRPr/>
          </a:p>
          <a:p>
            <a:pPr marL="342900" marR="0" lvl="0" indent="-342900" algn="l" rtl="0">
              <a:lnSpc>
                <a:spcPct val="90000"/>
              </a:lnSpc>
              <a:spcBef>
                <a:spcPts val="48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If T(x) is a polynomial of degree n, then T(x) = O(x</a:t>
            </a:r>
            <a:r>
              <a:rPr lang="en-US" sz="2400" b="0" i="0" u="none" baseline="30000">
                <a:solidFill>
                  <a:schemeClr val="dk1"/>
                </a:solidFill>
                <a:latin typeface="Tahoma"/>
                <a:ea typeface="Tahoma"/>
                <a:cs typeface="Tahoma"/>
                <a:sym typeface="Tahoma"/>
              </a:rPr>
              <a:t>n</a:t>
            </a:r>
            <a:r>
              <a:rPr lang="en-US" sz="2400" b="0" i="0" u="none">
                <a:solidFill>
                  <a:schemeClr val="dk1"/>
                </a:solidFill>
                <a:latin typeface="Tahoma"/>
                <a:ea typeface="Tahoma"/>
                <a:cs typeface="Tahoma"/>
                <a:sym typeface="Tahoma"/>
              </a:rPr>
              <a:t>)</a:t>
            </a:r>
            <a:endParaRPr/>
          </a:p>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Big-oh Examples</a:t>
            </a:r>
            <a:endParaRPr/>
          </a:p>
        </p:txBody>
      </p:sp>
      <p:sp>
        <p:nvSpPr>
          <p:cNvPr id="202" name="Google Shape;202;p15"/>
          <p:cNvSpPr txBox="1"/>
          <p:nvPr/>
        </p:nvSpPr>
        <p:spPr>
          <a:xfrm>
            <a:off x="900112" y="2276475"/>
            <a:ext cx="8091487" cy="38957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1. 2n</a:t>
            </a:r>
            <a:r>
              <a:rPr lang="en-US" sz="2400" b="0" i="0" u="none" baseline="30000">
                <a:solidFill>
                  <a:schemeClr val="dk1"/>
                </a:solidFill>
                <a:latin typeface="Times New Roman"/>
                <a:ea typeface="Times New Roman"/>
                <a:cs typeface="Times New Roman"/>
                <a:sym typeface="Times New Roman"/>
              </a:rPr>
              <a:t>3</a:t>
            </a:r>
            <a:r>
              <a:rPr lang="en-US" sz="2400" b="0" i="0" u="none">
                <a:solidFill>
                  <a:schemeClr val="dk1"/>
                </a:solidFill>
                <a:latin typeface="Times New Roman"/>
                <a:ea typeface="Times New Roman"/>
                <a:cs typeface="Times New Roman"/>
                <a:sym typeface="Times New Roman"/>
              </a:rPr>
              <a:t> + 3n</a:t>
            </a:r>
            <a:r>
              <a:rPr lang="en-US" sz="2400" b="0" i="0" u="none" baseline="30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 n = 2n</a:t>
            </a:r>
            <a:r>
              <a:rPr lang="en-US" sz="2400" b="0" i="0" u="none" baseline="30000">
                <a:solidFill>
                  <a:schemeClr val="dk1"/>
                </a:solidFill>
                <a:latin typeface="Times New Roman"/>
                <a:ea typeface="Times New Roman"/>
                <a:cs typeface="Times New Roman"/>
                <a:sym typeface="Times New Roman"/>
              </a:rPr>
              <a:t>3</a:t>
            </a:r>
            <a:r>
              <a:rPr lang="en-US" sz="2400" b="0" i="0" u="none">
                <a:solidFill>
                  <a:schemeClr val="dk1"/>
                </a:solidFill>
                <a:latin typeface="Times New Roman"/>
                <a:ea typeface="Times New Roman"/>
                <a:cs typeface="Times New Roman"/>
                <a:sym typeface="Times New Roman"/>
              </a:rPr>
              <a:t> + 3n</a:t>
            </a:r>
            <a:r>
              <a:rPr lang="en-US" sz="2400" b="0" i="0" u="none" baseline="30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 O(n)</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 2n</a:t>
            </a:r>
            <a:r>
              <a:rPr lang="en-US" sz="2400" b="0" i="0" u="none" baseline="30000">
                <a:solidFill>
                  <a:schemeClr val="dk1"/>
                </a:solidFill>
                <a:latin typeface="Times New Roman"/>
                <a:ea typeface="Times New Roman"/>
                <a:cs typeface="Times New Roman"/>
                <a:sym typeface="Times New Roman"/>
              </a:rPr>
              <a:t>3</a:t>
            </a:r>
            <a:r>
              <a:rPr lang="en-US" sz="2400" b="0" i="0" u="none">
                <a:solidFill>
                  <a:schemeClr val="dk1"/>
                </a:solidFill>
                <a:latin typeface="Times New Roman"/>
                <a:ea typeface="Times New Roman"/>
                <a:cs typeface="Times New Roman"/>
                <a:sym typeface="Times New Roman"/>
              </a:rPr>
              <a:t> + O( n</a:t>
            </a:r>
            <a:r>
              <a:rPr lang="en-US" sz="2400" b="0" i="0" u="none" baseline="30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 n) </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 2n</a:t>
            </a:r>
            <a:r>
              <a:rPr lang="en-US" sz="2400" b="0" i="0" u="none" baseline="30000">
                <a:solidFill>
                  <a:schemeClr val="dk1"/>
                </a:solidFill>
                <a:latin typeface="Times New Roman"/>
                <a:ea typeface="Times New Roman"/>
                <a:cs typeface="Times New Roman"/>
                <a:sym typeface="Times New Roman"/>
              </a:rPr>
              <a:t>3</a:t>
            </a:r>
            <a:r>
              <a:rPr lang="en-US" sz="2400" b="0" i="0" u="none">
                <a:solidFill>
                  <a:schemeClr val="dk1"/>
                </a:solidFill>
                <a:latin typeface="Times New Roman"/>
                <a:ea typeface="Times New Roman"/>
                <a:cs typeface="Times New Roman"/>
                <a:sym typeface="Times New Roman"/>
              </a:rPr>
              <a:t> + O( n</a:t>
            </a:r>
            <a:r>
              <a:rPr lang="en-US" sz="2400" b="0" i="0" u="none" baseline="30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 O(n</a:t>
            </a:r>
            <a:r>
              <a:rPr lang="en-US" sz="2400" b="0" i="0" u="none" baseline="30000">
                <a:solidFill>
                  <a:schemeClr val="dk1"/>
                </a:solidFill>
                <a:latin typeface="Times New Roman"/>
                <a:ea typeface="Times New Roman"/>
                <a:cs typeface="Times New Roman"/>
                <a:sym typeface="Times New Roman"/>
              </a:rPr>
              <a:t>3</a:t>
            </a:r>
            <a:r>
              <a:rPr lang="en-US" sz="2400" b="0" i="0" u="none">
                <a:solidFill>
                  <a:schemeClr val="dk1"/>
                </a:solidFill>
                <a:latin typeface="Times New Roman"/>
                <a:ea typeface="Times New Roman"/>
                <a:cs typeface="Times New Roman"/>
                <a:sym typeface="Times New Roman"/>
              </a:rPr>
              <a:t> ) = O(n</a:t>
            </a:r>
            <a:r>
              <a:rPr lang="en-US" sz="2400" b="0" i="0" u="none" baseline="30000">
                <a:solidFill>
                  <a:schemeClr val="dk1"/>
                </a:solidFill>
                <a:latin typeface="Times New Roman"/>
                <a:ea typeface="Times New Roman"/>
                <a:cs typeface="Times New Roman"/>
                <a:sym typeface="Times New Roman"/>
              </a:rPr>
              <a:t>4</a:t>
            </a:r>
            <a:r>
              <a:rPr lang="en-US" sz="2400" b="0" i="0" u="none">
                <a:solidFill>
                  <a:schemeClr val="dk1"/>
                </a:solidFill>
                <a:latin typeface="Times New Roman"/>
                <a:ea typeface="Times New Roman"/>
                <a:cs typeface="Times New Roman"/>
                <a:sym typeface="Times New Roman"/>
              </a:rPr>
              <a:t>)</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2. 2n</a:t>
            </a:r>
            <a:r>
              <a:rPr lang="en-US" sz="2400" b="0" i="0" u="none" baseline="30000">
                <a:solidFill>
                  <a:schemeClr val="dk1"/>
                </a:solidFill>
                <a:latin typeface="Times New Roman"/>
                <a:ea typeface="Times New Roman"/>
                <a:cs typeface="Times New Roman"/>
                <a:sym typeface="Times New Roman"/>
              </a:rPr>
              <a:t>3</a:t>
            </a:r>
            <a:r>
              <a:rPr lang="en-US" sz="2400" b="0" i="0" u="none">
                <a:solidFill>
                  <a:schemeClr val="dk1"/>
                </a:solidFill>
                <a:latin typeface="Times New Roman"/>
                <a:ea typeface="Times New Roman"/>
                <a:cs typeface="Times New Roman"/>
                <a:sym typeface="Times New Roman"/>
              </a:rPr>
              <a:t> + 3n</a:t>
            </a:r>
            <a:r>
              <a:rPr lang="en-US" sz="2400" b="0" i="0" u="none" baseline="30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 n = 2n</a:t>
            </a:r>
            <a:r>
              <a:rPr lang="en-US" sz="2400" b="0" i="0" u="none" baseline="30000">
                <a:solidFill>
                  <a:schemeClr val="dk1"/>
                </a:solidFill>
                <a:latin typeface="Times New Roman"/>
                <a:ea typeface="Times New Roman"/>
                <a:cs typeface="Times New Roman"/>
                <a:sym typeface="Times New Roman"/>
              </a:rPr>
              <a:t>3</a:t>
            </a:r>
            <a:r>
              <a:rPr lang="en-US" sz="2400" b="0" i="0" u="none">
                <a:solidFill>
                  <a:schemeClr val="dk1"/>
                </a:solidFill>
                <a:latin typeface="Times New Roman"/>
                <a:ea typeface="Times New Roman"/>
                <a:cs typeface="Times New Roman"/>
                <a:sym typeface="Times New Roman"/>
              </a:rPr>
              <a:t> + 3n</a:t>
            </a:r>
            <a:r>
              <a:rPr lang="en-US" sz="2400" b="0" i="0" u="none" baseline="30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 O(n)</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 2n</a:t>
            </a:r>
            <a:r>
              <a:rPr lang="en-US" sz="2400" b="0" i="0" u="none" baseline="30000">
                <a:solidFill>
                  <a:schemeClr val="dk1"/>
                </a:solidFill>
                <a:latin typeface="Times New Roman"/>
                <a:ea typeface="Times New Roman"/>
                <a:cs typeface="Times New Roman"/>
                <a:sym typeface="Times New Roman"/>
              </a:rPr>
              <a:t>3</a:t>
            </a:r>
            <a:r>
              <a:rPr lang="en-US" sz="2400" b="0" i="0" u="none">
                <a:solidFill>
                  <a:schemeClr val="dk1"/>
                </a:solidFill>
                <a:latin typeface="Times New Roman"/>
                <a:ea typeface="Times New Roman"/>
                <a:cs typeface="Times New Roman"/>
                <a:sym typeface="Times New Roman"/>
              </a:rPr>
              <a:t> + O(n</a:t>
            </a:r>
            <a:r>
              <a:rPr lang="en-US" sz="2400" b="0" i="0" u="none" baseline="30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 n)</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 2n</a:t>
            </a:r>
            <a:r>
              <a:rPr lang="en-US" sz="2400" b="0" i="0" u="none" baseline="30000">
                <a:solidFill>
                  <a:schemeClr val="dk1"/>
                </a:solidFill>
                <a:latin typeface="Times New Roman"/>
                <a:ea typeface="Times New Roman"/>
                <a:cs typeface="Times New Roman"/>
                <a:sym typeface="Times New Roman"/>
              </a:rPr>
              <a:t>3</a:t>
            </a:r>
            <a:r>
              <a:rPr lang="en-US" sz="2400" b="0" i="0" u="none">
                <a:solidFill>
                  <a:schemeClr val="dk1"/>
                </a:solidFill>
                <a:latin typeface="Times New Roman"/>
                <a:ea typeface="Times New Roman"/>
                <a:cs typeface="Times New Roman"/>
                <a:sym typeface="Times New Roman"/>
              </a:rPr>
              <a:t> + O(n</a:t>
            </a:r>
            <a:r>
              <a:rPr lang="en-US" sz="2400" b="0" i="0" u="none" baseline="30000">
                <a:solidFill>
                  <a:schemeClr val="dk1"/>
                </a:solidFill>
                <a:latin typeface="Times New Roman"/>
                <a:ea typeface="Times New Roman"/>
                <a:cs typeface="Times New Roman"/>
                <a:sym typeface="Times New Roman"/>
              </a:rPr>
              <a:t>2</a:t>
            </a:r>
            <a:r>
              <a:rPr lang="en-US" sz="2400" b="0" i="0" u="none">
                <a:solidFill>
                  <a:schemeClr val="dk1"/>
                </a:solidFill>
                <a:latin typeface="Times New Roman"/>
                <a:ea typeface="Times New Roman"/>
                <a:cs typeface="Times New Roman"/>
                <a:sym typeface="Times New Roman"/>
              </a:rPr>
              <a:t>) = O(n</a:t>
            </a:r>
            <a:r>
              <a:rPr lang="en-US" sz="2400" b="0" i="0" u="none" baseline="30000">
                <a:solidFill>
                  <a:schemeClr val="dk1"/>
                </a:solidFill>
                <a:latin typeface="Times New Roman"/>
                <a:ea typeface="Times New Roman"/>
                <a:cs typeface="Times New Roman"/>
                <a:sym typeface="Times New Roman"/>
              </a:rPr>
              <a:t>3</a:t>
            </a:r>
            <a:r>
              <a:rPr lang="en-US" sz="2400" b="0" i="0" u="none">
                <a:solidFill>
                  <a:schemeClr val="dk1"/>
                </a:solidFill>
                <a:latin typeface="Times New Roman"/>
                <a:ea typeface="Times New Roman"/>
                <a:cs typeface="Times New Roman"/>
                <a:sym typeface="Times New Roman"/>
              </a:rPr>
              <a:t>)</a:t>
            </a:r>
            <a:endParaRPr/>
          </a:p>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Big-Omega (</a:t>
            </a:r>
            <a:r>
              <a:rPr lang="en-US" sz="4400" b="0" i="0" u="none">
                <a:solidFill>
                  <a:schemeClr val="dk2"/>
                </a:solidFill>
                <a:latin typeface="Noto Sans Symbols"/>
                <a:ea typeface="Noto Sans Symbols"/>
                <a:cs typeface="Noto Sans Symbols"/>
                <a:sym typeface="Noto Sans Symbols"/>
              </a:rPr>
              <a:t>Ω)</a:t>
            </a:r>
            <a:endParaRPr/>
          </a:p>
        </p:txBody>
      </p:sp>
      <p:sp>
        <p:nvSpPr>
          <p:cNvPr id="208" name="Google Shape;208;p16"/>
          <p:cNvSpPr txBox="1"/>
          <p:nvPr/>
        </p:nvSpPr>
        <p:spPr>
          <a:xfrm>
            <a:off x="539750" y="2355850"/>
            <a:ext cx="8404225" cy="38814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Times New Roman"/>
              <a:buNone/>
            </a:pPr>
            <a:r>
              <a:rPr lang="en-US" sz="3200" b="1" i="0" u="none">
                <a:solidFill>
                  <a:srgbClr val="000000"/>
                </a:solidFill>
                <a:latin typeface="Times New Roman"/>
                <a:ea typeface="Times New Roman"/>
                <a:cs typeface="Times New Roman"/>
                <a:sym typeface="Times New Roman"/>
              </a:rPr>
              <a:t>Definition</a:t>
            </a:r>
            <a:r>
              <a:rPr lang="en-US" sz="3200" b="0" i="0" u="none">
                <a:solidFill>
                  <a:srgbClr val="000000"/>
                </a:solidFill>
                <a:latin typeface="Times New Roman"/>
                <a:ea typeface="Times New Roman"/>
                <a:cs typeface="Times New Roman"/>
                <a:sym typeface="Times New Roman"/>
              </a:rPr>
              <a:t>: Let </a:t>
            </a:r>
            <a:r>
              <a:rPr lang="en-US" sz="3200" b="0" i="1" u="none">
                <a:solidFill>
                  <a:srgbClr val="000000"/>
                </a:solidFill>
                <a:latin typeface="Times New Roman"/>
                <a:ea typeface="Times New Roman"/>
                <a:cs typeface="Times New Roman"/>
                <a:sym typeface="Times New Roman"/>
              </a:rPr>
              <a:t>f</a:t>
            </a:r>
            <a:r>
              <a:rPr lang="en-US" sz="3200" b="0" i="0" u="none">
                <a:solidFill>
                  <a:srgbClr val="000000"/>
                </a:solidFill>
                <a:latin typeface="Times New Roman"/>
                <a:ea typeface="Times New Roman"/>
                <a:cs typeface="Times New Roman"/>
                <a:sym typeface="Times New Roman"/>
              </a:rPr>
              <a:t>(</a:t>
            </a:r>
            <a:r>
              <a:rPr lang="en-US" sz="3200" b="0" i="1" u="none">
                <a:solidFill>
                  <a:srgbClr val="000000"/>
                </a:solidFill>
                <a:latin typeface="Times New Roman"/>
                <a:ea typeface="Times New Roman"/>
                <a:cs typeface="Times New Roman"/>
                <a:sym typeface="Times New Roman"/>
              </a:rPr>
              <a:t>n</a:t>
            </a:r>
            <a:r>
              <a:rPr lang="en-US" sz="3200" b="0" i="0" u="none">
                <a:solidFill>
                  <a:srgbClr val="000000"/>
                </a:solidFill>
                <a:latin typeface="Times New Roman"/>
                <a:ea typeface="Times New Roman"/>
                <a:cs typeface="Times New Roman"/>
                <a:sym typeface="Times New Roman"/>
              </a:rPr>
              <a:t>) and </a:t>
            </a:r>
            <a:r>
              <a:rPr lang="en-US" sz="3200" b="0" i="1" u="none">
                <a:solidFill>
                  <a:srgbClr val="000000"/>
                </a:solidFill>
                <a:latin typeface="Times New Roman"/>
                <a:ea typeface="Times New Roman"/>
                <a:cs typeface="Times New Roman"/>
                <a:sym typeface="Times New Roman"/>
              </a:rPr>
              <a:t>g</a:t>
            </a:r>
            <a:r>
              <a:rPr lang="en-US" sz="3200" b="0" i="0" u="none">
                <a:solidFill>
                  <a:srgbClr val="000000"/>
                </a:solidFill>
                <a:latin typeface="Times New Roman"/>
                <a:ea typeface="Times New Roman"/>
                <a:cs typeface="Times New Roman"/>
                <a:sym typeface="Times New Roman"/>
              </a:rPr>
              <a:t>(</a:t>
            </a:r>
            <a:r>
              <a:rPr lang="en-US" sz="3200" b="0" i="1" u="none">
                <a:solidFill>
                  <a:srgbClr val="000000"/>
                </a:solidFill>
                <a:latin typeface="Times New Roman"/>
                <a:ea typeface="Times New Roman"/>
                <a:cs typeface="Times New Roman"/>
                <a:sym typeface="Times New Roman"/>
              </a:rPr>
              <a:t>n</a:t>
            </a:r>
            <a:r>
              <a:rPr lang="en-US" sz="3200" b="0" i="0" u="none">
                <a:solidFill>
                  <a:srgbClr val="000000"/>
                </a:solidFill>
                <a:latin typeface="Times New Roman"/>
                <a:ea typeface="Times New Roman"/>
                <a:cs typeface="Times New Roman"/>
                <a:sym typeface="Times New Roman"/>
              </a:rPr>
              <a:t>) be functions, where </a:t>
            </a:r>
            <a:r>
              <a:rPr lang="en-US" sz="3200" b="0" i="1" u="none">
                <a:solidFill>
                  <a:srgbClr val="000000"/>
                </a:solidFill>
                <a:latin typeface="Times New Roman"/>
                <a:ea typeface="Times New Roman"/>
                <a:cs typeface="Times New Roman"/>
                <a:sym typeface="Times New Roman"/>
              </a:rPr>
              <a:t>n</a:t>
            </a:r>
            <a:r>
              <a:rPr lang="en-US" sz="3200" b="0" i="0" u="none">
                <a:solidFill>
                  <a:srgbClr val="000000"/>
                </a:solidFill>
                <a:latin typeface="Times New Roman"/>
                <a:ea typeface="Times New Roman"/>
                <a:cs typeface="Times New Roman"/>
                <a:sym typeface="Times New Roman"/>
              </a:rPr>
              <a:t> is a positive integer. </a:t>
            </a:r>
            <a:endParaRPr/>
          </a:p>
          <a:p>
            <a:pPr marL="0" marR="0" lvl="0" indent="0" algn="l" rtl="0">
              <a:lnSpc>
                <a:spcPct val="100000"/>
              </a:lnSpc>
              <a:spcBef>
                <a:spcPts val="0"/>
              </a:spcBef>
              <a:spcAft>
                <a:spcPts val="0"/>
              </a:spcAft>
              <a:buClr>
                <a:srgbClr val="000000"/>
              </a:buClr>
              <a:buSzPts val="3200"/>
              <a:buFont typeface="Times New Roman"/>
              <a:buNone/>
            </a:pPr>
            <a:r>
              <a:rPr lang="en-US" sz="3200" b="0" i="0" u="none">
                <a:solidFill>
                  <a:srgbClr val="000000"/>
                </a:solidFill>
                <a:latin typeface="Times New Roman"/>
                <a:ea typeface="Times New Roman"/>
                <a:cs typeface="Times New Roman"/>
                <a:sym typeface="Times New Roman"/>
              </a:rPr>
              <a:t>We write </a:t>
            </a:r>
            <a:r>
              <a:rPr lang="en-US" sz="3200" b="0" i="1" u="none">
                <a:solidFill>
                  <a:srgbClr val="000000"/>
                </a:solidFill>
                <a:latin typeface="Times New Roman"/>
                <a:ea typeface="Times New Roman"/>
                <a:cs typeface="Times New Roman"/>
                <a:sym typeface="Times New Roman"/>
              </a:rPr>
              <a:t>f</a:t>
            </a:r>
            <a:r>
              <a:rPr lang="en-US" sz="3200" b="0" i="0" u="none">
                <a:solidFill>
                  <a:srgbClr val="000000"/>
                </a:solidFill>
                <a:latin typeface="Times New Roman"/>
                <a:ea typeface="Times New Roman"/>
                <a:cs typeface="Times New Roman"/>
                <a:sym typeface="Times New Roman"/>
              </a:rPr>
              <a:t>(</a:t>
            </a:r>
            <a:r>
              <a:rPr lang="en-US" sz="3200" b="0" i="1" u="none">
                <a:solidFill>
                  <a:srgbClr val="000000"/>
                </a:solidFill>
                <a:latin typeface="Times New Roman"/>
                <a:ea typeface="Times New Roman"/>
                <a:cs typeface="Times New Roman"/>
                <a:sym typeface="Times New Roman"/>
              </a:rPr>
              <a:t>n</a:t>
            </a:r>
            <a:r>
              <a:rPr lang="en-US" sz="3200" b="0" i="0" u="none">
                <a:solidFill>
                  <a:srgbClr val="000000"/>
                </a:solidFill>
                <a:latin typeface="Times New Roman"/>
                <a:ea typeface="Times New Roman"/>
                <a:cs typeface="Times New Roman"/>
                <a:sym typeface="Times New Roman"/>
              </a:rPr>
              <a:t>) = </a:t>
            </a:r>
            <a:r>
              <a:rPr lang="en-US" sz="3200" b="0" i="0" u="none">
                <a:solidFill>
                  <a:schemeClr val="dk1"/>
                </a:solidFill>
                <a:latin typeface="Noto Sans Symbols"/>
                <a:ea typeface="Noto Sans Symbols"/>
                <a:cs typeface="Noto Sans Symbols"/>
                <a:sym typeface="Noto Sans Symbols"/>
              </a:rPr>
              <a:t> Ω</a:t>
            </a:r>
            <a:r>
              <a:rPr lang="en-US" sz="3200" b="0" i="0" u="none">
                <a:solidFill>
                  <a:srgbClr val="000000"/>
                </a:solidFill>
                <a:latin typeface="Times New Roman"/>
                <a:ea typeface="Times New Roman"/>
                <a:cs typeface="Times New Roman"/>
                <a:sym typeface="Times New Roman"/>
              </a:rPr>
              <a:t>(</a:t>
            </a:r>
            <a:r>
              <a:rPr lang="en-US" sz="3200" b="0" i="1" u="none">
                <a:solidFill>
                  <a:srgbClr val="000000"/>
                </a:solidFill>
                <a:latin typeface="Times New Roman"/>
                <a:ea typeface="Times New Roman"/>
                <a:cs typeface="Times New Roman"/>
                <a:sym typeface="Times New Roman"/>
              </a:rPr>
              <a:t>g</a:t>
            </a:r>
            <a:r>
              <a:rPr lang="en-US" sz="3200" b="0" i="0" u="none">
                <a:solidFill>
                  <a:srgbClr val="000000"/>
                </a:solidFill>
                <a:latin typeface="Times New Roman"/>
                <a:ea typeface="Times New Roman"/>
                <a:cs typeface="Times New Roman"/>
                <a:sym typeface="Times New Roman"/>
              </a:rPr>
              <a:t>(</a:t>
            </a:r>
            <a:r>
              <a:rPr lang="en-US" sz="3200" b="0" i="1" u="none">
                <a:solidFill>
                  <a:srgbClr val="000000"/>
                </a:solidFill>
                <a:latin typeface="Times New Roman"/>
                <a:ea typeface="Times New Roman"/>
                <a:cs typeface="Times New Roman"/>
                <a:sym typeface="Times New Roman"/>
              </a:rPr>
              <a:t>n</a:t>
            </a:r>
            <a:r>
              <a:rPr lang="en-US" sz="3200" b="0" i="0" u="none">
                <a:solidFill>
                  <a:srgbClr val="000000"/>
                </a:solidFill>
                <a:latin typeface="Times New Roman"/>
                <a:ea typeface="Times New Roman"/>
                <a:cs typeface="Times New Roman"/>
                <a:sym typeface="Times New Roman"/>
              </a:rPr>
              <a:t>)) (read as "</a:t>
            </a:r>
            <a:r>
              <a:rPr lang="en-US" sz="3200" b="0" i="1" u="none">
                <a:solidFill>
                  <a:srgbClr val="000000"/>
                </a:solidFill>
                <a:latin typeface="Times New Roman"/>
                <a:ea typeface="Times New Roman"/>
                <a:cs typeface="Times New Roman"/>
                <a:sym typeface="Times New Roman"/>
              </a:rPr>
              <a:t>f of n is big omega of g of n</a:t>
            </a:r>
            <a:r>
              <a:rPr lang="en-US" sz="3200" b="0" i="0" u="none">
                <a:solidFill>
                  <a:srgbClr val="000000"/>
                </a:solidFill>
                <a:latin typeface="Times New Roman"/>
                <a:ea typeface="Times New Roman"/>
                <a:cs typeface="Times New Roman"/>
                <a:sym typeface="Times New Roman"/>
              </a:rPr>
              <a:t>.“</a:t>
            </a:r>
            <a:r>
              <a:rPr lang="en-US" sz="3200" b="0" i="0" u="none">
                <a:solidFill>
                  <a:schemeClr val="dk1"/>
                </a:solidFill>
                <a:latin typeface="Tahoma"/>
                <a:ea typeface="Tahoma"/>
                <a:cs typeface="Tahoma"/>
                <a:sym typeface="Tahoma"/>
              </a:rPr>
              <a:t>)</a:t>
            </a:r>
            <a:r>
              <a:rPr lang="en-US" sz="3200" b="0" i="0" u="none">
                <a:solidFill>
                  <a:srgbClr val="000000"/>
                </a:solidFill>
                <a:latin typeface="Times New Roman"/>
                <a:ea typeface="Times New Roman"/>
                <a:cs typeface="Times New Roman"/>
                <a:sym typeface="Times New Roman"/>
              </a:rPr>
              <a:t> if and only if there exists constants real number </a:t>
            </a:r>
            <a:r>
              <a:rPr lang="en-US" sz="3200" b="0" i="1" u="none">
                <a:solidFill>
                  <a:srgbClr val="000000"/>
                </a:solidFill>
                <a:latin typeface="Times New Roman"/>
                <a:ea typeface="Times New Roman"/>
                <a:cs typeface="Times New Roman"/>
                <a:sym typeface="Times New Roman"/>
              </a:rPr>
              <a:t>c</a:t>
            </a:r>
            <a:r>
              <a:rPr lang="en-US" sz="3200" b="0" i="0" u="none">
                <a:solidFill>
                  <a:srgbClr val="000000"/>
                </a:solidFill>
                <a:latin typeface="Times New Roman"/>
                <a:ea typeface="Times New Roman"/>
                <a:cs typeface="Times New Roman"/>
                <a:sym typeface="Times New Roman"/>
              </a:rPr>
              <a:t> and positive integer </a:t>
            </a:r>
            <a:r>
              <a:rPr lang="en-US" sz="3200" b="0" i="1" u="none">
                <a:solidFill>
                  <a:srgbClr val="000000"/>
                </a:solidFill>
                <a:latin typeface="Times New Roman"/>
                <a:ea typeface="Times New Roman"/>
                <a:cs typeface="Times New Roman"/>
                <a:sym typeface="Times New Roman"/>
              </a:rPr>
              <a:t>n</a:t>
            </a:r>
            <a:r>
              <a:rPr lang="en-US" sz="3200" b="0" i="0" u="none" baseline="-25000">
                <a:solidFill>
                  <a:srgbClr val="000000"/>
                </a:solidFill>
                <a:latin typeface="Times New Roman"/>
                <a:ea typeface="Times New Roman"/>
                <a:cs typeface="Times New Roman"/>
                <a:sym typeface="Times New Roman"/>
              </a:rPr>
              <a:t>0</a:t>
            </a:r>
            <a:r>
              <a:rPr lang="en-US" sz="3200" b="0" i="0" u="none">
                <a:solidFill>
                  <a:srgbClr val="000000"/>
                </a:solidFill>
                <a:latin typeface="Times New Roman"/>
                <a:ea typeface="Times New Roman"/>
                <a:cs typeface="Times New Roman"/>
                <a:sym typeface="Times New Roman"/>
              </a:rPr>
              <a:t> s.t.</a:t>
            </a:r>
            <a:endParaRPr/>
          </a:p>
          <a:p>
            <a:pPr marL="0" marR="0" lvl="0" indent="0" algn="l" rtl="0">
              <a:lnSpc>
                <a:spcPct val="100000"/>
              </a:lnSpc>
              <a:spcBef>
                <a:spcPts val="0"/>
              </a:spcBef>
              <a:spcAft>
                <a:spcPts val="0"/>
              </a:spcAft>
              <a:buClr>
                <a:schemeClr val="dk1"/>
              </a:buClr>
              <a:buSzPts val="3200"/>
              <a:buFont typeface="Tahoma"/>
              <a:buNone/>
            </a:pPr>
            <a:endParaRPr sz="3200" b="0" i="0" u="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Times New Roman"/>
              <a:buNone/>
            </a:pPr>
            <a:r>
              <a:rPr lang="en-US" sz="3200" b="1" i="0" u="none">
                <a:solidFill>
                  <a:srgbClr val="000000"/>
                </a:solidFill>
                <a:latin typeface="Times New Roman"/>
                <a:ea typeface="Times New Roman"/>
                <a:cs typeface="Times New Roman"/>
                <a:sym typeface="Times New Roman"/>
              </a:rPr>
              <a:t> </a:t>
            </a:r>
            <a:r>
              <a:rPr lang="en-US" sz="3200" b="1" i="1" u="none">
                <a:solidFill>
                  <a:srgbClr val="000000"/>
                </a:solidFill>
                <a:latin typeface="Times New Roman"/>
                <a:ea typeface="Times New Roman"/>
                <a:cs typeface="Times New Roman"/>
                <a:sym typeface="Times New Roman"/>
              </a:rPr>
              <a:t>f</a:t>
            </a:r>
            <a:r>
              <a:rPr lang="en-US" sz="3200" b="1" i="0" u="none">
                <a:solidFill>
                  <a:srgbClr val="000000"/>
                </a:solidFill>
                <a:latin typeface="Times New Roman"/>
                <a:ea typeface="Times New Roman"/>
                <a:cs typeface="Times New Roman"/>
                <a:sym typeface="Times New Roman"/>
              </a:rPr>
              <a:t>(</a:t>
            </a:r>
            <a:r>
              <a:rPr lang="en-US" sz="3200" b="1" i="1" u="none">
                <a:solidFill>
                  <a:srgbClr val="000000"/>
                </a:solidFill>
                <a:latin typeface="Times New Roman"/>
                <a:ea typeface="Times New Roman"/>
                <a:cs typeface="Times New Roman"/>
                <a:sym typeface="Times New Roman"/>
              </a:rPr>
              <a:t>n</a:t>
            </a:r>
            <a:r>
              <a:rPr lang="en-US" sz="3200" b="1" i="0" u="none">
                <a:solidFill>
                  <a:srgbClr val="000000"/>
                </a:solidFill>
                <a:latin typeface="Times New Roman"/>
                <a:ea typeface="Times New Roman"/>
                <a:cs typeface="Times New Roman"/>
                <a:sym typeface="Times New Roman"/>
              </a:rPr>
              <a:t>) &gt;= </a:t>
            </a:r>
            <a:r>
              <a:rPr lang="en-US" sz="3200" b="1" i="1" u="none">
                <a:solidFill>
                  <a:srgbClr val="000000"/>
                </a:solidFill>
                <a:latin typeface="Times New Roman"/>
                <a:ea typeface="Times New Roman"/>
                <a:cs typeface="Times New Roman"/>
                <a:sym typeface="Times New Roman"/>
              </a:rPr>
              <a:t>cg</a:t>
            </a:r>
            <a:r>
              <a:rPr lang="en-US" sz="3200" b="1" i="0" u="none">
                <a:solidFill>
                  <a:srgbClr val="000000"/>
                </a:solidFill>
                <a:latin typeface="Times New Roman"/>
                <a:ea typeface="Times New Roman"/>
                <a:cs typeface="Times New Roman"/>
                <a:sym typeface="Times New Roman"/>
              </a:rPr>
              <a:t>(</a:t>
            </a:r>
            <a:r>
              <a:rPr lang="en-US" sz="3200" b="1" i="1" u="none">
                <a:solidFill>
                  <a:srgbClr val="000000"/>
                </a:solidFill>
                <a:latin typeface="Times New Roman"/>
                <a:ea typeface="Times New Roman"/>
                <a:cs typeface="Times New Roman"/>
                <a:sym typeface="Times New Roman"/>
              </a:rPr>
              <a:t>n</a:t>
            </a:r>
            <a:r>
              <a:rPr lang="en-US" sz="3200" b="1" i="0" u="none">
                <a:solidFill>
                  <a:srgbClr val="000000"/>
                </a:solidFill>
                <a:latin typeface="Times New Roman"/>
                <a:ea typeface="Times New Roman"/>
                <a:cs typeface="Times New Roman"/>
                <a:sym typeface="Times New Roman"/>
              </a:rPr>
              <a:t>)&gt;0 for all </a:t>
            </a:r>
            <a:r>
              <a:rPr lang="en-US" sz="3200" b="1" i="1" u="none">
                <a:solidFill>
                  <a:srgbClr val="000000"/>
                </a:solidFill>
                <a:latin typeface="Times New Roman"/>
                <a:ea typeface="Times New Roman"/>
                <a:cs typeface="Times New Roman"/>
                <a:sym typeface="Times New Roman"/>
              </a:rPr>
              <a:t>n</a:t>
            </a:r>
            <a:r>
              <a:rPr lang="en-US" sz="3200" b="1" i="0" u="none">
                <a:solidFill>
                  <a:srgbClr val="000000"/>
                </a:solidFill>
                <a:latin typeface="Times New Roman"/>
                <a:ea typeface="Times New Roman"/>
                <a:cs typeface="Times New Roman"/>
                <a:sym typeface="Times New Roman"/>
              </a:rPr>
              <a:t> &gt;= </a:t>
            </a:r>
            <a:r>
              <a:rPr lang="en-US" sz="3200" b="1" i="1" u="none">
                <a:solidFill>
                  <a:srgbClr val="000000"/>
                </a:solidFill>
                <a:latin typeface="Times New Roman"/>
                <a:ea typeface="Times New Roman"/>
                <a:cs typeface="Times New Roman"/>
                <a:sym typeface="Times New Roman"/>
              </a:rPr>
              <a:t>n</a:t>
            </a:r>
            <a:r>
              <a:rPr lang="en-US" sz="3200" b="1" i="0" u="none" baseline="-25000">
                <a:solidFill>
                  <a:srgbClr val="000000"/>
                </a:solidFill>
                <a:latin typeface="Times New Roman"/>
                <a:ea typeface="Times New Roman"/>
                <a:cs typeface="Times New Roman"/>
                <a:sym typeface="Times New Roman"/>
              </a:rPr>
              <a:t>0</a:t>
            </a:r>
            <a:endParaRPr sz="3200" b="1" i="0" u="none">
              <a:solidFill>
                <a:srgbClr val="000000"/>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chemeClr val="dk1"/>
              </a:buClr>
              <a:buSzPts val="3200"/>
              <a:buFont typeface="Tahoma"/>
              <a:buNone/>
            </a:pPr>
            <a:endParaRPr sz="3200" b="0"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endParaRPr sz="3200" b="0" i="0" u="none">
              <a:solidFill>
                <a:schemeClr val="dk1"/>
              </a:solidFill>
              <a:latin typeface="Tahoma"/>
              <a:ea typeface="Tahoma"/>
              <a:cs typeface="Tahoma"/>
              <a:sym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txBox="1">
            <a:spLocks noGrp="1"/>
          </p:cNvSpPr>
          <p:nvPr>
            <p:ph type="title"/>
          </p:nvPr>
        </p:nvSpPr>
        <p:spPr>
          <a:xfrm>
            <a:off x="1208087" y="260350"/>
            <a:ext cx="876458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Tahoma"/>
              <a:buNone/>
            </a:pPr>
            <a:r>
              <a:rPr lang="en-US" sz="3800" b="0" i="0" u="none">
                <a:solidFill>
                  <a:schemeClr val="dk2"/>
                </a:solidFill>
                <a:latin typeface="Tahoma"/>
                <a:ea typeface="Tahoma"/>
                <a:cs typeface="Tahoma"/>
                <a:sym typeface="Tahoma"/>
              </a:rPr>
              <a:t>Big Omega (Lower Bound Function)</a:t>
            </a:r>
            <a:endParaRPr/>
          </a:p>
        </p:txBody>
      </p:sp>
      <p:pic>
        <p:nvPicPr>
          <p:cNvPr id="214" name="Google Shape;214;p17"/>
          <p:cNvPicPr preferRelativeResize="0"/>
          <p:nvPr/>
        </p:nvPicPr>
        <p:blipFill rotWithShape="1">
          <a:blip r:embed="rId3">
            <a:alphaModFix/>
          </a:blip>
          <a:srcRect/>
          <a:stretch/>
        </p:blipFill>
        <p:spPr>
          <a:xfrm>
            <a:off x="1208087" y="2205037"/>
            <a:ext cx="6683375" cy="39925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Big-Omega Example</a:t>
            </a:r>
            <a:endParaRPr/>
          </a:p>
        </p:txBody>
      </p:sp>
      <p:sp>
        <p:nvSpPr>
          <p:cNvPr id="220" name="Google Shape;220;p18"/>
          <p:cNvSpPr txBox="1"/>
          <p:nvPr/>
        </p:nvSpPr>
        <p:spPr>
          <a:xfrm>
            <a:off x="349250" y="2276475"/>
            <a:ext cx="8763000" cy="2743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440"/>
              <a:buFont typeface="Noto Sans Symbols"/>
              <a:buChar char="■"/>
            </a:pPr>
            <a:r>
              <a:rPr lang="en-US" sz="2400" b="0" i="0" u="none">
                <a:solidFill>
                  <a:schemeClr val="dk1"/>
                </a:solidFill>
                <a:latin typeface="Tahoma"/>
                <a:ea typeface="Tahoma"/>
                <a:cs typeface="Tahoma"/>
                <a:sym typeface="Tahoma"/>
              </a:rPr>
              <a:t>Example: n </a:t>
            </a:r>
            <a:r>
              <a:rPr lang="en-US" sz="3200" b="0" i="0" u="none" baseline="30000">
                <a:solidFill>
                  <a:schemeClr val="dk1"/>
                </a:solidFill>
                <a:latin typeface="Tahoma"/>
                <a:ea typeface="Tahoma"/>
                <a:cs typeface="Tahoma"/>
                <a:sym typeface="Tahoma"/>
              </a:rPr>
              <a:t>1/2</a:t>
            </a:r>
            <a:r>
              <a:rPr lang="en-US" sz="2400" b="0" i="0" u="none">
                <a:solidFill>
                  <a:schemeClr val="dk1"/>
                </a:solidFill>
                <a:latin typeface="Tahoma"/>
                <a:ea typeface="Tahoma"/>
                <a:cs typeface="Tahoma"/>
                <a:sym typeface="Tahoma"/>
              </a:rPr>
              <a:t> = </a:t>
            </a:r>
            <a:r>
              <a:rPr lang="en-US" sz="2400" b="0" i="0" u="none">
                <a:solidFill>
                  <a:schemeClr val="dk1"/>
                </a:solidFill>
                <a:latin typeface="Noto Sans Symbols"/>
                <a:ea typeface="Noto Sans Symbols"/>
                <a:cs typeface="Noto Sans Symbols"/>
                <a:sym typeface="Noto Sans Symbols"/>
              </a:rPr>
              <a:t>Ω</a:t>
            </a:r>
            <a:r>
              <a:rPr lang="en-US" sz="2400" b="0" i="0" u="none">
                <a:solidFill>
                  <a:schemeClr val="dk1"/>
                </a:solidFill>
                <a:latin typeface="Tahoma"/>
                <a:ea typeface="Tahoma"/>
                <a:cs typeface="Tahoma"/>
                <a:sym typeface="Tahoma"/>
              </a:rPr>
              <a:t>( lg n) .</a:t>
            </a:r>
            <a:endParaRPr/>
          </a:p>
          <a:p>
            <a:pPr marL="342900" marR="0" lvl="0" indent="-342900" algn="l" rtl="0">
              <a:lnSpc>
                <a:spcPct val="100000"/>
              </a:lnSpc>
              <a:spcBef>
                <a:spcPts val="64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Use the definition with c = 1 and n</a:t>
            </a:r>
            <a:r>
              <a:rPr lang="en-US" sz="3200" b="0" i="0" u="none" baseline="-25000">
                <a:solidFill>
                  <a:schemeClr val="dk1"/>
                </a:solidFill>
                <a:latin typeface="Tahoma"/>
                <a:ea typeface="Tahoma"/>
                <a:cs typeface="Tahoma"/>
                <a:sym typeface="Tahoma"/>
              </a:rPr>
              <a:t>0</a:t>
            </a:r>
            <a:r>
              <a:rPr lang="en-US" sz="2400" b="0" i="0" u="none">
                <a:solidFill>
                  <a:schemeClr val="dk1"/>
                </a:solidFill>
                <a:latin typeface="Tahoma"/>
                <a:ea typeface="Tahoma"/>
                <a:cs typeface="Tahoma"/>
                <a:sym typeface="Tahoma"/>
              </a:rPr>
              <a:t> = 16. Checks OK.    Let n &gt; 16: n </a:t>
            </a:r>
            <a:r>
              <a:rPr lang="en-US" sz="3200" b="0" i="0" u="none" baseline="30000">
                <a:solidFill>
                  <a:schemeClr val="dk1"/>
                </a:solidFill>
                <a:latin typeface="Tahoma"/>
                <a:ea typeface="Tahoma"/>
                <a:cs typeface="Tahoma"/>
                <a:sym typeface="Tahoma"/>
              </a:rPr>
              <a:t>1/2</a:t>
            </a:r>
            <a:r>
              <a:rPr lang="en-US" sz="2400" b="0" i="0" u="none">
                <a:solidFill>
                  <a:schemeClr val="dk1"/>
                </a:solidFill>
                <a:latin typeface="Tahoma"/>
                <a:ea typeface="Tahoma"/>
                <a:cs typeface="Tahoma"/>
                <a:sym typeface="Tahoma"/>
              </a:rPr>
              <a:t> &gt; (1) lg n if and only if n &gt; ( lg n )</a:t>
            </a:r>
            <a:r>
              <a:rPr lang="en-US" sz="3200" b="0" i="0" u="none" baseline="30000">
                <a:solidFill>
                  <a:schemeClr val="dk1"/>
                </a:solidFill>
                <a:latin typeface="Tahoma"/>
                <a:ea typeface="Tahoma"/>
                <a:cs typeface="Tahoma"/>
                <a:sym typeface="Tahoma"/>
              </a:rPr>
              <a:t>2</a:t>
            </a:r>
            <a:endParaRPr/>
          </a:p>
          <a:p>
            <a:pPr marL="342900" marR="0" lvl="0" indent="-342900" algn="l" rtl="0">
              <a:lnSpc>
                <a:spcPct val="100000"/>
              </a:lnSpc>
              <a:spcBef>
                <a:spcPts val="48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by squaring both sides.</a:t>
            </a:r>
            <a:endParaRPr/>
          </a:p>
          <a:p>
            <a:pPr marL="342900" marR="0" lvl="0" indent="-342900" algn="l" rtl="0">
              <a:lnSpc>
                <a:spcPct val="100000"/>
              </a:lnSpc>
              <a:spcBef>
                <a:spcPts val="480"/>
              </a:spcBef>
              <a:spcAft>
                <a:spcPts val="0"/>
              </a:spcAft>
              <a:buClr>
                <a:schemeClr val="dk1"/>
              </a:buClr>
              <a:buSzPts val="2400"/>
              <a:buFont typeface="Tahoma"/>
              <a:buNone/>
            </a:pPr>
            <a:endParaRPr sz="2400" b="0" i="0" u="none">
              <a:solidFill>
                <a:schemeClr val="dk1"/>
              </a:solidFill>
              <a:latin typeface="Tahoma"/>
              <a:ea typeface="Tahoma"/>
              <a:cs typeface="Tahoma"/>
              <a:sym typeface="Tahoma"/>
            </a:endParaRPr>
          </a:p>
          <a:p>
            <a:pPr marL="342900" marR="0" lvl="0" indent="-342900" algn="l" rtl="0">
              <a:lnSpc>
                <a:spcPct val="100000"/>
              </a:lnSpc>
              <a:spcBef>
                <a:spcPts val="48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This is an example of polynomial vs. log.</a:t>
            </a:r>
            <a:endParaRPr/>
          </a:p>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aphicFrame>
        <p:nvGraphicFramePr>
          <p:cNvPr id="221" name="Google Shape;221;p18"/>
          <p:cNvGraphicFramePr/>
          <p:nvPr/>
        </p:nvGraphicFramePr>
        <p:xfrm>
          <a:off x="6508750" y="3740150"/>
          <a:ext cx="3000000" cy="3000000"/>
        </p:xfrm>
        <a:graphic>
          <a:graphicData uri="http://schemas.openxmlformats.org/drawingml/2006/table">
            <a:tbl>
              <a:tblPr>
                <a:noFill/>
                <a:tableStyleId>{B334390F-1840-4120-BD07-E7BBD13B4E50}</a:tableStyleId>
              </a:tblPr>
              <a:tblGrid>
                <a:gridCol w="520700">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04800">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n</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(log n)^2</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Diff</a:t>
                      </a:r>
                      <a:endParaRPr/>
                    </a:p>
                  </a:txBody>
                  <a:tcPr marL="91450" marR="91450" marT="45725" marB="45725" anchor="b"/>
                </a:tc>
                <a:extLst>
                  <a:ext uri="{0D108BD9-81ED-4DB2-BD59-A6C34878D82A}">
                    <a16:rowId xmlns:a16="http://schemas.microsoft.com/office/drawing/2014/main" val="10000"/>
                  </a:ext>
                </a:extLst>
              </a:tr>
              <a:tr h="304800">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16</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16</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0</a:t>
                      </a:r>
                      <a:endParaRPr/>
                    </a:p>
                  </a:txBody>
                  <a:tcPr marL="91450" marR="91450" marT="45725" marB="45725" anchor="b"/>
                </a:tc>
                <a:extLst>
                  <a:ext uri="{0D108BD9-81ED-4DB2-BD59-A6C34878D82A}">
                    <a16:rowId xmlns:a16="http://schemas.microsoft.com/office/drawing/2014/main" val="10001"/>
                  </a:ext>
                </a:extLst>
              </a:tr>
              <a:tr h="304800">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17</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16.71</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0.29</a:t>
                      </a:r>
                      <a:endParaRPr/>
                    </a:p>
                  </a:txBody>
                  <a:tcPr marL="91450" marR="91450" marT="45725" marB="45725" anchor="b"/>
                </a:tc>
                <a:extLst>
                  <a:ext uri="{0D108BD9-81ED-4DB2-BD59-A6C34878D82A}">
                    <a16:rowId xmlns:a16="http://schemas.microsoft.com/office/drawing/2014/main" val="10002"/>
                  </a:ext>
                </a:extLst>
              </a:tr>
              <a:tr h="304800">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18</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17.39</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0.61</a:t>
                      </a:r>
                      <a:endParaRPr/>
                    </a:p>
                  </a:txBody>
                  <a:tcPr marL="91450" marR="91450" marT="45725" marB="45725" anchor="b"/>
                </a:tc>
                <a:extLst>
                  <a:ext uri="{0D108BD9-81ED-4DB2-BD59-A6C34878D82A}">
                    <a16:rowId xmlns:a16="http://schemas.microsoft.com/office/drawing/2014/main" val="10003"/>
                  </a:ext>
                </a:extLst>
              </a:tr>
              <a:tr h="304800">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19</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18.04</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0.96</a:t>
                      </a:r>
                      <a:endParaRPr/>
                    </a:p>
                  </a:txBody>
                  <a:tcPr marL="91450" marR="91450" marT="45725" marB="45725" anchor="b"/>
                </a:tc>
                <a:extLst>
                  <a:ext uri="{0D108BD9-81ED-4DB2-BD59-A6C34878D82A}">
                    <a16:rowId xmlns:a16="http://schemas.microsoft.com/office/drawing/2014/main" val="10004"/>
                  </a:ext>
                </a:extLst>
              </a:tr>
              <a:tr h="304800">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20</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18.68</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1.32</a:t>
                      </a:r>
                      <a:endParaRPr/>
                    </a:p>
                  </a:txBody>
                  <a:tcPr marL="91450" marR="91450" marT="45725" marB="45725" anchor="b"/>
                </a:tc>
                <a:extLst>
                  <a:ext uri="{0D108BD9-81ED-4DB2-BD59-A6C34878D82A}">
                    <a16:rowId xmlns:a16="http://schemas.microsoft.com/office/drawing/2014/main" val="10005"/>
                  </a:ext>
                </a:extLst>
              </a:tr>
              <a:tr h="304800">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21</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19.29</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1.71</a:t>
                      </a:r>
                      <a:endParaRPr/>
                    </a:p>
                  </a:txBody>
                  <a:tcPr marL="91450" marR="91450" marT="45725" marB="45725" anchor="b"/>
                </a:tc>
                <a:extLst>
                  <a:ext uri="{0D108BD9-81ED-4DB2-BD59-A6C34878D82A}">
                    <a16:rowId xmlns:a16="http://schemas.microsoft.com/office/drawing/2014/main" val="10006"/>
                  </a:ext>
                </a:extLst>
              </a:tr>
              <a:tr h="304800">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22</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19.89</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2.11</a:t>
                      </a:r>
                      <a:endParaRPr/>
                    </a:p>
                  </a:txBody>
                  <a:tcPr marL="91450" marR="91450" marT="45725" marB="45725" anchor="b"/>
                </a:tc>
                <a:extLst>
                  <a:ext uri="{0D108BD9-81ED-4DB2-BD59-A6C34878D82A}">
                    <a16:rowId xmlns:a16="http://schemas.microsoft.com/office/drawing/2014/main" val="10007"/>
                  </a:ext>
                </a:extLst>
              </a:tr>
              <a:tr h="304800">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23</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20.46</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2.54</a:t>
                      </a:r>
                      <a:endParaRPr/>
                    </a:p>
                  </a:txBody>
                  <a:tcPr marL="91450" marR="91450" marT="45725" marB="45725" anchor="b"/>
                </a:tc>
                <a:extLst>
                  <a:ext uri="{0D108BD9-81ED-4DB2-BD59-A6C34878D82A}">
                    <a16:rowId xmlns:a16="http://schemas.microsoft.com/office/drawing/2014/main" val="10008"/>
                  </a:ext>
                </a:extLst>
              </a:tr>
              <a:tr h="304800">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24</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21.02</a:t>
                      </a:r>
                      <a:endParaRPr/>
                    </a:p>
                  </a:txBody>
                  <a:tcPr marL="91450" marR="91450" marT="45725" marB="45725" anchor="b"/>
                </a:tc>
                <a:tc>
                  <a:txBody>
                    <a:bodyPr/>
                    <a:lstStyle/>
                    <a:p>
                      <a:pPr marL="0" marR="0" lvl="0" indent="0" algn="r"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2.98</a:t>
                      </a:r>
                      <a:endParaRPr/>
                    </a:p>
                  </a:txBody>
                  <a:tcPr marL="91450" marR="91450" marT="45725" marB="45725" anchor="b"/>
                </a:tc>
                <a:extLst>
                  <a:ext uri="{0D108BD9-81ED-4DB2-BD59-A6C34878D82A}">
                    <a16:rowId xmlns:a16="http://schemas.microsoft.com/office/drawing/2014/main" val="1000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9"/>
          <p:cNvSpPr txBox="1">
            <a:spLocks noGrp="1"/>
          </p:cNvSpPr>
          <p:nvPr>
            <p:ph type="title"/>
          </p:nvPr>
        </p:nvSpPr>
        <p:spPr>
          <a:xfrm>
            <a:off x="1150937" y="981075"/>
            <a:ext cx="7793037" cy="69532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Tahoma"/>
              <a:buNone/>
            </a:pPr>
            <a:r>
              <a:rPr lang="en-US" sz="3800" b="0" i="0" u="none">
                <a:solidFill>
                  <a:schemeClr val="dk2"/>
                </a:solidFill>
                <a:latin typeface="Tahoma"/>
                <a:ea typeface="Tahoma"/>
                <a:cs typeface="Tahoma"/>
                <a:sym typeface="Tahoma"/>
              </a:rPr>
              <a:t>Theta (</a:t>
            </a:r>
            <a:r>
              <a:rPr lang="en-US" sz="4000" b="0" i="0" u="none">
                <a:solidFill>
                  <a:schemeClr val="dk2"/>
                </a:solidFill>
                <a:latin typeface="Tahoma"/>
                <a:ea typeface="Tahoma"/>
                <a:cs typeface="Tahoma"/>
                <a:sym typeface="Tahoma"/>
              </a:rPr>
              <a:t>θ)</a:t>
            </a:r>
            <a:endParaRPr/>
          </a:p>
        </p:txBody>
      </p:sp>
      <p:sp>
        <p:nvSpPr>
          <p:cNvPr id="227" name="Google Shape;227;p19"/>
          <p:cNvSpPr txBox="1"/>
          <p:nvPr/>
        </p:nvSpPr>
        <p:spPr>
          <a:xfrm>
            <a:off x="200025" y="2205037"/>
            <a:ext cx="8763000" cy="4243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1" i="0" u="none">
                <a:solidFill>
                  <a:srgbClr val="000000"/>
                </a:solidFill>
                <a:latin typeface="Times New Roman"/>
                <a:ea typeface="Times New Roman"/>
                <a:cs typeface="Times New Roman"/>
                <a:sym typeface="Times New Roman"/>
              </a:rPr>
              <a:t>Definition</a:t>
            </a:r>
            <a:r>
              <a:rPr lang="en-US" sz="2800" b="0" i="0" u="none">
                <a:solidFill>
                  <a:srgbClr val="000000"/>
                </a:solidFill>
                <a:latin typeface="Times New Roman"/>
                <a:ea typeface="Times New Roman"/>
                <a:cs typeface="Times New Roman"/>
                <a:sym typeface="Times New Roman"/>
              </a:rPr>
              <a:t>: Let </a:t>
            </a:r>
            <a:r>
              <a:rPr lang="en-US" sz="2800" b="0" i="1" u="none">
                <a:solidFill>
                  <a:srgbClr val="000000"/>
                </a:solidFill>
                <a:latin typeface="Times New Roman"/>
                <a:ea typeface="Times New Roman"/>
                <a:cs typeface="Times New Roman"/>
                <a:sym typeface="Times New Roman"/>
              </a:rPr>
              <a:t>f</a:t>
            </a:r>
            <a:r>
              <a:rPr lang="en-US" sz="2800" b="0" i="0" u="none">
                <a:solidFill>
                  <a:srgbClr val="000000"/>
                </a:solidFill>
                <a:latin typeface="Times New Roman"/>
                <a:ea typeface="Times New Roman"/>
                <a:cs typeface="Times New Roman"/>
                <a:sym typeface="Times New Roman"/>
              </a:rPr>
              <a:t>(</a:t>
            </a:r>
            <a:r>
              <a:rPr lang="en-US" sz="2800" b="0" i="1" u="none">
                <a:solidFill>
                  <a:srgbClr val="000000"/>
                </a:solidFill>
                <a:latin typeface="Times New Roman"/>
                <a:ea typeface="Times New Roman"/>
                <a:cs typeface="Times New Roman"/>
                <a:sym typeface="Times New Roman"/>
              </a:rPr>
              <a:t>n</a:t>
            </a:r>
            <a:r>
              <a:rPr lang="en-US" sz="2800" b="0" i="0" u="none">
                <a:solidFill>
                  <a:srgbClr val="000000"/>
                </a:solidFill>
                <a:latin typeface="Times New Roman"/>
                <a:ea typeface="Times New Roman"/>
                <a:cs typeface="Times New Roman"/>
                <a:sym typeface="Times New Roman"/>
              </a:rPr>
              <a:t>) and </a:t>
            </a:r>
            <a:r>
              <a:rPr lang="en-US" sz="2800" b="0" i="1" u="none">
                <a:solidFill>
                  <a:srgbClr val="000000"/>
                </a:solidFill>
                <a:latin typeface="Times New Roman"/>
                <a:ea typeface="Times New Roman"/>
                <a:cs typeface="Times New Roman"/>
                <a:sym typeface="Times New Roman"/>
              </a:rPr>
              <a:t>g</a:t>
            </a:r>
            <a:r>
              <a:rPr lang="en-US" sz="2800" b="0" i="0" u="none">
                <a:solidFill>
                  <a:srgbClr val="000000"/>
                </a:solidFill>
                <a:latin typeface="Times New Roman"/>
                <a:ea typeface="Times New Roman"/>
                <a:cs typeface="Times New Roman"/>
                <a:sym typeface="Times New Roman"/>
              </a:rPr>
              <a:t>(</a:t>
            </a:r>
            <a:r>
              <a:rPr lang="en-US" sz="2800" b="0" i="1" u="none">
                <a:solidFill>
                  <a:srgbClr val="000000"/>
                </a:solidFill>
                <a:latin typeface="Times New Roman"/>
                <a:ea typeface="Times New Roman"/>
                <a:cs typeface="Times New Roman"/>
                <a:sym typeface="Times New Roman"/>
              </a:rPr>
              <a:t>n</a:t>
            </a:r>
            <a:r>
              <a:rPr lang="en-US" sz="2800" b="0" i="0" u="none">
                <a:solidFill>
                  <a:srgbClr val="000000"/>
                </a:solidFill>
                <a:latin typeface="Times New Roman"/>
                <a:ea typeface="Times New Roman"/>
                <a:cs typeface="Times New Roman"/>
                <a:sym typeface="Times New Roman"/>
              </a:rPr>
              <a:t>) be functions, where </a:t>
            </a:r>
            <a:r>
              <a:rPr lang="en-US" sz="2800" b="0" i="1" u="none">
                <a:solidFill>
                  <a:srgbClr val="000000"/>
                </a:solidFill>
                <a:latin typeface="Times New Roman"/>
                <a:ea typeface="Times New Roman"/>
                <a:cs typeface="Times New Roman"/>
                <a:sym typeface="Times New Roman"/>
              </a:rPr>
              <a:t>n</a:t>
            </a:r>
            <a:r>
              <a:rPr lang="en-US" sz="2800" b="0" i="0" u="none">
                <a:solidFill>
                  <a:srgbClr val="000000"/>
                </a:solidFill>
                <a:latin typeface="Times New Roman"/>
                <a:ea typeface="Times New Roman"/>
                <a:cs typeface="Times New Roman"/>
                <a:sym typeface="Times New Roman"/>
              </a:rPr>
              <a:t> is a positive integer. </a:t>
            </a:r>
            <a:endParaRPr/>
          </a:p>
          <a:p>
            <a:pPr marL="0" marR="0" lvl="0" indent="0" algn="l"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We write </a:t>
            </a:r>
            <a:r>
              <a:rPr lang="en-US" sz="2800" b="0" i="1" u="none">
                <a:solidFill>
                  <a:srgbClr val="000000"/>
                </a:solidFill>
                <a:latin typeface="Times New Roman"/>
                <a:ea typeface="Times New Roman"/>
                <a:cs typeface="Times New Roman"/>
                <a:sym typeface="Times New Roman"/>
              </a:rPr>
              <a:t>f</a:t>
            </a:r>
            <a:r>
              <a:rPr lang="en-US" sz="2800" b="0" i="0" u="none">
                <a:solidFill>
                  <a:srgbClr val="000000"/>
                </a:solidFill>
                <a:latin typeface="Times New Roman"/>
                <a:ea typeface="Times New Roman"/>
                <a:cs typeface="Times New Roman"/>
                <a:sym typeface="Times New Roman"/>
              </a:rPr>
              <a:t>(</a:t>
            </a:r>
            <a:r>
              <a:rPr lang="en-US" sz="2800" b="0" i="1" u="none">
                <a:solidFill>
                  <a:srgbClr val="000000"/>
                </a:solidFill>
                <a:latin typeface="Times New Roman"/>
                <a:ea typeface="Times New Roman"/>
                <a:cs typeface="Times New Roman"/>
                <a:sym typeface="Times New Roman"/>
              </a:rPr>
              <a:t>n</a:t>
            </a:r>
            <a:r>
              <a:rPr lang="en-US" sz="2800" b="0" i="0" u="none">
                <a:solidFill>
                  <a:srgbClr val="000000"/>
                </a:solidFill>
                <a:latin typeface="Times New Roman"/>
                <a:ea typeface="Times New Roman"/>
                <a:cs typeface="Times New Roman"/>
                <a:sym typeface="Times New Roman"/>
              </a:rPr>
              <a:t>) = </a:t>
            </a:r>
            <a:r>
              <a:rPr lang="en-US" sz="2800" b="0" i="0" u="none">
                <a:solidFill>
                  <a:schemeClr val="dk1"/>
                </a:solidFill>
                <a:latin typeface="Noto Sans Symbols"/>
                <a:ea typeface="Noto Sans Symbols"/>
                <a:cs typeface="Noto Sans Symbols"/>
                <a:sym typeface="Noto Sans Symbols"/>
              </a:rPr>
              <a:t> </a:t>
            </a:r>
            <a:r>
              <a:rPr lang="en-US" sz="2800" b="0" i="0" u="none">
                <a:solidFill>
                  <a:schemeClr val="dk1"/>
                </a:solidFill>
                <a:latin typeface="Tahoma"/>
                <a:ea typeface="Tahoma"/>
                <a:cs typeface="Tahoma"/>
                <a:sym typeface="Tahoma"/>
              </a:rPr>
              <a:t>θ</a:t>
            </a:r>
            <a:r>
              <a:rPr lang="en-US" sz="2800" b="0" i="0" u="none">
                <a:solidFill>
                  <a:srgbClr val="000000"/>
                </a:solidFill>
                <a:latin typeface="Times New Roman"/>
                <a:ea typeface="Times New Roman"/>
                <a:cs typeface="Times New Roman"/>
                <a:sym typeface="Times New Roman"/>
              </a:rPr>
              <a:t>(</a:t>
            </a:r>
            <a:r>
              <a:rPr lang="en-US" sz="2800" b="0" i="1" u="none">
                <a:solidFill>
                  <a:srgbClr val="000000"/>
                </a:solidFill>
                <a:latin typeface="Times New Roman"/>
                <a:ea typeface="Times New Roman"/>
                <a:cs typeface="Times New Roman"/>
                <a:sym typeface="Times New Roman"/>
              </a:rPr>
              <a:t>g</a:t>
            </a:r>
            <a:r>
              <a:rPr lang="en-US" sz="2800" b="0" i="0" u="none">
                <a:solidFill>
                  <a:srgbClr val="000000"/>
                </a:solidFill>
                <a:latin typeface="Times New Roman"/>
                <a:ea typeface="Times New Roman"/>
                <a:cs typeface="Times New Roman"/>
                <a:sym typeface="Times New Roman"/>
              </a:rPr>
              <a:t>(</a:t>
            </a:r>
            <a:r>
              <a:rPr lang="en-US" sz="2800" b="0" i="1" u="none">
                <a:solidFill>
                  <a:srgbClr val="000000"/>
                </a:solidFill>
                <a:latin typeface="Times New Roman"/>
                <a:ea typeface="Times New Roman"/>
                <a:cs typeface="Times New Roman"/>
                <a:sym typeface="Times New Roman"/>
              </a:rPr>
              <a:t>n</a:t>
            </a:r>
            <a:r>
              <a:rPr lang="en-US" sz="2800" b="0" i="0" u="none">
                <a:solidFill>
                  <a:srgbClr val="000000"/>
                </a:solidFill>
                <a:latin typeface="Times New Roman"/>
                <a:ea typeface="Times New Roman"/>
                <a:cs typeface="Times New Roman"/>
                <a:sym typeface="Times New Roman"/>
              </a:rPr>
              <a:t>)) (read as "</a:t>
            </a:r>
            <a:r>
              <a:rPr lang="en-US" sz="2800" b="0" i="1" u="none">
                <a:solidFill>
                  <a:srgbClr val="000000"/>
                </a:solidFill>
                <a:latin typeface="Times New Roman"/>
                <a:ea typeface="Times New Roman"/>
                <a:cs typeface="Times New Roman"/>
                <a:sym typeface="Times New Roman"/>
              </a:rPr>
              <a:t>f of n is theta of g of n</a:t>
            </a:r>
            <a:r>
              <a:rPr lang="en-US" sz="2800" b="0" i="0" u="none">
                <a:solidFill>
                  <a:srgbClr val="000000"/>
                </a:solidFill>
                <a:latin typeface="Times New Roman"/>
                <a:ea typeface="Times New Roman"/>
                <a:cs typeface="Times New Roman"/>
                <a:sym typeface="Times New Roman"/>
              </a:rPr>
              <a:t>.“</a:t>
            </a:r>
            <a:r>
              <a:rPr lang="en-US" sz="2800" b="0" i="0" u="none">
                <a:solidFill>
                  <a:schemeClr val="dk1"/>
                </a:solidFill>
                <a:latin typeface="Tahoma"/>
                <a:ea typeface="Tahoma"/>
                <a:cs typeface="Tahoma"/>
                <a:sym typeface="Tahoma"/>
              </a:rPr>
              <a:t>)</a:t>
            </a:r>
            <a:r>
              <a:rPr lang="en-US" sz="2800" b="0" i="0" u="none">
                <a:solidFill>
                  <a:srgbClr val="000000"/>
                </a:solidFill>
                <a:latin typeface="Times New Roman"/>
                <a:ea typeface="Times New Roman"/>
                <a:cs typeface="Times New Roman"/>
                <a:sym typeface="Times New Roman"/>
              </a:rPr>
              <a:t> if and only if there exists constants real numbers </a:t>
            </a:r>
            <a:r>
              <a:rPr lang="en-US" sz="2800" b="0" i="1" u="none">
                <a:solidFill>
                  <a:srgbClr val="000000"/>
                </a:solidFill>
                <a:latin typeface="Times New Roman"/>
                <a:ea typeface="Times New Roman"/>
                <a:cs typeface="Times New Roman"/>
                <a:sym typeface="Times New Roman"/>
              </a:rPr>
              <a:t>c1 and c2</a:t>
            </a:r>
            <a:r>
              <a:rPr lang="en-US" sz="2800" b="0" i="0" u="none">
                <a:solidFill>
                  <a:srgbClr val="000000"/>
                </a:solidFill>
                <a:latin typeface="Times New Roman"/>
                <a:ea typeface="Times New Roman"/>
                <a:cs typeface="Times New Roman"/>
                <a:sym typeface="Times New Roman"/>
              </a:rPr>
              <a:t> and positive integer </a:t>
            </a:r>
            <a:r>
              <a:rPr lang="en-US" sz="2800" b="0" i="1" u="none">
                <a:solidFill>
                  <a:srgbClr val="000000"/>
                </a:solidFill>
                <a:latin typeface="Times New Roman"/>
                <a:ea typeface="Times New Roman"/>
                <a:cs typeface="Times New Roman"/>
                <a:sym typeface="Times New Roman"/>
              </a:rPr>
              <a:t>n</a:t>
            </a:r>
            <a:r>
              <a:rPr lang="en-US" sz="2800" b="0" i="0" u="none" baseline="-25000">
                <a:solidFill>
                  <a:srgbClr val="000000"/>
                </a:solidFill>
                <a:latin typeface="Times New Roman"/>
                <a:ea typeface="Times New Roman"/>
                <a:cs typeface="Times New Roman"/>
                <a:sym typeface="Times New Roman"/>
              </a:rPr>
              <a:t>0</a:t>
            </a:r>
            <a:r>
              <a:rPr lang="en-US" sz="2800" b="0" i="0" u="none">
                <a:solidFill>
                  <a:srgbClr val="000000"/>
                </a:solidFill>
                <a:latin typeface="Times New Roman"/>
                <a:ea typeface="Times New Roman"/>
                <a:cs typeface="Times New Roman"/>
                <a:sym typeface="Times New Roman"/>
              </a:rPr>
              <a:t> s.t.</a:t>
            </a:r>
            <a:endParaRPr/>
          </a:p>
          <a:p>
            <a:pPr marL="0" marR="0" lvl="0" indent="0" algn="l" rtl="0">
              <a:lnSpc>
                <a:spcPct val="100000"/>
              </a:lnSpc>
              <a:spcBef>
                <a:spcPts val="0"/>
              </a:spcBef>
              <a:spcAft>
                <a:spcPts val="0"/>
              </a:spcAft>
              <a:buClr>
                <a:schemeClr val="dk1"/>
              </a:buClr>
              <a:buSzPts val="2800"/>
              <a:buFont typeface="Tahoma"/>
              <a:buNone/>
            </a:pPr>
            <a:endParaRPr sz="2800" b="0" i="0" u="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Times New Roman"/>
              <a:buNone/>
            </a:pPr>
            <a:r>
              <a:rPr lang="en-US" sz="2800" b="1" i="0" u="none">
                <a:solidFill>
                  <a:srgbClr val="000000"/>
                </a:solidFill>
                <a:latin typeface="Times New Roman"/>
                <a:ea typeface="Times New Roman"/>
                <a:cs typeface="Times New Roman"/>
                <a:sym typeface="Times New Roman"/>
              </a:rPr>
              <a:t>0 &lt; c1g(n) &lt;= </a:t>
            </a:r>
            <a:r>
              <a:rPr lang="en-US" sz="2800" b="1" i="1" u="none">
                <a:solidFill>
                  <a:srgbClr val="000000"/>
                </a:solidFill>
                <a:latin typeface="Times New Roman"/>
                <a:ea typeface="Times New Roman"/>
                <a:cs typeface="Times New Roman"/>
                <a:sym typeface="Times New Roman"/>
              </a:rPr>
              <a:t>f</a:t>
            </a:r>
            <a:r>
              <a:rPr lang="en-US" sz="2800" b="1" i="0" u="none">
                <a:solidFill>
                  <a:srgbClr val="000000"/>
                </a:solidFill>
                <a:latin typeface="Times New Roman"/>
                <a:ea typeface="Times New Roman"/>
                <a:cs typeface="Times New Roman"/>
                <a:sym typeface="Times New Roman"/>
              </a:rPr>
              <a:t>(</a:t>
            </a:r>
            <a:r>
              <a:rPr lang="en-US" sz="2800" b="1" i="1" u="none">
                <a:solidFill>
                  <a:srgbClr val="000000"/>
                </a:solidFill>
                <a:latin typeface="Times New Roman"/>
                <a:ea typeface="Times New Roman"/>
                <a:cs typeface="Times New Roman"/>
                <a:sym typeface="Times New Roman"/>
              </a:rPr>
              <a:t>n</a:t>
            </a:r>
            <a:r>
              <a:rPr lang="en-US" sz="2800" b="1" i="0" u="none">
                <a:solidFill>
                  <a:srgbClr val="000000"/>
                </a:solidFill>
                <a:latin typeface="Times New Roman"/>
                <a:ea typeface="Times New Roman"/>
                <a:cs typeface="Times New Roman"/>
                <a:sym typeface="Times New Roman"/>
              </a:rPr>
              <a:t>) &lt;= </a:t>
            </a:r>
            <a:r>
              <a:rPr lang="en-US" sz="2800" b="1" i="1" u="none">
                <a:solidFill>
                  <a:srgbClr val="000000"/>
                </a:solidFill>
                <a:latin typeface="Times New Roman"/>
                <a:ea typeface="Times New Roman"/>
                <a:cs typeface="Times New Roman"/>
                <a:sym typeface="Times New Roman"/>
              </a:rPr>
              <a:t>c2g</a:t>
            </a:r>
            <a:r>
              <a:rPr lang="en-US" sz="2800" b="1" i="0" u="none">
                <a:solidFill>
                  <a:srgbClr val="000000"/>
                </a:solidFill>
                <a:latin typeface="Times New Roman"/>
                <a:ea typeface="Times New Roman"/>
                <a:cs typeface="Times New Roman"/>
                <a:sym typeface="Times New Roman"/>
              </a:rPr>
              <a:t>(</a:t>
            </a:r>
            <a:r>
              <a:rPr lang="en-US" sz="2800" b="1" i="1" u="none">
                <a:solidFill>
                  <a:srgbClr val="000000"/>
                </a:solidFill>
                <a:latin typeface="Times New Roman"/>
                <a:ea typeface="Times New Roman"/>
                <a:cs typeface="Times New Roman"/>
                <a:sym typeface="Times New Roman"/>
              </a:rPr>
              <a:t>n</a:t>
            </a:r>
            <a:r>
              <a:rPr lang="en-US" sz="2800" b="1" i="0" u="none">
                <a:solidFill>
                  <a:srgbClr val="000000"/>
                </a:solidFill>
                <a:latin typeface="Times New Roman"/>
                <a:ea typeface="Times New Roman"/>
                <a:cs typeface="Times New Roman"/>
                <a:sym typeface="Times New Roman"/>
              </a:rPr>
              <a:t>) for all </a:t>
            </a:r>
            <a:r>
              <a:rPr lang="en-US" sz="2800" b="1" i="1" u="none">
                <a:solidFill>
                  <a:srgbClr val="000000"/>
                </a:solidFill>
                <a:latin typeface="Times New Roman"/>
                <a:ea typeface="Times New Roman"/>
                <a:cs typeface="Times New Roman"/>
                <a:sym typeface="Times New Roman"/>
              </a:rPr>
              <a:t>n</a:t>
            </a:r>
            <a:r>
              <a:rPr lang="en-US" sz="2800" b="1" i="0" u="none">
                <a:solidFill>
                  <a:srgbClr val="000000"/>
                </a:solidFill>
                <a:latin typeface="Times New Roman"/>
                <a:ea typeface="Times New Roman"/>
                <a:cs typeface="Times New Roman"/>
                <a:sym typeface="Times New Roman"/>
              </a:rPr>
              <a:t> &gt;= </a:t>
            </a:r>
            <a:r>
              <a:rPr lang="en-US" sz="2800" b="1" i="1" u="none">
                <a:solidFill>
                  <a:srgbClr val="000000"/>
                </a:solidFill>
                <a:latin typeface="Times New Roman"/>
                <a:ea typeface="Times New Roman"/>
                <a:cs typeface="Times New Roman"/>
                <a:sym typeface="Times New Roman"/>
              </a:rPr>
              <a:t>n</a:t>
            </a:r>
            <a:r>
              <a:rPr lang="en-US" sz="2800" b="1" i="0" u="none" baseline="-25000">
                <a:solidFill>
                  <a:srgbClr val="000000"/>
                </a:solidFill>
                <a:latin typeface="Times New Roman"/>
                <a:ea typeface="Times New Roman"/>
                <a:cs typeface="Times New Roman"/>
                <a:sym typeface="Times New Roman"/>
              </a:rPr>
              <a:t>0</a:t>
            </a:r>
            <a:endParaRPr sz="2800" b="1" i="0" u="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800" b="1" i="0" u="non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Course Objective:</a:t>
            </a:r>
            <a:endParaRPr/>
          </a:p>
        </p:txBody>
      </p:sp>
      <p:sp>
        <p:nvSpPr>
          <p:cNvPr id="124" name="Google Shape;124;p2"/>
          <p:cNvSpPr txBox="1">
            <a:spLocks noGrp="1"/>
          </p:cNvSpPr>
          <p:nvPr>
            <p:ph type="body" idx="1"/>
          </p:nvPr>
        </p:nvSpPr>
        <p:spPr>
          <a:xfrm>
            <a:off x="1182687" y="2017712"/>
            <a:ext cx="7772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200"/>
              <a:buFont typeface="Noto Sans Symbols"/>
              <a:buNone/>
            </a:pPr>
            <a:r>
              <a:rPr lang="en-US" sz="2000" b="0" i="0" u="none" strike="noStrike" cap="none">
                <a:solidFill>
                  <a:schemeClr val="dk1"/>
                </a:solidFill>
                <a:latin typeface="Times New Roman"/>
                <a:ea typeface="Times New Roman"/>
                <a:cs typeface="Times New Roman"/>
                <a:sym typeface="Times New Roman"/>
              </a:rPr>
              <a:t>The main objective of the course is to provide an introduction to basic data structures and algorithms for manipulating them by using C programming language.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folHlink"/>
              </a:buClr>
              <a:buSzPts val="1200"/>
              <a:buFont typeface="Noto Sans Symbols"/>
              <a:buNone/>
            </a:pPr>
            <a:br>
              <a:rPr lang="en-US" sz="2000" b="0" i="0" u="none" strike="noStrike" cap="none">
                <a:solidFill>
                  <a:schemeClr val="dk1"/>
                </a:solidFill>
                <a:latin typeface="Times New Roman"/>
                <a:ea typeface="Times New Roman"/>
                <a:cs typeface="Times New Roman"/>
                <a:sym typeface="Times New Roman"/>
              </a:rPr>
            </a:br>
            <a:r>
              <a:rPr lang="en-US" sz="2000" b="0" i="0" u="none" strike="noStrike" cap="none">
                <a:solidFill>
                  <a:schemeClr val="dk1"/>
                </a:solidFill>
                <a:latin typeface="Times New Roman"/>
                <a:ea typeface="Times New Roman"/>
                <a:cs typeface="Times New Roman"/>
                <a:sym typeface="Times New Roman"/>
              </a:rPr>
              <a:t>This course specifically has the following objectives: </a:t>
            </a:r>
            <a:endParaRPr sz="1800" b="0" i="0" u="none" strike="noStrike" cap="none">
              <a:solidFill>
                <a:schemeClr val="dk1"/>
              </a:solidFill>
              <a:latin typeface="Calibri"/>
              <a:ea typeface="Calibri"/>
              <a:cs typeface="Calibri"/>
              <a:sym typeface="Calibri"/>
            </a:endParaRPr>
          </a:p>
          <a:p>
            <a:pPr marL="0" marR="0" lvl="0" indent="-76200" algn="just" rtl="0">
              <a:lnSpc>
                <a:spcPct val="107000"/>
              </a:lnSpc>
              <a:spcBef>
                <a:spcPts val="400"/>
              </a:spcBef>
              <a:spcAft>
                <a:spcPts val="0"/>
              </a:spcAft>
              <a:buClr>
                <a:schemeClr val="folHlink"/>
              </a:buClr>
              <a:buSzPts val="1200"/>
              <a:buFont typeface="Tahoma"/>
              <a:buAutoNum type="arabicParenR"/>
            </a:pPr>
            <a:r>
              <a:rPr lang="en-US" sz="2000" b="0" i="0" u="none" strike="noStrike" cap="none">
                <a:solidFill>
                  <a:schemeClr val="dk1"/>
                </a:solidFill>
                <a:latin typeface="Times New Roman"/>
                <a:ea typeface="Times New Roman"/>
                <a:cs typeface="Times New Roman"/>
                <a:sym typeface="Times New Roman"/>
              </a:rPr>
              <a:t>The fundamental design, analysis and implementation of basic data structures and algorithms.</a:t>
            </a:r>
            <a:endParaRPr sz="2000" b="0" i="0" u="none" strike="noStrike" cap="none">
              <a:solidFill>
                <a:schemeClr val="dk1"/>
              </a:solidFill>
              <a:latin typeface="Tahoma"/>
              <a:ea typeface="Tahoma"/>
              <a:cs typeface="Tahoma"/>
              <a:sym typeface="Tahoma"/>
            </a:endParaRPr>
          </a:p>
          <a:p>
            <a:pPr marL="0" marR="0" lvl="0" indent="-76200" algn="just" rtl="0">
              <a:lnSpc>
                <a:spcPct val="107000"/>
              </a:lnSpc>
              <a:spcBef>
                <a:spcPts val="400"/>
              </a:spcBef>
              <a:spcAft>
                <a:spcPts val="0"/>
              </a:spcAft>
              <a:buClr>
                <a:schemeClr val="folHlink"/>
              </a:buClr>
              <a:buSzPts val="1200"/>
              <a:buFont typeface="Tahoma"/>
              <a:buAutoNum type="arabicParenR"/>
            </a:pPr>
            <a:r>
              <a:rPr lang="en-US" sz="2000" b="0" i="0" u="none" strike="noStrike" cap="none">
                <a:solidFill>
                  <a:schemeClr val="dk1"/>
                </a:solidFill>
                <a:latin typeface="Times New Roman"/>
                <a:ea typeface="Times New Roman"/>
                <a:cs typeface="Times New Roman"/>
                <a:sym typeface="Times New Roman"/>
              </a:rPr>
              <a:t>The analysis of the data structure needs of particular problems.</a:t>
            </a:r>
            <a:endParaRPr sz="2000" b="0" i="0" u="none" strike="noStrike" cap="none">
              <a:solidFill>
                <a:schemeClr val="dk1"/>
              </a:solidFill>
              <a:latin typeface="Tahoma"/>
              <a:ea typeface="Tahoma"/>
              <a:cs typeface="Tahoma"/>
              <a:sym typeface="Tahoma"/>
            </a:endParaRPr>
          </a:p>
          <a:p>
            <a:pPr marL="0" marR="0" lvl="0" indent="-76200" algn="just" rtl="0">
              <a:lnSpc>
                <a:spcPct val="107000"/>
              </a:lnSpc>
              <a:spcBef>
                <a:spcPts val="400"/>
              </a:spcBef>
              <a:spcAft>
                <a:spcPts val="0"/>
              </a:spcAft>
              <a:buClr>
                <a:schemeClr val="folHlink"/>
              </a:buClr>
              <a:buSzPts val="1200"/>
              <a:buFont typeface="Tahoma"/>
              <a:buAutoNum type="arabicParenR"/>
            </a:pPr>
            <a:r>
              <a:rPr lang="en-US" sz="2000" b="0" i="0" u="none" strike="noStrike" cap="none">
                <a:solidFill>
                  <a:schemeClr val="dk1"/>
                </a:solidFill>
                <a:latin typeface="Times New Roman"/>
                <a:ea typeface="Times New Roman"/>
                <a:cs typeface="Times New Roman"/>
                <a:sym typeface="Times New Roman"/>
              </a:rPr>
              <a:t>The design, analysis and implementation of C programs by using basic data structures and algorithms.</a:t>
            </a:r>
            <a:endParaRPr sz="2000" b="0" i="0" u="none" strike="noStrike" cap="none">
              <a:solidFill>
                <a:schemeClr val="dk1"/>
              </a:solidFill>
              <a:latin typeface="Tahoma"/>
              <a:ea typeface="Tahoma"/>
              <a:cs typeface="Tahoma"/>
              <a:sym typeface="Tahoma"/>
            </a:endParaRPr>
          </a:p>
          <a:p>
            <a:pPr marL="342900" marR="0" lvl="0" indent="-266700" algn="l" rtl="0">
              <a:spcBef>
                <a:spcPts val="400"/>
              </a:spcBef>
              <a:spcAft>
                <a:spcPts val="0"/>
              </a:spcAft>
              <a:buClr>
                <a:schemeClr val="folHlink"/>
              </a:buClr>
              <a:buSzPts val="1200"/>
              <a:buFont typeface="Noto Sans Symbols"/>
              <a:buNone/>
            </a:pPr>
            <a:endParaRPr sz="2000" b="0" i="0" u="non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0"/>
          <p:cNvSpPr txBox="1">
            <a:spLocks noGrp="1"/>
          </p:cNvSpPr>
          <p:nvPr>
            <p:ph type="title"/>
          </p:nvPr>
        </p:nvSpPr>
        <p:spPr>
          <a:xfrm>
            <a:off x="1208087" y="260350"/>
            <a:ext cx="876458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800"/>
              <a:buFont typeface="Tahoma"/>
              <a:buNone/>
            </a:pPr>
            <a:r>
              <a:rPr lang="en-US" sz="3800" b="0" i="0" u="none">
                <a:solidFill>
                  <a:schemeClr val="dk2"/>
                </a:solidFill>
                <a:latin typeface="Tahoma"/>
                <a:ea typeface="Tahoma"/>
                <a:cs typeface="Tahoma"/>
                <a:sym typeface="Tahoma"/>
              </a:rPr>
              <a:t>Theta Notation</a:t>
            </a:r>
            <a:endParaRPr/>
          </a:p>
        </p:txBody>
      </p:sp>
      <p:pic>
        <p:nvPicPr>
          <p:cNvPr id="233" name="Google Shape;233;p20"/>
          <p:cNvPicPr preferRelativeResize="0"/>
          <p:nvPr/>
        </p:nvPicPr>
        <p:blipFill rotWithShape="1">
          <a:blip r:embed="rId3">
            <a:alphaModFix/>
          </a:blip>
          <a:srcRect/>
          <a:stretch/>
        </p:blipFill>
        <p:spPr>
          <a:xfrm>
            <a:off x="755650" y="2276475"/>
            <a:ext cx="6702425" cy="3854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Theta Example</a:t>
            </a:r>
            <a:endParaRPr/>
          </a:p>
        </p:txBody>
      </p:sp>
      <p:sp>
        <p:nvSpPr>
          <p:cNvPr id="239" name="Google Shape;239;p21"/>
          <p:cNvSpPr txBox="1"/>
          <p:nvPr/>
        </p:nvSpPr>
        <p:spPr>
          <a:xfrm>
            <a:off x="217487" y="2133600"/>
            <a:ext cx="8763000" cy="35274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80"/>
              <a:buFont typeface="Noto Sans Symbols"/>
              <a:buChar char="■"/>
            </a:pPr>
            <a:r>
              <a:rPr lang="en-US" sz="2800" b="0" i="0" u="none">
                <a:solidFill>
                  <a:schemeClr val="dk1"/>
                </a:solidFill>
                <a:latin typeface="Times New Roman"/>
                <a:ea typeface="Times New Roman"/>
                <a:cs typeface="Times New Roman"/>
                <a:sym typeface="Times New Roman"/>
              </a:rPr>
              <a:t>Example: f(n) = n</a:t>
            </a:r>
            <a:r>
              <a:rPr lang="en-US" sz="2800" b="0" i="0" u="none" baseline="30000">
                <a:solidFill>
                  <a:schemeClr val="dk1"/>
                </a:solidFill>
                <a:latin typeface="Times New Roman"/>
                <a:ea typeface="Times New Roman"/>
                <a:cs typeface="Times New Roman"/>
                <a:sym typeface="Times New Roman"/>
              </a:rPr>
              <a:t>2</a:t>
            </a:r>
            <a:r>
              <a:rPr lang="en-US" sz="2800" b="0" i="0" u="none">
                <a:solidFill>
                  <a:schemeClr val="dk1"/>
                </a:solidFill>
                <a:latin typeface="Times New Roman"/>
                <a:ea typeface="Times New Roman"/>
                <a:cs typeface="Times New Roman"/>
                <a:sym typeface="Times New Roman"/>
              </a:rPr>
              <a:t> - 5n + 13.</a:t>
            </a:r>
            <a:endParaRPr/>
          </a:p>
          <a:p>
            <a:pPr marL="342900" marR="0" lvl="0" indent="-342900" algn="l" rtl="0">
              <a:lnSpc>
                <a:spcPct val="100000"/>
              </a:lnSpc>
              <a:spcBef>
                <a:spcPts val="560"/>
              </a:spcBef>
              <a:spcAft>
                <a:spcPts val="0"/>
              </a:spcAft>
              <a:buClr>
                <a:schemeClr val="folHlink"/>
              </a:buClr>
              <a:buSzPts val="1680"/>
              <a:buFont typeface="Noto Sans Symbols"/>
              <a:buChar char="■"/>
            </a:pPr>
            <a:r>
              <a:rPr lang="en-US" sz="2800" b="0" i="0" u="none">
                <a:solidFill>
                  <a:schemeClr val="dk1"/>
                </a:solidFill>
                <a:latin typeface="Times New Roman"/>
                <a:ea typeface="Times New Roman"/>
                <a:cs typeface="Times New Roman"/>
                <a:sym typeface="Times New Roman"/>
              </a:rPr>
              <a:t>The constant 13 doesn't change as n grows, so it is not crucial. The low order term, -5n, doesn't have much effect on f compared to the quadratic term, n</a:t>
            </a:r>
            <a:r>
              <a:rPr lang="en-US" sz="2800" b="0" i="0" u="none" baseline="30000">
                <a:solidFill>
                  <a:schemeClr val="dk1"/>
                </a:solidFill>
                <a:latin typeface="Times New Roman"/>
                <a:ea typeface="Times New Roman"/>
                <a:cs typeface="Times New Roman"/>
                <a:sym typeface="Times New Roman"/>
              </a:rPr>
              <a:t>2</a:t>
            </a:r>
            <a:r>
              <a:rPr lang="en-US" sz="2800" b="0" i="0" u="none">
                <a:solidFill>
                  <a:schemeClr val="dk1"/>
                </a:solidFill>
                <a:latin typeface="Times New Roman"/>
                <a:ea typeface="Times New Roman"/>
                <a:cs typeface="Times New Roman"/>
                <a:sym typeface="Times New Roman"/>
              </a:rPr>
              <a:t>.</a:t>
            </a:r>
            <a:endParaRPr/>
          </a:p>
          <a:p>
            <a:pPr marL="342900" marR="0" lvl="0" indent="-342900" algn="l" rtl="0">
              <a:lnSpc>
                <a:spcPct val="100000"/>
              </a:lnSpc>
              <a:spcBef>
                <a:spcPts val="560"/>
              </a:spcBef>
              <a:spcAft>
                <a:spcPts val="0"/>
              </a:spcAft>
              <a:buClr>
                <a:schemeClr val="folHlink"/>
              </a:buClr>
              <a:buSzPts val="1680"/>
              <a:buFont typeface="Noto Sans Symbols"/>
              <a:buChar char="■"/>
            </a:pPr>
            <a:r>
              <a:rPr lang="en-US" sz="2800" b="0" i="0" u="none">
                <a:solidFill>
                  <a:schemeClr val="dk1"/>
                </a:solidFill>
                <a:latin typeface="Times New Roman"/>
                <a:ea typeface="Times New Roman"/>
                <a:cs typeface="Times New Roman"/>
                <a:sym typeface="Times New Roman"/>
              </a:rPr>
              <a:t>Q: What does it mean to say f(n) = Q(g(n)) ?</a:t>
            </a:r>
            <a:endParaRPr/>
          </a:p>
          <a:p>
            <a:pPr marL="342900" marR="0" lvl="0" indent="-342900" algn="l" rtl="0">
              <a:lnSpc>
                <a:spcPct val="100000"/>
              </a:lnSpc>
              <a:spcBef>
                <a:spcPts val="560"/>
              </a:spcBef>
              <a:spcAft>
                <a:spcPts val="0"/>
              </a:spcAft>
              <a:buClr>
                <a:schemeClr val="folHlink"/>
              </a:buClr>
              <a:buSzPts val="1680"/>
              <a:buFont typeface="Noto Sans Symbols"/>
              <a:buChar char="■"/>
            </a:pPr>
            <a:r>
              <a:rPr lang="en-US" sz="2800" b="0" i="0" u="none">
                <a:solidFill>
                  <a:schemeClr val="dk1"/>
                </a:solidFill>
                <a:latin typeface="Times New Roman"/>
                <a:ea typeface="Times New Roman"/>
                <a:cs typeface="Times New Roman"/>
                <a:sym typeface="Times New Roman"/>
              </a:rPr>
              <a:t>A: Intuitively, it means that function f is the same order of magnitude as 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Course Outcomes:</a:t>
            </a:r>
            <a:endParaRPr/>
          </a:p>
        </p:txBody>
      </p:sp>
      <p:sp>
        <p:nvSpPr>
          <p:cNvPr id="130" name="Google Shape;130;p3"/>
          <p:cNvSpPr txBox="1">
            <a:spLocks noGrp="1"/>
          </p:cNvSpPr>
          <p:nvPr>
            <p:ph type="body" idx="1"/>
          </p:nvPr>
        </p:nvSpPr>
        <p:spPr>
          <a:xfrm>
            <a:off x="1116012" y="1844675"/>
            <a:ext cx="7772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960"/>
              <a:buFont typeface="Noto Sans Symbols"/>
              <a:buNone/>
            </a:pPr>
            <a:r>
              <a:rPr lang="en-US" sz="1600" b="0" i="0" u="none">
                <a:solidFill>
                  <a:schemeClr val="dk1"/>
                </a:solidFill>
                <a:latin typeface="Tahoma"/>
                <a:ea typeface="Tahoma"/>
                <a:cs typeface="Tahoma"/>
                <a:sym typeface="Tahoma"/>
              </a:rPr>
              <a:t>Having successfully completed this course, Students would be able to</a:t>
            </a:r>
            <a:endParaRPr/>
          </a:p>
          <a:p>
            <a:pPr marL="0" marR="0" lvl="0" indent="0" algn="l" rtl="0">
              <a:lnSpc>
                <a:spcPct val="100000"/>
              </a:lnSpc>
              <a:spcBef>
                <a:spcPts val="320"/>
              </a:spcBef>
              <a:spcAft>
                <a:spcPts val="0"/>
              </a:spcAft>
              <a:buClr>
                <a:schemeClr val="folHlink"/>
              </a:buClr>
              <a:buSzPts val="960"/>
              <a:buFont typeface="Noto Sans Symbols"/>
              <a:buNone/>
            </a:pPr>
            <a:endParaRPr sz="1600" b="0" i="0" u="none">
              <a:solidFill>
                <a:schemeClr val="dk1"/>
              </a:solidFill>
              <a:latin typeface="Tahoma"/>
              <a:ea typeface="Tahoma"/>
              <a:cs typeface="Tahoma"/>
              <a:sym typeface="Tahoma"/>
            </a:endParaRPr>
          </a:p>
          <a:p>
            <a:pPr marL="0" marR="0" lvl="0" indent="-60960" algn="l" rtl="0">
              <a:lnSpc>
                <a:spcPct val="100000"/>
              </a:lnSpc>
              <a:spcBef>
                <a:spcPts val="320"/>
              </a:spcBef>
              <a:spcAft>
                <a:spcPts val="0"/>
              </a:spcAft>
              <a:buClr>
                <a:schemeClr val="folHlink"/>
              </a:buClr>
              <a:buSzPts val="960"/>
              <a:buFont typeface="Noto Sans Symbols"/>
              <a:buChar char="■"/>
            </a:pPr>
            <a:r>
              <a:rPr lang="en-US" sz="1600" b="1" i="0" u="none">
                <a:solidFill>
                  <a:schemeClr val="dk1"/>
                </a:solidFill>
                <a:latin typeface="Tahoma"/>
                <a:ea typeface="Tahoma"/>
                <a:cs typeface="Tahoma"/>
                <a:sym typeface="Tahoma"/>
              </a:rPr>
              <a:t>CO1:</a:t>
            </a:r>
            <a:r>
              <a:rPr lang="en-US" sz="1600" b="0" i="0" u="none">
                <a:solidFill>
                  <a:schemeClr val="dk1"/>
                </a:solidFill>
                <a:latin typeface="Tahoma"/>
                <a:ea typeface="Tahoma"/>
                <a:cs typeface="Tahoma"/>
                <a:sym typeface="Tahoma"/>
              </a:rPr>
              <a:t> Define </a:t>
            </a:r>
            <a:r>
              <a:rPr lang="en-US" sz="1600" b="1" i="0" u="none">
                <a:solidFill>
                  <a:schemeClr val="dk1"/>
                </a:solidFill>
                <a:latin typeface="Tahoma"/>
                <a:ea typeface="Tahoma"/>
                <a:cs typeface="Tahoma"/>
                <a:sym typeface="Tahoma"/>
              </a:rPr>
              <a:t>[L1:Knowledge]</a:t>
            </a:r>
            <a:r>
              <a:rPr lang="en-US" sz="1600" b="0" i="0" u="none">
                <a:solidFill>
                  <a:schemeClr val="dk1"/>
                </a:solidFill>
                <a:latin typeface="Tahoma"/>
                <a:ea typeface="Tahoma"/>
                <a:cs typeface="Tahoma"/>
                <a:sym typeface="Tahoma"/>
              </a:rPr>
              <a:t> facts, terms and basic concepts of various data structures like Array, List, Stack, Queue, Tree and Graph using C as the programming language with static or dynamic implementations.</a:t>
            </a:r>
            <a:endParaRPr/>
          </a:p>
          <a:p>
            <a:pPr marL="0" marR="0" lvl="0" indent="0" algn="l" rtl="0">
              <a:lnSpc>
                <a:spcPct val="100000"/>
              </a:lnSpc>
              <a:spcBef>
                <a:spcPts val="320"/>
              </a:spcBef>
              <a:spcAft>
                <a:spcPts val="0"/>
              </a:spcAft>
              <a:buClr>
                <a:schemeClr val="folHlink"/>
              </a:buClr>
              <a:buSzPts val="960"/>
              <a:buFont typeface="Noto Sans Symbols"/>
              <a:buNone/>
            </a:pPr>
            <a:endParaRPr sz="1600" b="0" i="0" u="none">
              <a:solidFill>
                <a:schemeClr val="dk1"/>
              </a:solidFill>
              <a:latin typeface="Tahoma"/>
              <a:ea typeface="Tahoma"/>
              <a:cs typeface="Tahoma"/>
              <a:sym typeface="Tahoma"/>
            </a:endParaRPr>
          </a:p>
          <a:p>
            <a:pPr marL="0" marR="0" lvl="0" indent="-60960" algn="l" rtl="0">
              <a:lnSpc>
                <a:spcPct val="100000"/>
              </a:lnSpc>
              <a:spcBef>
                <a:spcPts val="320"/>
              </a:spcBef>
              <a:spcAft>
                <a:spcPts val="0"/>
              </a:spcAft>
              <a:buClr>
                <a:schemeClr val="folHlink"/>
              </a:buClr>
              <a:buSzPts val="960"/>
              <a:buFont typeface="Noto Sans Symbols"/>
              <a:buChar char="■"/>
            </a:pPr>
            <a:r>
              <a:rPr lang="en-US" sz="1600" b="1" i="0" u="none">
                <a:solidFill>
                  <a:schemeClr val="dk1"/>
                </a:solidFill>
                <a:latin typeface="Tahoma"/>
                <a:ea typeface="Tahoma"/>
                <a:cs typeface="Tahoma"/>
                <a:sym typeface="Tahoma"/>
              </a:rPr>
              <a:t>CO2: </a:t>
            </a:r>
            <a:r>
              <a:rPr lang="en-US" sz="1600" b="0" i="0" u="none">
                <a:solidFill>
                  <a:schemeClr val="dk1"/>
                </a:solidFill>
                <a:latin typeface="Tahoma"/>
                <a:ea typeface="Tahoma"/>
                <a:cs typeface="Tahoma"/>
                <a:sym typeface="Tahoma"/>
              </a:rPr>
              <a:t>Express </a:t>
            </a:r>
            <a:r>
              <a:rPr lang="en-US" sz="1600" b="1" i="0" u="none">
                <a:solidFill>
                  <a:schemeClr val="dk1"/>
                </a:solidFill>
                <a:latin typeface="Tahoma"/>
                <a:ea typeface="Tahoma"/>
                <a:cs typeface="Tahoma"/>
                <a:sym typeface="Tahoma"/>
              </a:rPr>
              <a:t>[L2: Comprehension] </a:t>
            </a:r>
            <a:r>
              <a:rPr lang="en-US" sz="1600" b="0" i="0" u="none">
                <a:solidFill>
                  <a:schemeClr val="dk1"/>
                </a:solidFill>
                <a:latin typeface="Tahoma"/>
                <a:ea typeface="Tahoma"/>
                <a:cs typeface="Tahoma"/>
                <a:sym typeface="Tahoma"/>
              </a:rPr>
              <a:t>the basic understanding using programming techniques for illustrating solution of problems.</a:t>
            </a:r>
            <a:endParaRPr/>
          </a:p>
          <a:p>
            <a:pPr marL="0" marR="0" lvl="0" indent="0" algn="l" rtl="0">
              <a:lnSpc>
                <a:spcPct val="100000"/>
              </a:lnSpc>
              <a:spcBef>
                <a:spcPts val="320"/>
              </a:spcBef>
              <a:spcAft>
                <a:spcPts val="0"/>
              </a:spcAft>
              <a:buClr>
                <a:schemeClr val="folHlink"/>
              </a:buClr>
              <a:buSzPts val="960"/>
              <a:buFont typeface="Noto Sans Symbols"/>
              <a:buNone/>
            </a:pPr>
            <a:endParaRPr sz="1600" b="0" i="0" u="none">
              <a:solidFill>
                <a:schemeClr val="dk1"/>
              </a:solidFill>
              <a:latin typeface="Tahoma"/>
              <a:ea typeface="Tahoma"/>
              <a:cs typeface="Tahoma"/>
              <a:sym typeface="Tahoma"/>
            </a:endParaRPr>
          </a:p>
          <a:p>
            <a:pPr marL="0" marR="0" lvl="0" indent="-60960" algn="l" rtl="0">
              <a:lnSpc>
                <a:spcPct val="100000"/>
              </a:lnSpc>
              <a:spcBef>
                <a:spcPts val="320"/>
              </a:spcBef>
              <a:spcAft>
                <a:spcPts val="0"/>
              </a:spcAft>
              <a:buClr>
                <a:schemeClr val="folHlink"/>
              </a:buClr>
              <a:buSzPts val="960"/>
              <a:buFont typeface="Noto Sans Symbols"/>
              <a:buChar char="■"/>
            </a:pPr>
            <a:r>
              <a:rPr lang="en-US" sz="1600" b="1" i="0" u="none">
                <a:solidFill>
                  <a:schemeClr val="dk1"/>
                </a:solidFill>
                <a:latin typeface="Tahoma"/>
                <a:ea typeface="Tahoma"/>
                <a:cs typeface="Tahoma"/>
                <a:sym typeface="Tahoma"/>
              </a:rPr>
              <a:t>CO3: </a:t>
            </a:r>
            <a:r>
              <a:rPr lang="en-US" sz="1600" b="0" i="0" u="none">
                <a:solidFill>
                  <a:schemeClr val="dk1"/>
                </a:solidFill>
                <a:latin typeface="Tahoma"/>
                <a:ea typeface="Tahoma"/>
                <a:cs typeface="Tahoma"/>
                <a:sym typeface="Tahoma"/>
              </a:rPr>
              <a:t>Employ</a:t>
            </a:r>
            <a:r>
              <a:rPr lang="en-US" sz="1600" b="1" i="0" u="none">
                <a:solidFill>
                  <a:schemeClr val="dk1"/>
                </a:solidFill>
                <a:latin typeface="Tahoma"/>
                <a:ea typeface="Tahoma"/>
                <a:cs typeface="Tahoma"/>
                <a:sym typeface="Tahoma"/>
              </a:rPr>
              <a:t> [L3: Application]</a:t>
            </a:r>
            <a:r>
              <a:rPr lang="en-US" sz="1600" b="0" i="0" u="none">
                <a:solidFill>
                  <a:schemeClr val="dk1"/>
                </a:solidFill>
                <a:latin typeface="Tahoma"/>
                <a:ea typeface="Tahoma"/>
                <a:cs typeface="Tahoma"/>
                <a:sym typeface="Tahoma"/>
              </a:rPr>
              <a:t> different operations on data structures by applying knowledge and facts gained.</a:t>
            </a:r>
            <a:endParaRPr/>
          </a:p>
          <a:p>
            <a:pPr marL="0" marR="0" lvl="0" indent="0" algn="l" rtl="0">
              <a:lnSpc>
                <a:spcPct val="100000"/>
              </a:lnSpc>
              <a:spcBef>
                <a:spcPts val="320"/>
              </a:spcBef>
              <a:spcAft>
                <a:spcPts val="0"/>
              </a:spcAft>
              <a:buClr>
                <a:schemeClr val="folHlink"/>
              </a:buClr>
              <a:buSzPts val="960"/>
              <a:buFont typeface="Noto Sans Symbols"/>
              <a:buNone/>
            </a:pPr>
            <a:endParaRPr sz="1600" b="1" i="0" u="none">
              <a:solidFill>
                <a:schemeClr val="dk1"/>
              </a:solidFill>
              <a:latin typeface="Tahoma"/>
              <a:ea typeface="Tahoma"/>
              <a:cs typeface="Tahoma"/>
              <a:sym typeface="Tahoma"/>
            </a:endParaRPr>
          </a:p>
          <a:p>
            <a:pPr marL="0" marR="0" lvl="0" indent="-60960" algn="l" rtl="0">
              <a:lnSpc>
                <a:spcPct val="100000"/>
              </a:lnSpc>
              <a:spcBef>
                <a:spcPts val="320"/>
              </a:spcBef>
              <a:spcAft>
                <a:spcPts val="0"/>
              </a:spcAft>
              <a:buClr>
                <a:schemeClr val="folHlink"/>
              </a:buClr>
              <a:buSzPts val="960"/>
              <a:buFont typeface="Noto Sans Symbols"/>
              <a:buChar char="■"/>
            </a:pPr>
            <a:r>
              <a:rPr lang="en-US" sz="1600" b="1" i="0" u="none">
                <a:solidFill>
                  <a:schemeClr val="dk1"/>
                </a:solidFill>
                <a:latin typeface="Tahoma"/>
                <a:ea typeface="Tahoma"/>
                <a:cs typeface="Tahoma"/>
                <a:sym typeface="Tahoma"/>
              </a:rPr>
              <a:t>CO4: </a:t>
            </a:r>
            <a:r>
              <a:rPr lang="en-US" sz="1600" b="0" i="0" u="none">
                <a:solidFill>
                  <a:schemeClr val="dk1"/>
                </a:solidFill>
                <a:latin typeface="Tahoma"/>
                <a:ea typeface="Tahoma"/>
                <a:cs typeface="Tahoma"/>
                <a:sym typeface="Tahoma"/>
              </a:rPr>
              <a:t>Analyze </a:t>
            </a:r>
            <a:r>
              <a:rPr lang="en-US" sz="1600" b="1" i="0" u="none">
                <a:solidFill>
                  <a:schemeClr val="dk1"/>
                </a:solidFill>
                <a:latin typeface="Tahoma"/>
                <a:ea typeface="Tahoma"/>
                <a:cs typeface="Tahoma"/>
                <a:sym typeface="Tahoma"/>
              </a:rPr>
              <a:t>[L4: Analysis] </a:t>
            </a:r>
            <a:r>
              <a:rPr lang="en-US" sz="1600" b="0" i="0" u="none">
                <a:solidFill>
                  <a:schemeClr val="dk1"/>
                </a:solidFill>
                <a:latin typeface="Tahoma"/>
                <a:ea typeface="Tahoma"/>
                <a:cs typeface="Tahoma"/>
                <a:sym typeface="Tahoma"/>
              </a:rPr>
              <a:t>the performance of data structures and algorithms to solve problems and also to draw conclusions regarding the best data structure for the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4"/>
          <p:cNvPicPr preferRelativeResize="0"/>
          <p:nvPr/>
        </p:nvPicPr>
        <p:blipFill rotWithShape="1">
          <a:blip r:embed="rId3">
            <a:alphaModFix/>
          </a:blip>
          <a:srcRect/>
          <a:stretch/>
        </p:blipFill>
        <p:spPr>
          <a:xfrm>
            <a:off x="107950" y="981075"/>
            <a:ext cx="8836025" cy="316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5"/>
          <p:cNvPicPr preferRelativeResize="0"/>
          <p:nvPr/>
        </p:nvPicPr>
        <p:blipFill rotWithShape="1">
          <a:blip r:embed="rId3">
            <a:alphaModFix/>
          </a:blip>
          <a:srcRect/>
          <a:stretch/>
        </p:blipFill>
        <p:spPr>
          <a:xfrm>
            <a:off x="0" y="260350"/>
            <a:ext cx="9144000" cy="2309812"/>
          </a:xfrm>
          <a:prstGeom prst="rect">
            <a:avLst/>
          </a:prstGeom>
          <a:noFill/>
          <a:ln>
            <a:noFill/>
          </a:ln>
        </p:spPr>
      </p:pic>
      <p:pic>
        <p:nvPicPr>
          <p:cNvPr id="141" name="Google Shape;141;p5"/>
          <p:cNvPicPr preferRelativeResize="0"/>
          <p:nvPr/>
        </p:nvPicPr>
        <p:blipFill rotWithShape="1">
          <a:blip r:embed="rId4">
            <a:alphaModFix/>
          </a:blip>
          <a:srcRect/>
          <a:stretch/>
        </p:blipFill>
        <p:spPr>
          <a:xfrm>
            <a:off x="36512" y="2559050"/>
            <a:ext cx="9144000" cy="1739900"/>
          </a:xfrm>
          <a:prstGeom prst="rect">
            <a:avLst/>
          </a:prstGeom>
          <a:noFill/>
          <a:ln>
            <a:noFill/>
          </a:ln>
        </p:spPr>
      </p:pic>
      <p:pic>
        <p:nvPicPr>
          <p:cNvPr id="142" name="Google Shape;142;p5"/>
          <p:cNvPicPr preferRelativeResize="0"/>
          <p:nvPr/>
        </p:nvPicPr>
        <p:blipFill rotWithShape="1">
          <a:blip r:embed="rId5">
            <a:alphaModFix/>
          </a:blip>
          <a:srcRect/>
          <a:stretch/>
        </p:blipFill>
        <p:spPr>
          <a:xfrm>
            <a:off x="36512" y="4287837"/>
            <a:ext cx="9107487" cy="92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6"/>
          <p:cNvPicPr preferRelativeResize="0"/>
          <p:nvPr/>
        </p:nvPicPr>
        <p:blipFill rotWithShape="1">
          <a:blip r:embed="rId3">
            <a:alphaModFix/>
          </a:blip>
          <a:srcRect/>
          <a:stretch/>
        </p:blipFill>
        <p:spPr>
          <a:xfrm>
            <a:off x="0" y="765175"/>
            <a:ext cx="9144000" cy="1450975"/>
          </a:xfrm>
          <a:prstGeom prst="rect">
            <a:avLst/>
          </a:prstGeom>
          <a:noFill/>
          <a:ln>
            <a:noFill/>
          </a:ln>
        </p:spPr>
      </p:pic>
      <p:pic>
        <p:nvPicPr>
          <p:cNvPr id="148" name="Google Shape;148;p6"/>
          <p:cNvPicPr preferRelativeResize="0"/>
          <p:nvPr/>
        </p:nvPicPr>
        <p:blipFill rotWithShape="1">
          <a:blip r:embed="rId4">
            <a:alphaModFix/>
          </a:blip>
          <a:srcRect/>
          <a:stretch/>
        </p:blipFill>
        <p:spPr>
          <a:xfrm>
            <a:off x="0" y="2216150"/>
            <a:ext cx="9144000" cy="15382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Algorithm</a:t>
            </a:r>
            <a:endParaRPr/>
          </a:p>
        </p:txBody>
      </p:sp>
      <p:sp>
        <p:nvSpPr>
          <p:cNvPr id="154" name="Google Shape;154;p7"/>
          <p:cNvSpPr txBox="1">
            <a:spLocks noGrp="1"/>
          </p:cNvSpPr>
          <p:nvPr>
            <p:ph type="body" idx="1"/>
          </p:nvPr>
        </p:nvSpPr>
        <p:spPr>
          <a:xfrm>
            <a:off x="971550" y="1989137"/>
            <a:ext cx="7988300" cy="41148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920"/>
              <a:buFont typeface="Noto Sans Symbols"/>
              <a:buChar char="■"/>
            </a:pPr>
            <a:r>
              <a:rPr lang="en-US" sz="3200" b="0" i="0" u="none">
                <a:solidFill>
                  <a:srgbClr val="000000"/>
                </a:solidFill>
                <a:latin typeface="Times New Roman"/>
                <a:ea typeface="Times New Roman"/>
                <a:cs typeface="Times New Roman"/>
                <a:sym typeface="Times New Roman"/>
              </a:rPr>
              <a:t>An essential aspect to data structures is </a:t>
            </a:r>
            <a:r>
              <a:rPr lang="en-US" sz="3200" b="0" i="1" u="none">
                <a:solidFill>
                  <a:srgbClr val="000000"/>
                </a:solidFill>
                <a:latin typeface="Times New Roman"/>
                <a:ea typeface="Times New Roman"/>
                <a:cs typeface="Times New Roman"/>
                <a:sym typeface="Times New Roman"/>
              </a:rPr>
              <a:t>algorithms</a:t>
            </a:r>
            <a:r>
              <a:rPr lang="en-US" sz="3200" b="0" i="0" u="none">
                <a:solidFill>
                  <a:srgbClr val="000000"/>
                </a:solidFill>
                <a:latin typeface="Times New Roman"/>
                <a:ea typeface="Times New Roman"/>
                <a:cs typeface="Times New Roman"/>
                <a:sym typeface="Times New Roman"/>
              </a:rPr>
              <a:t>. Data structures are implemented using algorithms. An algorithm is a procedure that you can write as a C function or program, or any other language. An algorithm states explicitly how the data will be manipulated.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Algorithm Efficiency</a:t>
            </a:r>
            <a:endParaRPr/>
          </a:p>
        </p:txBody>
      </p:sp>
      <p:sp>
        <p:nvSpPr>
          <p:cNvPr id="160" name="Google Shape;160;p8"/>
          <p:cNvSpPr txBox="1">
            <a:spLocks noGrp="1"/>
          </p:cNvSpPr>
          <p:nvPr>
            <p:ph type="body" idx="1"/>
          </p:nvPr>
        </p:nvSpPr>
        <p:spPr>
          <a:xfrm>
            <a:off x="827087" y="1989137"/>
            <a:ext cx="8132762"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440"/>
              <a:buFont typeface="Noto Sans Symbols"/>
              <a:buChar char="■"/>
            </a:pPr>
            <a:r>
              <a:rPr lang="en-US" sz="2400" b="0" i="0" u="none">
                <a:solidFill>
                  <a:srgbClr val="000000"/>
                </a:solidFill>
                <a:latin typeface="Times New Roman"/>
                <a:ea typeface="Times New Roman"/>
                <a:cs typeface="Times New Roman"/>
                <a:sym typeface="Times New Roman"/>
              </a:rPr>
              <a:t> Two Factors:</a:t>
            </a:r>
            <a:endParaRPr/>
          </a:p>
          <a:p>
            <a:pPr marL="342900" marR="0" lvl="0" indent="-342900" algn="l" rtl="0">
              <a:lnSpc>
                <a:spcPct val="100000"/>
              </a:lnSpc>
              <a:spcBef>
                <a:spcPts val="480"/>
              </a:spcBef>
              <a:spcAft>
                <a:spcPts val="0"/>
              </a:spcAft>
              <a:buClr>
                <a:schemeClr val="folHlink"/>
              </a:buClr>
              <a:buSzPts val="1440"/>
              <a:buFont typeface="Noto Sans Symbols"/>
              <a:buNone/>
            </a:pPr>
            <a:r>
              <a:rPr lang="en-US" sz="2400" b="0" i="0" u="none">
                <a:solidFill>
                  <a:srgbClr val="000000"/>
                </a:solidFill>
                <a:latin typeface="Times New Roman"/>
                <a:ea typeface="Times New Roman"/>
                <a:cs typeface="Times New Roman"/>
                <a:sym typeface="Times New Roman"/>
              </a:rPr>
              <a:t>1. </a:t>
            </a:r>
            <a:r>
              <a:rPr lang="en-US" sz="2400" b="1" i="0" u="none">
                <a:solidFill>
                  <a:srgbClr val="000000"/>
                </a:solidFill>
                <a:latin typeface="Times New Roman"/>
                <a:ea typeface="Times New Roman"/>
                <a:cs typeface="Times New Roman"/>
                <a:sym typeface="Times New Roman"/>
              </a:rPr>
              <a:t>Running Time Complexity</a:t>
            </a:r>
            <a:r>
              <a:rPr lang="en-US" sz="2400" b="0" i="0" u="none">
                <a:solidFill>
                  <a:srgbClr val="000000"/>
                </a:solidFill>
                <a:latin typeface="Times New Roman"/>
                <a:ea typeface="Times New Roman"/>
                <a:cs typeface="Times New Roman"/>
                <a:sym typeface="Times New Roman"/>
              </a:rPr>
              <a:t>: Time required to finish the task. Depends on</a:t>
            </a:r>
            <a:endParaRPr/>
          </a:p>
          <a:p>
            <a:pPr marL="742950" marR="0" lvl="1" indent="-285750" algn="l" rtl="0">
              <a:lnSpc>
                <a:spcPct val="100000"/>
              </a:lnSpc>
              <a:spcBef>
                <a:spcPts val="400"/>
              </a:spcBef>
              <a:spcAft>
                <a:spcPts val="0"/>
              </a:spcAft>
              <a:buClr>
                <a:schemeClr val="hlink"/>
              </a:buClr>
              <a:buSzPts val="1100"/>
              <a:buFont typeface="Noto Sans Symbols"/>
              <a:buChar char="■"/>
            </a:pPr>
            <a:r>
              <a:rPr lang="en-US" sz="2000" b="0" i="0" u="none" strike="noStrike" cap="none">
                <a:solidFill>
                  <a:srgbClr val="000000"/>
                </a:solidFill>
                <a:latin typeface="Times New Roman"/>
                <a:ea typeface="Times New Roman"/>
                <a:cs typeface="Times New Roman"/>
                <a:sym typeface="Times New Roman"/>
              </a:rPr>
              <a:t>Input</a:t>
            </a:r>
            <a:endParaRPr/>
          </a:p>
          <a:p>
            <a:pPr marL="742950" marR="0" lvl="1" indent="-285750" algn="l" rtl="0">
              <a:lnSpc>
                <a:spcPct val="100000"/>
              </a:lnSpc>
              <a:spcBef>
                <a:spcPts val="400"/>
              </a:spcBef>
              <a:spcAft>
                <a:spcPts val="0"/>
              </a:spcAft>
              <a:buClr>
                <a:schemeClr val="hlink"/>
              </a:buClr>
              <a:buSzPts val="1100"/>
              <a:buFont typeface="Noto Sans Symbols"/>
              <a:buChar char="■"/>
            </a:pPr>
            <a:r>
              <a:rPr lang="en-US" sz="2000" b="0" i="0" u="none" strike="noStrike" cap="none">
                <a:solidFill>
                  <a:srgbClr val="000000"/>
                </a:solidFill>
                <a:latin typeface="Times New Roman"/>
                <a:ea typeface="Times New Roman"/>
                <a:cs typeface="Times New Roman"/>
                <a:sym typeface="Times New Roman"/>
              </a:rPr>
              <a:t>Input Size</a:t>
            </a:r>
            <a:endParaRPr/>
          </a:p>
          <a:p>
            <a:pPr marL="342900" marR="0" lvl="0" indent="-342900" algn="l" rtl="0">
              <a:lnSpc>
                <a:spcPct val="100000"/>
              </a:lnSpc>
              <a:spcBef>
                <a:spcPts val="480"/>
              </a:spcBef>
              <a:spcAft>
                <a:spcPts val="0"/>
              </a:spcAft>
              <a:buClr>
                <a:schemeClr val="folHlink"/>
              </a:buClr>
              <a:buSzPts val="1440"/>
              <a:buFont typeface="Noto Sans Symbols"/>
              <a:buNone/>
            </a:pPr>
            <a:r>
              <a:rPr lang="en-US" sz="2400" b="0" i="0" u="none">
                <a:solidFill>
                  <a:srgbClr val="000000"/>
                </a:solidFill>
                <a:latin typeface="Times New Roman"/>
                <a:ea typeface="Times New Roman"/>
                <a:cs typeface="Times New Roman"/>
                <a:sym typeface="Times New Roman"/>
              </a:rPr>
              <a:t>2. </a:t>
            </a:r>
            <a:r>
              <a:rPr lang="en-US" sz="2400" b="1" i="0" u="none">
                <a:solidFill>
                  <a:srgbClr val="000000"/>
                </a:solidFill>
                <a:latin typeface="Times New Roman"/>
                <a:ea typeface="Times New Roman"/>
                <a:cs typeface="Times New Roman"/>
                <a:sym typeface="Times New Roman"/>
              </a:rPr>
              <a:t>Space complexity</a:t>
            </a:r>
            <a:r>
              <a:rPr lang="en-US" sz="2400" b="0" i="0" u="none">
                <a:solidFill>
                  <a:srgbClr val="000000"/>
                </a:solidFill>
                <a:latin typeface="Times New Roman"/>
                <a:ea typeface="Times New Roman"/>
                <a:cs typeface="Times New Roman"/>
                <a:sym typeface="Times New Roman"/>
              </a:rPr>
              <a:t>: Extra space required to store intermediate results at run time.</a:t>
            </a:r>
            <a:endParaRPr/>
          </a:p>
          <a:p>
            <a:pPr marL="342900" marR="0" lvl="0" indent="-342900" algn="l" rtl="0">
              <a:lnSpc>
                <a:spcPct val="100000"/>
              </a:lnSpc>
              <a:spcBef>
                <a:spcPts val="480"/>
              </a:spcBef>
              <a:spcAft>
                <a:spcPts val="0"/>
              </a:spcAft>
              <a:buClr>
                <a:schemeClr val="folHlink"/>
              </a:buClr>
              <a:buSzPts val="1440"/>
              <a:buFont typeface="Noto Sans Symbols"/>
              <a:buNone/>
            </a:pPr>
            <a:r>
              <a:rPr lang="en-US" sz="2400" b="1" i="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1150937" y="214312"/>
            <a:ext cx="7793037" cy="14620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Analysis of Algorithms</a:t>
            </a:r>
            <a:endParaRPr/>
          </a:p>
        </p:txBody>
      </p:sp>
      <p:sp>
        <p:nvSpPr>
          <p:cNvPr id="166" name="Google Shape;166;p9"/>
          <p:cNvSpPr txBox="1">
            <a:spLocks noGrp="1"/>
          </p:cNvSpPr>
          <p:nvPr>
            <p:ph type="body" idx="1"/>
          </p:nvPr>
        </p:nvSpPr>
        <p:spPr>
          <a:xfrm>
            <a:off x="827087" y="1989137"/>
            <a:ext cx="8132762"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440"/>
              <a:buFont typeface="Noto Sans Symbols"/>
              <a:buChar char="■"/>
            </a:pPr>
            <a:r>
              <a:rPr lang="en-US" sz="2400" b="1" i="0" u="none">
                <a:solidFill>
                  <a:schemeClr val="dk1"/>
                </a:solidFill>
                <a:latin typeface="Times New Roman"/>
                <a:ea typeface="Times New Roman"/>
                <a:cs typeface="Times New Roman"/>
                <a:sym typeface="Times New Roman"/>
              </a:rPr>
              <a:t>Time complexity is given more preference than space complexity.</a:t>
            </a:r>
            <a:endParaRPr/>
          </a:p>
          <a:p>
            <a:pPr marL="342900" marR="0" lvl="0" indent="-342900" algn="l" rtl="0">
              <a:lnSpc>
                <a:spcPct val="100000"/>
              </a:lnSpc>
              <a:spcBef>
                <a:spcPts val="480"/>
              </a:spcBef>
              <a:spcAft>
                <a:spcPts val="0"/>
              </a:spcAft>
              <a:buClr>
                <a:schemeClr val="folHlink"/>
              </a:buClr>
              <a:buSzPts val="1440"/>
              <a:buFont typeface="Noto Sans Symbols"/>
              <a:buChar char="■"/>
            </a:pPr>
            <a:r>
              <a:rPr lang="en-US" sz="2400" b="1" i="0" u="none">
                <a:solidFill>
                  <a:schemeClr val="dk1"/>
                </a:solidFill>
                <a:latin typeface="Times New Roman"/>
                <a:ea typeface="Times New Roman"/>
                <a:cs typeface="Times New Roman"/>
                <a:sym typeface="Times New Roman"/>
              </a:rPr>
              <a:t>Types of Analysis</a:t>
            </a:r>
            <a:endParaRPr/>
          </a:p>
          <a:p>
            <a:pPr marL="742950" marR="0" lvl="1" indent="-285750" algn="l" rtl="0">
              <a:lnSpc>
                <a:spcPct val="100000"/>
              </a:lnSpc>
              <a:spcBef>
                <a:spcPts val="400"/>
              </a:spcBef>
              <a:spcAft>
                <a:spcPts val="0"/>
              </a:spcAft>
              <a:buClr>
                <a:schemeClr val="hlink"/>
              </a:buClr>
              <a:buSzPts val="1100"/>
              <a:buFont typeface="Noto Sans Symbols"/>
              <a:buChar char="■"/>
            </a:pPr>
            <a:r>
              <a:rPr lang="en-US" sz="2000" b="1" i="0" u="none" strike="noStrike" cap="none">
                <a:solidFill>
                  <a:schemeClr val="dk1"/>
                </a:solidFill>
                <a:latin typeface="Times New Roman"/>
                <a:ea typeface="Times New Roman"/>
                <a:cs typeface="Times New Roman"/>
                <a:sym typeface="Times New Roman"/>
              </a:rPr>
              <a:t>Worst Case (Usually)</a:t>
            </a:r>
            <a:endParaRPr/>
          </a:p>
          <a:p>
            <a:pPr marL="742950" marR="0" lvl="1" indent="-285750" algn="l" rtl="0">
              <a:lnSpc>
                <a:spcPct val="100000"/>
              </a:lnSpc>
              <a:spcBef>
                <a:spcPts val="400"/>
              </a:spcBef>
              <a:spcAft>
                <a:spcPts val="0"/>
              </a:spcAft>
              <a:buClr>
                <a:schemeClr val="hlink"/>
              </a:buClr>
              <a:buSzPts val="1100"/>
              <a:buFont typeface="Noto Sans Symbols"/>
              <a:buChar char="■"/>
            </a:pPr>
            <a:r>
              <a:rPr lang="en-US" sz="2000" b="1" i="0" u="none" strike="noStrike" cap="none">
                <a:solidFill>
                  <a:schemeClr val="dk1"/>
                </a:solidFill>
                <a:latin typeface="Times New Roman"/>
                <a:ea typeface="Times New Roman"/>
                <a:cs typeface="Times New Roman"/>
                <a:sym typeface="Times New Roman"/>
              </a:rPr>
              <a:t>Average Case (Some Times)</a:t>
            </a:r>
            <a:endParaRPr/>
          </a:p>
          <a:p>
            <a:pPr marL="742950" marR="0" lvl="1" indent="-285750" algn="l" rtl="0">
              <a:lnSpc>
                <a:spcPct val="100000"/>
              </a:lnSpc>
              <a:spcBef>
                <a:spcPts val="400"/>
              </a:spcBef>
              <a:spcAft>
                <a:spcPts val="0"/>
              </a:spcAft>
              <a:buClr>
                <a:schemeClr val="hlink"/>
              </a:buClr>
              <a:buSzPts val="1100"/>
              <a:buFont typeface="Noto Sans Symbols"/>
              <a:buChar char="■"/>
            </a:pPr>
            <a:r>
              <a:rPr lang="en-US" sz="2000" b="1" i="0" u="none" strike="noStrike" cap="none">
                <a:solidFill>
                  <a:schemeClr val="dk1"/>
                </a:solidFill>
                <a:latin typeface="Times New Roman"/>
                <a:ea typeface="Times New Roman"/>
                <a:cs typeface="Times New Roman"/>
                <a:sym typeface="Times New Roman"/>
              </a:rPr>
              <a:t>Best Case (Not Reliable)</a:t>
            </a:r>
            <a:endParaRPr/>
          </a:p>
          <a:p>
            <a:pPr marL="342900" marR="0" lvl="0" indent="-342900" algn="l" rtl="0">
              <a:lnSpc>
                <a:spcPct val="100000"/>
              </a:lnSpc>
              <a:spcBef>
                <a:spcPts val="480"/>
              </a:spcBef>
              <a:spcAft>
                <a:spcPts val="0"/>
              </a:spcAft>
              <a:buClr>
                <a:schemeClr val="folHlink"/>
              </a:buClr>
              <a:buSzPts val="1440"/>
              <a:buFont typeface="Noto Sans Symbols"/>
              <a:buChar char="■"/>
            </a:pPr>
            <a:r>
              <a:rPr lang="en-US" sz="2400" b="1" i="0" u="none">
                <a:solidFill>
                  <a:schemeClr val="dk1"/>
                </a:solidFill>
                <a:latin typeface="Times New Roman"/>
                <a:ea typeface="Times New Roman"/>
                <a:cs typeface="Times New Roman"/>
                <a:sym typeface="Times New Roman"/>
              </a:rPr>
              <a:t>Challenge: </a:t>
            </a:r>
            <a:r>
              <a:rPr lang="en-US" sz="2400" b="0" i="0" u="none">
                <a:solidFill>
                  <a:schemeClr val="dk1"/>
                </a:solidFill>
                <a:latin typeface="Times New Roman"/>
                <a:ea typeface="Times New Roman"/>
                <a:cs typeface="Times New Roman"/>
                <a:sym typeface="Times New Roman"/>
              </a:rPr>
              <a:t>How to make it machine independent?</a:t>
            </a:r>
            <a:endParaRPr/>
          </a:p>
          <a:p>
            <a:pPr marL="342900" marR="0" lvl="0" indent="-251459" algn="l" rtl="0">
              <a:lnSpc>
                <a:spcPct val="100000"/>
              </a:lnSpc>
              <a:spcBef>
                <a:spcPts val="480"/>
              </a:spcBef>
              <a:spcAft>
                <a:spcPts val="0"/>
              </a:spcAft>
              <a:buClr>
                <a:schemeClr val="folHlink"/>
              </a:buClr>
              <a:buSzPts val="1440"/>
              <a:buFont typeface="Noto Sans Symbols"/>
              <a:buNone/>
            </a:pPr>
            <a:endParaRPr sz="24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folHlink"/>
              </a:buClr>
              <a:buSzPts val="1440"/>
              <a:buFont typeface="Noto Sans Symbols"/>
              <a:buChar char="■"/>
            </a:pPr>
            <a:r>
              <a:rPr lang="en-US" sz="2400" b="0" i="0" u="none">
                <a:solidFill>
                  <a:schemeClr val="dk1"/>
                </a:solidFill>
                <a:latin typeface="Times New Roman"/>
                <a:ea typeface="Times New Roman"/>
                <a:cs typeface="Times New Roman"/>
                <a:sym typeface="Times New Roman"/>
              </a:rPr>
              <a:t>The Big idea is – Growth Rate of time (Asymptotic Analysis)</a:t>
            </a:r>
            <a:endParaRPr/>
          </a:p>
        </p:txBody>
      </p:sp>
    </p:spTree>
  </p:cSld>
  <p:clrMapOvr>
    <a:masterClrMapping/>
  </p:clrMapOvr>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21</Slides>
  <Notes>21</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1_Blends</vt:lpstr>
      <vt:lpstr>Blends</vt:lpstr>
      <vt:lpstr>Course Introduction</vt:lpstr>
      <vt:lpstr>Course Objective:</vt:lpstr>
      <vt:lpstr>Course Outcomes:</vt:lpstr>
      <vt:lpstr>PowerPoint Presentation</vt:lpstr>
      <vt:lpstr>PowerPoint Presentation</vt:lpstr>
      <vt:lpstr>PowerPoint Presentation</vt:lpstr>
      <vt:lpstr>Algorithm</vt:lpstr>
      <vt:lpstr>Algorithm Efficiency</vt:lpstr>
      <vt:lpstr>Analysis of Algorithms</vt:lpstr>
      <vt:lpstr>Asymptotic Notation</vt:lpstr>
      <vt:lpstr>Big Oh Definition (O)</vt:lpstr>
      <vt:lpstr>Big Oh Definition</vt:lpstr>
      <vt:lpstr>Big Oh Properties</vt:lpstr>
      <vt:lpstr>Rules for calculating Big-oh</vt:lpstr>
      <vt:lpstr>Big-oh Examples</vt:lpstr>
      <vt:lpstr>Big-Omega (Ω)</vt:lpstr>
      <vt:lpstr>Big Omega (Lower Bound Function)</vt:lpstr>
      <vt:lpstr>Big-Omega Example</vt:lpstr>
      <vt:lpstr>Theta (θ)</vt:lpstr>
      <vt:lpstr>Theta Notation</vt:lpstr>
      <vt:lpstr>Theta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swetu</dc:creator>
  <cp:lastModifiedBy>Akash Raghuvanshi</cp:lastModifiedBy>
  <cp:revision>1</cp:revision>
  <dcterms:created xsi:type="dcterms:W3CDTF">2010-02-01T11:02:31Z</dcterms:created>
  <dcterms:modified xsi:type="dcterms:W3CDTF">2023-08-30T12:34:22Z</dcterms:modified>
</cp:coreProperties>
</file>