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74" r:id="rId1"/>
  </p:sldMasterIdLst>
  <p:notesMasterIdLst>
    <p:notesMasterId r:id="rId9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CAACEA-7C5B-3DC7-363B-2EDC2FC86968}" name="Valle-Mena, Ruy" initials="VR" userId="S::rrv4@illinois.edu::a0445b2d-8ec1-4ce3-8c50-3f602ac81c2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9B1B9-0734-5827-9C4F-AF063A3CEB1E}" v="1140" dt="2023-05-07T17:45:39.645"/>
    <p1510:client id="{948E47BE-1958-43A1-BEEB-73FA679347C5}" v="401" dt="2023-04-30T19:34:40.969"/>
    <p1510:client id="{C7D5824D-FE21-40A9-F575-BB8109094BF4}" v="741" dt="2023-05-06T19:00:48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5730"/>
  </p:normalViewPr>
  <p:slideViewPr>
    <p:cSldViewPr snapToGrid="0" snapToObjects="1">
      <p:cViewPr varScale="1">
        <p:scale>
          <a:sx n="133" d="100"/>
          <a:sy n="133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0D69-4E3D-1F4A-AE36-A96CABAF2F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B898B-AA12-B34F-98D6-3CFA80BE9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898B-AA12-B34F-98D6-3CFA80BE9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AD0F-BF97-3644-8E92-CEDB2A64071E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10CA-7EC4-0E47-9B1D-71F0D4D7FF20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C12A-34FB-9044-B7A9-9082B5B1783D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8AF-7664-794D-A7F7-285D9C8A1AAD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298AC9-CEEE-1647-8215-AAF965D2F61E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6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A53-F230-384E-B032-0FB5E86C48F5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77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943-D4F5-F94E-8D22-47B65A72B00F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4D5-5C3D-994D-B7DB-CD6FFC3560CE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2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1BC-BB3F-474D-88BD-401E40AAADE4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B20-D564-1E46-90F3-50829AF2918E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13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352-5F24-CF46-BC98-5723BDCE3028}" type="datetime1">
              <a:rPr lang="en-US" smtClean="0"/>
              <a:t>5/7/2023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2CD60C-35C5-014B-AB0A-2F5FD11617AB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72D49-A9A9-EF92-519B-4A0A4D0A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800" dirty="0"/>
              <a:t>CS598 DLH Project:</a:t>
            </a:r>
            <a:br>
              <a:rPr lang="en-US" sz="6800" dirty="0"/>
            </a:br>
            <a:r>
              <a:rPr lang="en-US" sz="6800" dirty="0"/>
              <a:t>Graph Attention Networks</a:t>
            </a:r>
            <a:br>
              <a:rPr lang="en-US" sz="6800" dirty="0"/>
            </a:br>
            <a:endParaRPr lang="en-US" sz="6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41B5A-3050-6EA4-A1A5-E19A0E016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4151" y="1303356"/>
            <a:ext cx="2989007" cy="3846353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Original Authors: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Petar Velickovic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Guillem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Cucurull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Arantxa</a:t>
            </a:r>
            <a:r>
              <a:rPr lang="en-US" sz="1400" dirty="0">
                <a:solidFill>
                  <a:srgbClr val="000000"/>
                </a:solidFill>
              </a:rPr>
              <a:t> Casanova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Adriana Romero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Pietro </a:t>
            </a:r>
            <a:r>
              <a:rPr lang="en-US" sz="1400" dirty="0" err="1">
                <a:solidFill>
                  <a:srgbClr val="000000"/>
                </a:solidFill>
              </a:rPr>
              <a:t>Liò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Yoshua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Bengio</a:t>
            </a:r>
            <a:endParaRPr lang="en-US" sz="1400" dirty="0">
              <a:solidFill>
                <a:srgbClr val="000000"/>
              </a:solidFill>
            </a:endParaRPr>
          </a:p>
          <a:p>
            <a:pPr marL="160020"/>
            <a:endParaRPr lang="en-US" sz="1400" dirty="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Project By: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b="0" i="0" dirty="0">
                <a:effectLst/>
              </a:rPr>
              <a:t>Ricardo </a:t>
            </a:r>
            <a:r>
              <a:rPr lang="en-US" sz="1400" b="0" i="0" dirty="0" err="1">
                <a:effectLst/>
              </a:rPr>
              <a:t>Ruy</a:t>
            </a:r>
            <a:r>
              <a:rPr lang="en-US" sz="1400" b="0" i="0" dirty="0">
                <a:effectLst/>
              </a:rPr>
              <a:t> Valle-Mena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Kushagra Soni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50" name="Oval 61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015C-8745-F979-354A-4D73E7DE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>
              <a:latin typeface="Rockwell Condensed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94F247A-DDA6-6B0B-27A3-38F5D17B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Graph Attention Networks (GAT) are a type of neural network that operates on graph-structured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by Petar Velickovic et al. in the paper "Graph Attention Networks" in 2018.</a:t>
            </a:r>
          </a:p>
          <a:p>
            <a:pPr>
              <a:buClr>
                <a:srgbClr val="9E3611"/>
              </a:buClr>
              <a:buFont typeface="Arial" panose="020B0604020202020204" pitchFamily="34" charset="0"/>
              <a:buChar char="•"/>
            </a:pPr>
            <a:r>
              <a:rPr lang="en-US" dirty="0"/>
              <a:t>Works on arbitrarily-structured graphs</a:t>
            </a:r>
          </a:p>
          <a:p>
            <a:pPr>
              <a:buClr>
                <a:srgbClr val="9E3611"/>
              </a:buClr>
              <a:buFont typeface="Arial" panose="020B0604020202020204" pitchFamily="34" charset="0"/>
              <a:buChar char="•"/>
            </a:pPr>
            <a:r>
              <a:rPr lang="en-US" dirty="0"/>
              <a:t>Processes nodes in parallel</a:t>
            </a:r>
          </a:p>
          <a:p>
            <a:pPr>
              <a:buClr>
                <a:srgbClr val="9E3611"/>
              </a:buClr>
              <a:buFont typeface="Arial" panose="020B0604020202020204" pitchFamily="34" charset="0"/>
              <a:buChar char="•"/>
            </a:pPr>
            <a:r>
              <a:rPr lang="en-US" dirty="0"/>
              <a:t>Reuses learned weights across nodes, like CNNs</a:t>
            </a:r>
          </a:p>
          <a:p>
            <a:pPr lvl="1">
              <a:buClr>
                <a:srgbClr val="9E361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A27B1-E05E-C4F3-AF66-0073581E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228C-D40D-2E77-F06F-35EC714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B065-CFC0-4EE9-5A63-CAE3C8AE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Reproduce paper as closely as possible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Architectures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Datasets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Training/testing methodology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Try out model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4695-02DC-9796-38C7-BA01056F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C480-953C-1137-99DB-7E3CC5BB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-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DC91-8567-49D8-3773-FC0666FD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itchFamily="2" charset="2"/>
              <a:buChar char="•"/>
            </a:pPr>
            <a:r>
              <a:rPr lang="en-US" dirty="0"/>
              <a:t>For Cora and </a:t>
            </a:r>
            <a:r>
              <a:rPr lang="en-US" dirty="0" err="1"/>
              <a:t>Citeseer</a:t>
            </a:r>
            <a:r>
              <a:rPr lang="en-US" dirty="0"/>
              <a:t> datasets: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Two-layer GAT models</a:t>
            </a:r>
          </a:p>
          <a:p>
            <a:pPr lvl="2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First layer has 8 attention heads, each head outputs 8-dimensional data, uses an </a:t>
            </a:r>
            <a:r>
              <a:rPr lang="en-US" dirty="0" err="1"/>
              <a:t>exponentional</a:t>
            </a:r>
            <a:r>
              <a:rPr lang="en-US" dirty="0"/>
              <a:t> linear unit (ELU) as the activation function</a:t>
            </a:r>
          </a:p>
          <a:p>
            <a:pPr lvl="2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Second layer has one attention head, outputs C-dimensional data (C = number of classes in dataset), and uses </a:t>
            </a:r>
            <a:r>
              <a:rPr lang="en-US" err="1"/>
              <a:t>softmax</a:t>
            </a:r>
            <a:r>
              <a:rPr lang="en-US"/>
              <a:t> as the activation function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Uses L2 </a:t>
            </a:r>
            <a:r>
              <a:rPr lang="en-US" err="1"/>
              <a:t>regulariztion</a:t>
            </a:r>
            <a:r>
              <a:rPr lang="en-US"/>
              <a:t> with lambda = 0.0005 and dropout with p = 0.6</a:t>
            </a:r>
          </a:p>
          <a:p>
            <a:pPr>
              <a:spcAft>
                <a:spcPts val="20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For </a:t>
            </a:r>
            <a:r>
              <a:rPr lang="en-US" err="1"/>
              <a:t>Pubmed</a:t>
            </a:r>
            <a:r>
              <a:rPr lang="en-US" dirty="0"/>
              <a:t> dataset, the model is almost the same as for Cora and </a:t>
            </a:r>
            <a:r>
              <a:rPr lang="en-US" err="1"/>
              <a:t>Citeseer</a:t>
            </a:r>
            <a:r>
              <a:rPr lang="en-US" dirty="0"/>
              <a:t>, but </a:t>
            </a:r>
            <a:r>
              <a:rPr lang="en-US"/>
              <a:t>second layer has 8 attention heads and L2 regularization uses lambda = 0.001.</a:t>
            </a:r>
            <a:endParaRPr lang="en-US" dirty="0"/>
          </a:p>
          <a:p>
            <a:pPr>
              <a:spcAft>
                <a:spcPts val="20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For PPI dataset: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Three-layer GAT model</a:t>
            </a:r>
          </a:p>
          <a:p>
            <a:pPr lvl="2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First two layers have 4 attention heads, output 256-dimensional data, and use ELU activation</a:t>
            </a:r>
          </a:p>
          <a:p>
            <a:pPr lvl="2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Third layer has 6 attention heads, outputs 121-dimensional data, and uses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6DADE-ADDF-5FAE-AA05-8300980A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017-93C0-6F4C-0F56-E78C089D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Replication - results</a:t>
            </a:r>
            <a:endParaRPr lang="en-US" dirty="0">
              <a:latin typeface="Rockwell Condensed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A1F6CF-BBD6-9691-9EC8-BA20E390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1616"/>
            <a:ext cx="4773168" cy="47534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pitchFamily="2" charset="2"/>
              <a:buChar char="•"/>
            </a:pPr>
            <a:r>
              <a:rPr lang="en-US" dirty="0"/>
              <a:t>Ran GAT, </a:t>
            </a:r>
            <a:r>
              <a:rPr lang="en-US" err="1"/>
              <a:t>GATConv</a:t>
            </a:r>
            <a:r>
              <a:rPr lang="en-US" dirty="0"/>
              <a:t> and GATv2Conv models 50 times on </a:t>
            </a:r>
            <a:r>
              <a:rPr lang="en-US" err="1"/>
              <a:t>Citeseer</a:t>
            </a:r>
            <a:r>
              <a:rPr lang="en-US" dirty="0"/>
              <a:t>, Cora and </a:t>
            </a:r>
            <a:r>
              <a:rPr lang="en-US" err="1"/>
              <a:t>Pubmed</a:t>
            </a:r>
            <a:r>
              <a:rPr lang="en-US" dirty="0"/>
              <a:t> datasets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Results a bit worse than results reported in paper for all variants and all datasets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PPI dataset was very slow to run, so we only ran it once, but our architecture was wrong so we didn't record the </a:t>
            </a:r>
            <a:r>
              <a:rPr lang="en-US" dirty="0" err="1"/>
              <a:t>resuls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GATConv</a:t>
            </a:r>
            <a:r>
              <a:rPr lang="en-US" dirty="0"/>
              <a:t> accuracy means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Citeseer</a:t>
            </a:r>
            <a:r>
              <a:rPr lang="en-US" dirty="0"/>
              <a:t> = 0.6675, Cora = 0.7926, </a:t>
            </a:r>
            <a:r>
              <a:rPr lang="en-US" dirty="0" err="1"/>
              <a:t>Pubmed</a:t>
            </a:r>
            <a:r>
              <a:rPr lang="en-US" dirty="0"/>
              <a:t> = 0.7682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GATv2Conv accuracy means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Citeseer</a:t>
            </a:r>
            <a:r>
              <a:rPr lang="en-US" dirty="0"/>
              <a:t> = 0.6648, Cora = 0.7859, </a:t>
            </a:r>
            <a:r>
              <a:rPr lang="en-US" dirty="0" err="1"/>
              <a:t>Pubmed</a:t>
            </a:r>
            <a:r>
              <a:rPr lang="en-US" dirty="0"/>
              <a:t> = 0.7754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GAT accuracy means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Citeseer</a:t>
            </a:r>
            <a:r>
              <a:rPr lang="en-US" dirty="0"/>
              <a:t> = 0.6725, Cora = 0.7892, </a:t>
            </a:r>
            <a:r>
              <a:rPr lang="en-US" dirty="0" err="1"/>
              <a:t>Pubmed</a:t>
            </a:r>
            <a:r>
              <a:rPr lang="en-US" dirty="0"/>
              <a:t> = 0.7812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5C63-159E-90F3-E488-68EB35B3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67C44698-AA79-8AE2-68F5-AEFA60F8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0" y="2097547"/>
            <a:ext cx="6355643" cy="41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5C5-2827-BE79-C5F1-6605539F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 -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7908-6A27-66B4-D58D-EFE67320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2" charset="2"/>
              <a:buChar char="•"/>
            </a:pPr>
            <a:r>
              <a:rPr lang="en-US" dirty="0"/>
              <a:t>Single-layer GAT model, 8 heads, dropout with p = 0.6, L2 regularization with </a:t>
            </a:r>
            <a:r>
              <a:rPr lang="en-US" dirty="0" err="1"/>
              <a:t>with</a:t>
            </a:r>
            <a:r>
              <a:rPr lang="en-US" dirty="0"/>
              <a:t> lambda = 0.0005, and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Same as above, with ELU followed by </a:t>
            </a:r>
            <a:r>
              <a:rPr lang="en-US" dirty="0" err="1"/>
              <a:t>softmax</a:t>
            </a:r>
            <a:r>
              <a:rPr lang="en-US" dirty="0"/>
              <a:t> instead of just </a:t>
            </a:r>
            <a:r>
              <a:rPr lang="en-US" dirty="0" err="1"/>
              <a:t>softmax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Three-layer GAT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First two layers have 8 heads, project data to 8 dimensions, have ELU activation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Third layer has 1 head and uses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All layers use dropout with p = 0.6 and L2 regularization with lambda = 0.0005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FB9E-688E-FDE0-FD3B-90BD221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5C5-2827-BE79-C5F1-6605539F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7908-6A27-66B4-D58D-EFE67320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1616"/>
            <a:ext cx="3903024" cy="4070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2" charset="2"/>
              <a:buChar char="•"/>
            </a:pPr>
            <a:r>
              <a:rPr lang="en-US" dirty="0"/>
              <a:t>Single-layer GAT 1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Citeseer</a:t>
            </a:r>
            <a:r>
              <a:rPr lang="en-US" dirty="0"/>
              <a:t> accuracy: 0.6270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Cora accuracy: 0.7320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Pubmed</a:t>
            </a:r>
            <a:r>
              <a:rPr lang="en-US" dirty="0"/>
              <a:t> accuracy: 0.7040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Single-layer GAT 2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Citeseer</a:t>
            </a:r>
            <a:r>
              <a:rPr lang="en-US" dirty="0"/>
              <a:t> accuracy: 0.6490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Cora accuracy: 0.7600</a:t>
            </a:r>
          </a:p>
          <a:p>
            <a:pPr lvl="1"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Pubmed</a:t>
            </a:r>
            <a:r>
              <a:rPr lang="en-US" dirty="0"/>
              <a:t> accuracy: 0.7160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Three-layer GAT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Citeseer</a:t>
            </a:r>
            <a:r>
              <a:rPr lang="en-US" dirty="0"/>
              <a:t> accuracy: 0.6650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/>
              <a:t>Cora accuracy: 0.7930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Arial" pitchFamily="2" charset="2"/>
              <a:buChar char="•"/>
            </a:pPr>
            <a:r>
              <a:rPr lang="en-US" dirty="0" err="1"/>
              <a:t>Pubmed</a:t>
            </a:r>
            <a:r>
              <a:rPr lang="en-US" dirty="0"/>
              <a:t> accuracy: 0.7660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FB9E-688E-FDE0-FD3B-90BD221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8C9513-85F9-E848-4A19-4EDA99319AF3}"/>
              </a:ext>
            </a:extLst>
          </p:cNvPr>
          <p:cNvSpPr txBox="1">
            <a:spLocks/>
          </p:cNvSpPr>
          <p:nvPr/>
        </p:nvSpPr>
        <p:spPr>
          <a:xfrm>
            <a:off x="6101027" y="2105574"/>
            <a:ext cx="3903024" cy="4070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,Sans-Serif" pitchFamily="2" charset="2"/>
              <a:buChar char="•"/>
            </a:pPr>
            <a:r>
              <a:rPr lang="en-US" sz="1900">
                <a:ea typeface="+mn-lt"/>
                <a:cs typeface="+mn-lt"/>
              </a:rPr>
              <a:t>Both single-layer GATs appear to perform worse than all three two-layer GATs from the replication</a:t>
            </a:r>
            <a:endParaRPr lang="en-US" sz="1900" dirty="0">
              <a:ea typeface="+mn-lt"/>
              <a:cs typeface="+mn-lt"/>
            </a:endParaRPr>
          </a:p>
          <a:p>
            <a:pPr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 sz="1900">
                <a:ea typeface="+mn-lt"/>
                <a:cs typeface="+mn-lt"/>
              </a:rPr>
              <a:t>Second single-layer GAT seems to do a bit better than first single-layer GAT</a:t>
            </a:r>
          </a:p>
          <a:p>
            <a:pPr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 sz="1900" dirty="0">
                <a:ea typeface="+mn-lt"/>
                <a:cs typeface="+mn-lt"/>
              </a:rPr>
              <a:t>Three-layer GAT seems to perform about equally to the two-layer GATs from the replication, perhaps a little bit better on Cora data</a:t>
            </a:r>
          </a:p>
          <a:p>
            <a:pPr>
              <a:buClr>
                <a:srgbClr val="9E3611"/>
              </a:buClr>
              <a:buFont typeface="Arial,Sans-Serif" pitchFamily="2" charset="2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478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15137</TotalTime>
  <Words>1228</Words>
  <Application>Microsoft Office PowerPoint</Application>
  <PresentationFormat>Widescreen</PresentationFormat>
  <Paragraphs>120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CS598 DLH Project: Graph Attention Networks </vt:lpstr>
      <vt:lpstr>Introduction</vt:lpstr>
      <vt:lpstr>objectives</vt:lpstr>
      <vt:lpstr>Replication - architectures</vt:lpstr>
      <vt:lpstr>Replication - results</vt:lpstr>
      <vt:lpstr>Ablations - architectures</vt:lpstr>
      <vt:lpstr>Ablations -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Soni</dc:creator>
  <cp:lastModifiedBy>Microsoft Office User</cp:lastModifiedBy>
  <cp:revision>352</cp:revision>
  <dcterms:created xsi:type="dcterms:W3CDTF">2022-08-31T02:14:16Z</dcterms:created>
  <dcterms:modified xsi:type="dcterms:W3CDTF">2023-05-07T17:46:00Z</dcterms:modified>
</cp:coreProperties>
</file>