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74" r:id="rId1"/>
  </p:sldMasterIdLst>
  <p:notesMasterIdLst>
    <p:notesMasterId r:id="rId15"/>
  </p:notesMasterIdLst>
  <p:sldIdLst>
    <p:sldId id="256" r:id="rId2"/>
    <p:sldId id="261" r:id="rId3"/>
    <p:sldId id="258" r:id="rId4"/>
    <p:sldId id="264" r:id="rId5"/>
    <p:sldId id="286" r:id="rId6"/>
    <p:sldId id="288" r:id="rId7"/>
    <p:sldId id="292" r:id="rId8"/>
    <p:sldId id="290" r:id="rId9"/>
    <p:sldId id="291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5730"/>
  </p:normalViewPr>
  <p:slideViewPr>
    <p:cSldViewPr snapToGrid="0" snapToObjects="1">
      <p:cViewPr varScale="1">
        <p:scale>
          <a:sx n="133" d="100"/>
          <a:sy n="133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0D69-4E3D-1F4A-AE36-A96CABAF2F62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B898B-AA12-B34F-98D6-3CFA80BE9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B898B-AA12-B34F-98D6-3CFA80BE9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project, we explored different variants of the GAT model used in the paper. </a:t>
            </a:r>
          </a:p>
          <a:p>
            <a:r>
              <a:rPr lang="en-US" dirty="0"/>
              <a:t>We started by using the GAT model bundled with Pytorch Geometric, which was not flexible enough to follow the paper's methodology exactly. </a:t>
            </a:r>
          </a:p>
          <a:p>
            <a:r>
              <a:rPr lang="en-US" dirty="0"/>
              <a:t>However, this helped us understand how to feed the data into the model and set everything up. </a:t>
            </a:r>
          </a:p>
          <a:p>
            <a:r>
              <a:rPr lang="en-US" dirty="0"/>
              <a:t>We then aimed to build our own graph attention network implementation using Pytorch Geometric </a:t>
            </a:r>
            <a:r>
              <a:rPr lang="en-US" dirty="0" err="1"/>
              <a:t>GATConv</a:t>
            </a:r>
            <a:r>
              <a:rPr lang="en-US" dirty="0"/>
              <a:t> class, which allowed us to specify different activation functions at each layer. </a:t>
            </a:r>
          </a:p>
          <a:p>
            <a:r>
              <a:rPr lang="en-US" dirty="0"/>
              <a:t>Additionally, we attempted to rewrite GAT from scratch by following the mathematical description in the paper, but our implementation may be slower than existing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B898B-AA12-B34F-98D6-3CFA80BE91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B898B-AA12-B34F-98D6-3CFA80BE91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1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B898B-AA12-B34F-98D6-3CFA80BE91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B898B-AA12-B34F-98D6-3CFA80BE91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AD0F-BF97-3644-8E92-CEDB2A64071E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7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10CA-7EC4-0E47-9B1D-71F0D4D7FF20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9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C12A-34FB-9044-B7A9-9082B5B1783D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88AF-7664-794D-A7F7-285D9C8A1AAD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F298AC9-CEEE-1647-8215-AAF965D2F61E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6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A53-F230-384E-B032-0FB5E86C48F5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77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2943-D4F5-F94E-8D22-47B65A72B00F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78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4D5-5C3D-994D-B7DB-CD6FFC3560CE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2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D1BC-BB3F-474D-88BD-401E40AAADE4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B20-D564-1E46-90F3-50829AF2918E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13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B352-5F24-CF46-BC98-5723BDCE3028}" type="datetime1">
              <a:rPr lang="en-US" smtClean="0"/>
              <a:t>4/28/23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12CD60C-35C5-014B-AB0A-2F5FD11617AB}" type="datetime1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72D49-A9A9-EF92-519B-4A0A4D0A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r"/>
            <a:r>
              <a:rPr lang="en-US" sz="6800" dirty="0"/>
              <a:t>CS598 DLH Project: Reproduce and Experiment with Graph Attention Networks</a:t>
            </a:r>
            <a:br>
              <a:rPr lang="en-US" sz="6800" dirty="0"/>
            </a:br>
            <a:endParaRPr lang="en-US" sz="6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41B5A-3050-6EA4-A1A5-E19A0E016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4151" y="1303356"/>
            <a:ext cx="2989007" cy="3846353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Original Authors: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Petar Velickovic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 err="1">
                <a:solidFill>
                  <a:srgbClr val="000000"/>
                </a:solidFill>
              </a:rPr>
              <a:t>Guillem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Cucurull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 err="1">
                <a:solidFill>
                  <a:srgbClr val="000000"/>
                </a:solidFill>
              </a:rPr>
              <a:t>Arantxa</a:t>
            </a:r>
            <a:r>
              <a:rPr lang="en-US" sz="1400" dirty="0">
                <a:solidFill>
                  <a:srgbClr val="000000"/>
                </a:solidFill>
              </a:rPr>
              <a:t> Casanova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Adriana Romero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Pietro </a:t>
            </a:r>
            <a:r>
              <a:rPr lang="en-US" sz="1400" dirty="0" err="1">
                <a:solidFill>
                  <a:srgbClr val="000000"/>
                </a:solidFill>
              </a:rPr>
              <a:t>Liò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 err="1">
                <a:solidFill>
                  <a:srgbClr val="000000"/>
                </a:solidFill>
              </a:rPr>
              <a:t>Yoshua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Bengio</a:t>
            </a:r>
            <a:endParaRPr lang="en-US" sz="1400" dirty="0">
              <a:solidFill>
                <a:srgbClr val="000000"/>
              </a:solidFill>
            </a:endParaRPr>
          </a:p>
          <a:p>
            <a:pPr marL="160020"/>
            <a:endParaRPr lang="en-US" sz="1400" dirty="0">
              <a:solidFill>
                <a:srgbClr val="000000"/>
              </a:solidFill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</a:rPr>
              <a:t>Project By: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b="0" i="0" dirty="0">
                <a:effectLst/>
              </a:rPr>
              <a:t>Ricardo </a:t>
            </a:r>
            <a:r>
              <a:rPr lang="en-US" sz="1400" b="0" i="0" dirty="0" err="1">
                <a:effectLst/>
              </a:rPr>
              <a:t>Ruy</a:t>
            </a:r>
            <a:r>
              <a:rPr lang="en-US" sz="1400" b="0" i="0" dirty="0">
                <a:effectLst/>
              </a:rPr>
              <a:t> Valle-Mena</a:t>
            </a:r>
          </a:p>
          <a:p>
            <a:pPr marL="342900" indent="-182880">
              <a:buFont typeface="Wingdings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</a:rPr>
              <a:t>Kushagra Soni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50" name="Oval 61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1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Reproducing &amp; experimenting GAT </a:t>
            </a:r>
            <a:br>
              <a:rPr lang="en-US" dirty="0"/>
            </a:br>
            <a:r>
              <a:rPr lang="en-US" dirty="0"/>
              <a:t>- model implementation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GAT Variants Explored in the Project: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GAT bundled with Pytorch Geometric: </a:t>
            </a:r>
          </a:p>
          <a:p>
            <a:pPr lvl="2"/>
            <a:r>
              <a:rPr lang="en-US" dirty="0"/>
              <a:t>Tried to follow the paper's methodology, but not flexible enough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Pytorch Geometric </a:t>
            </a:r>
            <a:r>
              <a:rPr lang="en-US" sz="2000" dirty="0" err="1"/>
              <a:t>GATConv</a:t>
            </a:r>
            <a:r>
              <a:rPr lang="en-US" sz="2000" dirty="0"/>
              <a:t> class: </a:t>
            </a:r>
          </a:p>
          <a:p>
            <a:pPr lvl="2"/>
            <a:r>
              <a:rPr lang="en-US" dirty="0"/>
              <a:t>Allows specifying different activation functions at each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Pytorch Geometric GATv2Conv class: </a:t>
            </a:r>
          </a:p>
          <a:p>
            <a:pPr lvl="2"/>
            <a:r>
              <a:rPr lang="en-US" dirty="0"/>
              <a:t>more advanced; </a:t>
            </a:r>
          </a:p>
          <a:p>
            <a:pPr lvl="2"/>
            <a:r>
              <a:rPr lang="en-US" dirty="0"/>
              <a:t>includes improvements to its architecture and implementation</a:t>
            </a:r>
          </a:p>
          <a:p>
            <a:pPr lvl="2"/>
            <a:r>
              <a:rPr lang="en-US" dirty="0"/>
              <a:t>more computationally expensive </a:t>
            </a:r>
          </a:p>
          <a:p>
            <a:pPr lvl="2"/>
            <a:r>
              <a:rPr lang="en-US" dirty="0"/>
              <a:t>difficult to train than the original </a:t>
            </a:r>
            <a:r>
              <a:rPr lang="en-US" dirty="0" err="1"/>
              <a:t>GATConv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Rewriting GAT from scratch: </a:t>
            </a:r>
          </a:p>
          <a:p>
            <a:pPr lvl="2"/>
            <a:r>
              <a:rPr lang="en-US" dirty="0"/>
              <a:t>Followed mathematical description in the paper, but slower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157" r="20157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Reproducing &amp; experimenting GAT </a:t>
            </a:r>
            <a:br>
              <a:rPr lang="en-US" dirty="0"/>
            </a:br>
            <a:r>
              <a:rPr lang="en-US" dirty="0"/>
              <a:t>- computational requirements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implement the GAT model and reproduce its results using </a:t>
            </a:r>
            <a:r>
              <a:rPr lang="en-US" dirty="0" err="1"/>
              <a:t>PyTorch</a:t>
            </a:r>
            <a:r>
              <a:rPr lang="en-US" dirty="0"/>
              <a:t> version 1.9.0 on two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local systems: a </a:t>
            </a:r>
            <a:r>
              <a:rPr lang="en-US" dirty="0" err="1"/>
              <a:t>Macbook</a:t>
            </a:r>
            <a:r>
              <a:rPr lang="en-US" dirty="0"/>
              <a:t> and a Windows with an Intel Core i7 CPU, 16GB RAM, and Intel UHD GPU.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Colab's</a:t>
            </a:r>
            <a:r>
              <a:rPr lang="en-US" dirty="0"/>
              <a:t> free GPU instance with 12GB of RAM.</a:t>
            </a:r>
          </a:p>
          <a:p>
            <a:r>
              <a:rPr lang="en-US" dirty="0" err="1"/>
              <a:t>PyTorch</a:t>
            </a:r>
            <a:r>
              <a:rPr lang="en-US" dirty="0"/>
              <a:t> and necessary dependencies installed using pip package manager on the local system, and within the Google </a:t>
            </a:r>
            <a:r>
              <a:rPr lang="en-US" dirty="0" err="1"/>
              <a:t>Colab</a:t>
            </a:r>
            <a:r>
              <a:rPr lang="en-US" dirty="0"/>
              <a:t> notebook environment.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157" r="20157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Reproducing &amp; experimenting GAT </a:t>
            </a:r>
            <a:br>
              <a:rPr lang="en-US" dirty="0"/>
            </a:br>
            <a:r>
              <a:rPr lang="en-US" dirty="0"/>
              <a:t>- findings &amp; RESULTS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Pytorch Geometric GAT implementation not flexible enough to exactly replicate paper's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Preliminary results are encouraging.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accuracy reaches 100% on Citeseer, Cora, and Pubmed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the model on PPI dataset is significantly slower than on other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accuracy on Pubmed dataset is essentially indistinguishable from paper's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accuracy on Citeseer and Cora datasets are about 5% worse than paper's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for PPI dataset are reported on training set, achieving a micro-averaged F1 score of 0.374 after 71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for other datasets are accuracy scores on test set after 200 epochs of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Signs of overfitting observed in experiments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2439" b="-102439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6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Reproducing &amp; experimenting GAT </a:t>
            </a:r>
            <a:br>
              <a:rPr lang="en-US" dirty="0"/>
            </a:br>
            <a:r>
              <a:rPr lang="en-US" dirty="0"/>
              <a:t>- conclusion &amp; future works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Encouraging preliminary results, but more work needed to improve accuracy and address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investigation and experimentation required to fully replicate paper's results.</a:t>
            </a:r>
          </a:p>
          <a:p>
            <a:pPr marL="0" indent="0">
              <a:buNone/>
            </a:pPr>
            <a:r>
              <a:rPr lang="en-US" dirty="0"/>
              <a:t>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Attempted to implement our own early stopping mechanism to reduce overfitting and improve test accuracy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2439" b="-102439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015C-8745-F979-354A-4D73E7DE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Graph Attention Networks (GAT)</a:t>
            </a:r>
            <a:br>
              <a:rPr lang="en-US" dirty="0"/>
            </a:br>
            <a:r>
              <a:rPr lang="en-US" dirty="0"/>
              <a:t>- Introduction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94F247A-DDA6-6B0B-27A3-38F5D17B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Graph Attention Networks (GAT) is a type of neural network that operates on graph-structured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by Petar Velickovic et al. in the paper "Graph Attention Networks" in 2018.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 is based on the attention mechanism, which allows the network to selectively attend to different nodes when computing node representations.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2EF7D-24B0-6319-BA90-14060DEBA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321" b="-30321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A27B1-E05E-C4F3-AF66-0073581E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Graph Attention Networks (GAT)</a:t>
            </a:r>
            <a:br>
              <a:rPr lang="en-US" dirty="0"/>
            </a:br>
            <a:r>
              <a:rPr lang="en-US" dirty="0"/>
              <a:t>- Background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Graphs are ubiquitous data structures used to model relationships between entities in various domains such as social networks, bioinformatics, and recommendation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neural networks cannot be applied directly to graphs due to the irregular and varying size of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 Convolutional Networks (GCN) was introduced as a way to extend convolutional neural networks (CNN) to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GCN has limitations such as over-smoothing and the inability to capture multi-hop relations</a:t>
            </a:r>
            <a:r>
              <a:rPr lang="en-US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B5AEF05D-3A31-07AD-7193-E0F4AF0E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7" r="20157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Graph Attention Networks (GAT)</a:t>
            </a:r>
            <a:br>
              <a:rPr lang="en-US" dirty="0"/>
            </a:br>
            <a:r>
              <a:rPr lang="en-US" dirty="0"/>
              <a:t>- architecture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GAT extends the GCN architecture by introducing the attention mechanism.</a:t>
            </a:r>
          </a:p>
          <a:p>
            <a:r>
              <a:rPr lang="en-US" sz="2200" dirty="0"/>
              <a:t>The attention mechanism computes weights for each neighboring node based on the current node's representation, allowing the network to selectively attend to important neighbors.</a:t>
            </a:r>
          </a:p>
          <a:p>
            <a:r>
              <a:rPr lang="en-US" sz="2200" dirty="0"/>
              <a:t>The attention weights are computed as a learned function of the node features and the weight matrix.</a:t>
            </a:r>
          </a:p>
          <a:p>
            <a:r>
              <a:rPr lang="en-US" sz="2200" dirty="0"/>
              <a:t>Multiple attention heads are used to compute multiple representations for each node, which are then concatenated and passed through a non-linearity to compute the final node representation.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5409" b="-35409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Graph Attention Networks (GAT)</a:t>
            </a:r>
            <a:br>
              <a:rPr lang="en-US" dirty="0"/>
            </a:br>
            <a:r>
              <a:rPr lang="en-US" dirty="0"/>
              <a:t>- ADVANTAGES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GAT has several advantages over GCN:</a:t>
            </a:r>
          </a:p>
          <a:p>
            <a:r>
              <a:rPr lang="en-US" sz="2000" dirty="0"/>
              <a:t>The attention mechanism allows for selective and adaptive aggregation of neighbor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Multi-head attention allows for capturing different types of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GAT can capture long-range dependencies by attending to distant nodes in the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GAT can handle graphs with varying size and structure</a:t>
            </a:r>
            <a:r>
              <a:rPr lang="en-US" sz="22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7" r="20157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Original paper implementation </a:t>
            </a:r>
            <a:br>
              <a:rPr lang="en-US" dirty="0"/>
            </a:br>
            <a:r>
              <a:rPr lang="en-US" dirty="0"/>
              <a:t>- background and problem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GATs were proposed to overcome limitations of other graph neural network architectures, such as GCNs, GraphSAGE, and DeepWalk. </a:t>
            </a:r>
          </a:p>
          <a:p>
            <a:pPr marL="0" indent="0">
              <a:buNone/>
            </a:pPr>
            <a:r>
              <a:rPr lang="en-US" dirty="0"/>
              <a:t>These limitations included:</a:t>
            </a:r>
          </a:p>
          <a:p>
            <a:r>
              <a:rPr lang="en-US" dirty="0"/>
              <a:t>Inability to operate on arbitrarily structured graphs, </a:t>
            </a:r>
          </a:p>
          <a:p>
            <a:r>
              <a:rPr lang="en-US" dirty="0"/>
              <a:t>Need to sample from input graphs, learning separate weight matrices for different node degrees, and </a:t>
            </a:r>
          </a:p>
          <a:p>
            <a:r>
              <a:rPr lang="en-US" dirty="0"/>
              <a:t>Inability to parallelize across nodes.</a:t>
            </a:r>
          </a:p>
          <a:p>
            <a:pPr marL="0" indent="0">
              <a:buNone/>
            </a:pPr>
            <a:r>
              <a:rPr lang="en-US" dirty="0"/>
              <a:t>GATs offer a solution to these limitations and allow for more efficient and effective processing of graph-structured data.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7" r="20157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Original paper implementation </a:t>
            </a:r>
            <a:br>
              <a:rPr lang="en-US" dirty="0"/>
            </a:br>
            <a:r>
              <a:rPr lang="en-US" dirty="0"/>
              <a:t>- Model &amp; DATA description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GAT model used four datasets, including Cora, Citeseer, Pubmed, and Protein-Protein Interaction (PPI), with varying features, classes, and sparsity.</a:t>
            </a:r>
          </a:p>
          <a:p>
            <a:r>
              <a:rPr lang="en-US" dirty="0"/>
              <a:t>For Cora and Citeseer, </a:t>
            </a:r>
          </a:p>
          <a:p>
            <a:pPr lvl="1"/>
            <a:r>
              <a:rPr lang="en-US" dirty="0"/>
              <a:t>2-layer GAT with 8 attention heads in the first layer and 1 attention head in the second layer,</a:t>
            </a:r>
          </a:p>
          <a:p>
            <a:pPr lvl="1"/>
            <a:r>
              <a:rPr lang="en-US" dirty="0"/>
              <a:t>L2 regularization with lambda = 0.0005</a:t>
            </a:r>
          </a:p>
          <a:p>
            <a:pPr lvl="1"/>
            <a:r>
              <a:rPr lang="en-US" dirty="0"/>
              <a:t>dropout with p = 0.6 to prevent overfitting</a:t>
            </a:r>
          </a:p>
          <a:p>
            <a:pPr lvl="1"/>
            <a:r>
              <a:rPr lang="en-US" dirty="0"/>
              <a:t>Achieved classification accuracies ~ 83.0% (Cora) and 72.5% (Citeseer).</a:t>
            </a:r>
          </a:p>
          <a:p>
            <a:r>
              <a:rPr lang="en-US" dirty="0"/>
              <a:t>For PubMed, </a:t>
            </a:r>
          </a:p>
          <a:p>
            <a:pPr lvl="1"/>
            <a:r>
              <a:rPr lang="en-US" dirty="0"/>
              <a:t>2-layer GAT with 8 attention heads in both first layer and second layers</a:t>
            </a:r>
          </a:p>
          <a:p>
            <a:pPr lvl="1"/>
            <a:r>
              <a:rPr lang="en-US" dirty="0"/>
              <a:t>L2 regularization coefficient of 0.001</a:t>
            </a:r>
          </a:p>
          <a:p>
            <a:pPr lvl="1"/>
            <a:r>
              <a:rPr lang="en-US" dirty="0"/>
              <a:t>Achieved an accuracy ~ 79%. </a:t>
            </a:r>
          </a:p>
          <a:p>
            <a:r>
              <a:rPr lang="en-US" dirty="0"/>
              <a:t>For protein-protein interaction, </a:t>
            </a:r>
          </a:p>
          <a:p>
            <a:pPr lvl="1"/>
            <a:r>
              <a:rPr lang="en-US" dirty="0"/>
              <a:t>3-layer GAT with 4 attention heads in the first two layers and 6 attention heads in the third layer </a:t>
            </a:r>
          </a:p>
          <a:p>
            <a:pPr lvl="1"/>
            <a:r>
              <a:rPr lang="en-US" dirty="0"/>
              <a:t>Achieving a micro-averaged F1 score of approximately 0.973.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" r="135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Reproducing &amp; experimenting GAT </a:t>
            </a:r>
            <a:br>
              <a:rPr lang="en-US" dirty="0"/>
            </a:br>
            <a:r>
              <a:rPr lang="en-US" dirty="0"/>
              <a:t>- Scope &amp; objective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Reproducing Graph Attention Networks (GATs) results using Cora, Citeseer, PubMed, and Protein-protein interaction datasets.</a:t>
            </a:r>
          </a:p>
          <a:p>
            <a:r>
              <a:rPr lang="en-US" dirty="0"/>
              <a:t>Aim for high classification accuracies and micro-averaged F1 score</a:t>
            </a:r>
          </a:p>
          <a:p>
            <a:r>
              <a:rPr lang="en-US" dirty="0"/>
              <a:t>Test the hypothesis that the results will be similar or better than previous studies.</a:t>
            </a:r>
          </a:p>
          <a:p>
            <a:r>
              <a:rPr lang="en-US" dirty="0"/>
              <a:t>Ablation studies and architectural variations will be conducted, such as replacing the self-attention mechanism and shared weight matrix with other metrics or the encoding phase of an autoencoder.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7" r="20157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09C-8181-C8EB-4B9E-20A533EC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Reproducing &amp; experimenting GAT </a:t>
            </a:r>
            <a:br>
              <a:rPr lang="en-US" dirty="0"/>
            </a:br>
            <a:r>
              <a:rPr lang="en-US" dirty="0"/>
              <a:t>- Methodology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FD71070-A4EC-42D4-020D-ACA1B246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482419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Datasets used in the original paper are publicly available, including in the Pytorch Geometric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datasets are relatively small, with the largest being 15.5MB when compressed.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Experiments are run locally and on Google </a:t>
            </a:r>
            <a:r>
              <a:rPr lang="en-US" dirty="0" err="1"/>
              <a:t>Colab</a:t>
            </a:r>
            <a:r>
              <a:rPr lang="en-US" dirty="0"/>
              <a:t>, providing sufficient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official GAT implementation was modified to suit the project's needs and to run model variants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aims to deepen understanding of GATs and contribute to ongoing research in the field.</a:t>
            </a: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E713-A070-42E3-60AF-E2F15FF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3" name="Picture 2" descr="Illuminated server room panel">
            <a:extLst>
              <a:ext uri="{FF2B5EF4-FFF2-40B4-BE49-F238E27FC236}">
                <a16:creationId xmlns:a16="http://schemas.microsoft.com/office/drawing/2014/main" id="{BD85E323-E740-307F-E3DA-5159B475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7" r="20157"/>
          <a:stretch/>
        </p:blipFill>
        <p:spPr>
          <a:xfrm>
            <a:off x="7872307" y="2193036"/>
            <a:ext cx="3261974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15137</TotalTime>
  <Words>1228</Words>
  <Application>Microsoft Macintosh PowerPoint</Application>
  <PresentationFormat>Widescreen</PresentationFormat>
  <Paragraphs>120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CS598 DLH Project: Reproduce and Experiment with Graph Attention Networks </vt:lpstr>
      <vt:lpstr>Graph Attention Networks (GAT) - Introduction</vt:lpstr>
      <vt:lpstr>Graph Attention Networks (GAT) - Background</vt:lpstr>
      <vt:lpstr>Graph Attention Networks (GAT) - architecture</vt:lpstr>
      <vt:lpstr>Graph Attention Networks (GAT) - ADVANTAGES</vt:lpstr>
      <vt:lpstr>Original paper implementation  - background and problem</vt:lpstr>
      <vt:lpstr>Original paper implementation  - Model &amp; DATA description</vt:lpstr>
      <vt:lpstr>Reproducing &amp; experimenting GAT  - Scope &amp; objective</vt:lpstr>
      <vt:lpstr>Reproducing &amp; experimenting GAT  - Methodology</vt:lpstr>
      <vt:lpstr>Reproducing &amp; experimenting GAT  - model implementation</vt:lpstr>
      <vt:lpstr>Reproducing &amp; experimenting GAT  - computational requirements</vt:lpstr>
      <vt:lpstr>Reproducing &amp; experimenting GAT  - findings &amp; RESULTS</vt:lpstr>
      <vt:lpstr>Reproducing &amp; experimenting GAT  - conclusion &amp;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 Soni</dc:creator>
  <cp:lastModifiedBy>Microsoft Office User</cp:lastModifiedBy>
  <cp:revision>14</cp:revision>
  <dcterms:created xsi:type="dcterms:W3CDTF">2022-08-31T02:14:16Z</dcterms:created>
  <dcterms:modified xsi:type="dcterms:W3CDTF">2023-04-30T05:29:33Z</dcterms:modified>
</cp:coreProperties>
</file>