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771CEA-224D-4F76-B0C7-4DE510369731}">
  <a:tblStyle styleId="{B8771CEA-224D-4F76-B0C7-4DE5103697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regular.fntdata"/><Relationship Id="rId43" Type="http://schemas.openxmlformats.org/officeDocument/2006/relationships/slide" Target="slides/slide37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5.xml"/><Relationship Id="rId55" Type="http://schemas.openxmlformats.org/officeDocument/2006/relationships/font" Target="fonts/Lato-boldItalic.fntdata"/><Relationship Id="rId10" Type="http://schemas.openxmlformats.org/officeDocument/2006/relationships/slide" Target="slides/slide4.xml"/><Relationship Id="rId54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72fe5dc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72fe5dc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3931aaa4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3931aaa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239f64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239f64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221b9eb0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9221b9eb0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9221b9eb0_2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9221b9eb0_2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9221b9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9221b9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366117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366117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3931aaa4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3931aaa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3931aaa48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3931aaa48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3931aaa48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3931aaa48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36611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36611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3931aaa48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3931aaa48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3931aaa48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3931aaa48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3931aaa48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3931aaa48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3931aaa48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3931aaa48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3931aaa48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83931aaa48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3931aaa48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83931aaa48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3931aaa48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3931aaa48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3931aaa48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3931aaa48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3931aaa48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3931aaa48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3931aaa48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3931aaa48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72fe5dc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72fe5dc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3931aaa48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3931aaa48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3931aaa48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83931aaa48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3931aaa48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3931aaa48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3931aaa48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3931aaa48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3931aaa48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3931aaa48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3931aaa48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3931aaa48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3931aaa48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3931aaa48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3931aaa48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3931aaa48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931aa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931aa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4366117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4366117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366117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366117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366117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366117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72fe5dc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872fe5dc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4199e3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4199e3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GkDbwYibkt63gJVIrYdPncJGYMxSrnAXNDhBt14qsMM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docs.house.gov/meetings/JU/JU05/20190716/109793/HHRG-116-JU05-20190716-SD038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house.gov/meetings/JU/JU05/20190716/109793/HHRG-116-JU05-20190716-SD038.pdf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drive/folders/1WxRs01f8svc-jYpofbfg4435UQ9eGlG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2102.00141.pdf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google.com/document/d/118ZErsIwa1ctQuRK0YYhZIkgMTgxY2lt6v8vXsOZqlw/edi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1795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Sponsored is the New Organic: Implications of Sponsored Search Results in E-commerce Marketplaces</a:t>
            </a:r>
            <a:endParaRPr sz="28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0850" y="2735025"/>
            <a:ext cx="7688100" cy="1877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Kushagra Chitkara   [19EE10036]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Arundhuti Naskar    [19EE10009]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Rishitha Potnuru      [19EE10047]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Pranav Khandka      [19EE10048]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Somnath Banerjee   [21CS91W06]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		              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(Phase 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Empirical Analysis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fraction of products are Amazon Private Labels/Special Merchants among all a) Sponsored Results, b) Organic Results, and c) Sponsored + Organic results ?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positions where Amazon Private Labels/Special Merchants appear ?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 SERP 1 of the products)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(Temporal) Distribution of results and highlighting the cells ? (For SERP 1 of the products)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of Amazon Claim “Only 2-3 percent of the ad space is occupied by Private Labels” ?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 [1.1]</a:t>
            </a:r>
            <a:endParaRPr/>
          </a:p>
        </p:txBody>
      </p:sp>
      <p:graphicFrame>
        <p:nvGraphicFramePr>
          <p:cNvPr id="156" name="Google Shape;156;p23"/>
          <p:cNvGraphicFramePr/>
          <p:nvPr/>
        </p:nvGraphicFramePr>
        <p:xfrm>
          <a:off x="4661400" y="210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{B8771CEA-224D-4F76-B0C7-4DE510369731}</a:tableStyleId>
              </a:tblPr>
              <a:tblGrid>
                <a:gridCol w="586075"/>
                <a:gridCol w="619000"/>
                <a:gridCol w="539975"/>
                <a:gridCol w="586075"/>
                <a:gridCol w="612425"/>
                <a:gridCol w="559750"/>
                <a:gridCol w="658525"/>
              </a:tblGrid>
              <a:tr h="4732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Product</a:t>
                      </a:r>
                      <a:endParaRPr b="1" sz="9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PRIVATE LABEL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63500" marB="63500" marR="63500" marL="6350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SPECIAL MERCHANTS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353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Sponsored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Organic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Total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Sponsored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Organic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Total</a:t>
                      </a:r>
                      <a:endParaRPr b="1" sz="900"/>
                    </a:p>
                  </a:txBody>
                  <a:tcPr marT="63500" marB="63500" marR="63500" marL="63500"/>
                </a:tc>
              </a:tr>
              <a:tr h="40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Toilet Paper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0.083334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0.11667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0.83334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0.4912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40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USB Cable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0.1363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0.9375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0.9545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40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Wall Clock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0.0833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0.0208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0.033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0.1276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0.1186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40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Washing Machine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0.1666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0.045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0.1875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0.3181</a:t>
                      </a:r>
                      <a:endParaRPr sz="9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7" name="Google Shape;157;p23"/>
          <p:cNvSpPr txBox="1"/>
          <p:nvPr/>
        </p:nvSpPr>
        <p:spPr>
          <a:xfrm>
            <a:off x="859200" y="2106825"/>
            <a:ext cx="354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Sample Fractions of Sponsored, Organic and total Percentage for Private Label and Special Merchants (Captured on 28.02.2022)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	This is snapshot of 4 products.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3. 	Whole results can be found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here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Empirical Analysis (Cont.) [1.2]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612988" y="4628675"/>
            <a:ext cx="16536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GRID Representation of Private labels</a:t>
            </a:r>
            <a:endParaRPr b="1" sz="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7204838" y="4676950"/>
            <a:ext cx="14298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GRID Representation of Special Merchants</a:t>
            </a:r>
            <a:endParaRPr b="1" sz="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614475" y="2435000"/>
            <a:ext cx="4108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Sample GRID representation of Private Labels for Tissue Paper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Sample GRID representation of Special Merchants for Tissue Paper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875" y="1853850"/>
            <a:ext cx="2245850" cy="27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750" y="1857000"/>
            <a:ext cx="2245850" cy="27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Empirical Analysis (Grid Wise) [1.3]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271288" y="4838700"/>
            <a:ext cx="23028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GRID Representation of Private labels Tissue Paper</a:t>
            </a:r>
            <a:endParaRPr b="1" sz="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419025" y="4838700"/>
            <a:ext cx="23727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GRID Representation of Special Merchants Tissue Paper</a:t>
            </a:r>
            <a:endParaRPr b="1" sz="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853850"/>
            <a:ext cx="282608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332" y="1853850"/>
            <a:ext cx="28260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Empirical Analysis (Row Wise) [1.3]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20175" y="1853850"/>
            <a:ext cx="541350" cy="30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775" y="1853853"/>
            <a:ext cx="541350" cy="302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714150" y="2571750"/>
            <a:ext cx="3985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Sample GRID representation of Private Labels for Monitor Stand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Sample GRID representation of Special Merchants for Monitor Stand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4699650" y="4874675"/>
            <a:ext cx="16536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r>
              <a:rPr b="1" lang="en" sz="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Representation of Private labels</a:t>
            </a:r>
            <a:endParaRPr b="1" sz="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6964050" y="4874675"/>
            <a:ext cx="16536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r>
              <a:rPr b="1" lang="en" sz="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Representation of SM  labels</a:t>
            </a:r>
            <a:endParaRPr b="1" sz="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Empirical Analysis [1.4]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450" y="1737096"/>
            <a:ext cx="5099325" cy="331455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729450" y="2424613"/>
            <a:ext cx="3225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“Amazon claims that only 2-3 percent of the ad space is occupied by Private Labels”*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Percentage of Mean of Temporal Sponsored Private Label Products till SERP 3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73600" y="4782850"/>
            <a:ext cx="141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*Taken from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(Point 44)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Empirical Analysis (Cont.) [1.4]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796025" y="2407100"/>
            <a:ext cx="3500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“Amazon claims that only 2-3 percent of the ad space is occupied by Private Labels”*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Percentage of Mean of Temporal Sponsored Private Label Products till end of SERP</a:t>
            </a:r>
            <a:endParaRPr sz="1200"/>
          </a:p>
        </p:txBody>
      </p:sp>
      <p:sp>
        <p:nvSpPr>
          <p:cNvPr id="201" name="Google Shape;201;p28"/>
          <p:cNvSpPr txBox="1"/>
          <p:nvPr/>
        </p:nvSpPr>
        <p:spPr>
          <a:xfrm>
            <a:off x="73600" y="4782850"/>
            <a:ext cx="141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*Taken from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(Point 44)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325" y="1948100"/>
            <a:ext cx="4540751" cy="29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 (Cont.) [1.5]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325" y="1995200"/>
            <a:ext cx="3039400" cy="1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318" y="3523825"/>
            <a:ext cx="3039420" cy="12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6560275" y="1702700"/>
            <a:ext cx="1217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(a)SPL Products Till Page 1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6630300" y="3231313"/>
            <a:ext cx="114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(b)SPL Products Till End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853325" y="2024450"/>
            <a:ext cx="43785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“Amazon claims that only 2-3 percent of the ad space is occupied by Private Labels”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	Sample Captured for consecutive 5 days. Taken the sponsored private label product and as per observation on 28/02, ‘Toilet paper’ SPL was seen .25% on the first page.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2.	Sample Captured for consecutive 5 days. Taken the sponsored private label product and as per observation for overall result on the same day and found ‘Toilet paper’ SPL was seen .33% on SERP result.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Recap (Implication)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 on Producer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Sponsored Advertisements Replacing Organic recommendations.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of more than 2-3 percent of the ad space is occupied by Private Labels.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Exposure of top brands and sellers.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 on Customer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good or bad the private label products?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Survey and Analysis on preference of products.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customer prefer sponsored more?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323000" y="4743300"/>
            <a:ext cx="18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Midterm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729450" y="129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Exposure of Top Brands and Sellers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Organic attention and Observed attention.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geometric attention distribution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to quantify the attention at each position.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Considered p value: 0.35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Observed Exposure and Organic Exposure.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been observed that through sponsored ads exposure of Private Labels/ Special Merchants increased significantly.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510275" y="4439325"/>
            <a:ext cx="824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Ref:</a:t>
            </a:r>
            <a:r>
              <a:rPr lang="en" sz="1000"/>
              <a:t> </a:t>
            </a:r>
            <a:r>
              <a:rPr b="1" lang="en" sz="700" u="sng">
                <a:solidFill>
                  <a:schemeClr val="hlink"/>
                </a:solidFill>
                <a:hlinkClick r:id="rId3"/>
              </a:rPr>
              <a:t>When the Umpire is also a Player: Bias in Private Label Product Recommendations on E-commerce Marketplaces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7" name="Google Shape;227;p31"/>
          <p:cNvGrpSpPr/>
          <p:nvPr/>
        </p:nvGrpSpPr>
        <p:grpSpPr>
          <a:xfrm>
            <a:off x="5836825" y="2184550"/>
            <a:ext cx="2304300" cy="938100"/>
            <a:chOff x="6113850" y="2078875"/>
            <a:chExt cx="2304300" cy="938100"/>
          </a:xfrm>
        </p:grpSpPr>
        <p:sp>
          <p:nvSpPr>
            <p:cNvPr id="228" name="Google Shape;228;p31"/>
            <p:cNvSpPr txBox="1"/>
            <p:nvPr/>
          </p:nvSpPr>
          <p:spPr>
            <a:xfrm>
              <a:off x="6113850" y="2078875"/>
              <a:ext cx="2304300" cy="938100"/>
            </a:xfrm>
            <a:prstGeom prst="rect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Times New Roman"/>
                  <a:ea typeface="Times New Roman"/>
                  <a:cs typeface="Times New Roman"/>
                  <a:sym typeface="Times New Roman"/>
                </a:rPr>
                <a:t>Probability of clicking an item is </a:t>
              </a:r>
              <a:r>
                <a:rPr b="1" lang="en" sz="1100"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" sz="1100"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Times New Roman"/>
                  <a:ea typeface="Times New Roman"/>
                  <a:cs typeface="Times New Roman"/>
                  <a:sym typeface="Times New Roman"/>
                </a:rPr>
                <a:t>Attention of a product ranked in </a:t>
              </a:r>
              <a:r>
                <a:rPr b="1" i="1" lang="en" sz="11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="1" lang="en" sz="1100">
                  <a:latin typeface="Times New Roman"/>
                  <a:ea typeface="Times New Roman"/>
                  <a:cs typeface="Times New Roman"/>
                  <a:sym typeface="Times New Roman"/>
                </a:rPr>
                <a:t>th</a:t>
              </a:r>
              <a:r>
                <a:rPr lang="en" sz="1100">
                  <a:latin typeface="Times New Roman"/>
                  <a:ea typeface="Times New Roman"/>
                  <a:cs typeface="Times New Roman"/>
                  <a:sym typeface="Times New Roman"/>
                </a:rPr>
                <a:t> position is: 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Times New Roman"/>
                  <a:ea typeface="Times New Roman"/>
                  <a:cs typeface="Times New Roman"/>
                  <a:sym typeface="Times New Roman"/>
                </a:rPr>
                <a:t>for all available ranks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29" name="Google Shape;22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38838" y="2528950"/>
              <a:ext cx="1400175" cy="219075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Amazon: the biggest e-commerce marketplace (&gt;12M Products, &gt;30 categories, &gt;200M unique visitor per Minute).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Sponsored recommendations offer a powerful option to platforms to explicitly steer customers toward (or away from) certain products.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Private Labels(PLs) enjoy a significantly high promotion in the sponsored recommendations.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Exposure of Backpack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5" y="2571750"/>
            <a:ext cx="4514375" cy="2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2083050" y="2239300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1836975" y="1796150"/>
            <a:ext cx="590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Red bar signifies Observed exposure and green bar signifies organic exposure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Exposure of Backpack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5" y="2571750"/>
            <a:ext cx="4514375" cy="19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975" y="2571750"/>
            <a:ext cx="4031124" cy="2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1836975" y="1796150"/>
            <a:ext cx="590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Red bar signifies Observed exposure and green bar signifies organic exposure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083063" y="2245175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6556975" y="2245175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Seller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Exposure of Wall Clock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1836975" y="1796150"/>
            <a:ext cx="590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Red bar signifies Observed exposure and green bar signifies organic exposure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2083063" y="2245175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00" y="2645375"/>
            <a:ext cx="4268250" cy="2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Exposure of Wall Clock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1836975" y="1796150"/>
            <a:ext cx="590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Red bar signifies Observed exposure and green bar signifies organic exposure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2083063" y="2245175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6556975" y="2245175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Seller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925" y="2645375"/>
            <a:ext cx="4106525" cy="24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00" y="2645375"/>
            <a:ext cx="4268250" cy="2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Products Good or Bad?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organic position at which the sponsored products appear.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average user rating and number of ratings of these products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good / bad are they as compared to the organic results that appear on the first SERP?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the price, avg rating, number of rating of the products in sponsored results and organic list.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distributions and check student t-test for significance.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Organic Positions of Sponsored Products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1504806" y="1853850"/>
            <a:ext cx="17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Vegetable Chopper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75" y="2158650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Organic Positions of Sponsored Products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1504806" y="1853850"/>
            <a:ext cx="17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Vegetable Chopper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450" y="2029050"/>
            <a:ext cx="3189100" cy="30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/>
        </p:nvSpPr>
        <p:spPr>
          <a:xfrm>
            <a:off x="5843700" y="1758450"/>
            <a:ext cx="16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Washing Machine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675" y="2158650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Average User Ratings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Sponsored Products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1517797" y="1853850"/>
            <a:ext cx="18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Vegetable Chopper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2" y="2158650"/>
            <a:ext cx="33833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Average User Ratings of Sponsored Products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1517797" y="1853850"/>
            <a:ext cx="18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Vegetable Chopper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2" y="2158650"/>
            <a:ext cx="33833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275" y="2061475"/>
            <a:ext cx="3020800" cy="30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/>
        </p:nvSpPr>
        <p:spPr>
          <a:xfrm>
            <a:off x="5834875" y="1758450"/>
            <a:ext cx="16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Washing Machine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Ratings of Sponsored Products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41"/>
          <p:cNvSpPr txBox="1"/>
          <p:nvPr/>
        </p:nvSpPr>
        <p:spPr>
          <a:xfrm>
            <a:off x="1853238" y="18538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Wall Clock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00275"/>
            <a:ext cx="35261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5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9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sponsored products getting overpromotion?</a:t>
            </a:r>
            <a:endParaRPr sz="196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9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of Organic Search Results on Search Engine Result Page (SERP)?</a:t>
            </a:r>
            <a:endParaRPr sz="196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9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PLs overpromoted?</a:t>
            </a:r>
            <a:endParaRPr sz="196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9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Validating good/bad sponsored products.</a:t>
            </a:r>
            <a:endParaRPr sz="196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1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9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preference on sponsored products?</a:t>
            </a:r>
            <a:endParaRPr sz="196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15384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Ratings of Sponsored Products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1853238" y="18538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Wall Clock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00275"/>
            <a:ext cx="352617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150" y="2132925"/>
            <a:ext cx="3408600" cy="30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2"/>
          <p:cNvSpPr txBox="1"/>
          <p:nvPr/>
        </p:nvSpPr>
        <p:spPr>
          <a:xfrm>
            <a:off x="6186295" y="1800075"/>
            <a:ext cx="7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Battery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Box Plot Distribution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826625" y="1853850"/>
            <a:ext cx="764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00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The BOX PLOT Price distribution for 10 days is shown. Blue boxes are for sponsored items and Orange are for Organic products.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" y="2176950"/>
            <a:ext cx="5155750" cy="29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3"/>
          <p:cNvSpPr txBox="1"/>
          <p:nvPr/>
        </p:nvSpPr>
        <p:spPr>
          <a:xfrm>
            <a:off x="6266100" y="3204475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Tissue Paper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Trend 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Box Plot Distribution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44"/>
          <p:cNvSpPr txBox="1"/>
          <p:nvPr/>
        </p:nvSpPr>
        <p:spPr>
          <a:xfrm>
            <a:off x="2675550" y="1796150"/>
            <a:ext cx="379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Sponsored median is ________ than Organic median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4" name="Google Shape;334;p44"/>
          <p:cNvGraphicFramePr/>
          <p:nvPr/>
        </p:nvGraphicFramePr>
        <p:xfrm>
          <a:off x="1602000" y="244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{B8771CEA-224D-4F76-B0C7-4DE510369731}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Products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Rating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Toilet Paper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Higher(8/10)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Equal(8/10)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Higher(10/10)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USB Cable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Higher(10/10)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Higher(6/10)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Higher(10/10)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Wall Clock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Higher(10/10)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Higher(7/10)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Lesser(8/10)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35" name="Google Shape;335;p44"/>
          <p:cNvSpPr txBox="1"/>
          <p:nvPr/>
        </p:nvSpPr>
        <p:spPr>
          <a:xfrm>
            <a:off x="7888750" y="4692275"/>
            <a:ext cx="1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Full Result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Take away from Box Plot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similar quality products, customers have to pay a higher price for sponsored products and this trends continues for all 10 products for which we have done the analysis.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most cases the gaps between mean price is statistically significant.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Customer Survey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orms response chart. Question title: Which vegetable chopper would you prefer to buy?. Number of responses: 141 responses." id="347" name="Google Shape;347;p46" title="Which vegetable chopper would you prefer to buy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112" y="2070400"/>
            <a:ext cx="6719375" cy="28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Customer Survey Cont.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orms response chart. Question title: Which wall clock would you prefer to buy?. Number of responses: 141 responses." id="353" name="Google Shape;353;p47" title="Which wall clock would you prefer to buy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88" y="2006250"/>
            <a:ext cx="7091620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Customer Survey Agg. statistics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48"/>
          <p:cNvSpPr txBox="1"/>
          <p:nvPr/>
        </p:nvSpPr>
        <p:spPr>
          <a:xfrm>
            <a:off x="868825" y="2707100"/>
            <a:ext cx="3387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Total survey response 141.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All products wise break up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0" name="Google Shape;3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25" y="2006250"/>
            <a:ext cx="4583374" cy="297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/>
        </p:nvSpPr>
        <p:spPr>
          <a:xfrm>
            <a:off x="3272075" y="2118600"/>
            <a:ext cx="274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175" y="1812600"/>
            <a:ext cx="2715902" cy="28248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572000" y="2271600"/>
            <a:ext cx="1059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Sponsored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629750" y="3631050"/>
            <a:ext cx="944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Organic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53325" y="1989125"/>
            <a:ext cx="34899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Mostly Sponsored results replacing organic results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Sponsored results offer a powerful option to nudge customers.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3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Mechanism on Amazon</a:t>
            </a:r>
            <a:endParaRPr sz="21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01" y="1853850"/>
            <a:ext cx="474085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826625" y="1867575"/>
            <a:ext cx="3163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Search: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Customers search for specific items they are aware of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Grid wise, Row wise.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Sponsored Results vs     Organic Results.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Sponsored advertisements are interleaved between organic search results.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368125" y="4712400"/>
            <a:ext cx="21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*Screenshot taken from Amazon.in.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*Image showing Row wise search result.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3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party products (3P)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50" y="1951800"/>
            <a:ext cx="3765826" cy="21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56113" y="4329750"/>
            <a:ext cx="3755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Many products from different 3P brands are sold on Amazon e.g., Duracell.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party products (3P) Vs. Amazon private labels (PL)</a:t>
            </a:r>
            <a:endParaRPr b="0" sz="25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50" y="1951800"/>
            <a:ext cx="3765826" cy="21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1250" y="1951800"/>
            <a:ext cx="3922901" cy="206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556113" y="4329750"/>
            <a:ext cx="3755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Many products from different 3P brands are sold on Amazon e.g., Duracell.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731300" y="4197000"/>
            <a:ext cx="3922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Amazon also produces its own PL products under brand names e.g., AmazonBasics.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(Phase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7650" y="1956400"/>
            <a:ext cx="7688700" cy="29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Wall Clock, Washing Machine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Toilet Paper, USB Cable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Tissue Paper, Monitor Stand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HDMI Cable, Vegetable Chopper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Backpack, Battery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crawled the Amazon website for data collection (Collected 10 Days data).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recommendations and metadata for each products were collected.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Organic, Sponsored, Private Labels(PLs) , Special Merchant(SMs) products were collected. 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Collection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6259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Wise and Column Wise Crawler.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Crawled ‘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’, 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‘BRAND’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‘RATINGS’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‘SPONSORED’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‘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AMAZON'S CHOICE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’, ‘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SELLER NAME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etc.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Private Labels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Pinzon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AmazonBasics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Solimo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Elements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Wag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Mama Bear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Presto!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Wickedly Prime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365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AmazonFresh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Belly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Vedaka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Goodthreads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206 Collective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Essentials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10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Brand -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Solimo’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Special Merchant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Cloudtail India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Appario Retail Private Ltd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