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59" r:id="rId6"/>
    <p:sldId id="273" r:id="rId7"/>
    <p:sldId id="274" r:id="rId8"/>
    <p:sldId id="275" r:id="rId9"/>
    <p:sldId id="276" r:id="rId10"/>
    <p:sldId id="277" r:id="rId11"/>
    <p:sldId id="279" r:id="rId12"/>
    <p:sldId id="278" r:id="rId13"/>
    <p:sldId id="267" r:id="rId14"/>
    <p:sldId id="268" r:id="rId1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50" b="0" i="0">
                <a:solidFill>
                  <a:srgbClr val="080808"/>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50" b="0" i="0">
                <a:solidFill>
                  <a:srgbClr val="080808"/>
                </a:solidFill>
                <a:latin typeface="Carlito"/>
                <a:cs typeface="Carlito"/>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50" b="0" i="0">
                <a:solidFill>
                  <a:srgbClr val="080808"/>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1439" y="68580"/>
            <a:ext cx="2286000" cy="96012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3542030" y="3141344"/>
            <a:ext cx="2059939" cy="495300"/>
          </a:xfrm>
          <a:prstGeom prst="rect">
            <a:avLst/>
          </a:prstGeom>
        </p:spPr>
        <p:txBody>
          <a:bodyPr wrap="square" lIns="0" tIns="0" rIns="0" bIns="0">
            <a:spAutoFit/>
          </a:bodyPr>
          <a:lstStyle>
            <a:lvl1pPr>
              <a:defRPr sz="3050" b="0" i="0">
                <a:solidFill>
                  <a:srgbClr val="080808"/>
                </a:solidFill>
                <a:latin typeface="Carlito"/>
                <a:cs typeface="Carlito"/>
              </a:defRPr>
            </a:lvl1pPr>
          </a:lstStyle>
          <a:p>
            <a:endParaRPr/>
          </a:p>
        </p:txBody>
      </p:sp>
      <p:sp>
        <p:nvSpPr>
          <p:cNvPr id="3" name="Holder 3"/>
          <p:cNvSpPr>
            <a:spLocks noGrp="1"/>
          </p:cNvSpPr>
          <p:nvPr>
            <p:ph type="body" idx="1"/>
          </p:nvPr>
        </p:nvSpPr>
        <p:spPr>
          <a:xfrm>
            <a:off x="2000249" y="2077085"/>
            <a:ext cx="5143500" cy="3220085"/>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3/4/2024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hyperlink" Target="https://www.rhydolabz.com/documents/26/BLDC_A2212_13T.pdf" TargetMode="External"/><Relationship Id="rId3" Type="http://schemas.openxmlformats.org/officeDocument/2006/relationships/hyperlink" Target="https://www.mdpi.com/2226-4310/8/9/252" TargetMode="External"/><Relationship Id="rId7" Type="http://schemas.openxmlformats.org/officeDocument/2006/relationships/hyperlink" Target="https://invensense.tdk.com/wp-content/uploads/2015/02/MPU-6000-Datasheet1.pdf" TargetMode="External"/><Relationship Id="rId2" Type="http://schemas.openxmlformats.org/officeDocument/2006/relationships/hyperlink" Target="https://ethz.ch/content/dam/ethz/special-interest/mavt/dynamic-systems-n-control/idsc-dam/Research_DAndrea/Cubli/Cubli_IROS2012.pdf" TargetMode="External"/><Relationship Id="rId1" Type="http://schemas.openxmlformats.org/officeDocument/2006/relationships/slideLayout" Target="../slideLayouts/slideLayout2.xml"/><Relationship Id="rId6" Type="http://schemas.openxmlformats.org/officeDocument/2006/relationships/hyperlink" Target="https://media.digikey.com/pdf/Data%20Sheets/Adafruit%20PDFs/4622_Web.pdf" TargetMode="External"/><Relationship Id="rId5" Type="http://schemas.openxmlformats.org/officeDocument/2006/relationships/hyperlink" Target="https://in.mathworks.com/help/matlab/ref/ode45.html" TargetMode="External"/><Relationship Id="rId4" Type="http://schemas.openxmlformats.org/officeDocument/2006/relationships/hyperlink" Target="https://www.researchgate.net/publication/224323192_Satellite_attitude_control_using_three_reaction_wheels" TargetMode="External"/><Relationship Id="rId9"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3900" y="990600"/>
            <a:ext cx="7696200" cy="1382430"/>
          </a:xfrm>
          <a:prstGeom prst="rect">
            <a:avLst/>
          </a:prstGeom>
        </p:spPr>
        <p:txBody>
          <a:bodyPr vert="horz" wrap="square" lIns="0" tIns="27940" rIns="0" bIns="0" rtlCol="0">
            <a:spAutoFit/>
          </a:bodyPr>
          <a:lstStyle/>
          <a:p>
            <a:pPr marL="965835" marR="963294" algn="ctr">
              <a:spcBef>
                <a:spcPts val="220"/>
              </a:spcBef>
            </a:pPr>
            <a:r>
              <a:rPr lang="en-IN" sz="2800" b="1" spc="-75" dirty="0">
                <a:solidFill>
                  <a:srgbClr val="000000"/>
                </a:solidFill>
                <a:latin typeface="Times New Roman"/>
                <a:cs typeface="Times New Roman"/>
              </a:rPr>
              <a:t>An Internship Report</a:t>
            </a:r>
            <a:br>
              <a:rPr lang="en-IN" sz="2800" spc="-75" dirty="0">
                <a:solidFill>
                  <a:srgbClr val="000000"/>
                </a:solidFill>
                <a:latin typeface="Times New Roman"/>
                <a:cs typeface="Times New Roman"/>
              </a:rPr>
            </a:br>
            <a:r>
              <a:rPr sz="2800" spc="-100" dirty="0">
                <a:solidFill>
                  <a:srgbClr val="000000"/>
                </a:solidFill>
                <a:latin typeface="Times New Roman"/>
                <a:cs typeface="Times New Roman"/>
              </a:rPr>
              <a:t>Review</a:t>
            </a:r>
            <a:r>
              <a:rPr lang="en-IN" sz="2800" spc="-100" dirty="0">
                <a:solidFill>
                  <a:srgbClr val="000000"/>
                </a:solidFill>
                <a:latin typeface="Times New Roman"/>
                <a:cs typeface="Times New Roman"/>
              </a:rPr>
              <a:t>-1</a:t>
            </a:r>
            <a:r>
              <a:rPr lang="en-IN" sz="2800" spc="-70" dirty="0">
                <a:solidFill>
                  <a:srgbClr val="000000"/>
                </a:solidFill>
                <a:latin typeface="Times New Roman"/>
                <a:cs typeface="Times New Roman"/>
              </a:rPr>
              <a:t> </a:t>
            </a:r>
            <a:br>
              <a:rPr lang="en-IN" sz="2800" spc="-70" dirty="0">
                <a:solidFill>
                  <a:srgbClr val="000000"/>
                </a:solidFill>
                <a:latin typeface="Times New Roman"/>
                <a:cs typeface="Times New Roman"/>
              </a:rPr>
            </a:br>
            <a:br>
              <a:rPr lang="en-IN" sz="2400" spc="-70" dirty="0">
                <a:solidFill>
                  <a:srgbClr val="000000"/>
                </a:solidFill>
                <a:latin typeface="Times New Roman"/>
                <a:cs typeface="Times New Roman"/>
              </a:rPr>
            </a:br>
            <a:r>
              <a:rPr lang="en-IN" sz="800" spc="-70" dirty="0">
                <a:solidFill>
                  <a:srgbClr val="000000"/>
                </a:solidFill>
                <a:latin typeface="Times New Roman"/>
                <a:cs typeface="Times New Roman"/>
              </a:rPr>
              <a:t>                                                                                                                                                                                                                                                                                                   </a:t>
            </a:r>
            <a:endParaRPr sz="800" spc="-70" dirty="0">
              <a:solidFill>
                <a:srgbClr val="000000"/>
              </a:solidFill>
              <a:latin typeface="Times New Roman"/>
              <a:cs typeface="Times New Roman"/>
            </a:endParaRPr>
          </a:p>
        </p:txBody>
      </p:sp>
      <p:sp>
        <p:nvSpPr>
          <p:cNvPr id="3" name="object 3"/>
          <p:cNvSpPr txBox="1">
            <a:spLocks noGrp="1"/>
          </p:cNvSpPr>
          <p:nvPr>
            <p:ph type="body" idx="1"/>
          </p:nvPr>
        </p:nvSpPr>
        <p:spPr>
          <a:xfrm>
            <a:off x="1219200" y="2362200"/>
            <a:ext cx="6705600" cy="3160481"/>
          </a:xfrm>
          <a:prstGeom prst="rect">
            <a:avLst/>
          </a:prstGeom>
        </p:spPr>
        <p:txBody>
          <a:bodyPr vert="horz" wrap="square" lIns="0" tIns="13335" rIns="0" bIns="0" rtlCol="0">
            <a:spAutoFit/>
          </a:bodyPr>
          <a:lstStyle/>
          <a:p>
            <a:pPr marL="32384" algn="ctr">
              <a:lnSpc>
                <a:spcPct val="100000"/>
              </a:lnSpc>
            </a:pPr>
            <a:r>
              <a:rPr lang="en-IN" spc="175" dirty="0"/>
              <a:t>Final Year(2020-2024)</a:t>
            </a:r>
            <a:endParaRPr spc="175" dirty="0"/>
          </a:p>
          <a:p>
            <a:pPr marL="194945" algn="ctr">
              <a:lnSpc>
                <a:spcPct val="100000"/>
              </a:lnSpc>
              <a:spcBef>
                <a:spcPts val="1630"/>
              </a:spcBef>
            </a:pPr>
            <a:r>
              <a:rPr sz="1550" spc="5" dirty="0">
                <a:latin typeface="Times New Roman"/>
                <a:cs typeface="Times New Roman"/>
              </a:rPr>
              <a:t>By</a:t>
            </a:r>
            <a:endParaRPr sz="1550" dirty="0">
              <a:latin typeface="Times New Roman"/>
              <a:cs typeface="Times New Roman"/>
            </a:endParaRPr>
          </a:p>
          <a:p>
            <a:pPr marL="189865" algn="ctr">
              <a:lnSpc>
                <a:spcPct val="100000"/>
              </a:lnSpc>
              <a:spcBef>
                <a:spcPts val="445"/>
              </a:spcBef>
            </a:pPr>
            <a:r>
              <a:rPr lang="en-IN" sz="2800" spc="-15" dirty="0">
                <a:latin typeface="Georgia"/>
                <a:cs typeface="Georgia"/>
              </a:rPr>
              <a:t>Muskan Patel </a:t>
            </a:r>
            <a:r>
              <a:rPr sz="2800" dirty="0">
                <a:latin typeface="Georgia"/>
                <a:cs typeface="Georgia"/>
              </a:rPr>
              <a:t>(P</a:t>
            </a:r>
            <a:r>
              <a:rPr lang="en-IN" sz="2800" dirty="0">
                <a:latin typeface="Georgia"/>
                <a:cs typeface="Georgia"/>
              </a:rPr>
              <a:t>A</a:t>
            </a:r>
            <a:r>
              <a:rPr sz="2800" dirty="0">
                <a:latin typeface="Georgia"/>
                <a:cs typeface="Georgia"/>
              </a:rPr>
              <a:t>-</a:t>
            </a:r>
            <a:r>
              <a:rPr lang="en-IN" sz="2800" dirty="0">
                <a:latin typeface="Georgia"/>
                <a:cs typeface="Georgia"/>
              </a:rPr>
              <a:t>05</a:t>
            </a:r>
            <a:r>
              <a:rPr sz="2800" dirty="0">
                <a:latin typeface="Georgia"/>
                <a:cs typeface="Georgia"/>
              </a:rPr>
              <a:t>)</a:t>
            </a:r>
            <a:endParaRPr lang="en-IN" sz="2800" dirty="0">
              <a:latin typeface="Georgia"/>
              <a:cs typeface="Georgia"/>
            </a:endParaRPr>
          </a:p>
          <a:p>
            <a:pPr marL="189865" algn="ctr">
              <a:lnSpc>
                <a:spcPct val="100000"/>
              </a:lnSpc>
              <a:spcBef>
                <a:spcPts val="445"/>
              </a:spcBef>
            </a:pPr>
            <a:r>
              <a:rPr lang="en-IN" sz="2800" dirty="0">
                <a:latin typeface="Georgia"/>
                <a:cs typeface="Georgia"/>
              </a:rPr>
              <a:t>PRN - 1032200264</a:t>
            </a:r>
            <a:endParaRPr sz="2800" dirty="0">
              <a:latin typeface="Georgia"/>
              <a:cs typeface="Georgia"/>
            </a:endParaRPr>
          </a:p>
          <a:p>
            <a:pPr marL="191135" algn="ctr">
              <a:lnSpc>
                <a:spcPct val="100000"/>
              </a:lnSpc>
            </a:pPr>
            <a:r>
              <a:rPr sz="2800" b="1" spc="15" dirty="0">
                <a:latin typeface="Times New Roman"/>
                <a:cs typeface="Times New Roman"/>
              </a:rPr>
              <a:t>Branch: </a:t>
            </a:r>
            <a:r>
              <a:rPr sz="2800" spc="10" dirty="0">
                <a:latin typeface="Times New Roman"/>
                <a:cs typeface="Times New Roman"/>
              </a:rPr>
              <a:t>Mechanical</a:t>
            </a:r>
            <a:r>
              <a:rPr sz="2800" spc="-295" dirty="0">
                <a:latin typeface="Times New Roman"/>
                <a:cs typeface="Times New Roman"/>
              </a:rPr>
              <a:t> </a:t>
            </a:r>
            <a:r>
              <a:rPr sz="2800" spc="-25" dirty="0">
                <a:latin typeface="Times New Roman"/>
                <a:cs typeface="Times New Roman"/>
              </a:rPr>
              <a:t>Engg.</a:t>
            </a:r>
            <a:endParaRPr sz="2800" dirty="0">
              <a:latin typeface="Times New Roman"/>
              <a:cs typeface="Times New Roman"/>
            </a:endParaRPr>
          </a:p>
          <a:p>
            <a:pPr marL="32384" algn="ctr">
              <a:lnSpc>
                <a:spcPct val="100000"/>
              </a:lnSpc>
            </a:pPr>
            <a:endParaRPr lang="en-IN" sz="3300" dirty="0">
              <a:latin typeface="Times New Roman"/>
              <a:cs typeface="Times New Roman"/>
            </a:endParaRPr>
          </a:p>
          <a:p>
            <a:pPr marL="32384" algn="ctr">
              <a:lnSpc>
                <a:spcPct val="100000"/>
              </a:lnSpc>
            </a:pPr>
            <a:r>
              <a:rPr sz="2800" b="1" spc="-25" dirty="0">
                <a:latin typeface="Arial"/>
                <a:cs typeface="Arial"/>
              </a:rPr>
              <a:t>Guide:</a:t>
            </a:r>
            <a:r>
              <a:rPr lang="en-IN" sz="2800" b="1" spc="-25" dirty="0">
                <a:latin typeface="Arial"/>
                <a:cs typeface="Arial"/>
              </a:rPr>
              <a:t> Asst. </a:t>
            </a:r>
            <a:r>
              <a:rPr lang="en-IN" sz="2800" b="1" spc="-45" dirty="0">
                <a:latin typeface="Arial"/>
                <a:cs typeface="Arial"/>
              </a:rPr>
              <a:t>Prof. </a:t>
            </a:r>
            <a:r>
              <a:rPr lang="en-IN" sz="2800" b="1" spc="-45" dirty="0"/>
              <a:t>Ashish Pawar</a:t>
            </a:r>
            <a:endParaRPr sz="2800" b="1" spc="80" dirty="0">
              <a:latin typeface="Arial"/>
              <a:cs typeface="Arial"/>
            </a:endParaRPr>
          </a:p>
        </p:txBody>
      </p:sp>
      <p:pic>
        <p:nvPicPr>
          <p:cNvPr id="1028" name="Picture 4" descr="Announcements/ Walk-in-Interview | Indian Institute of Technology Bombay">
            <a:extLst>
              <a:ext uri="{FF2B5EF4-FFF2-40B4-BE49-F238E27FC236}">
                <a16:creationId xmlns:a16="http://schemas.microsoft.com/office/drawing/2014/main" id="{D6DE0F09-8346-E3B6-44A9-2D3D1CDC826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600" y="0"/>
            <a:ext cx="1295400" cy="12626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9C145-4E1B-D195-CD6E-4A9362D6AECC}"/>
              </a:ext>
            </a:extLst>
          </p:cNvPr>
          <p:cNvSpPr>
            <a:spLocks noGrp="1"/>
          </p:cNvSpPr>
          <p:nvPr>
            <p:ph type="title"/>
          </p:nvPr>
        </p:nvSpPr>
        <p:spPr>
          <a:xfrm>
            <a:off x="3542030" y="708676"/>
            <a:ext cx="2059939" cy="553998"/>
          </a:xfrm>
        </p:spPr>
        <p:txBody>
          <a:bodyPr/>
          <a:lstStyle/>
          <a:p>
            <a:pPr algn="ctr"/>
            <a:r>
              <a:rPr lang="en-IN" sz="3600" b="1" u="sng" dirty="0">
                <a:latin typeface="Times New Roman" panose="02020603050405020304" pitchFamily="18" charset="0"/>
                <a:cs typeface="Times New Roman" panose="02020603050405020304" pitchFamily="18" charset="0"/>
              </a:rPr>
              <a:t>WEEK-5</a:t>
            </a:r>
          </a:p>
        </p:txBody>
      </p:sp>
      <p:sp>
        <p:nvSpPr>
          <p:cNvPr id="4" name="TextBox 3">
            <a:extLst>
              <a:ext uri="{FF2B5EF4-FFF2-40B4-BE49-F238E27FC236}">
                <a16:creationId xmlns:a16="http://schemas.microsoft.com/office/drawing/2014/main" id="{90D3EB2D-83A6-DABF-3B49-A38D0BF7F239}"/>
              </a:ext>
            </a:extLst>
          </p:cNvPr>
          <p:cNvSpPr txBox="1"/>
          <p:nvPr/>
        </p:nvSpPr>
        <p:spPr>
          <a:xfrm>
            <a:off x="838199" y="1447800"/>
            <a:ext cx="7467600"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Finalized the design after making the required changes in the cad.</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Read about PWM signal and understood the purpose of PWM and also that it will be used in motor speed and direction control.</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Successfully completed the given task and plotted the PWM signals with different duty cycles on oscilloscope.</a:t>
            </a:r>
            <a:endParaRPr lang="en-IN" sz="2000" dirty="0">
              <a:latin typeface="Times New Roman" panose="02020603050405020304" pitchFamily="18" charset="0"/>
              <a:cs typeface="Times New Roman" panose="02020603050405020304" pitchFamily="18" charset="0"/>
            </a:endParaRPr>
          </a:p>
        </p:txBody>
      </p:sp>
      <p:pic>
        <p:nvPicPr>
          <p:cNvPr id="5" name="Picture 4" descr="Announcements/ Walk-in-Interview | Indian Institute of Technology Bombay">
            <a:extLst>
              <a:ext uri="{FF2B5EF4-FFF2-40B4-BE49-F238E27FC236}">
                <a16:creationId xmlns:a16="http://schemas.microsoft.com/office/drawing/2014/main" id="{EB7A6711-DBC8-C633-849D-F64F20FEDBA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600" y="0"/>
            <a:ext cx="1295400" cy="1262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007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82F1D-E739-C228-6F3F-571E0F51813D}"/>
              </a:ext>
            </a:extLst>
          </p:cNvPr>
          <p:cNvSpPr>
            <a:spLocks noGrp="1"/>
          </p:cNvSpPr>
          <p:nvPr>
            <p:ph type="ctrTitle"/>
          </p:nvPr>
        </p:nvSpPr>
        <p:spPr>
          <a:xfrm>
            <a:off x="690770" y="711989"/>
            <a:ext cx="7772400" cy="553998"/>
          </a:xfrm>
        </p:spPr>
        <p:txBody>
          <a:bodyPr/>
          <a:lstStyle/>
          <a:p>
            <a:pPr algn="ctr"/>
            <a:r>
              <a:rPr lang="en-IN" sz="3600" b="1" u="sng" dirty="0">
                <a:latin typeface="Times New Roman" panose="02020603050405020304" pitchFamily="18" charset="0"/>
                <a:cs typeface="Times New Roman" panose="02020603050405020304" pitchFamily="18" charset="0"/>
              </a:rPr>
              <a:t>WEEK-6</a:t>
            </a:r>
          </a:p>
        </p:txBody>
      </p:sp>
      <p:sp>
        <p:nvSpPr>
          <p:cNvPr id="3" name="Subtitle 2">
            <a:extLst>
              <a:ext uri="{FF2B5EF4-FFF2-40B4-BE49-F238E27FC236}">
                <a16:creationId xmlns:a16="http://schemas.microsoft.com/office/drawing/2014/main" id="{757629F1-CD04-A39F-13AB-E96A7ADF2817}"/>
              </a:ext>
            </a:extLst>
          </p:cNvPr>
          <p:cNvSpPr>
            <a:spLocks noGrp="1"/>
          </p:cNvSpPr>
          <p:nvPr>
            <p:ph type="subTitle" idx="4"/>
          </p:nvPr>
        </p:nvSpPr>
        <p:spPr>
          <a:xfrm>
            <a:off x="914400" y="1524000"/>
            <a:ext cx="7315200" cy="2133599"/>
          </a:xfrm>
        </p:spPr>
        <p:txBody>
          <a:bodyPr/>
          <a:lstStyle/>
          <a:p>
            <a:pPr marL="342900" indent="-342900" algn="l">
              <a:spcAft>
                <a:spcPts val="1000"/>
              </a:spcAf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Started with the finalization of the parts of the complete biped model.</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l">
              <a:spcAft>
                <a:spcPts val="1000"/>
              </a:spcAf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Worked on the equation derivation of the given system using </a:t>
            </a:r>
            <a:r>
              <a:rPr lang="en-US" sz="2000" dirty="0" err="1">
                <a:effectLst/>
                <a:latin typeface="Times New Roman" panose="02020603050405020304" pitchFamily="18" charset="0"/>
                <a:cs typeface="Times New Roman" panose="02020603050405020304" pitchFamily="18" charset="0"/>
              </a:rPr>
              <a:t>lagrangian</a:t>
            </a:r>
            <a:r>
              <a:rPr lang="en-US" sz="2000" dirty="0">
                <a:effectLst/>
                <a:latin typeface="Times New Roman" panose="02020603050405020304" pitchFamily="18" charset="0"/>
                <a:cs typeface="Times New Roman" panose="02020603050405020304" pitchFamily="18" charset="0"/>
              </a:rPr>
              <a:t> method first but encountered few issues then also derived equations using newton’s method but obtained two different equations of same system by two different methods.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7" name="Picture 4" descr="Announcements/ Walk-in-Interview | Indian Institute of Technology Bombay">
            <a:extLst>
              <a:ext uri="{FF2B5EF4-FFF2-40B4-BE49-F238E27FC236}">
                <a16:creationId xmlns:a16="http://schemas.microsoft.com/office/drawing/2014/main" id="{E0197D22-E82B-1168-12E6-F35DD1A26D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600" y="0"/>
            <a:ext cx="1295400" cy="1262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793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DF7A7-177B-AE88-4384-A6CB53BC799D}"/>
              </a:ext>
            </a:extLst>
          </p:cNvPr>
          <p:cNvSpPr>
            <a:spLocks noGrp="1"/>
          </p:cNvSpPr>
          <p:nvPr>
            <p:ph type="ctrTitle"/>
          </p:nvPr>
        </p:nvSpPr>
        <p:spPr>
          <a:xfrm>
            <a:off x="3600450" y="708676"/>
            <a:ext cx="1943100" cy="662924"/>
          </a:xfrm>
        </p:spPr>
        <p:txBody>
          <a:bodyPr/>
          <a:lstStyle/>
          <a:p>
            <a:r>
              <a:rPr lang="en-IN" sz="3600" b="1" u="sng" dirty="0">
                <a:latin typeface="Times New Roman" panose="02020603050405020304" pitchFamily="18" charset="0"/>
                <a:cs typeface="Times New Roman" panose="02020603050405020304" pitchFamily="18" charset="0"/>
              </a:rPr>
              <a:t>WEEK-7</a:t>
            </a:r>
          </a:p>
        </p:txBody>
      </p:sp>
      <p:pic>
        <p:nvPicPr>
          <p:cNvPr id="4" name="Picture 4" descr="Announcements/ Walk-in-Interview | Indian Institute of Technology Bombay">
            <a:extLst>
              <a:ext uri="{FF2B5EF4-FFF2-40B4-BE49-F238E27FC236}">
                <a16:creationId xmlns:a16="http://schemas.microsoft.com/office/drawing/2014/main" id="{EE803984-646C-0F62-472A-32E84F901C4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600" y="0"/>
            <a:ext cx="1295400" cy="126267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974A86C-19F9-C8F9-AC67-06A0D6D2C196}"/>
              </a:ext>
            </a:extLst>
          </p:cNvPr>
          <p:cNvSpPr txBox="1"/>
          <p:nvPr/>
        </p:nvSpPr>
        <p:spPr>
          <a:xfrm>
            <a:off x="1028700" y="1524000"/>
            <a:ext cx="7086600"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Found the error and resolved the equations and obtained the output as required in the </a:t>
            </a:r>
            <a:r>
              <a:rPr lang="en-US" sz="2000" dirty="0" err="1">
                <a:latin typeface="Times New Roman" panose="02020603050405020304" pitchFamily="18" charset="0"/>
                <a:cs typeface="Times New Roman" panose="02020603050405020304" pitchFamily="18" charset="0"/>
              </a:rPr>
              <a:t>matlab</a:t>
            </a:r>
            <a:r>
              <a:rPr lang="en-US" sz="2000" dirty="0">
                <a:latin typeface="Times New Roman" panose="02020603050405020304" pitchFamily="18" charset="0"/>
                <a:cs typeface="Times New Roman" panose="02020603050405020304" pitchFamily="18" charset="0"/>
              </a:rPr>
              <a:t> ode45.</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Started with interfacing Arduino uno with BLDC motor and </a:t>
            </a:r>
            <a:r>
              <a:rPr lang="en-US" sz="2000" dirty="0" err="1">
                <a:latin typeface="Times New Roman" panose="02020603050405020304" pitchFamily="18" charset="0"/>
                <a:cs typeface="Times New Roman" panose="02020603050405020304" pitchFamily="18" charset="0"/>
              </a:rPr>
              <a:t>Simonk</a:t>
            </a:r>
            <a:r>
              <a:rPr lang="en-US" sz="2000" dirty="0">
                <a:latin typeface="Times New Roman" panose="02020603050405020304" pitchFamily="18" charset="0"/>
                <a:cs typeface="Times New Roman" panose="02020603050405020304" pitchFamily="18" charset="0"/>
              </a:rPr>
              <a:t> 30A ESC, potentiometer and MPU 6050 gyroscope individually first. Also, got familiar with Teensy 4.1 microcontroller to replace Arduino uno with Teensy 4.1 later.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9915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4040" y="692005"/>
            <a:ext cx="3115917" cy="570669"/>
          </a:xfrm>
          <a:prstGeom prst="rect">
            <a:avLst/>
          </a:prstGeom>
        </p:spPr>
        <p:txBody>
          <a:bodyPr vert="horz" wrap="square" lIns="0" tIns="16510" rIns="0" bIns="0" rtlCol="0">
            <a:spAutoFit/>
          </a:bodyPr>
          <a:lstStyle/>
          <a:p>
            <a:pPr marL="12700">
              <a:lnSpc>
                <a:spcPct val="100000"/>
              </a:lnSpc>
              <a:spcBef>
                <a:spcPts val="130"/>
              </a:spcBef>
            </a:pPr>
            <a:r>
              <a:rPr lang="en-IN" sz="3600" b="1" u="sng" dirty="0">
                <a:latin typeface="Times New Roman" panose="02020603050405020304" pitchFamily="18" charset="0"/>
                <a:cs typeface="Times New Roman" panose="02020603050405020304" pitchFamily="18" charset="0"/>
              </a:rPr>
              <a:t>REFERENCES</a:t>
            </a:r>
            <a:endParaRPr sz="3600" b="1" u="sng" dirty="0">
              <a:latin typeface="Times New Roman" panose="02020603050405020304" pitchFamily="18" charset="0"/>
              <a:cs typeface="Times New Roman" panose="02020603050405020304" pitchFamily="18" charset="0"/>
            </a:endParaRPr>
          </a:p>
        </p:txBody>
      </p:sp>
      <p:sp>
        <p:nvSpPr>
          <p:cNvPr id="3" name="object 3"/>
          <p:cNvSpPr txBox="1"/>
          <p:nvPr/>
        </p:nvSpPr>
        <p:spPr>
          <a:xfrm>
            <a:off x="266700" y="4996019"/>
            <a:ext cx="8610600" cy="866199"/>
          </a:xfrm>
          <a:prstGeom prst="rect">
            <a:avLst/>
          </a:prstGeom>
        </p:spPr>
        <p:txBody>
          <a:bodyPr vert="horz" wrap="square" lIns="0" tIns="10160" rIns="0" bIns="0" rtlCol="0">
            <a:spAutoFit/>
          </a:bodyPr>
          <a:lstStyle/>
          <a:p>
            <a:pPr marL="354965" marR="942340" indent="-342900">
              <a:lnSpc>
                <a:spcPct val="101000"/>
              </a:lnSpc>
              <a:spcBef>
                <a:spcPts val="80"/>
              </a:spcBef>
              <a:buFont typeface="+mj-lt"/>
              <a:buAutoNum type="arabicPeriod"/>
              <a:tabLst>
                <a:tab pos="298450" algn="l"/>
                <a:tab pos="299085" algn="l"/>
              </a:tabLst>
            </a:pPr>
            <a:endParaRPr lang="en-IN" sz="1800" dirty="0">
              <a:latin typeface="Carlito"/>
              <a:cs typeface="Carlito"/>
            </a:endParaRPr>
          </a:p>
          <a:p>
            <a:pPr marL="354965" marR="942340" indent="-342900">
              <a:lnSpc>
                <a:spcPct val="101000"/>
              </a:lnSpc>
              <a:spcBef>
                <a:spcPts val="80"/>
              </a:spcBef>
              <a:buFont typeface="+mj-lt"/>
              <a:buAutoNum type="arabicPeriod"/>
              <a:tabLst>
                <a:tab pos="298450" algn="l"/>
                <a:tab pos="299085" algn="l"/>
              </a:tabLst>
            </a:pPr>
            <a:endParaRPr lang="en-IN" dirty="0">
              <a:latin typeface="Carlito"/>
              <a:cs typeface="Carlito"/>
            </a:endParaRPr>
          </a:p>
          <a:p>
            <a:pPr marL="297815" marR="942340" indent="-285750">
              <a:lnSpc>
                <a:spcPct val="101000"/>
              </a:lnSpc>
              <a:spcBef>
                <a:spcPts val="80"/>
              </a:spcBef>
              <a:buFont typeface="Arial" panose="020B0604020202020204" pitchFamily="34" charset="0"/>
              <a:buChar char="•"/>
              <a:tabLst>
                <a:tab pos="298450" algn="l"/>
                <a:tab pos="299085" algn="l"/>
              </a:tabLst>
            </a:pPr>
            <a:endParaRPr lang="en-IN" sz="1800" dirty="0">
              <a:latin typeface="Carlito"/>
              <a:cs typeface="Carlito"/>
            </a:endParaRPr>
          </a:p>
        </p:txBody>
      </p:sp>
      <p:sp>
        <p:nvSpPr>
          <p:cNvPr id="6" name="Rectangle 3">
            <a:extLst>
              <a:ext uri="{FF2B5EF4-FFF2-40B4-BE49-F238E27FC236}">
                <a16:creationId xmlns:a16="http://schemas.microsoft.com/office/drawing/2014/main" id="{D60F441D-819F-804D-B9A0-0DEB47082E9C}"/>
              </a:ext>
            </a:extLst>
          </p:cNvPr>
          <p:cNvSpPr>
            <a:spLocks noChangeArrowheads="1"/>
          </p:cNvSpPr>
          <p:nvPr/>
        </p:nvSpPr>
        <p:spPr bwMode="auto">
          <a:xfrm>
            <a:off x="872158" y="1524000"/>
            <a:ext cx="7399683"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https://www.iitb.ac.in/safety/en/about-iit-bombay</a:t>
            </a:r>
          </a:p>
          <a:p>
            <a:pPr marL="342900" marR="0" lvl="0" indent="-342900" algn="l" defTabSz="914400" rtl="0" eaLnBrk="0" fontAlgn="base" latinLnBrk="0" hangingPunct="0">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https://ethz.ch/content/dam/ethz/special-interest/mavt/dynamic-systems-n-control/idsc-dam/Research_DAndrea/Cubli/Cubli_IROS2012.pdf</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hlinkClick r:id="rId3"/>
              </a:rPr>
              <a:t>https://www.mdpi.com/2226-4310/8/9/252</a:t>
            </a:r>
            <a:endParaRPr lang="en-US" altLang="en-US" dirty="0"/>
          </a:p>
          <a:p>
            <a:pPr marL="342900" marR="0" lvl="0" indent="-342900" algn="l" defTabSz="914400" rtl="0" eaLnBrk="0" fontAlgn="base" latinLnBrk="0" hangingPunct="0">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hlinkClick r:id="rId4"/>
              </a:rPr>
              <a:t>https://www.researchgate.net/publication/224323192_Satellite_attitude_control_using_three_reaction_wheels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hlinkClick r:id="rId5"/>
              </a:rPr>
              <a:t>https://in.mathworks.com/help/matlab/ref/ode45.html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hlinkClick r:id="rId6"/>
              </a:rPr>
              <a:t>https://media.digikey.com/pdf/Data%20Sheets/Adafruit%20PDFs/4622_Web.pdf</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hlinkClick r:id="rId7"/>
              </a:rPr>
              <a:t>https://invensense.tdk.com/wp-content/uploads/2015/02/MPU-6000-Datasheet1.pdf</a:t>
            </a:r>
            <a:endParaRPr lang="en-US" altLang="en-US" dirty="0"/>
          </a:p>
          <a:p>
            <a:pPr marL="342900" marR="0" lvl="0" indent="-342900" algn="l" defTabSz="914400" rtl="0" eaLnBrk="0" fontAlgn="base" latinLnBrk="0" hangingPunct="0">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hlinkClick r:id="rId8"/>
              </a:rPr>
              <a:t>https://www.rhydolabz.com/documents/26/BLDC_A2212_13T.pdf</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descr="Announcements/ Walk-in-Interview | Indian Institute of Technology Bombay">
            <a:extLst>
              <a:ext uri="{FF2B5EF4-FFF2-40B4-BE49-F238E27FC236}">
                <a16:creationId xmlns:a16="http://schemas.microsoft.com/office/drawing/2014/main" id="{9C8D49D8-5F0D-B31E-5303-B9AC725BA69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48600" y="0"/>
            <a:ext cx="1295400" cy="12626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EDEBE0"/>
          </a:solidFill>
        </p:spPr>
        <p:txBody>
          <a:bodyPr wrap="square" lIns="0" tIns="0" rIns="0" bIns="0" rtlCol="0"/>
          <a:lstStyle/>
          <a:p>
            <a:endParaRPr/>
          </a:p>
        </p:txBody>
      </p:sp>
      <p:sp>
        <p:nvSpPr>
          <p:cNvPr id="3" name="object 3"/>
          <p:cNvSpPr/>
          <p:nvPr/>
        </p:nvSpPr>
        <p:spPr>
          <a:xfrm>
            <a:off x="0" y="0"/>
            <a:ext cx="2804160" cy="2234565"/>
          </a:xfrm>
          <a:custGeom>
            <a:avLst/>
            <a:gdLst/>
            <a:ahLst/>
            <a:cxnLst/>
            <a:rect l="l" t="t" r="r" b="b"/>
            <a:pathLst>
              <a:path w="2804160" h="2234565">
                <a:moveTo>
                  <a:pt x="2803906" y="623951"/>
                </a:moveTo>
                <a:lnTo>
                  <a:pt x="2642654" y="462749"/>
                </a:lnTo>
                <a:lnTo>
                  <a:pt x="2786253" y="319151"/>
                </a:lnTo>
                <a:lnTo>
                  <a:pt x="2451138" y="271284"/>
                </a:lnTo>
                <a:lnTo>
                  <a:pt x="2324481" y="144653"/>
                </a:lnTo>
                <a:lnTo>
                  <a:pt x="1312354" y="0"/>
                </a:lnTo>
                <a:lnTo>
                  <a:pt x="1114310" y="0"/>
                </a:lnTo>
                <a:lnTo>
                  <a:pt x="1044028" y="70281"/>
                </a:lnTo>
                <a:lnTo>
                  <a:pt x="552043" y="0"/>
                </a:lnTo>
                <a:lnTo>
                  <a:pt x="0" y="0"/>
                </a:lnTo>
                <a:lnTo>
                  <a:pt x="0" y="1363141"/>
                </a:lnTo>
                <a:lnTo>
                  <a:pt x="871169" y="2234311"/>
                </a:lnTo>
                <a:lnTo>
                  <a:pt x="1775091" y="1330350"/>
                </a:lnTo>
                <a:lnTo>
                  <a:pt x="1936369" y="1491615"/>
                </a:lnTo>
                <a:lnTo>
                  <a:pt x="2803906" y="623951"/>
                </a:lnTo>
                <a:close/>
              </a:path>
            </a:pathLst>
          </a:custGeom>
          <a:solidFill>
            <a:srgbClr val="8063A1">
              <a:alpha val="39999"/>
            </a:srgbClr>
          </a:solidFill>
        </p:spPr>
        <p:txBody>
          <a:bodyPr wrap="square" lIns="0" tIns="0" rIns="0" bIns="0" rtlCol="0"/>
          <a:lstStyle/>
          <a:p>
            <a:endParaRPr/>
          </a:p>
        </p:txBody>
      </p:sp>
      <p:sp>
        <p:nvSpPr>
          <p:cNvPr id="4" name="object 4"/>
          <p:cNvSpPr/>
          <p:nvPr/>
        </p:nvSpPr>
        <p:spPr>
          <a:xfrm>
            <a:off x="6632321" y="0"/>
            <a:ext cx="2512060" cy="3020060"/>
          </a:xfrm>
          <a:custGeom>
            <a:avLst/>
            <a:gdLst/>
            <a:ahLst/>
            <a:cxnLst/>
            <a:rect l="l" t="t" r="r" b="b"/>
            <a:pathLst>
              <a:path w="2512059" h="3020060">
                <a:moveTo>
                  <a:pt x="2511679" y="867003"/>
                </a:moveTo>
                <a:lnTo>
                  <a:pt x="2419985" y="225171"/>
                </a:lnTo>
                <a:lnTo>
                  <a:pt x="843356" y="0"/>
                </a:lnTo>
                <a:lnTo>
                  <a:pt x="507987" y="0"/>
                </a:lnTo>
                <a:lnTo>
                  <a:pt x="0" y="507873"/>
                </a:lnTo>
                <a:lnTo>
                  <a:pt x="1110932" y="1618805"/>
                </a:lnTo>
                <a:lnTo>
                  <a:pt x="775843" y="1953895"/>
                </a:lnTo>
                <a:lnTo>
                  <a:pt x="1614297" y="2792222"/>
                </a:lnTo>
                <a:lnTo>
                  <a:pt x="1949323" y="2457196"/>
                </a:lnTo>
                <a:lnTo>
                  <a:pt x="2511679" y="3019552"/>
                </a:lnTo>
                <a:lnTo>
                  <a:pt x="2511679" y="867003"/>
                </a:lnTo>
                <a:close/>
              </a:path>
            </a:pathLst>
          </a:custGeom>
          <a:solidFill>
            <a:srgbClr val="4F81BC">
              <a:alpha val="30195"/>
            </a:srgbClr>
          </a:solidFill>
        </p:spPr>
        <p:txBody>
          <a:bodyPr wrap="square" lIns="0" tIns="0" rIns="0" bIns="0" rtlCol="0"/>
          <a:lstStyle/>
          <a:p>
            <a:endParaRPr/>
          </a:p>
        </p:txBody>
      </p:sp>
      <p:grpSp>
        <p:nvGrpSpPr>
          <p:cNvPr id="5" name="object 5"/>
          <p:cNvGrpSpPr/>
          <p:nvPr/>
        </p:nvGrpSpPr>
        <p:grpSpPr>
          <a:xfrm>
            <a:off x="0" y="380872"/>
            <a:ext cx="7907020" cy="6477635"/>
            <a:chOff x="0" y="380872"/>
            <a:chExt cx="7907020" cy="6477635"/>
          </a:xfrm>
        </p:grpSpPr>
        <p:sp>
          <p:nvSpPr>
            <p:cNvPr id="6" name="object 6"/>
            <p:cNvSpPr/>
            <p:nvPr/>
          </p:nvSpPr>
          <p:spPr>
            <a:xfrm>
              <a:off x="0" y="4890007"/>
              <a:ext cx="2386965" cy="1968500"/>
            </a:xfrm>
            <a:custGeom>
              <a:avLst/>
              <a:gdLst/>
              <a:ahLst/>
              <a:cxnLst/>
              <a:rect l="l" t="t" r="r" b="b"/>
              <a:pathLst>
                <a:path w="2386965" h="1968500">
                  <a:moveTo>
                    <a:pt x="2386457" y="1728787"/>
                  </a:moveTo>
                  <a:lnTo>
                    <a:pt x="2001888" y="1344231"/>
                  </a:lnTo>
                  <a:lnTo>
                    <a:pt x="2249932" y="1096187"/>
                  </a:lnTo>
                  <a:lnTo>
                    <a:pt x="1593469" y="439674"/>
                  </a:lnTo>
                  <a:lnTo>
                    <a:pt x="1345399" y="687730"/>
                  </a:lnTo>
                  <a:lnTo>
                    <a:pt x="657682" y="0"/>
                  </a:lnTo>
                  <a:lnTo>
                    <a:pt x="0" y="657669"/>
                  </a:lnTo>
                  <a:lnTo>
                    <a:pt x="0" y="1775485"/>
                  </a:lnTo>
                  <a:lnTo>
                    <a:pt x="1347597" y="1967992"/>
                  </a:lnTo>
                  <a:lnTo>
                    <a:pt x="2147303" y="1967992"/>
                  </a:lnTo>
                  <a:lnTo>
                    <a:pt x="2386457" y="1728787"/>
                  </a:lnTo>
                  <a:close/>
                </a:path>
              </a:pathLst>
            </a:custGeom>
            <a:solidFill>
              <a:srgbClr val="4F81BC">
                <a:alpha val="30195"/>
              </a:srgbClr>
            </a:solidFill>
          </p:spPr>
          <p:txBody>
            <a:bodyPr wrap="square" lIns="0" tIns="0" rIns="0" bIns="0" rtlCol="0"/>
            <a:lstStyle/>
            <a:p>
              <a:endParaRPr/>
            </a:p>
          </p:txBody>
        </p:sp>
        <p:sp>
          <p:nvSpPr>
            <p:cNvPr id="7" name="object 7"/>
            <p:cNvSpPr/>
            <p:nvPr/>
          </p:nvSpPr>
          <p:spPr>
            <a:xfrm>
              <a:off x="1237488" y="380872"/>
              <a:ext cx="6669405" cy="6090920"/>
            </a:xfrm>
            <a:custGeom>
              <a:avLst/>
              <a:gdLst/>
              <a:ahLst/>
              <a:cxnLst/>
              <a:rect l="l" t="t" r="r" b="b"/>
              <a:pathLst>
                <a:path w="6669405" h="6090920">
                  <a:moveTo>
                    <a:pt x="2571750" y="0"/>
                  </a:moveTo>
                  <a:lnTo>
                    <a:pt x="0" y="2571750"/>
                  </a:lnTo>
                  <a:lnTo>
                    <a:pt x="3421507" y="5993218"/>
                  </a:lnTo>
                  <a:lnTo>
                    <a:pt x="4102989" y="6090564"/>
                  </a:lnTo>
                  <a:lnTo>
                    <a:pt x="6669023" y="3524504"/>
                  </a:lnTo>
                  <a:lnTo>
                    <a:pt x="3240024" y="95503"/>
                  </a:lnTo>
                  <a:lnTo>
                    <a:pt x="2571750" y="0"/>
                  </a:lnTo>
                  <a:close/>
                </a:path>
              </a:pathLst>
            </a:custGeom>
            <a:solidFill>
              <a:srgbClr val="FFFFFF"/>
            </a:solidFill>
          </p:spPr>
          <p:txBody>
            <a:bodyPr wrap="square" lIns="0" tIns="0" rIns="0" bIns="0" rtlCol="0"/>
            <a:lstStyle/>
            <a:p>
              <a:endParaRPr/>
            </a:p>
          </p:txBody>
        </p:sp>
      </p:grpSp>
      <p:sp>
        <p:nvSpPr>
          <p:cNvPr id="8" name="object 8"/>
          <p:cNvSpPr txBox="1">
            <a:spLocks noGrp="1"/>
          </p:cNvSpPr>
          <p:nvPr>
            <p:ph type="title"/>
          </p:nvPr>
        </p:nvSpPr>
        <p:spPr>
          <a:xfrm>
            <a:off x="3124200" y="2667000"/>
            <a:ext cx="2386965" cy="1247777"/>
          </a:xfrm>
          <a:prstGeom prst="rect">
            <a:avLst/>
          </a:prstGeom>
        </p:spPr>
        <p:txBody>
          <a:bodyPr vert="horz" wrap="square" lIns="0" tIns="16510" rIns="0" bIns="0" rtlCol="0">
            <a:spAutoFit/>
          </a:bodyPr>
          <a:lstStyle/>
          <a:p>
            <a:pPr marL="23495" algn="ctr">
              <a:lnSpc>
                <a:spcPct val="100000"/>
              </a:lnSpc>
              <a:spcBef>
                <a:spcPts val="130"/>
              </a:spcBef>
            </a:pPr>
            <a:r>
              <a:rPr sz="4000" b="1" u="sng" dirty="0">
                <a:latin typeface="Times New Roman" panose="02020603050405020304" pitchFamily="18" charset="0"/>
                <a:cs typeface="Times New Roman" panose="02020603050405020304" pitchFamily="18" charset="0"/>
              </a:rPr>
              <a:t>THANK YOU!</a:t>
            </a:r>
            <a:r>
              <a:rPr lang="en-IN" sz="4000" b="1" u="sng" dirty="0">
                <a:latin typeface="Times New Roman" panose="02020603050405020304" pitchFamily="18" charset="0"/>
                <a:cs typeface="Times New Roman" panose="02020603050405020304" pitchFamily="18" charset="0"/>
              </a:rPr>
              <a:t>!</a:t>
            </a:r>
            <a:endParaRPr sz="4000" b="1" u="sng" dirty="0">
              <a:latin typeface="Times New Roman" panose="02020603050405020304" pitchFamily="18" charset="0"/>
              <a:cs typeface="Times New Roman" panose="02020603050405020304" pitchFamily="18" charset="0"/>
            </a:endParaRPr>
          </a:p>
        </p:txBody>
      </p:sp>
      <p:grpSp>
        <p:nvGrpSpPr>
          <p:cNvPr id="9" name="object 9"/>
          <p:cNvGrpSpPr/>
          <p:nvPr/>
        </p:nvGrpSpPr>
        <p:grpSpPr>
          <a:xfrm>
            <a:off x="47625" y="19050"/>
            <a:ext cx="9096375" cy="6838950"/>
            <a:chOff x="47625" y="19050"/>
            <a:chExt cx="9096375" cy="6838950"/>
          </a:xfrm>
        </p:grpSpPr>
        <p:sp>
          <p:nvSpPr>
            <p:cNvPr id="10" name="object 10"/>
            <p:cNvSpPr/>
            <p:nvPr/>
          </p:nvSpPr>
          <p:spPr>
            <a:xfrm>
              <a:off x="370014" y="256920"/>
              <a:ext cx="8404225" cy="6338570"/>
            </a:xfrm>
            <a:custGeom>
              <a:avLst/>
              <a:gdLst/>
              <a:ahLst/>
              <a:cxnLst/>
              <a:rect l="l" t="t" r="r" b="b"/>
              <a:pathLst>
                <a:path w="8404225" h="6338570">
                  <a:moveTo>
                    <a:pt x="4874577" y="329056"/>
                  </a:moveTo>
                  <a:lnTo>
                    <a:pt x="8303577" y="3758056"/>
                  </a:lnTo>
                  <a:lnTo>
                    <a:pt x="5737415" y="6324104"/>
                  </a:lnTo>
                  <a:lnTo>
                    <a:pt x="5837872" y="6338443"/>
                  </a:lnTo>
                  <a:lnTo>
                    <a:pt x="8404034" y="3772407"/>
                  </a:lnTo>
                  <a:lnTo>
                    <a:pt x="4975034" y="343407"/>
                  </a:lnTo>
                  <a:lnTo>
                    <a:pt x="4874577" y="329056"/>
                  </a:lnTo>
                  <a:close/>
                </a:path>
                <a:path w="8404225" h="6338570">
                  <a:moveTo>
                    <a:pt x="2571813" y="0"/>
                  </a:moveTo>
                  <a:lnTo>
                    <a:pt x="0" y="2571750"/>
                  </a:lnTo>
                  <a:lnTo>
                    <a:pt x="3421443" y="5993244"/>
                  </a:lnTo>
                  <a:lnTo>
                    <a:pt x="3521900" y="6007582"/>
                  </a:lnTo>
                  <a:lnTo>
                    <a:pt x="100431" y="2586101"/>
                  </a:lnTo>
                  <a:lnTo>
                    <a:pt x="2672143" y="14350"/>
                  </a:lnTo>
                  <a:lnTo>
                    <a:pt x="2571813" y="0"/>
                  </a:lnTo>
                  <a:close/>
                </a:path>
              </a:pathLst>
            </a:custGeom>
            <a:solidFill>
              <a:srgbClr val="FFFFFF">
                <a:alpha val="59999"/>
              </a:srgbClr>
            </a:solidFill>
          </p:spPr>
          <p:txBody>
            <a:bodyPr wrap="square" lIns="0" tIns="0" rIns="0" bIns="0" rtlCol="0"/>
            <a:lstStyle/>
            <a:p>
              <a:endParaRPr/>
            </a:p>
          </p:txBody>
        </p:sp>
        <p:sp>
          <p:nvSpPr>
            <p:cNvPr id="11" name="object 11"/>
            <p:cNvSpPr/>
            <p:nvPr/>
          </p:nvSpPr>
          <p:spPr>
            <a:xfrm>
              <a:off x="6589014" y="5129529"/>
              <a:ext cx="2555240" cy="1728470"/>
            </a:xfrm>
            <a:custGeom>
              <a:avLst/>
              <a:gdLst/>
              <a:ahLst/>
              <a:cxnLst/>
              <a:rect l="l" t="t" r="r" b="b"/>
              <a:pathLst>
                <a:path w="2555240" h="1728470">
                  <a:moveTo>
                    <a:pt x="2554986" y="1334884"/>
                  </a:moveTo>
                  <a:lnTo>
                    <a:pt x="1362329" y="142240"/>
                  </a:lnTo>
                  <a:lnTo>
                    <a:pt x="1240332" y="264236"/>
                  </a:lnTo>
                  <a:lnTo>
                    <a:pt x="976122" y="0"/>
                  </a:lnTo>
                  <a:lnTo>
                    <a:pt x="467106" y="509155"/>
                  </a:lnTo>
                  <a:lnTo>
                    <a:pt x="731253" y="773315"/>
                  </a:lnTo>
                  <a:lnTo>
                    <a:pt x="0" y="1504581"/>
                  </a:lnTo>
                  <a:lnTo>
                    <a:pt x="1567319" y="1728470"/>
                  </a:lnTo>
                  <a:lnTo>
                    <a:pt x="2554986" y="1728470"/>
                  </a:lnTo>
                  <a:lnTo>
                    <a:pt x="2554986" y="1334884"/>
                  </a:lnTo>
                  <a:close/>
                </a:path>
              </a:pathLst>
            </a:custGeom>
            <a:solidFill>
              <a:srgbClr val="8063A1">
                <a:alpha val="39999"/>
              </a:srgbClr>
            </a:solidFill>
          </p:spPr>
          <p:txBody>
            <a:bodyPr wrap="square" lIns="0" tIns="0" rIns="0" bIns="0" rtlCol="0"/>
            <a:lstStyle/>
            <a:p>
              <a:endParaRPr/>
            </a:p>
          </p:txBody>
        </p:sp>
        <p:sp>
          <p:nvSpPr>
            <p:cNvPr id="12" name="object 12"/>
            <p:cNvSpPr/>
            <p:nvPr/>
          </p:nvSpPr>
          <p:spPr>
            <a:xfrm>
              <a:off x="47625" y="19050"/>
              <a:ext cx="2743200" cy="790575"/>
            </a:xfrm>
            <a:prstGeom prst="rect">
              <a:avLst/>
            </a:prstGeom>
            <a:blipFill>
              <a:blip r:embed="rId2" cstate="print"/>
              <a:stretch>
                <a:fillRect/>
              </a:stretch>
            </a:blipFill>
          </p:spPr>
          <p:txBody>
            <a:bodyPr wrap="square" lIns="0" tIns="0" rIns="0" bIns="0" rtlCol="0"/>
            <a:lstStyle/>
            <a:p>
              <a:endParaRPr/>
            </a:p>
          </p:txBody>
        </p:sp>
      </p:grpSp>
      <p:pic>
        <p:nvPicPr>
          <p:cNvPr id="14" name="Picture 4" descr="Announcements/ Walk-in-Interview | Indian Institute of Technology Bombay">
            <a:extLst>
              <a:ext uri="{FF2B5EF4-FFF2-40B4-BE49-F238E27FC236}">
                <a16:creationId xmlns:a16="http://schemas.microsoft.com/office/drawing/2014/main" id="{6FDD39DF-E69B-DF19-1254-A536F263AD6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0"/>
            <a:ext cx="1295400" cy="12626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29000" y="790575"/>
            <a:ext cx="2360930" cy="570669"/>
          </a:xfrm>
          <a:prstGeom prst="rect">
            <a:avLst/>
          </a:prstGeom>
        </p:spPr>
        <p:txBody>
          <a:bodyPr vert="horz" wrap="square" lIns="0" tIns="16510" rIns="0" bIns="0" rtlCol="0">
            <a:spAutoFit/>
          </a:bodyPr>
          <a:lstStyle/>
          <a:p>
            <a:pPr marL="12700">
              <a:lnSpc>
                <a:spcPct val="100000"/>
              </a:lnSpc>
              <a:spcBef>
                <a:spcPts val="130"/>
              </a:spcBef>
            </a:pPr>
            <a:r>
              <a:rPr sz="3600" b="1" u="sng" dirty="0">
                <a:solidFill>
                  <a:srgbClr val="080808"/>
                </a:solidFill>
                <a:latin typeface="Times New Roman" panose="02020603050405020304" pitchFamily="18" charset="0"/>
                <a:ea typeface="+mj-ea"/>
                <a:cs typeface="Times New Roman" panose="02020603050405020304" pitchFamily="18" charset="0"/>
              </a:rPr>
              <a:t>C</a:t>
            </a:r>
            <a:r>
              <a:rPr lang="en-IN" sz="3600" b="1" u="sng" dirty="0">
                <a:solidFill>
                  <a:srgbClr val="080808"/>
                </a:solidFill>
                <a:latin typeface="Times New Roman" panose="02020603050405020304" pitchFamily="18" charset="0"/>
                <a:ea typeface="+mj-ea"/>
                <a:cs typeface="Times New Roman" panose="02020603050405020304" pitchFamily="18" charset="0"/>
              </a:rPr>
              <a:t>ONTENT    </a:t>
            </a:r>
            <a:endParaRPr sz="3600" b="1" u="sng" dirty="0">
              <a:solidFill>
                <a:srgbClr val="080808"/>
              </a:solidFill>
              <a:latin typeface="Times New Roman" panose="02020603050405020304" pitchFamily="18" charset="0"/>
              <a:ea typeface="+mj-ea"/>
              <a:cs typeface="Times New Roman" panose="02020603050405020304" pitchFamily="18" charset="0"/>
            </a:endParaRPr>
          </a:p>
        </p:txBody>
      </p:sp>
      <p:sp>
        <p:nvSpPr>
          <p:cNvPr id="8" name="object 8"/>
          <p:cNvSpPr/>
          <p:nvPr/>
        </p:nvSpPr>
        <p:spPr>
          <a:xfrm>
            <a:off x="228600" y="152400"/>
            <a:ext cx="2743200" cy="790575"/>
          </a:xfrm>
          <a:prstGeom prst="rect">
            <a:avLst/>
          </a:prstGeom>
          <a:blipFill>
            <a:blip r:embed="rId2" cstate="print"/>
            <a:stretch>
              <a:fillRect/>
            </a:stretch>
          </a:blipFill>
        </p:spPr>
        <p:txBody>
          <a:bodyPr wrap="square" lIns="0" tIns="0" rIns="0" bIns="0" rtlCol="0"/>
          <a:lstStyle/>
          <a:p>
            <a:endParaRPr/>
          </a:p>
        </p:txBody>
      </p:sp>
      <p:sp>
        <p:nvSpPr>
          <p:cNvPr id="9" name="TextBox 8"/>
          <p:cNvSpPr txBox="1"/>
          <p:nvPr/>
        </p:nvSpPr>
        <p:spPr>
          <a:xfrm>
            <a:off x="762000" y="1752600"/>
            <a:ext cx="7467600" cy="2523768"/>
          </a:xfrm>
          <a:prstGeom prst="rect">
            <a:avLst/>
          </a:prstGeom>
          <a:noFill/>
        </p:spPr>
        <p:txBody>
          <a:bodyPr wrap="square" rtlCol="0">
            <a:spAutoFit/>
          </a:bodyPr>
          <a:lstStyle/>
          <a:p>
            <a:pPr marL="457200" lvl="0" indent="-457200" algn="just">
              <a:buClr>
                <a:schemeClr val="dk1"/>
              </a:buClr>
              <a:buSzPts val="1680"/>
              <a:buFont typeface="Calibri"/>
              <a:buAutoNum type="arabicPeriod"/>
            </a:pPr>
            <a:r>
              <a:rPr lang="en-GB" sz="2400" dirty="0">
                <a:latin typeface="Times New Roman" panose="02020603050405020304" pitchFamily="18" charset="0"/>
                <a:cs typeface="Times New Roman" panose="02020603050405020304" pitchFamily="18" charset="0"/>
                <a:sym typeface="Times New Roman"/>
              </a:rPr>
              <a:t>Introduction of Company</a:t>
            </a:r>
            <a:endParaRPr lang="en-GB" sz="2400" dirty="0">
              <a:latin typeface="Times New Roman" panose="02020603050405020304" pitchFamily="18" charset="0"/>
              <a:cs typeface="Times New Roman" panose="02020603050405020304" pitchFamily="18" charset="0"/>
            </a:endParaRPr>
          </a:p>
          <a:p>
            <a:pPr marL="457200" lvl="0" indent="-457200" algn="just">
              <a:spcBef>
                <a:spcPts val="600"/>
              </a:spcBef>
              <a:buClr>
                <a:schemeClr val="dk1"/>
              </a:buClr>
              <a:buSzPts val="1680"/>
              <a:buFont typeface="Calibri"/>
              <a:buAutoNum type="arabicPeriod"/>
            </a:pPr>
            <a:r>
              <a:rPr lang="en-GB" sz="2400" dirty="0">
                <a:latin typeface="Times New Roman" panose="02020603050405020304" pitchFamily="18" charset="0"/>
                <a:cs typeface="Times New Roman" panose="02020603050405020304" pitchFamily="18" charset="0"/>
                <a:sym typeface="Times New Roman"/>
              </a:rPr>
              <a:t>Department of work &amp; Role</a:t>
            </a:r>
          </a:p>
          <a:p>
            <a:pPr marL="457200" lvl="0" indent="-457200" algn="just">
              <a:spcBef>
                <a:spcPts val="600"/>
              </a:spcBef>
              <a:buClr>
                <a:schemeClr val="dk1"/>
              </a:buClr>
              <a:buSzPts val="1680"/>
              <a:buFont typeface="Calibri"/>
              <a:buAutoNum type="arabicPeriod"/>
            </a:pPr>
            <a:r>
              <a:rPr lang="en-GB" sz="2400" dirty="0">
                <a:latin typeface="Times New Roman" panose="02020603050405020304" pitchFamily="18" charset="0"/>
                <a:cs typeface="Times New Roman" panose="02020603050405020304" pitchFamily="18" charset="0"/>
                <a:sym typeface="Times New Roman"/>
              </a:rPr>
              <a:t>Internship Plan and Daily tasks</a:t>
            </a:r>
            <a:endParaRPr lang="en-GB" sz="2400" dirty="0">
              <a:latin typeface="Times New Roman" panose="02020603050405020304" pitchFamily="18" charset="0"/>
              <a:cs typeface="Times New Roman" panose="02020603050405020304" pitchFamily="18" charset="0"/>
            </a:endParaRPr>
          </a:p>
          <a:p>
            <a:pPr marL="457200" lvl="0" indent="-457200" algn="just">
              <a:spcBef>
                <a:spcPts val="600"/>
              </a:spcBef>
              <a:buClr>
                <a:schemeClr val="dk1"/>
              </a:buClr>
              <a:buSzPts val="1680"/>
              <a:buFont typeface="Calibri"/>
              <a:buAutoNum type="arabicPeriod"/>
            </a:pPr>
            <a:r>
              <a:rPr lang="en-GB" sz="2400" dirty="0">
                <a:latin typeface="Times New Roman" panose="02020603050405020304" pitchFamily="18" charset="0"/>
                <a:cs typeface="Times New Roman" panose="02020603050405020304" pitchFamily="18" charset="0"/>
                <a:sym typeface="Times New Roman"/>
              </a:rPr>
              <a:t>Projects/ Problem Statements and Solutions</a:t>
            </a:r>
          </a:p>
          <a:p>
            <a:pPr marL="457200" lvl="0" indent="-457200" algn="just">
              <a:spcBef>
                <a:spcPts val="600"/>
              </a:spcBef>
              <a:buClr>
                <a:schemeClr val="dk1"/>
              </a:buClr>
              <a:buSzPts val="1680"/>
              <a:buFont typeface="Calibri"/>
              <a:buAutoNum type="arabicPeriod"/>
            </a:pPr>
            <a:r>
              <a:rPr lang="en-GB" sz="2400" dirty="0">
                <a:latin typeface="Times New Roman" panose="02020603050405020304" pitchFamily="18" charset="0"/>
                <a:cs typeface="Times New Roman" panose="02020603050405020304" pitchFamily="18" charset="0"/>
                <a:sym typeface="Times New Roman"/>
              </a:rPr>
              <a:t>References</a:t>
            </a:r>
          </a:p>
          <a:p>
            <a:pPr marL="285750" indent="-285750">
              <a:buFont typeface="Arial" panose="020B0604020202020204" pitchFamily="34" charset="0"/>
              <a:buChar char="•"/>
            </a:pPr>
            <a:endParaRPr lang="en-IN" dirty="0"/>
          </a:p>
        </p:txBody>
      </p:sp>
      <p:pic>
        <p:nvPicPr>
          <p:cNvPr id="3" name="Picture 4" descr="Announcements/ Walk-in-Interview | Indian Institute of Technology Bombay">
            <a:extLst>
              <a:ext uri="{FF2B5EF4-FFF2-40B4-BE49-F238E27FC236}">
                <a16:creationId xmlns:a16="http://schemas.microsoft.com/office/drawing/2014/main" id="{7B7DA40F-4272-243A-6E0C-A843B2ACFF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4481"/>
            <a:ext cx="1295400" cy="12626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62609" y="894402"/>
            <a:ext cx="7162800" cy="570669"/>
          </a:xfrm>
          <a:prstGeom prst="rect">
            <a:avLst/>
          </a:prstGeom>
        </p:spPr>
        <p:txBody>
          <a:bodyPr vert="horz" wrap="square" lIns="0" tIns="16510" rIns="0" bIns="0" rtlCol="0">
            <a:spAutoFit/>
          </a:bodyPr>
          <a:lstStyle/>
          <a:p>
            <a:pPr marL="12700" algn="l">
              <a:lnSpc>
                <a:spcPct val="100000"/>
              </a:lnSpc>
              <a:spcBef>
                <a:spcPts val="130"/>
              </a:spcBef>
            </a:pPr>
            <a:r>
              <a:rPr lang="en-IN" sz="3600" b="1" u="sng" dirty="0">
                <a:latin typeface="Times New Roman" panose="02020603050405020304" pitchFamily="18" charset="0"/>
                <a:cs typeface="Times New Roman" panose="02020603050405020304" pitchFamily="18" charset="0"/>
              </a:rPr>
              <a:t>INTRODUCTION OF COMPANY</a:t>
            </a:r>
            <a:endParaRPr sz="3600" b="1" u="sng" dirty="0">
              <a:latin typeface="Times New Roman" panose="02020603050405020304" pitchFamily="18" charset="0"/>
              <a:cs typeface="Times New Roman" panose="02020603050405020304" pitchFamily="18" charset="0"/>
            </a:endParaRPr>
          </a:p>
        </p:txBody>
      </p:sp>
      <p:sp>
        <p:nvSpPr>
          <p:cNvPr id="27" name="object 27"/>
          <p:cNvSpPr/>
          <p:nvPr/>
        </p:nvSpPr>
        <p:spPr>
          <a:xfrm>
            <a:off x="123825" y="0"/>
            <a:ext cx="2743200" cy="790575"/>
          </a:xfrm>
          <a:prstGeom prst="rect">
            <a:avLst/>
          </a:prstGeom>
          <a:blipFill>
            <a:blip r:embed="rId2" cstate="print"/>
            <a:stretch>
              <a:fillRect/>
            </a:stretch>
          </a:blipFill>
        </p:spPr>
        <p:txBody>
          <a:bodyPr wrap="square" lIns="0" tIns="0" rIns="0" bIns="0" rtlCol="0"/>
          <a:lstStyle/>
          <a:p>
            <a:endParaRPr/>
          </a:p>
        </p:txBody>
      </p:sp>
      <p:pic>
        <p:nvPicPr>
          <p:cNvPr id="2" name="Picture 4" descr="Announcements/ Walk-in-Interview | Indian Institute of Technology Bombay">
            <a:extLst>
              <a:ext uri="{FF2B5EF4-FFF2-40B4-BE49-F238E27FC236}">
                <a16:creationId xmlns:a16="http://schemas.microsoft.com/office/drawing/2014/main" id="{E9E10C50-AE4D-97E2-D005-EA71ACA486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1437"/>
            <a:ext cx="1295400" cy="12626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00B75A0A-8948-D351-F28B-CA83DFF1BFEF}"/>
              </a:ext>
            </a:extLst>
          </p:cNvPr>
          <p:cNvSpPr>
            <a:spLocks noChangeArrowheads="1"/>
          </p:cNvSpPr>
          <p:nvPr/>
        </p:nvSpPr>
        <p:spPr bwMode="auto">
          <a:xfrm>
            <a:off x="381000" y="1814900"/>
            <a:ext cx="541019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IIT Bombay: India's Premier Technical University</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latin typeface="Times New Roman" panose="02020603050405020304" pitchFamily="18" charset="0"/>
                <a:cs typeface="Times New Roman" panose="02020603050405020304" pitchFamily="18" charset="0"/>
              </a:rPr>
              <a:t>Established in 1958 with foreign assistance.</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latin typeface="Times New Roman" panose="02020603050405020304" pitchFamily="18" charset="0"/>
                <a:cs typeface="Times New Roman" panose="02020603050405020304" pitchFamily="18" charset="0"/>
              </a:rPr>
              <a:t>Received UNESCO funds from the Soviet Union.</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latin typeface="Times New Roman" panose="02020603050405020304" pitchFamily="18" charset="0"/>
                <a:cs typeface="Times New Roman" panose="02020603050405020304" pitchFamily="18" charset="0"/>
              </a:rPr>
              <a:t>Designated an 'Institute of National Importance' by Parliament in 1961.</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latin typeface="Times New Roman" panose="02020603050405020304" pitchFamily="18" charset="0"/>
                <a:cs typeface="Times New Roman" panose="02020603050405020304" pitchFamily="18" charset="0"/>
              </a:rPr>
              <a:t>Governed by a board of governors, chaired by the president of India.</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latin typeface="Times New Roman" panose="02020603050405020304" pitchFamily="18" charset="0"/>
                <a:cs typeface="Times New Roman" panose="02020603050405020304" pitchFamily="18" charset="0"/>
              </a:rPr>
              <a:t>Operates under the guidance of the IIT Council, established by India's Ministry of Education.</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latin typeface="Times New Roman" panose="02020603050405020304" pitchFamily="18" charset="0"/>
                <a:cs typeface="Times New Roman" panose="02020603050405020304" pitchFamily="18" charset="0"/>
              </a:rPr>
              <a:t>Known for excellence in engineering education and research.</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latin typeface="Times New Roman" panose="02020603050405020304" pitchFamily="18" charset="0"/>
                <a:cs typeface="Times New Roman" panose="02020603050405020304" pitchFamily="18" charset="0"/>
              </a:rPr>
              <a:t>Offers innovative short-term courses, continuing education, and distance learning.</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latin typeface="Times New Roman" panose="02020603050405020304" pitchFamily="18" charset="0"/>
                <a:cs typeface="Times New Roman" panose="02020603050405020304" pitchFamily="18" charset="0"/>
              </a:rPr>
              <a:t>Faculty members have received prestigious awards.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latin typeface="Times New Roman" panose="02020603050405020304" pitchFamily="18" charset="0"/>
                <a:cs typeface="Times New Roman" panose="02020603050405020304" pitchFamily="18" charset="0"/>
              </a:rPr>
              <a:t>Located in Powai, Mumbai offering a residential experience.</a:t>
            </a:r>
          </a:p>
        </p:txBody>
      </p:sp>
      <p:pic>
        <p:nvPicPr>
          <p:cNvPr id="17417" name="Picture 9" descr="IIT Bombay Announces PhD Admission for Spring Semester 2022-23">
            <a:extLst>
              <a:ext uri="{FF2B5EF4-FFF2-40B4-BE49-F238E27FC236}">
                <a16:creationId xmlns:a16="http://schemas.microsoft.com/office/drawing/2014/main" id="{0D31A71F-9152-67F0-1D8D-338F2B22E44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91199" y="2178223"/>
            <a:ext cx="3079750" cy="3429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5483" y="978942"/>
            <a:ext cx="8001000" cy="567463"/>
          </a:xfrm>
          <a:prstGeom prst="rect">
            <a:avLst/>
          </a:prstGeom>
        </p:spPr>
        <p:txBody>
          <a:bodyPr vert="horz" wrap="square" lIns="0" tIns="13335" rIns="0" bIns="0" rtlCol="0">
            <a:spAutoFit/>
          </a:bodyPr>
          <a:lstStyle/>
          <a:p>
            <a:pPr marL="12700" algn="ctr">
              <a:lnSpc>
                <a:spcPct val="100000"/>
              </a:lnSpc>
              <a:spcBef>
                <a:spcPts val="105"/>
              </a:spcBef>
            </a:pPr>
            <a:r>
              <a:rPr lang="en-IN" sz="3600" b="1" u="sng" dirty="0">
                <a:latin typeface="Times New Roman" panose="02020603050405020304" pitchFamily="18" charset="0"/>
                <a:cs typeface="Times New Roman" panose="02020603050405020304" pitchFamily="18" charset="0"/>
              </a:rPr>
              <a:t>DEPARTMENT AND ROLE</a:t>
            </a:r>
            <a:endParaRPr sz="3600" b="1" u="sng" dirty="0">
              <a:latin typeface="Times New Roman" panose="02020603050405020304" pitchFamily="18" charset="0"/>
              <a:cs typeface="Times New Roman" panose="02020603050405020304" pitchFamily="18" charset="0"/>
            </a:endParaRPr>
          </a:p>
        </p:txBody>
      </p:sp>
      <p:sp>
        <p:nvSpPr>
          <p:cNvPr id="18" name="object 18"/>
          <p:cNvSpPr/>
          <p:nvPr/>
        </p:nvSpPr>
        <p:spPr>
          <a:xfrm>
            <a:off x="57150" y="0"/>
            <a:ext cx="2743200" cy="790575"/>
          </a:xfrm>
          <a:prstGeom prst="rect">
            <a:avLst/>
          </a:prstGeom>
          <a:blipFill>
            <a:blip r:embed="rId2" cstate="print"/>
            <a:stretch>
              <a:fillRect/>
            </a:stretch>
          </a:blipFill>
        </p:spPr>
        <p:txBody>
          <a:bodyPr wrap="square" lIns="0" tIns="0" rIns="0" bIns="0" rtlCol="0"/>
          <a:lstStyle/>
          <a:p>
            <a:endParaRPr/>
          </a:p>
        </p:txBody>
      </p:sp>
      <p:sp>
        <p:nvSpPr>
          <p:cNvPr id="19" name="TextBox 18"/>
          <p:cNvSpPr txBox="1"/>
          <p:nvPr/>
        </p:nvSpPr>
        <p:spPr>
          <a:xfrm>
            <a:off x="647700" y="1905000"/>
            <a:ext cx="7848600" cy="4288353"/>
          </a:xfrm>
          <a:prstGeom prst="rect">
            <a:avLst/>
          </a:prstGeom>
          <a:noFill/>
        </p:spPr>
        <p:txBody>
          <a:bodyPr wrap="square" rtlCol="0">
            <a:spAutoFit/>
          </a:bodyPr>
          <a:lstStyle/>
          <a:p>
            <a:pPr marL="342900" indent="-342900" algn="just">
              <a:spcAft>
                <a:spcPts val="5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 am currently serving as a research intern in the Department of Mechanical Engineering, where I report to Prof. Vivek Sangwan, the esteemed professor in the department of mechanical engineering at IITB. </a:t>
            </a:r>
          </a:p>
          <a:p>
            <a:pPr marL="342900" indent="-342900" algn="just">
              <a:spcAft>
                <a:spcPts val="5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My responsibilities encompass a balanced blend of CAD designing and testing of mechanisms in balancing a torso of bipedal walking robot.</a:t>
            </a:r>
          </a:p>
          <a:p>
            <a:pPr marL="342900" indent="-342900" algn="just">
              <a:spcAft>
                <a:spcPts val="5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My typical workday spans 8 and half hours, providing flexibility within the timeframe of 9:30 AM to 6:00 PM to accommodate various testing and development activities. Internship Duration is of 4 months.</a:t>
            </a:r>
          </a:p>
          <a:p>
            <a:pPr marL="342900" indent="-342900" algn="just">
              <a:spcAft>
                <a:spcPts val="5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At the end of each project , a comprehensive report must be written in order to conclude the project successfully or to further improvise it.</a:t>
            </a:r>
          </a:p>
          <a:p>
            <a:pPr marL="571500" indent="-571500">
              <a:buFont typeface="Arial" panose="020B0604020202020204" pitchFamily="34" charset="0"/>
              <a:buChar char="•"/>
            </a:pPr>
            <a:endParaRPr lang="en-IN" sz="3600" dirty="0"/>
          </a:p>
        </p:txBody>
      </p:sp>
      <p:pic>
        <p:nvPicPr>
          <p:cNvPr id="3" name="Picture 4" descr="Announcements/ Walk-in-Interview | Indian Institute of Technology Bombay">
            <a:extLst>
              <a:ext uri="{FF2B5EF4-FFF2-40B4-BE49-F238E27FC236}">
                <a16:creationId xmlns:a16="http://schemas.microsoft.com/office/drawing/2014/main" id="{1D83A56E-F8CB-39E6-DA73-192C083812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0"/>
            <a:ext cx="1295400" cy="12626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611459"/>
            <a:ext cx="4267200" cy="1124667"/>
          </a:xfrm>
          <a:prstGeom prst="rect">
            <a:avLst/>
          </a:prstGeom>
        </p:spPr>
        <p:txBody>
          <a:bodyPr vert="horz" wrap="square" lIns="0" tIns="16510" rIns="0" bIns="0" rtlCol="0">
            <a:spAutoFit/>
          </a:bodyPr>
          <a:lstStyle/>
          <a:p>
            <a:pPr marL="12700" algn="ctr">
              <a:lnSpc>
                <a:spcPct val="100000"/>
              </a:lnSpc>
              <a:spcBef>
                <a:spcPts val="130"/>
              </a:spcBef>
            </a:pPr>
            <a:r>
              <a:rPr lang="en-IN" sz="3600" b="1" u="sng" dirty="0">
                <a:latin typeface="Times New Roman" panose="02020603050405020304" pitchFamily="18" charset="0"/>
                <a:cs typeface="Times New Roman" panose="02020603050405020304" pitchFamily="18" charset="0"/>
              </a:rPr>
              <a:t>PROBLEM STATEMENTS</a:t>
            </a:r>
            <a:endParaRPr sz="3600" b="1" u="sng" dirty="0">
              <a:latin typeface="Times New Roman" panose="02020603050405020304" pitchFamily="18" charset="0"/>
              <a:cs typeface="Times New Roman" panose="02020603050405020304" pitchFamily="18" charset="0"/>
            </a:endParaRPr>
          </a:p>
        </p:txBody>
      </p:sp>
      <p:sp>
        <p:nvSpPr>
          <p:cNvPr id="3" name="object 3"/>
          <p:cNvSpPr txBox="1"/>
          <p:nvPr/>
        </p:nvSpPr>
        <p:spPr>
          <a:xfrm>
            <a:off x="914400" y="2057400"/>
            <a:ext cx="7315200" cy="1846788"/>
          </a:xfrm>
          <a:prstGeom prst="rect">
            <a:avLst/>
          </a:prstGeom>
        </p:spPr>
        <p:txBody>
          <a:bodyPr vert="horz" wrap="square" lIns="0" tIns="48895" rIns="0" bIns="0" rtlCol="0">
            <a:spAutoFit/>
          </a:bodyPr>
          <a:lstStyle/>
          <a:p>
            <a:pPr marL="354966" marR="18415" indent="-342900" algn="just">
              <a:lnSpc>
                <a:spcPct val="89200"/>
              </a:lnSpc>
              <a:spcBef>
                <a:spcPts val="385"/>
              </a:spcBef>
              <a:buFont typeface="Arial" panose="020B0604020202020204" pitchFamily="34" charset="0"/>
              <a:buChar char="•"/>
              <a:tabLst>
                <a:tab pos="469900" algn="l"/>
                <a:tab pos="470534" algn="l"/>
              </a:tabLst>
            </a:pPr>
            <a:r>
              <a:rPr lang="en-US" sz="2000" dirty="0">
                <a:latin typeface="Times New Roman" panose="02020603050405020304" pitchFamily="18" charset="0"/>
                <a:cs typeface="Times New Roman" panose="02020603050405020304" pitchFamily="18" charset="0"/>
              </a:rPr>
              <a:t>To obtain the dynamical equations of the balanced link and simulate the system using MATLAB.</a:t>
            </a:r>
          </a:p>
          <a:p>
            <a:pPr marL="354966" marR="18415" indent="-342900" algn="just">
              <a:lnSpc>
                <a:spcPct val="89200"/>
              </a:lnSpc>
              <a:spcBef>
                <a:spcPts val="385"/>
              </a:spcBef>
              <a:buFont typeface="Arial" panose="020B0604020202020204" pitchFamily="34" charset="0"/>
              <a:buChar char="•"/>
              <a:tabLst>
                <a:tab pos="469900" algn="l"/>
                <a:tab pos="470534" algn="l"/>
              </a:tabLst>
            </a:pPr>
            <a:r>
              <a:rPr lang="en-US" sz="2000" dirty="0">
                <a:latin typeface="Times New Roman" panose="02020603050405020304" pitchFamily="18" charset="0"/>
                <a:cs typeface="Times New Roman" panose="02020603050405020304" pitchFamily="18" charset="0"/>
              </a:rPr>
              <a:t>To design a torso balancing mechanism using </a:t>
            </a:r>
            <a:r>
              <a:rPr lang="en-US" sz="2000" dirty="0" err="1">
                <a:latin typeface="Times New Roman" panose="02020603050405020304" pitchFamily="18" charset="0"/>
                <a:cs typeface="Times New Roman" panose="02020603050405020304" pitchFamily="18" charset="0"/>
              </a:rPr>
              <a:t>solidworks</a:t>
            </a:r>
            <a:r>
              <a:rPr lang="en-US" sz="2000" dirty="0">
                <a:latin typeface="Times New Roman" panose="02020603050405020304" pitchFamily="18" charset="0"/>
                <a:cs typeface="Times New Roman" panose="02020603050405020304" pitchFamily="18" charset="0"/>
              </a:rPr>
              <a:t>.</a:t>
            </a:r>
          </a:p>
          <a:p>
            <a:pPr marL="354966" marR="18415" indent="-342900" algn="just">
              <a:lnSpc>
                <a:spcPct val="89200"/>
              </a:lnSpc>
              <a:spcBef>
                <a:spcPts val="385"/>
              </a:spcBef>
              <a:buFont typeface="Arial" panose="020B0604020202020204" pitchFamily="34" charset="0"/>
              <a:buChar char="•"/>
              <a:tabLst>
                <a:tab pos="469900" algn="l"/>
                <a:tab pos="470534" algn="l"/>
              </a:tabLst>
            </a:pPr>
            <a:r>
              <a:rPr lang="en-US" sz="2000" dirty="0">
                <a:latin typeface="Times New Roman" panose="02020603050405020304" pitchFamily="18" charset="0"/>
                <a:cs typeface="Times New Roman" panose="02020603050405020304" pitchFamily="18" charset="0"/>
              </a:rPr>
              <a:t>Manufacture the biped and perform torso attitude control and also implement controller.</a:t>
            </a:r>
          </a:p>
          <a:p>
            <a:pPr marL="354966" marR="18415" indent="-342900" algn="just">
              <a:lnSpc>
                <a:spcPct val="89200"/>
              </a:lnSpc>
              <a:spcBef>
                <a:spcPts val="385"/>
              </a:spcBef>
              <a:buFont typeface="Arial" panose="020B0604020202020204" pitchFamily="34" charset="0"/>
              <a:buChar char="•"/>
              <a:tabLst>
                <a:tab pos="469900" algn="l"/>
                <a:tab pos="470534" algn="l"/>
              </a:tabLst>
            </a:pPr>
            <a:r>
              <a:rPr lang="en-US" sz="2000" dirty="0">
                <a:latin typeface="Times New Roman" panose="02020603050405020304" pitchFamily="18" charset="0"/>
                <a:cs typeface="Times New Roman" panose="02020603050405020304" pitchFamily="18" charset="0"/>
              </a:rPr>
              <a:t>Integrating this system with the ankle impulse delivery mechanism.</a:t>
            </a:r>
          </a:p>
        </p:txBody>
      </p:sp>
      <p:pic>
        <p:nvPicPr>
          <p:cNvPr id="4" name="Picture 4" descr="Announcements/ Walk-in-Interview | Indian Institute of Technology Bombay">
            <a:extLst>
              <a:ext uri="{FF2B5EF4-FFF2-40B4-BE49-F238E27FC236}">
                <a16:creationId xmlns:a16="http://schemas.microsoft.com/office/drawing/2014/main" id="{10608CDC-BDDD-DCDB-10FE-7D38C008ED4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600" y="0"/>
            <a:ext cx="1295400" cy="12626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5DAE-7E40-E57A-46ED-E91F9598321D}"/>
              </a:ext>
            </a:extLst>
          </p:cNvPr>
          <p:cNvSpPr>
            <a:spLocks noGrp="1"/>
          </p:cNvSpPr>
          <p:nvPr>
            <p:ph type="ctrTitle"/>
          </p:nvPr>
        </p:nvSpPr>
        <p:spPr>
          <a:xfrm>
            <a:off x="685800" y="840956"/>
            <a:ext cx="7772400" cy="553998"/>
          </a:xfrm>
        </p:spPr>
        <p:txBody>
          <a:bodyPr/>
          <a:lstStyle/>
          <a:p>
            <a:pPr algn="ctr"/>
            <a:r>
              <a:rPr lang="en-IN" sz="3600" b="1" u="sng" dirty="0">
                <a:latin typeface="Times New Roman" panose="02020603050405020304" pitchFamily="18" charset="0"/>
                <a:cs typeface="Times New Roman" panose="02020603050405020304" pitchFamily="18" charset="0"/>
              </a:rPr>
              <a:t>WEEK-1</a:t>
            </a:r>
          </a:p>
        </p:txBody>
      </p:sp>
      <p:sp>
        <p:nvSpPr>
          <p:cNvPr id="3" name="Subtitle 2">
            <a:extLst>
              <a:ext uri="{FF2B5EF4-FFF2-40B4-BE49-F238E27FC236}">
                <a16:creationId xmlns:a16="http://schemas.microsoft.com/office/drawing/2014/main" id="{35447996-612B-1986-DB3D-DF0369730EDC}"/>
              </a:ext>
            </a:extLst>
          </p:cNvPr>
          <p:cNvSpPr>
            <a:spLocks noGrp="1"/>
          </p:cNvSpPr>
          <p:nvPr>
            <p:ph type="subTitle" idx="4"/>
          </p:nvPr>
        </p:nvSpPr>
        <p:spPr>
          <a:xfrm>
            <a:off x="533400" y="1600200"/>
            <a:ext cx="5029200" cy="3077766"/>
          </a:xfrm>
        </p:spPr>
        <p:txBody>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Introduction to IITB, goals, mission and vision of the mechanical engineering and the dedicated project.</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Glimpse of ongoing project (Design and manufacturing of bipedal walking robot).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Collected 10 research papers based on three major concepts:</a:t>
            </a:r>
          </a:p>
          <a:p>
            <a:pPr marL="457200" indent="-457200">
              <a:buFont typeface="+mj-lt"/>
              <a:buAutoNum type="arabicPeriod"/>
            </a:pPr>
            <a:r>
              <a:rPr lang="en-US" sz="2000" dirty="0" err="1">
                <a:latin typeface="Times New Roman" panose="02020603050405020304" pitchFamily="18" charset="0"/>
                <a:cs typeface="Times New Roman" panose="02020603050405020304" pitchFamily="18" charset="0"/>
              </a:rPr>
              <a:t>Cubli</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Flywheels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Biped</a:t>
            </a:r>
          </a:p>
        </p:txBody>
      </p:sp>
      <p:pic>
        <p:nvPicPr>
          <p:cNvPr id="13315" name="Picture 3" descr="Mathematics | Free Full-Text | Nonlinear Dynamics and Control of a Cube  Robot">
            <a:extLst>
              <a:ext uri="{FF2B5EF4-FFF2-40B4-BE49-F238E27FC236}">
                <a16:creationId xmlns:a16="http://schemas.microsoft.com/office/drawing/2014/main" id="{BC4370B6-6B4E-57A0-4DDC-EBA5EE5F8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5374" y="3695700"/>
            <a:ext cx="4132792" cy="27051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Announcements/ Walk-in-Interview | Indian Institute of Technology Bombay">
            <a:extLst>
              <a:ext uri="{FF2B5EF4-FFF2-40B4-BE49-F238E27FC236}">
                <a16:creationId xmlns:a16="http://schemas.microsoft.com/office/drawing/2014/main" id="{1CED3ABE-4C64-F5C7-9268-90ECB6018A4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0"/>
            <a:ext cx="1295400" cy="1262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141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0FA06-2821-3DCF-62CA-144E300BA92E}"/>
              </a:ext>
            </a:extLst>
          </p:cNvPr>
          <p:cNvSpPr>
            <a:spLocks noGrp="1"/>
          </p:cNvSpPr>
          <p:nvPr>
            <p:ph type="ctrTitle"/>
          </p:nvPr>
        </p:nvSpPr>
        <p:spPr>
          <a:xfrm>
            <a:off x="685800" y="914400"/>
            <a:ext cx="7772400" cy="553998"/>
          </a:xfrm>
        </p:spPr>
        <p:txBody>
          <a:bodyPr/>
          <a:lstStyle/>
          <a:p>
            <a:pPr algn="ctr"/>
            <a:r>
              <a:rPr lang="en-IN" sz="3600" b="1" u="sng" dirty="0">
                <a:latin typeface="Times New Roman" panose="02020603050405020304" pitchFamily="18" charset="0"/>
                <a:cs typeface="Times New Roman" panose="02020603050405020304" pitchFamily="18" charset="0"/>
              </a:rPr>
              <a:t>WEEK-2</a:t>
            </a:r>
          </a:p>
        </p:txBody>
      </p:sp>
      <p:sp>
        <p:nvSpPr>
          <p:cNvPr id="8" name="TextBox 7">
            <a:extLst>
              <a:ext uri="{FF2B5EF4-FFF2-40B4-BE49-F238E27FC236}">
                <a16:creationId xmlns:a16="http://schemas.microsoft.com/office/drawing/2014/main" id="{AE3CF3D9-3CA5-3A40-BEF6-46E97894BFDF}"/>
              </a:ext>
            </a:extLst>
          </p:cNvPr>
          <p:cNvSpPr txBox="1"/>
          <p:nvPr/>
        </p:nvSpPr>
        <p:spPr>
          <a:xfrm>
            <a:off x="533400" y="1719874"/>
            <a:ext cx="7010400" cy="2618666"/>
          </a:xfrm>
          <a:prstGeom prst="rect">
            <a:avLst/>
          </a:prstGeom>
          <a:noFill/>
        </p:spPr>
        <p:txBody>
          <a:bodyPr wrap="square" rtlCol="0">
            <a:spAutoFit/>
          </a:bodyPr>
          <a:lstStyle/>
          <a:p>
            <a:pPr marL="285750" indent="-285750" algn="just">
              <a:spcAft>
                <a:spcPts val="5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Derived the equation to find the radius of the flywheel depending on the frame inertia as to balance the frame, the moment of inertia of frame should be equal to the inertia of the flywheel.</a:t>
            </a:r>
          </a:p>
          <a:p>
            <a:pPr marL="285750" indent="-285750" algn="just">
              <a:spcAft>
                <a:spcPts val="5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Derived the dynamical equations of an inertia wheel on which torque is applied. Also, learnt the basics of ODE45 solver in MATLAB by simulating the derived equation in MATLAB using ode45 and pd controller.</a:t>
            </a:r>
            <a:endParaRPr lang="en-IN" sz="2000" dirty="0">
              <a:latin typeface="Times New Roman" panose="02020603050405020304" pitchFamily="18" charset="0"/>
              <a:cs typeface="Times New Roman" panose="02020603050405020304" pitchFamily="18" charset="0"/>
            </a:endParaRPr>
          </a:p>
        </p:txBody>
      </p:sp>
      <p:pic>
        <p:nvPicPr>
          <p:cNvPr id="13" name="Picture 4" descr="Announcements/ Walk-in-Interview | Indian Institute of Technology Bombay">
            <a:extLst>
              <a:ext uri="{FF2B5EF4-FFF2-40B4-BE49-F238E27FC236}">
                <a16:creationId xmlns:a16="http://schemas.microsoft.com/office/drawing/2014/main" id="{D9C2F0A7-1EC1-1393-412F-76A1F4761F6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600" y="0"/>
            <a:ext cx="1295400" cy="1262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665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0FA06-2821-3DCF-62CA-144E300BA92E}"/>
              </a:ext>
            </a:extLst>
          </p:cNvPr>
          <p:cNvSpPr>
            <a:spLocks noGrp="1"/>
          </p:cNvSpPr>
          <p:nvPr>
            <p:ph type="ctrTitle"/>
          </p:nvPr>
        </p:nvSpPr>
        <p:spPr>
          <a:xfrm>
            <a:off x="685800" y="821077"/>
            <a:ext cx="7772400" cy="553998"/>
          </a:xfrm>
        </p:spPr>
        <p:txBody>
          <a:bodyPr/>
          <a:lstStyle/>
          <a:p>
            <a:pPr algn="ctr"/>
            <a:r>
              <a:rPr lang="en-IN" sz="3600" b="1" u="sng" dirty="0">
                <a:latin typeface="Times New Roman" panose="02020603050405020304" pitchFamily="18" charset="0"/>
                <a:cs typeface="Times New Roman" panose="02020603050405020304" pitchFamily="18" charset="0"/>
              </a:rPr>
              <a:t>WEEK-3</a:t>
            </a:r>
          </a:p>
        </p:txBody>
      </p:sp>
      <p:sp>
        <p:nvSpPr>
          <p:cNvPr id="8" name="TextBox 7">
            <a:extLst>
              <a:ext uri="{FF2B5EF4-FFF2-40B4-BE49-F238E27FC236}">
                <a16:creationId xmlns:a16="http://schemas.microsoft.com/office/drawing/2014/main" id="{AE3CF3D9-3CA5-3A40-BEF6-46E97894BFDF}"/>
              </a:ext>
            </a:extLst>
          </p:cNvPr>
          <p:cNvSpPr txBox="1"/>
          <p:nvPr/>
        </p:nvSpPr>
        <p:spPr>
          <a:xfrm>
            <a:off x="685800" y="1543562"/>
            <a:ext cx="7772400" cy="3913892"/>
          </a:xfrm>
          <a:prstGeom prst="rect">
            <a:avLst/>
          </a:prstGeom>
          <a:noFill/>
        </p:spPr>
        <p:txBody>
          <a:bodyPr wrap="square" rtlCol="0">
            <a:spAutoFit/>
          </a:bodyPr>
          <a:lstStyle/>
          <a:p>
            <a:pPr marL="285750" indent="-285750">
              <a:spcAft>
                <a:spcPts val="5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Started with the </a:t>
            </a:r>
            <a:r>
              <a:rPr lang="en-US" sz="2000" dirty="0" err="1">
                <a:latin typeface="Times New Roman" panose="02020603050405020304" pitchFamily="18" charset="0"/>
                <a:cs typeface="Times New Roman" panose="02020603050405020304" pitchFamily="18" charset="0"/>
              </a:rPr>
              <a:t>solidworks</a:t>
            </a:r>
            <a:r>
              <a:rPr lang="en-US" sz="2000" dirty="0">
                <a:latin typeface="Times New Roman" panose="02020603050405020304" pitchFamily="18" charset="0"/>
                <a:cs typeface="Times New Roman" panose="02020603050405020304" pitchFamily="18" charset="0"/>
              </a:rPr>
              <a:t> design of the parts involved in the complete desired biped system. Successfully made major parts of the biped which are the three links – two being 2040 aluminum profiles and one is the frame also called torso which will have two BLDC motors mounted over its diagonal extreme ends.</a:t>
            </a:r>
          </a:p>
          <a:p>
            <a:pPr marL="285750" indent="-285750">
              <a:spcAft>
                <a:spcPts val="5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Understood the basics of the XEP100 microcontroller by studying the pins and functions of them using the datasheet given. Also, understood that to balance the torso the speed and direction control of motor is the most important part.</a:t>
            </a:r>
          </a:p>
          <a:p>
            <a:pPr marL="285750" indent="-285750">
              <a:spcAft>
                <a:spcPts val="5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Successfully derived the dynamical equations of the given system using two methods to verify them simultaneously. Also, verified both of the equations.</a:t>
            </a:r>
            <a:endParaRPr lang="en-IN" sz="2000" dirty="0">
              <a:latin typeface="Times New Roman" panose="02020603050405020304" pitchFamily="18" charset="0"/>
              <a:cs typeface="Times New Roman" panose="02020603050405020304" pitchFamily="18" charset="0"/>
            </a:endParaRPr>
          </a:p>
        </p:txBody>
      </p:sp>
      <p:pic>
        <p:nvPicPr>
          <p:cNvPr id="7" name="Picture 4" descr="Announcements/ Walk-in-Interview | Indian Institute of Technology Bombay">
            <a:extLst>
              <a:ext uri="{FF2B5EF4-FFF2-40B4-BE49-F238E27FC236}">
                <a16:creationId xmlns:a16="http://schemas.microsoft.com/office/drawing/2014/main" id="{6EE1A295-DFC0-4B7E-1D44-E01B349019D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600" y="0"/>
            <a:ext cx="1295400" cy="1262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992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6563F-A14D-07F6-F5BD-17E6AC84D7D0}"/>
              </a:ext>
            </a:extLst>
          </p:cNvPr>
          <p:cNvSpPr>
            <a:spLocks noGrp="1"/>
          </p:cNvSpPr>
          <p:nvPr>
            <p:ph type="ctrTitle"/>
          </p:nvPr>
        </p:nvSpPr>
        <p:spPr>
          <a:xfrm>
            <a:off x="2171700" y="801199"/>
            <a:ext cx="4800600" cy="553998"/>
          </a:xfrm>
        </p:spPr>
        <p:txBody>
          <a:bodyPr/>
          <a:lstStyle/>
          <a:p>
            <a:pPr algn="ctr"/>
            <a:r>
              <a:rPr lang="en-IN" sz="3600" b="1" u="sng" dirty="0">
                <a:latin typeface="Times New Roman" panose="02020603050405020304" pitchFamily="18" charset="0"/>
                <a:cs typeface="Times New Roman" panose="02020603050405020304" pitchFamily="18" charset="0"/>
              </a:rPr>
              <a:t>WEEK-4</a:t>
            </a:r>
          </a:p>
        </p:txBody>
      </p:sp>
      <p:sp>
        <p:nvSpPr>
          <p:cNvPr id="13" name="TextBox 12">
            <a:extLst>
              <a:ext uri="{FF2B5EF4-FFF2-40B4-BE49-F238E27FC236}">
                <a16:creationId xmlns:a16="http://schemas.microsoft.com/office/drawing/2014/main" id="{09DE6186-BD15-4072-C975-D5CB0C6A9D6F}"/>
              </a:ext>
            </a:extLst>
          </p:cNvPr>
          <p:cNvSpPr txBox="1"/>
          <p:nvPr/>
        </p:nvSpPr>
        <p:spPr>
          <a:xfrm>
            <a:off x="800100" y="1524000"/>
            <a:ext cx="6743700"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Successfully interfaced the potentiometer with XEP100 and also understood the concept of analog to digital converter.</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Firstly, performed energy check by keeping the system torque=0 first, then torque=constant and then a sine function. The equations are hence verified and then simulated the system.</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All the parts of the system are designed and also started with the assembly, deciding the size of nuts and bolts, angle joints and bearings. </a:t>
            </a:r>
            <a:endParaRPr lang="en-IN" sz="2000" dirty="0">
              <a:latin typeface="Times New Roman" panose="02020603050405020304" pitchFamily="18" charset="0"/>
              <a:cs typeface="Times New Roman" panose="02020603050405020304" pitchFamily="18" charset="0"/>
            </a:endParaRPr>
          </a:p>
        </p:txBody>
      </p:sp>
      <p:pic>
        <p:nvPicPr>
          <p:cNvPr id="14" name="Picture 4" descr="Announcements/ Walk-in-Interview | Indian Institute of Technology Bombay">
            <a:extLst>
              <a:ext uri="{FF2B5EF4-FFF2-40B4-BE49-F238E27FC236}">
                <a16:creationId xmlns:a16="http://schemas.microsoft.com/office/drawing/2014/main" id="{821F041B-F11A-948E-C441-F91A192158D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600" y="0"/>
            <a:ext cx="1295400" cy="1262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765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2973</TotalTime>
  <Words>982</Words>
  <Application>Microsoft Office PowerPoint</Application>
  <PresentationFormat>On-screen Show (4:3)</PresentationFormat>
  <Paragraphs>74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Carlito</vt:lpstr>
      <vt:lpstr>Georgia</vt:lpstr>
      <vt:lpstr>Times New Roman</vt:lpstr>
      <vt:lpstr>Office Theme</vt:lpstr>
      <vt:lpstr>An Internship Report Review-1                                                                                                                                                                                                                                                                                                      </vt:lpstr>
      <vt:lpstr>PowerPoint Presentation</vt:lpstr>
      <vt:lpstr>INTRODUCTION OF COMPANY</vt:lpstr>
      <vt:lpstr>DEPARTMENT AND ROLE</vt:lpstr>
      <vt:lpstr>PROBLEM STATEMENTS</vt:lpstr>
      <vt:lpstr>WEEK-1</vt:lpstr>
      <vt:lpstr>WEEK-2</vt:lpstr>
      <vt:lpstr>WEEK-3</vt:lpstr>
      <vt:lpstr>WEEK-4</vt:lpstr>
      <vt:lpstr>WEEK-5</vt:lpstr>
      <vt:lpstr>WEEK-6</vt:lpstr>
      <vt:lpstr>WEEK-7</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 Seminar  Review- I HYDROGEN VEHICLES</dc:title>
  <dc:creator>rishabh</dc:creator>
  <cp:lastModifiedBy>MUSKAN PATEL</cp:lastModifiedBy>
  <cp:revision>55</cp:revision>
  <dcterms:created xsi:type="dcterms:W3CDTF">2022-05-22T14:52:01Z</dcterms:created>
  <dcterms:modified xsi:type="dcterms:W3CDTF">2024-03-04T09:17:24Z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2022-05-21T00:00:00Z</vt:filetime>
  </property>
  <property fmtid="{D5CDD505-2E9C-101B-9397-08002B2CF9AE}" pid="3" name="LastSaved">
    <vt:filetime>2022-05-22T00:00:00Z</vt:filetime>
  </property>
</Properties>
</file>