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Lst>
  <p:sldSz cx="9144000" cy="5143500" type="screen16x9"/>
  <p:notesSz cx="6858000" cy="9144000"/>
  <p:embeddedFontLst>
    <p:embeddedFont>
      <p:font typeface="Algerian" panose="04020705040A02060702" pitchFamily="82" charset="0"/>
      <p:regular r:id="rId18"/>
    </p:embeddedFont>
    <p:embeddedFont>
      <p:font typeface="Lexend Deca" panose="020B0604020202020204" charset="-78"/>
      <p:regular r:id="rId19"/>
    </p:embeddedFont>
    <p:embeddedFont>
      <p:font typeface="OCR A Extended" panose="02010509020102010303" pitchFamily="50" charset="0"/>
      <p:regular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6.gif"/></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7.png"/><Relationship Id="rId7" Type="http://schemas.openxmlformats.org/officeDocument/2006/relationships/hyperlink" Target="https://en.wikipedia.org/wiki/Speech_recognition"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hyperlink" Target="https://cloud.google.com/speech-to-text/docs/quickstart" TargetMode="External"/><Relationship Id="rId5" Type="http://schemas.openxmlformats.org/officeDocument/2006/relationships/hyperlink" Target="https://www.geeksforgeeks.org/project-idea-voice-based-email-visually-challenged/" TargetMode="External"/><Relationship Id="rId4" Type="http://schemas.openxmlformats.org/officeDocument/2006/relationships/image" Target="../media/image26.gif"/></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417751" y="2571750"/>
            <a:ext cx="4532971" cy="1145385"/>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b="1" dirty="0">
                <a:solidFill>
                  <a:srgbClr val="FFFF00"/>
                </a:solidFill>
                <a:latin typeface="Times New Roman" panose="02020603050405020304" pitchFamily="18" charset="0"/>
                <a:cs typeface="Times New Roman" panose="02020603050405020304" pitchFamily="18" charset="0"/>
              </a:rPr>
              <a:t>Kushal(1818559)</a:t>
            </a:r>
            <a:br>
              <a:rPr lang="en-US" sz="2000" b="1" dirty="0">
                <a:solidFill>
                  <a:srgbClr val="FFFF00"/>
                </a:solidFill>
                <a:latin typeface="Times New Roman" panose="02020603050405020304" pitchFamily="18" charset="0"/>
                <a:cs typeface="Times New Roman" panose="02020603050405020304" pitchFamily="18" charset="0"/>
              </a:rPr>
            </a:br>
            <a:r>
              <a:rPr lang="en-US" sz="2000" b="1" dirty="0">
                <a:solidFill>
                  <a:srgbClr val="FFFF00"/>
                </a:solidFill>
                <a:latin typeface="Times New Roman" panose="02020603050405020304" pitchFamily="18" charset="0"/>
                <a:cs typeface="Times New Roman" panose="02020603050405020304" pitchFamily="18" charset="0"/>
              </a:rPr>
              <a:t>Bhuvan Sharma(1818547) </a:t>
            </a:r>
            <a:br>
              <a:rPr lang="en-US" sz="2000" b="1" dirty="0">
                <a:solidFill>
                  <a:srgbClr val="FFFF00"/>
                </a:solidFill>
                <a:latin typeface="Times New Roman" panose="02020603050405020304" pitchFamily="18" charset="0"/>
                <a:cs typeface="Times New Roman" panose="02020603050405020304" pitchFamily="18" charset="0"/>
              </a:rPr>
            </a:br>
            <a:br>
              <a:rPr lang="en-US" sz="2000" b="1" dirty="0">
                <a:solidFill>
                  <a:srgbClr val="FFFF00"/>
                </a:solidFill>
                <a:latin typeface="Times New Roman" panose="02020603050405020304" pitchFamily="18" charset="0"/>
                <a:cs typeface="Times New Roman" panose="02020603050405020304" pitchFamily="18" charset="0"/>
              </a:rPr>
            </a:br>
            <a:r>
              <a:rPr lang="en-US" sz="2000" dirty="0">
                <a:solidFill>
                  <a:srgbClr val="FFFF00"/>
                </a:solidFill>
                <a:latin typeface="Times New Roman" panose="02020603050405020304" pitchFamily="18" charset="0"/>
                <a:cs typeface="Times New Roman" panose="02020603050405020304" pitchFamily="18" charset="0"/>
              </a:rPr>
              <a:t>Mentor</a:t>
            </a:r>
            <a:r>
              <a:rPr lang="en-US" sz="2000" b="1" dirty="0">
                <a:solidFill>
                  <a:srgbClr val="FFFF00"/>
                </a:solidFill>
                <a:latin typeface="Times New Roman" panose="02020603050405020304" pitchFamily="18" charset="0"/>
                <a:cs typeface="Times New Roman" panose="02020603050405020304" pitchFamily="18" charset="0"/>
              </a:rPr>
              <a:t> – Er. </a:t>
            </a:r>
            <a:r>
              <a:rPr lang="en-US" sz="2000" b="1" dirty="0" err="1">
                <a:solidFill>
                  <a:srgbClr val="FFFF00"/>
                </a:solidFill>
                <a:latin typeface="Times New Roman" panose="02020603050405020304" pitchFamily="18" charset="0"/>
                <a:cs typeface="Times New Roman" panose="02020603050405020304" pitchFamily="18" charset="0"/>
              </a:rPr>
              <a:t>Anupriya</a:t>
            </a:r>
            <a:r>
              <a:rPr lang="en-US" sz="2000" b="1" dirty="0">
                <a:solidFill>
                  <a:srgbClr val="FFFF00"/>
                </a:solidFill>
                <a:latin typeface="Times New Roman" panose="02020603050405020304" pitchFamily="18" charset="0"/>
                <a:cs typeface="Times New Roman" panose="02020603050405020304" pitchFamily="18" charset="0"/>
              </a:rPr>
              <a:t> Kaushal</a:t>
            </a:r>
            <a:endParaRPr sz="2000" dirty="0">
              <a:solidFill>
                <a:srgbClr val="FFFF00"/>
              </a:solidFill>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pic>
        <p:nvPicPr>
          <p:cNvPr id="9" name="Picture 8">
            <a:extLst>
              <a:ext uri="{FF2B5EF4-FFF2-40B4-BE49-F238E27FC236}">
                <a16:creationId xmlns:a16="http://schemas.microsoft.com/office/drawing/2014/main" id="{B41C0735-99FF-4106-B438-C305DF082C2E}"/>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171275" y="110697"/>
            <a:ext cx="1295400" cy="1220015"/>
          </a:xfrm>
          <a:prstGeom prst="rect">
            <a:avLst/>
          </a:prstGeom>
          <a:noFill/>
          <a:ln>
            <a:noFill/>
          </a:ln>
        </p:spPr>
      </p:pic>
      <p:sp>
        <p:nvSpPr>
          <p:cNvPr id="11" name="TextBox 10">
            <a:extLst>
              <a:ext uri="{FF2B5EF4-FFF2-40B4-BE49-F238E27FC236}">
                <a16:creationId xmlns:a16="http://schemas.microsoft.com/office/drawing/2014/main" id="{959C82D2-6C67-4F6C-B03F-BF3EA070F9B6}"/>
              </a:ext>
            </a:extLst>
          </p:cNvPr>
          <p:cNvSpPr txBox="1"/>
          <p:nvPr/>
        </p:nvSpPr>
        <p:spPr>
          <a:xfrm>
            <a:off x="2172123" y="54954"/>
            <a:ext cx="4572000" cy="1047338"/>
          </a:xfrm>
          <a:prstGeom prst="rect">
            <a:avLst/>
          </a:prstGeom>
          <a:noFill/>
        </p:spPr>
        <p:txBody>
          <a:bodyPr wrap="square">
            <a:spAutoFit/>
          </a:bodyPr>
          <a:lstStyle/>
          <a:p>
            <a:pPr algn="ctr">
              <a:lnSpc>
                <a:spcPct val="115000"/>
              </a:lnSpc>
              <a:spcAft>
                <a:spcPts val="1000"/>
              </a:spcAft>
            </a:pPr>
            <a:r>
              <a:rPr lang="en-US" sz="1600" dirty="0">
                <a:solidFill>
                  <a:schemeClr val="bg1"/>
                </a:solidFill>
                <a:latin typeface="Times New Roman" panose="02020603050405020304" pitchFamily="18" charset="0"/>
                <a:cs typeface="Times New Roman" panose="02020603050405020304" pitchFamily="18" charset="0"/>
              </a:rPr>
              <a:t>Department of Computer Science &amp; Engineering</a:t>
            </a:r>
            <a:endParaRPr lang="en-IN" sz="1600" dirty="0">
              <a:solidFill>
                <a:schemeClr val="bg1"/>
              </a:solidFill>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600" dirty="0">
                <a:solidFill>
                  <a:schemeClr val="bg1"/>
                </a:solidFill>
                <a:latin typeface="Times New Roman" panose="02020603050405020304" pitchFamily="18" charset="0"/>
                <a:cs typeface="Times New Roman" panose="02020603050405020304" pitchFamily="18" charset="0"/>
              </a:rPr>
              <a:t>IKG PUNJAB TECHNICAL UNIVERSITY MAIN CAMPUS KAPURTHALA</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2CBF46F-F1D7-42A0-8AD1-BD103BE52D0C}"/>
              </a:ext>
            </a:extLst>
          </p:cNvPr>
          <p:cNvSpPr txBox="1"/>
          <p:nvPr/>
        </p:nvSpPr>
        <p:spPr>
          <a:xfrm>
            <a:off x="2040336" y="1116586"/>
            <a:ext cx="4572000" cy="461665"/>
          </a:xfrm>
          <a:prstGeom prst="rect">
            <a:avLst/>
          </a:prstGeom>
          <a:noFill/>
        </p:spPr>
        <p:txBody>
          <a:bodyPr wrap="square">
            <a:spAutoFit/>
          </a:bodyPr>
          <a:lstStyle/>
          <a:p>
            <a:r>
              <a:rPr lang="en-US" sz="2400" b="1" dirty="0">
                <a:solidFill>
                  <a:schemeClr val="bg1"/>
                </a:solidFill>
                <a:latin typeface="Times New Roman" panose="02020603050405020304" pitchFamily="18" charset="0"/>
                <a:cs typeface="Times New Roman" panose="02020603050405020304" pitchFamily="18" charset="0"/>
              </a:rPr>
              <a:t>VOICE CONTROLLED EMAIL</a:t>
            </a:r>
            <a:endParaRPr lang="en-IN" sz="2400" b="1" dirty="0">
              <a:solidFill>
                <a:schemeClr val="bg1"/>
              </a:solidFil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6" name="Title 1">
            <a:extLst>
              <a:ext uri="{FF2B5EF4-FFF2-40B4-BE49-F238E27FC236}">
                <a16:creationId xmlns:a16="http://schemas.microsoft.com/office/drawing/2014/main" id="{40B46DD4-6EE5-4DB9-87F1-DA05CEE9420A}"/>
              </a:ext>
            </a:extLst>
          </p:cNvPr>
          <p:cNvSpPr txBox="1">
            <a:spLocks/>
          </p:cNvSpPr>
          <p:nvPr/>
        </p:nvSpPr>
        <p:spPr>
          <a:xfrm>
            <a:off x="2591450" y="-33911"/>
            <a:ext cx="5646420" cy="68548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US"/>
              <a:t>Analysis of Result</a:t>
            </a:r>
            <a:endParaRPr lang="en-US" dirty="0"/>
          </a:p>
        </p:txBody>
      </p:sp>
      <p:pic>
        <p:nvPicPr>
          <p:cNvPr id="5122" name="Picture 2" descr="Result Analysis, Failed Student Gets Full Marks In Session - 10वीं बोर्ड के  इस रिजल्ट ने चौंकाया: थ्योरी में मिला केवल 1 अंक और सेशनल में 120 में से  120..! | Patrika News">
            <a:extLst>
              <a:ext uri="{FF2B5EF4-FFF2-40B4-BE49-F238E27FC236}">
                <a16:creationId xmlns:a16="http://schemas.microsoft.com/office/drawing/2014/main" id="{41459FCA-C99E-4A82-B22D-BEF8F70DF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786" y="1136435"/>
            <a:ext cx="4302864" cy="28706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E43ABB5-D773-41DC-8FA5-D5BB04B27FCB}"/>
              </a:ext>
            </a:extLst>
          </p:cNvPr>
          <p:cNvSpPr txBox="1"/>
          <p:nvPr/>
        </p:nvSpPr>
        <p:spPr>
          <a:xfrm>
            <a:off x="30350" y="925144"/>
            <a:ext cx="4572000" cy="3293209"/>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bg1"/>
                </a:solidFill>
                <a:effectLst/>
                <a:latin typeface="Times New Roman" panose="02020603050405020304" pitchFamily="18" charset="0"/>
                <a:ea typeface="Times New Roman" panose="02020603050405020304" pitchFamily="18" charset="0"/>
              </a:rPr>
              <a:t>The application will be a web-based application for visually impaired persons using IVR- Interactive voice response, thus enabling everyone to control their mail accounts using their voice only and to be able to read ,send, and perform all the other useful tasks. </a:t>
            </a:r>
          </a:p>
          <a:p>
            <a:endParaRPr lang="en-US" sz="1600" dirty="0">
              <a:solidFill>
                <a:schemeClr val="bg1"/>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600" dirty="0">
                <a:solidFill>
                  <a:schemeClr val="bg1"/>
                </a:solidFill>
                <a:effectLst/>
                <a:latin typeface="Times New Roman" panose="02020603050405020304" pitchFamily="18" charset="0"/>
                <a:ea typeface="Times New Roman" panose="02020603050405020304" pitchFamily="18" charset="0"/>
              </a:rPr>
              <a:t>The system will prompt the user with voice commands to perform certain action and the user will respond to the same. The main benefit of this system is that the use of keyboard is completely eliminated, the user will have to respond through voice and mouse click only.</a:t>
            </a:r>
            <a:endParaRPr lang="en-IN" sz="1200" dirty="0">
              <a:solidFill>
                <a:schemeClr val="bg1"/>
              </a:solidFill>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57"/>
        <p:cNvGrpSpPr/>
        <p:nvPr/>
      </p:nvGrpSpPr>
      <p:grpSpPr>
        <a:xfrm>
          <a:off x="0" y="0"/>
          <a:ext cx="0" cy="0"/>
          <a:chOff x="0" y="0"/>
          <a:chExt cx="0" cy="0"/>
        </a:xfrm>
      </p:grpSpPr>
      <p:sp>
        <p:nvSpPr>
          <p:cNvPr id="159" name="Google Shape;15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4" name="Title 2">
            <a:extLst>
              <a:ext uri="{FF2B5EF4-FFF2-40B4-BE49-F238E27FC236}">
                <a16:creationId xmlns:a16="http://schemas.microsoft.com/office/drawing/2014/main" id="{D009EFBF-F342-4314-AE93-6A8206EF3CB0}"/>
              </a:ext>
            </a:extLst>
          </p:cNvPr>
          <p:cNvSpPr>
            <a:spLocks noGrp="1"/>
          </p:cNvSpPr>
          <p:nvPr>
            <p:ph type="title"/>
          </p:nvPr>
        </p:nvSpPr>
        <p:spPr>
          <a:xfrm>
            <a:off x="1127760" y="0"/>
            <a:ext cx="6300300" cy="857400"/>
          </a:xfrm>
        </p:spPr>
        <p:txBody>
          <a:bodyPr/>
          <a:lstStyle/>
          <a:p>
            <a:pPr algn="ctr"/>
            <a:r>
              <a:rPr lang="en-US" dirty="0"/>
              <a:t>ADVANTAGES</a:t>
            </a:r>
            <a:endParaRPr lang="en-IN" dirty="0"/>
          </a:p>
        </p:txBody>
      </p:sp>
      <p:sp>
        <p:nvSpPr>
          <p:cNvPr id="6" name="TextBox 5">
            <a:extLst>
              <a:ext uri="{FF2B5EF4-FFF2-40B4-BE49-F238E27FC236}">
                <a16:creationId xmlns:a16="http://schemas.microsoft.com/office/drawing/2014/main" id="{2ED95C22-3251-4497-AECD-3FFC765CB755}"/>
              </a:ext>
            </a:extLst>
          </p:cNvPr>
          <p:cNvSpPr txBox="1"/>
          <p:nvPr/>
        </p:nvSpPr>
        <p:spPr>
          <a:xfrm>
            <a:off x="167268" y="1296014"/>
            <a:ext cx="4572000" cy="2939266"/>
          </a:xfrm>
          <a:prstGeom prst="rect">
            <a:avLst/>
          </a:prstGeom>
          <a:noFill/>
        </p:spPr>
        <p:txBody>
          <a:bodyPr wrap="square">
            <a:spAutoFit/>
          </a:bodyPr>
          <a:lstStyle/>
          <a:p>
            <a:pPr marL="342900" lvl="0" indent="-342900">
              <a:spcBef>
                <a:spcPts val="315"/>
              </a:spcBef>
              <a:buFont typeface="Symbol" panose="05050102010706020507" pitchFamily="18" charset="2"/>
              <a:buBlip>
                <a:blip r:embed="rId3"/>
              </a:buBlip>
            </a:pPr>
            <a:r>
              <a:rPr lang="en-US" sz="2000" spc="10" dirty="0">
                <a:solidFill>
                  <a:schemeClr val="bg1"/>
                </a:solidFill>
                <a:effectLst/>
                <a:latin typeface="Times New Roman" panose="02020603050405020304" pitchFamily="18" charset="0"/>
                <a:ea typeface="Times New Roman" panose="02020603050405020304" pitchFamily="18" charset="0"/>
              </a:rPr>
              <a:t>This project is proposed for the betterment of society. </a:t>
            </a:r>
            <a:endParaRPr lang="en-IN" dirty="0">
              <a:solidFill>
                <a:schemeClr val="bg1"/>
              </a:solidFill>
              <a:effectLst/>
              <a:latin typeface="Times New Roman" panose="02020603050405020304" pitchFamily="18" charset="0"/>
              <a:ea typeface="Times New Roman" panose="02020603050405020304" pitchFamily="18" charset="0"/>
            </a:endParaRPr>
          </a:p>
          <a:p>
            <a:pPr marL="342900" lvl="0" indent="-342900">
              <a:spcBef>
                <a:spcPts val="315"/>
              </a:spcBef>
              <a:buFont typeface="Symbol" panose="05050102010706020507" pitchFamily="18" charset="2"/>
              <a:buBlip>
                <a:blip r:embed="rId3"/>
              </a:buBlip>
            </a:pPr>
            <a:r>
              <a:rPr lang="en-US" sz="2000" spc="10" dirty="0">
                <a:solidFill>
                  <a:schemeClr val="bg1"/>
                </a:solidFill>
                <a:effectLst/>
                <a:latin typeface="Times New Roman" panose="02020603050405020304" pitchFamily="18" charset="0"/>
                <a:ea typeface="Times New Roman" panose="02020603050405020304" pitchFamily="18" charset="0"/>
              </a:rPr>
              <a:t>This project aims to help the visually impaired people to be a part of growing digital India by using internet and also aims to make life of such people quite easy. </a:t>
            </a:r>
          </a:p>
          <a:p>
            <a:pPr marL="342900" lvl="0" indent="-342900">
              <a:spcBef>
                <a:spcPts val="315"/>
              </a:spcBef>
              <a:buFont typeface="Symbol" panose="05050102010706020507" pitchFamily="18" charset="2"/>
              <a:buBlip>
                <a:blip r:embed="rId3"/>
              </a:buBlip>
            </a:pPr>
            <a:r>
              <a:rPr lang="en-US" sz="2000" dirty="0">
                <a:solidFill>
                  <a:schemeClr val="bg1"/>
                </a:solidFill>
                <a:effectLst/>
                <a:latin typeface="Times New Roman" panose="02020603050405020304" pitchFamily="18" charset="0"/>
                <a:ea typeface="Times New Roman" panose="02020603050405020304" pitchFamily="18" charset="0"/>
              </a:rPr>
              <a:t>This system makes the disabled people feel like a normal user.</a:t>
            </a:r>
            <a:endParaRPr lang="en-IN" dirty="0">
              <a:solidFill>
                <a:schemeClr val="bg1"/>
              </a:solidFill>
              <a:effectLst/>
              <a:latin typeface="Times New Roman" panose="02020603050405020304" pitchFamily="18" charset="0"/>
              <a:ea typeface="Times New Roman" panose="02020603050405020304" pitchFamily="18" charset="0"/>
            </a:endParaRPr>
          </a:p>
        </p:txBody>
      </p:sp>
      <p:pic>
        <p:nvPicPr>
          <p:cNvPr id="6146" name="Picture 2" descr="Advantages of Trial Balance - hmhub">
            <a:extLst>
              <a:ext uri="{FF2B5EF4-FFF2-40B4-BE49-F238E27FC236}">
                <a16:creationId xmlns:a16="http://schemas.microsoft.com/office/drawing/2014/main" id="{CFF49A15-D4C6-4064-9B16-99C6AE970A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9268" y="1456286"/>
            <a:ext cx="3964837" cy="21864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61" name="Title 2">
            <a:extLst>
              <a:ext uri="{FF2B5EF4-FFF2-40B4-BE49-F238E27FC236}">
                <a16:creationId xmlns:a16="http://schemas.microsoft.com/office/drawing/2014/main" id="{6F72C549-47A2-42E2-992B-4E57B1F77E2C}"/>
              </a:ext>
            </a:extLst>
          </p:cNvPr>
          <p:cNvSpPr>
            <a:spLocks noGrp="1"/>
          </p:cNvSpPr>
          <p:nvPr>
            <p:ph type="title"/>
          </p:nvPr>
        </p:nvSpPr>
        <p:spPr>
          <a:xfrm>
            <a:off x="1127760" y="0"/>
            <a:ext cx="6300300" cy="857400"/>
          </a:xfrm>
        </p:spPr>
        <p:txBody>
          <a:bodyPr/>
          <a:lstStyle/>
          <a:p>
            <a:pPr algn="ctr"/>
            <a:r>
              <a:rPr lang="en-US" dirty="0"/>
              <a:t>ADVANTAGES</a:t>
            </a:r>
            <a:endParaRPr lang="en-IN" dirty="0"/>
          </a:p>
        </p:txBody>
      </p:sp>
      <p:pic>
        <p:nvPicPr>
          <p:cNvPr id="7170" name="Picture 2" descr="Advantages png images | PNGWing">
            <a:extLst>
              <a:ext uri="{FF2B5EF4-FFF2-40B4-BE49-F238E27FC236}">
                <a16:creationId xmlns:a16="http://schemas.microsoft.com/office/drawing/2014/main" id="{FD3ED652-7162-489D-B518-51557C9D5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4056" y="1028235"/>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a:extLst>
              <a:ext uri="{FF2B5EF4-FFF2-40B4-BE49-F238E27FC236}">
                <a16:creationId xmlns:a16="http://schemas.microsoft.com/office/drawing/2014/main" id="{933C4916-066C-4259-9807-B269827130D3}"/>
              </a:ext>
            </a:extLst>
          </p:cNvPr>
          <p:cNvSpPr txBox="1"/>
          <p:nvPr/>
        </p:nvSpPr>
        <p:spPr>
          <a:xfrm>
            <a:off x="449766" y="1384118"/>
            <a:ext cx="4572000" cy="3139321"/>
          </a:xfrm>
          <a:prstGeom prst="rect">
            <a:avLst/>
          </a:prstGeom>
          <a:noFill/>
        </p:spPr>
        <p:txBody>
          <a:bodyPr wrap="square">
            <a:spAutoFit/>
          </a:bodyPr>
          <a:lstStyle/>
          <a:p>
            <a:pPr marL="342900" lvl="0" indent="-342900">
              <a:spcBef>
                <a:spcPts val="315"/>
              </a:spcBef>
              <a:buFont typeface="Symbol" panose="05050102010706020507" pitchFamily="18" charset="2"/>
              <a:buBlip>
                <a:blip r:embed="rId4"/>
              </a:buBlip>
            </a:pPr>
            <a:r>
              <a:rPr lang="en-US" sz="2000" spc="10" dirty="0">
                <a:solidFill>
                  <a:schemeClr val="bg1"/>
                </a:solidFill>
                <a:effectLst/>
                <a:latin typeface="Times New Roman" panose="02020603050405020304" pitchFamily="18" charset="0"/>
                <a:ea typeface="Times New Roman" panose="02020603050405020304" pitchFamily="18" charset="0"/>
              </a:rPr>
              <a:t>Also, the success of this project will also encourage developers to build something more useful for visually impaired or illiterate people, who also deserves an equal standard in society.</a:t>
            </a:r>
          </a:p>
          <a:p>
            <a:pPr lvl="0">
              <a:spcBef>
                <a:spcPts val="315"/>
              </a:spcBef>
            </a:pPr>
            <a:endParaRPr lang="en-IN" dirty="0">
              <a:solidFill>
                <a:schemeClr val="bg1"/>
              </a:solidFill>
              <a:effectLst/>
              <a:latin typeface="Times New Roman" panose="02020603050405020304" pitchFamily="18" charset="0"/>
              <a:ea typeface="Times New Roman" panose="02020603050405020304" pitchFamily="18" charset="0"/>
            </a:endParaRPr>
          </a:p>
          <a:p>
            <a:pPr marL="342900" lvl="0" indent="-342900">
              <a:spcBef>
                <a:spcPts val="315"/>
              </a:spcBef>
              <a:buFont typeface="Symbol" panose="05050102010706020507" pitchFamily="18" charset="2"/>
              <a:buBlip>
                <a:blip r:embed="rId4"/>
              </a:buBlip>
            </a:pPr>
            <a:r>
              <a:rPr lang="en-US" sz="2000" spc="10" dirty="0">
                <a:solidFill>
                  <a:schemeClr val="bg1"/>
                </a:solidFill>
                <a:effectLst/>
                <a:latin typeface="Times New Roman" panose="02020603050405020304" pitchFamily="18" charset="0"/>
                <a:ea typeface="Times New Roman" panose="02020603050405020304" pitchFamily="18" charset="0"/>
              </a:rPr>
              <a:t>USE OF KEYBOARD for typing of Emails is completely removed.</a:t>
            </a:r>
          </a:p>
          <a:p>
            <a:pPr lvl="0">
              <a:spcBef>
                <a:spcPts val="315"/>
              </a:spcBef>
            </a:pPr>
            <a:endParaRPr lang="en-IN" dirty="0">
              <a:solidFill>
                <a:schemeClr val="bg1"/>
              </a:solidFill>
              <a:effectLst/>
              <a:latin typeface="Times New Roman" panose="02020603050405020304" pitchFamily="18" charset="0"/>
              <a:ea typeface="Times New Roman" panose="02020603050405020304" pitchFamily="18" charset="0"/>
            </a:endParaRPr>
          </a:p>
          <a:p>
            <a:pPr marL="342900" lvl="0" indent="-342900">
              <a:spcBef>
                <a:spcPts val="315"/>
              </a:spcBef>
              <a:buFont typeface="Symbol" panose="05050102010706020507" pitchFamily="18" charset="2"/>
              <a:buBlip>
                <a:blip r:embed="rId4"/>
              </a:buBlip>
            </a:pPr>
            <a:r>
              <a:rPr lang="en-US" sz="2000" spc="10" dirty="0">
                <a:solidFill>
                  <a:schemeClr val="bg1"/>
                </a:solidFill>
                <a:effectLst/>
                <a:latin typeface="Times New Roman" panose="02020603050405020304" pitchFamily="18" charset="0"/>
                <a:ea typeface="Times New Roman" panose="02020603050405020304" pitchFamily="18" charset="0"/>
              </a:rPr>
              <a:t>User does not need to press the keys.</a:t>
            </a:r>
            <a:endParaRPr lang="en-IN" dirty="0">
              <a:solidFill>
                <a:schemeClr val="bg1"/>
              </a:solidFill>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224"/>
        <p:cNvGrpSpPr/>
        <p:nvPr/>
      </p:nvGrpSpPr>
      <p:grpSpPr>
        <a:xfrm>
          <a:off x="0" y="0"/>
          <a:ext cx="0" cy="0"/>
          <a:chOff x="0" y="0"/>
          <a:chExt cx="0" cy="0"/>
        </a:xfrm>
      </p:grpSpPr>
      <p:sp>
        <p:nvSpPr>
          <p:cNvPr id="227" name="Google Shape;227;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7" name="Google Shape;210;p28">
            <a:extLst>
              <a:ext uri="{FF2B5EF4-FFF2-40B4-BE49-F238E27FC236}">
                <a16:creationId xmlns:a16="http://schemas.microsoft.com/office/drawing/2014/main" id="{676ADA07-295A-4D28-8567-38A8197F0753}"/>
              </a:ext>
            </a:extLst>
          </p:cNvPr>
          <p:cNvSpPr txBox="1">
            <a:spLocks/>
          </p:cNvSpPr>
          <p:nvPr/>
        </p:nvSpPr>
        <p:spPr>
          <a:xfrm>
            <a:off x="837457" y="0"/>
            <a:ext cx="7772400" cy="784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US" sz="4400"/>
              <a:t>Conclusion &amp; Future Scope</a:t>
            </a:r>
            <a:endParaRPr lang="en-US" dirty="0">
              <a:solidFill>
                <a:srgbClr val="FFFFFF"/>
              </a:solidFill>
            </a:endParaRPr>
          </a:p>
        </p:txBody>
      </p:sp>
      <p:sp>
        <p:nvSpPr>
          <p:cNvPr id="9" name="TextBox 8">
            <a:extLst>
              <a:ext uri="{FF2B5EF4-FFF2-40B4-BE49-F238E27FC236}">
                <a16:creationId xmlns:a16="http://schemas.microsoft.com/office/drawing/2014/main" id="{5DC4A902-EB0E-4A56-B89C-D5697E613C24}"/>
              </a:ext>
            </a:extLst>
          </p:cNvPr>
          <p:cNvSpPr txBox="1"/>
          <p:nvPr/>
        </p:nvSpPr>
        <p:spPr>
          <a:xfrm>
            <a:off x="151657" y="872757"/>
            <a:ext cx="4531855" cy="4442242"/>
          </a:xfrm>
          <a:prstGeom prst="rect">
            <a:avLst/>
          </a:prstGeom>
          <a:noFill/>
        </p:spPr>
        <p:txBody>
          <a:bodyPr wrap="square">
            <a:spAutoFit/>
          </a:bodyPr>
          <a:lstStyle/>
          <a:p>
            <a:pPr marL="348615" indent="-285750">
              <a:spcBef>
                <a:spcPts val="1015"/>
              </a:spcBef>
              <a:buFont typeface="Arial" panose="020B0604020202020204" pitchFamily="34" charset="0"/>
              <a:buChar char="•"/>
              <a:tabLst>
                <a:tab pos="330835" algn="l"/>
              </a:tabLst>
            </a:pPr>
            <a:r>
              <a:rPr lang="en-US" sz="1400" b="0" dirty="0">
                <a:effectLst/>
                <a:latin typeface="Times New Roman" panose="02020603050405020304" pitchFamily="18" charset="0"/>
                <a:ea typeface="Times New Roman" panose="02020603050405020304" pitchFamily="18" charset="0"/>
              </a:rPr>
              <a:t>Thus, we can conclude that this system giving the accurate result. The inception of Internet has dramatically revolutionized many fields. Internet has made life of people so easy that people today have access to any information they want sitting at their home. One of the main fields that Internet has revolutionized is communication. And talking about communication over Internet, the first thing that comes in our mind is E-mail. E-mails are considered to be the most reliable way of communication over Internet, for sending or receiving some important information.</a:t>
            </a:r>
          </a:p>
          <a:p>
            <a:pPr marL="348615" indent="-285750">
              <a:spcBef>
                <a:spcPts val="1015"/>
              </a:spcBef>
              <a:buFont typeface="Arial" panose="020B0604020202020204" pitchFamily="34" charset="0"/>
              <a:buChar char="•"/>
              <a:tabLst>
                <a:tab pos="330835" algn="l"/>
              </a:tabLst>
            </a:pPr>
            <a:r>
              <a:rPr lang="en-US" dirty="0">
                <a:effectLst/>
                <a:latin typeface="Times New Roman" panose="02020603050405020304" pitchFamily="18" charset="0"/>
                <a:ea typeface="Times New Roman" panose="02020603050405020304" pitchFamily="18" charset="0"/>
              </a:rPr>
              <a:t>VOICE CONTROLLED EMAIL is a thing of the future which is yet to uncover its potential. Machine learning has changed the way companies were communicating with their customers. With new platforms to build various types of projects, it is of great excitement to witness the growth of a new domain in technology while surpassing the previous threshold.</a:t>
            </a:r>
            <a:endParaRPr lang="en-IN" dirty="0">
              <a:effectLst/>
              <a:latin typeface="Times New Roman" panose="02020603050405020304" pitchFamily="18" charset="0"/>
              <a:ea typeface="Times New Roman" panose="02020603050405020304" pitchFamily="18" charset="0"/>
            </a:endParaRPr>
          </a:p>
          <a:p>
            <a:pPr marL="198120" indent="-135255">
              <a:spcBef>
                <a:spcPts val="1015"/>
              </a:spcBef>
              <a:tabLst>
                <a:tab pos="330835" algn="l"/>
              </a:tabLst>
            </a:pPr>
            <a:endParaRPr lang="en-IN" sz="1400" b="1" dirty="0">
              <a:effectLst/>
              <a:latin typeface="Times New Roman" panose="02020603050405020304" pitchFamily="18" charset="0"/>
              <a:ea typeface="Times New Roman" panose="02020603050405020304" pitchFamily="18" charset="0"/>
            </a:endParaRPr>
          </a:p>
        </p:txBody>
      </p:sp>
      <p:pic>
        <p:nvPicPr>
          <p:cNvPr id="8194" name="Picture 2" descr="How to write an excellent thesis conclusion [with examples] - Paperpile">
            <a:extLst>
              <a:ext uri="{FF2B5EF4-FFF2-40B4-BE49-F238E27FC236}">
                <a16:creationId xmlns:a16="http://schemas.microsoft.com/office/drawing/2014/main" id="{911565F1-D8D3-4B81-8AE8-C8FE0E744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795" y="939851"/>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Shape 231"/>
        <p:cNvGrpSpPr/>
        <p:nvPr/>
      </p:nvGrpSpPr>
      <p:grpSpPr>
        <a:xfrm>
          <a:off x="0" y="0"/>
          <a:ext cx="0" cy="0"/>
          <a:chOff x="0" y="0"/>
          <a:chExt cx="0" cy="0"/>
        </a:xfrm>
      </p:grpSpPr>
      <p:sp>
        <p:nvSpPr>
          <p:cNvPr id="235" name="Google Shape;235;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237" name="Google Shape;237;p26"/>
          <p:cNvPicPr preferRelativeResize="0"/>
          <p:nvPr/>
        </p:nvPicPr>
        <p:blipFill>
          <a:blip r:embed="rId3">
            <a:alphaModFix/>
          </a:blip>
          <a:stretch>
            <a:fillRect/>
          </a:stretch>
        </p:blipFill>
        <p:spPr>
          <a:xfrm>
            <a:off x="1148591" y="2123546"/>
            <a:ext cx="185882" cy="202500"/>
          </a:xfrm>
          <a:prstGeom prst="rect">
            <a:avLst/>
          </a:prstGeom>
          <a:noFill/>
          <a:ln>
            <a:noFill/>
          </a:ln>
        </p:spPr>
      </p:pic>
      <p:pic>
        <p:nvPicPr>
          <p:cNvPr id="238" name="Google Shape;238;p26"/>
          <p:cNvPicPr preferRelativeResize="0"/>
          <p:nvPr/>
        </p:nvPicPr>
        <p:blipFill>
          <a:blip r:embed="rId3">
            <a:alphaModFix/>
          </a:blip>
          <a:stretch>
            <a:fillRect/>
          </a:stretch>
        </p:blipFill>
        <p:spPr>
          <a:xfrm>
            <a:off x="2634266" y="3546021"/>
            <a:ext cx="185882" cy="202500"/>
          </a:xfrm>
          <a:prstGeom prst="rect">
            <a:avLst/>
          </a:prstGeom>
          <a:noFill/>
          <a:ln>
            <a:noFill/>
          </a:ln>
        </p:spPr>
      </p:pic>
      <p:pic>
        <p:nvPicPr>
          <p:cNvPr id="239" name="Google Shape;239;p26"/>
          <p:cNvPicPr preferRelativeResize="0"/>
          <p:nvPr/>
        </p:nvPicPr>
        <p:blipFill>
          <a:blip r:embed="rId3">
            <a:alphaModFix/>
          </a:blip>
          <a:stretch>
            <a:fillRect/>
          </a:stretch>
        </p:blipFill>
        <p:spPr>
          <a:xfrm>
            <a:off x="3582816" y="1921046"/>
            <a:ext cx="185882" cy="202500"/>
          </a:xfrm>
          <a:prstGeom prst="rect">
            <a:avLst/>
          </a:prstGeom>
          <a:noFill/>
          <a:ln>
            <a:noFill/>
          </a:ln>
        </p:spPr>
      </p:pic>
      <p:pic>
        <p:nvPicPr>
          <p:cNvPr id="240" name="Google Shape;240;p26"/>
          <p:cNvPicPr preferRelativeResize="0"/>
          <p:nvPr/>
        </p:nvPicPr>
        <p:blipFill>
          <a:blip r:embed="rId3">
            <a:alphaModFix/>
          </a:blip>
          <a:stretch>
            <a:fillRect/>
          </a:stretch>
        </p:blipFill>
        <p:spPr>
          <a:xfrm>
            <a:off x="4291291" y="3831871"/>
            <a:ext cx="185882" cy="202500"/>
          </a:xfrm>
          <a:prstGeom prst="rect">
            <a:avLst/>
          </a:prstGeom>
          <a:noFill/>
          <a:ln>
            <a:noFill/>
          </a:ln>
        </p:spPr>
      </p:pic>
      <p:pic>
        <p:nvPicPr>
          <p:cNvPr id="241" name="Google Shape;241;p26"/>
          <p:cNvPicPr preferRelativeResize="0"/>
          <p:nvPr/>
        </p:nvPicPr>
        <p:blipFill>
          <a:blip r:embed="rId3">
            <a:alphaModFix/>
          </a:blip>
          <a:stretch>
            <a:fillRect/>
          </a:stretch>
        </p:blipFill>
        <p:spPr>
          <a:xfrm>
            <a:off x="6187641" y="2326046"/>
            <a:ext cx="185882" cy="202500"/>
          </a:xfrm>
          <a:prstGeom prst="rect">
            <a:avLst/>
          </a:prstGeom>
          <a:noFill/>
          <a:ln>
            <a:noFill/>
          </a:ln>
        </p:spPr>
      </p:pic>
      <p:pic>
        <p:nvPicPr>
          <p:cNvPr id="242" name="Google Shape;242;p26"/>
          <p:cNvPicPr preferRelativeResize="0"/>
          <p:nvPr/>
        </p:nvPicPr>
        <p:blipFill>
          <a:blip r:embed="rId3">
            <a:alphaModFix/>
          </a:blip>
          <a:stretch>
            <a:fillRect/>
          </a:stretch>
        </p:blipFill>
        <p:spPr>
          <a:xfrm>
            <a:off x="6744441" y="3896571"/>
            <a:ext cx="185882" cy="202500"/>
          </a:xfrm>
          <a:prstGeom prst="rect">
            <a:avLst/>
          </a:prstGeom>
          <a:noFill/>
          <a:ln>
            <a:noFill/>
          </a:ln>
        </p:spPr>
      </p:pic>
      <p:sp>
        <p:nvSpPr>
          <p:cNvPr id="15" name="Google Shape;228;p30">
            <a:extLst>
              <a:ext uri="{FF2B5EF4-FFF2-40B4-BE49-F238E27FC236}">
                <a16:creationId xmlns:a16="http://schemas.microsoft.com/office/drawing/2014/main" id="{D149208C-78AC-4310-925C-44862B58486A}"/>
              </a:ext>
            </a:extLst>
          </p:cNvPr>
          <p:cNvSpPr txBox="1">
            <a:spLocks noGrp="1"/>
          </p:cNvSpPr>
          <p:nvPr>
            <p:ph type="title"/>
          </p:nvPr>
        </p:nvSpPr>
        <p:spPr>
          <a:xfrm>
            <a:off x="1919784" y="-37600"/>
            <a:ext cx="3716123" cy="920938"/>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REFERENCES</a:t>
            </a:r>
            <a:endParaRPr dirty="0"/>
          </a:p>
        </p:txBody>
      </p:sp>
      <p:sp>
        <p:nvSpPr>
          <p:cNvPr id="16" name="Google Shape;229;p30">
            <a:extLst>
              <a:ext uri="{FF2B5EF4-FFF2-40B4-BE49-F238E27FC236}">
                <a16:creationId xmlns:a16="http://schemas.microsoft.com/office/drawing/2014/main" id="{A232D594-EC76-494E-8496-CA738FF8538D}"/>
              </a:ext>
            </a:extLst>
          </p:cNvPr>
          <p:cNvSpPr txBox="1">
            <a:spLocks/>
          </p:cNvSpPr>
          <p:nvPr/>
        </p:nvSpPr>
        <p:spPr>
          <a:xfrm>
            <a:off x="8525444" y="4720683"/>
            <a:ext cx="503839" cy="42276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1pPr>
            <a:lvl2pPr marR="0" lvl="1"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2pPr>
            <a:lvl3pPr marR="0" lvl="2"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3pPr>
            <a:lvl4pPr marR="0" lvl="3"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4pPr>
            <a:lvl5pPr marR="0" lvl="4"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5pPr>
            <a:lvl6pPr marR="0" lvl="5"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6pPr>
            <a:lvl7pPr marR="0" lvl="6"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7pPr>
            <a:lvl8pPr marR="0" lvl="7"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8pPr>
            <a:lvl9pPr marR="0" lvl="8" algn="r" rtl="0">
              <a:lnSpc>
                <a:spcPct val="100000"/>
              </a:lnSpc>
              <a:spcBef>
                <a:spcPts val="0"/>
              </a:spcBef>
              <a:spcAft>
                <a:spcPts val="0"/>
              </a:spcAft>
              <a:buClr>
                <a:srgbClr val="000000"/>
              </a:buClr>
              <a:buFont typeface="Arial"/>
              <a:buNone/>
              <a:defRPr sz="1300" b="0" i="0" u="none" strike="noStrike" cap="none">
                <a:solidFill>
                  <a:schemeClr val="lt1"/>
                </a:solidFill>
                <a:latin typeface="Lexend Deca"/>
                <a:ea typeface="Lexend Deca"/>
                <a:cs typeface="Lexend Deca"/>
                <a:sym typeface="Lexend Deca"/>
              </a:defRPr>
            </a:lvl9pPr>
          </a:lstStyle>
          <a:p>
            <a:fld id="{00000000-1234-1234-1234-123412341234}" type="slidenum">
              <a:rPr lang="en" smtClean="0"/>
              <a:pPr/>
              <a:t>14</a:t>
            </a:fld>
            <a:endParaRPr lang="en"/>
          </a:p>
        </p:txBody>
      </p:sp>
      <p:grpSp>
        <p:nvGrpSpPr>
          <p:cNvPr id="17" name="Google Shape;230;p30">
            <a:extLst>
              <a:ext uri="{FF2B5EF4-FFF2-40B4-BE49-F238E27FC236}">
                <a16:creationId xmlns:a16="http://schemas.microsoft.com/office/drawing/2014/main" id="{62162BE1-D310-4A81-A7FC-D8C734E2CF52}"/>
              </a:ext>
            </a:extLst>
          </p:cNvPr>
          <p:cNvGrpSpPr/>
          <p:nvPr/>
        </p:nvGrpSpPr>
        <p:grpSpPr>
          <a:xfrm>
            <a:off x="120904" y="1740429"/>
            <a:ext cx="2791708" cy="1437304"/>
            <a:chOff x="1008188" y="2241353"/>
            <a:chExt cx="3040276" cy="1338140"/>
          </a:xfrm>
        </p:grpSpPr>
        <p:sp>
          <p:nvSpPr>
            <p:cNvPr id="18" name="Google Shape;231;p30">
              <a:extLst>
                <a:ext uri="{FF2B5EF4-FFF2-40B4-BE49-F238E27FC236}">
                  <a16:creationId xmlns:a16="http://schemas.microsoft.com/office/drawing/2014/main" id="{6BC15D20-13A9-4BF6-8B74-270BE727D54A}"/>
                </a:ext>
              </a:extLst>
            </p:cNvPr>
            <p:cNvSpPr/>
            <p:nvPr/>
          </p:nvSpPr>
          <p:spPr>
            <a:xfrm rot="2700000">
              <a:off x="2247463" y="1037738"/>
              <a:ext cx="561726" cy="3040276"/>
            </a:xfrm>
            <a:prstGeom prst="roundRect">
              <a:avLst>
                <a:gd name="adj" fmla="val 50000"/>
              </a:avLst>
            </a:prstGeom>
            <a:solidFill>
              <a:srgbClr val="52A5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CBE5F"/>
                </a:solidFill>
              </a:endParaRPr>
            </a:p>
          </p:txBody>
        </p:sp>
        <p:sp>
          <p:nvSpPr>
            <p:cNvPr id="19" name="Google Shape;232;p30">
              <a:extLst>
                <a:ext uri="{FF2B5EF4-FFF2-40B4-BE49-F238E27FC236}">
                  <a16:creationId xmlns:a16="http://schemas.microsoft.com/office/drawing/2014/main" id="{519AD924-2618-41BF-9D3B-2D0351C0521A}"/>
                </a:ext>
              </a:extLst>
            </p:cNvPr>
            <p:cNvSpPr/>
            <p:nvPr/>
          </p:nvSpPr>
          <p:spPr>
            <a:xfrm>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52A551"/>
                  </a:solidFill>
                  <a:latin typeface="Muli"/>
                  <a:ea typeface="Muli"/>
                  <a:cs typeface="Muli"/>
                  <a:sym typeface="Muli"/>
                </a:rPr>
                <a:t>1</a:t>
              </a:r>
              <a:endParaRPr sz="1200" b="1">
                <a:solidFill>
                  <a:srgbClr val="52A551"/>
                </a:solidFill>
                <a:latin typeface="Muli"/>
                <a:ea typeface="Muli"/>
                <a:cs typeface="Muli"/>
                <a:sym typeface="Muli"/>
              </a:endParaRPr>
            </a:p>
          </p:txBody>
        </p:sp>
        <p:sp>
          <p:nvSpPr>
            <p:cNvPr id="20" name="Google Shape;233;p30">
              <a:extLst>
                <a:ext uri="{FF2B5EF4-FFF2-40B4-BE49-F238E27FC236}">
                  <a16:creationId xmlns:a16="http://schemas.microsoft.com/office/drawing/2014/main" id="{514823DA-C16E-4AEA-BCFC-7FA8FA760938}"/>
                </a:ext>
              </a:extLst>
            </p:cNvPr>
            <p:cNvSpPr txBox="1"/>
            <p:nvPr/>
          </p:nvSpPr>
          <p:spPr>
            <a:xfrm rot="18900000">
              <a:off x="1501398" y="2241353"/>
              <a:ext cx="2332604" cy="393293"/>
            </a:xfrm>
            <a:prstGeom prst="rect">
              <a:avLst/>
            </a:prstGeom>
            <a:noFill/>
            <a:ln>
              <a:noFill/>
            </a:ln>
          </p:spPr>
          <p:txBody>
            <a:bodyPr spcFirstLastPara="1" wrap="square" lIns="91425" tIns="91425" rIns="91425" bIns="91425" anchor="ctr" anchorCtr="0">
              <a:noAutofit/>
            </a:bodyPr>
            <a:lstStyle/>
            <a:p>
              <a:pPr marL="342900" lvl="0" indent="-342900">
                <a:spcBef>
                  <a:spcPts val="315"/>
                </a:spcBef>
                <a:buFont typeface="Symbol" panose="05050102010706020507" pitchFamily="18" charset="2"/>
                <a:buBlip>
                  <a:blip r:embed="rId4"/>
                </a:buBlip>
              </a:pPr>
              <a:r>
                <a:rPr lang="en-US" sz="1050" u="sng" dirty="0">
                  <a:solidFill>
                    <a:srgbClr val="0000FF"/>
                  </a:solidFill>
                  <a:effectLst/>
                  <a:latin typeface="Times New Roman" panose="02020603050405020304" pitchFamily="18" charset="0"/>
                  <a:ea typeface="Times New Roman" panose="02020603050405020304" pitchFamily="18" charset="0"/>
                  <a:hlinkClick r:id="rId5"/>
                </a:rPr>
                <a:t>https://www.geeksforgeeks.org/project-idea-voice-based-email-visually-challenged/</a:t>
              </a:r>
              <a:endParaRPr lang="en-IN" sz="1050" dirty="0">
                <a:effectLst/>
                <a:latin typeface="Times New Roman" panose="02020603050405020304" pitchFamily="18" charset="0"/>
                <a:ea typeface="Times New Roman" panose="02020603050405020304" pitchFamily="18" charset="0"/>
              </a:endParaRPr>
            </a:p>
            <a:p>
              <a:pPr marL="0" lvl="0" indent="0" algn="l" rtl="0">
                <a:lnSpc>
                  <a:spcPct val="115000"/>
                </a:lnSpc>
                <a:spcBef>
                  <a:spcPts val="0"/>
                </a:spcBef>
                <a:spcAft>
                  <a:spcPts val="0"/>
                </a:spcAft>
                <a:buNone/>
              </a:pPr>
              <a:endParaRPr sz="800" b="1" dirty="0">
                <a:solidFill>
                  <a:srgbClr val="FFFFFF"/>
                </a:solidFill>
                <a:latin typeface="Times New Roman" panose="02020603050405020304" pitchFamily="18" charset="0"/>
                <a:ea typeface="Muli"/>
                <a:cs typeface="Times New Roman" panose="02020603050405020304" pitchFamily="18" charset="0"/>
                <a:sym typeface="Muli"/>
              </a:endParaRPr>
            </a:p>
          </p:txBody>
        </p:sp>
      </p:grpSp>
      <p:grpSp>
        <p:nvGrpSpPr>
          <p:cNvPr id="21" name="Google Shape;235;p30">
            <a:extLst>
              <a:ext uri="{FF2B5EF4-FFF2-40B4-BE49-F238E27FC236}">
                <a16:creationId xmlns:a16="http://schemas.microsoft.com/office/drawing/2014/main" id="{B04930A6-25A5-4F80-8EF9-4876EAA27A7E}"/>
              </a:ext>
            </a:extLst>
          </p:cNvPr>
          <p:cNvGrpSpPr/>
          <p:nvPr/>
        </p:nvGrpSpPr>
        <p:grpSpPr>
          <a:xfrm>
            <a:off x="1672235" y="2437145"/>
            <a:ext cx="2791708" cy="1335092"/>
            <a:chOff x="2878793" y="2336513"/>
            <a:chExt cx="3040276" cy="1242980"/>
          </a:xfrm>
        </p:grpSpPr>
        <p:sp>
          <p:nvSpPr>
            <p:cNvPr id="22" name="Google Shape;236;p30">
              <a:extLst>
                <a:ext uri="{FF2B5EF4-FFF2-40B4-BE49-F238E27FC236}">
                  <a16:creationId xmlns:a16="http://schemas.microsoft.com/office/drawing/2014/main" id="{F33BF6DD-A9CB-4E6F-81D9-87CBEA628185}"/>
                </a:ext>
              </a:extLst>
            </p:cNvPr>
            <p:cNvSpPr/>
            <p:nvPr/>
          </p:nvSpPr>
          <p:spPr>
            <a:xfrm rot="2700000">
              <a:off x="4118068" y="1131768"/>
              <a:ext cx="561726" cy="3040276"/>
            </a:xfrm>
            <a:prstGeom prst="roundRect">
              <a:avLst>
                <a:gd name="adj" fmla="val 50000"/>
              </a:avLst>
            </a:prstGeom>
            <a:solidFill>
              <a:srgbClr val="7CB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CBE5F"/>
                </a:solidFill>
              </a:endParaRPr>
            </a:p>
          </p:txBody>
        </p:sp>
        <p:sp>
          <p:nvSpPr>
            <p:cNvPr id="23" name="Google Shape;237;p30">
              <a:extLst>
                <a:ext uri="{FF2B5EF4-FFF2-40B4-BE49-F238E27FC236}">
                  <a16:creationId xmlns:a16="http://schemas.microsoft.com/office/drawing/2014/main" id="{7254D26F-8BA5-498A-808F-8741422F12BA}"/>
                </a:ext>
              </a:extLst>
            </p:cNvPr>
            <p:cNvSpPr/>
            <p:nvPr/>
          </p:nvSpPr>
          <p:spPr>
            <a:xfrm rot="21034012">
              <a:off x="3420974" y="3246111"/>
              <a:ext cx="374100" cy="333382"/>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rgbClr val="7CBE5F"/>
                  </a:solidFill>
                  <a:latin typeface="Muli"/>
                  <a:ea typeface="Muli"/>
                  <a:cs typeface="Muli"/>
                  <a:sym typeface="Muli"/>
                </a:rPr>
                <a:t>2</a:t>
              </a:r>
              <a:endParaRPr sz="1200" b="1" dirty="0">
                <a:solidFill>
                  <a:srgbClr val="7CBE5F"/>
                </a:solidFill>
                <a:latin typeface="Muli"/>
                <a:ea typeface="Muli"/>
                <a:cs typeface="Muli"/>
                <a:sym typeface="Muli"/>
              </a:endParaRPr>
            </a:p>
          </p:txBody>
        </p:sp>
        <p:sp>
          <p:nvSpPr>
            <p:cNvPr id="24" name="Google Shape;238;p30">
              <a:extLst>
                <a:ext uri="{FF2B5EF4-FFF2-40B4-BE49-F238E27FC236}">
                  <a16:creationId xmlns:a16="http://schemas.microsoft.com/office/drawing/2014/main" id="{761E5E0D-12A2-43EC-A1F6-163E91A85CB0}"/>
                </a:ext>
              </a:extLst>
            </p:cNvPr>
            <p:cNvSpPr txBox="1"/>
            <p:nvPr/>
          </p:nvSpPr>
          <p:spPr>
            <a:xfrm rot="18900000">
              <a:off x="3450150" y="2336513"/>
              <a:ext cx="2333877" cy="282812"/>
            </a:xfrm>
            <a:prstGeom prst="rect">
              <a:avLst/>
            </a:prstGeom>
            <a:noFill/>
            <a:ln>
              <a:noFill/>
            </a:ln>
          </p:spPr>
          <p:txBody>
            <a:bodyPr spcFirstLastPara="1" wrap="square" lIns="91425" tIns="91425" rIns="91425" bIns="91425" anchor="ctr" anchorCtr="0">
              <a:noAutofit/>
            </a:bodyPr>
            <a:lstStyle/>
            <a:p>
              <a:pPr>
                <a:lnSpc>
                  <a:spcPct val="115000"/>
                </a:lnSpc>
              </a:pPr>
              <a:r>
                <a:rPr lang="en-US" sz="1200" u="sng" dirty="0">
                  <a:solidFill>
                    <a:srgbClr val="0000FF"/>
                  </a:solidFill>
                  <a:effectLst/>
                  <a:latin typeface="Times New Roman" panose="02020603050405020304" pitchFamily="18" charset="0"/>
                  <a:ea typeface="Times New Roman" panose="02020603050405020304" pitchFamily="18" charset="0"/>
                  <a:hlinkClick r:id="rId6"/>
                </a:rPr>
                <a:t>https://cloud.google.com/speech-to-text/docs/quickstart</a:t>
              </a:r>
              <a:endParaRPr lang="en-IN" sz="1200" dirty="0">
                <a:effectLst/>
                <a:latin typeface="Times New Roman" panose="02020603050405020304" pitchFamily="18" charset="0"/>
                <a:ea typeface="Times New Roman" panose="02020603050405020304" pitchFamily="18" charset="0"/>
              </a:endParaRPr>
            </a:p>
            <a:p>
              <a:pPr marL="0" lvl="0" indent="0" algn="l" rtl="0">
                <a:lnSpc>
                  <a:spcPct val="115000"/>
                </a:lnSpc>
                <a:spcBef>
                  <a:spcPts val="0"/>
                </a:spcBef>
                <a:spcAft>
                  <a:spcPts val="0"/>
                </a:spcAft>
                <a:buNone/>
              </a:pPr>
              <a:endParaRPr sz="800" b="1" dirty="0">
                <a:solidFill>
                  <a:srgbClr val="FFFFFF"/>
                </a:solidFill>
                <a:latin typeface="Muli"/>
                <a:ea typeface="Muli"/>
                <a:cs typeface="Muli"/>
                <a:sym typeface="Muli"/>
              </a:endParaRPr>
            </a:p>
          </p:txBody>
        </p:sp>
      </p:grpSp>
      <p:grpSp>
        <p:nvGrpSpPr>
          <p:cNvPr id="25" name="Google Shape;240;p30">
            <a:extLst>
              <a:ext uri="{FF2B5EF4-FFF2-40B4-BE49-F238E27FC236}">
                <a16:creationId xmlns:a16="http://schemas.microsoft.com/office/drawing/2014/main" id="{23929F81-DFCB-440D-8600-CD1E6DB625F1}"/>
              </a:ext>
            </a:extLst>
          </p:cNvPr>
          <p:cNvGrpSpPr/>
          <p:nvPr/>
        </p:nvGrpSpPr>
        <p:grpSpPr>
          <a:xfrm>
            <a:off x="3152763" y="3186204"/>
            <a:ext cx="2791708" cy="1417772"/>
            <a:chOff x="4877339" y="2232395"/>
            <a:chExt cx="3040276" cy="1319956"/>
          </a:xfrm>
        </p:grpSpPr>
        <p:sp>
          <p:nvSpPr>
            <p:cNvPr id="26" name="Google Shape;241;p30">
              <a:extLst>
                <a:ext uri="{FF2B5EF4-FFF2-40B4-BE49-F238E27FC236}">
                  <a16:creationId xmlns:a16="http://schemas.microsoft.com/office/drawing/2014/main" id="{0793D892-7307-41F3-BDA6-DB801E463AEB}"/>
                </a:ext>
              </a:extLst>
            </p:cNvPr>
            <p:cNvSpPr/>
            <p:nvPr/>
          </p:nvSpPr>
          <p:spPr>
            <a:xfrm rot="2700000">
              <a:off x="6116614" y="1011412"/>
              <a:ext cx="561726" cy="3040276"/>
            </a:xfrm>
            <a:prstGeom prst="roundRect">
              <a:avLst>
                <a:gd name="adj" fmla="val 50000"/>
              </a:avLst>
            </a:prstGeom>
            <a:solidFill>
              <a:srgbClr val="A7D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2;p30">
              <a:extLst>
                <a:ext uri="{FF2B5EF4-FFF2-40B4-BE49-F238E27FC236}">
                  <a16:creationId xmlns:a16="http://schemas.microsoft.com/office/drawing/2014/main" id="{82AFF36F-97AF-41CF-9366-5BBFC0267184}"/>
                </a:ext>
              </a:extLst>
            </p:cNvPr>
            <p:cNvSpPr/>
            <p:nvPr/>
          </p:nvSpPr>
          <p:spPr>
            <a:xfrm rot="18515070">
              <a:off x="5368134" y="3173643"/>
              <a:ext cx="319814" cy="437601"/>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rgbClr val="A7D86D"/>
                  </a:solidFill>
                  <a:latin typeface="Muli"/>
                  <a:ea typeface="Muli"/>
                  <a:cs typeface="Muli"/>
                  <a:sym typeface="Muli"/>
                </a:rPr>
                <a:t>3</a:t>
              </a:r>
              <a:endParaRPr sz="1200" b="1" dirty="0">
                <a:solidFill>
                  <a:srgbClr val="A7D86D"/>
                </a:solidFill>
                <a:latin typeface="Muli"/>
                <a:ea typeface="Muli"/>
                <a:cs typeface="Muli"/>
                <a:sym typeface="Muli"/>
              </a:endParaRPr>
            </a:p>
          </p:txBody>
        </p:sp>
        <p:sp>
          <p:nvSpPr>
            <p:cNvPr id="28" name="Google Shape;243;p30">
              <a:extLst>
                <a:ext uri="{FF2B5EF4-FFF2-40B4-BE49-F238E27FC236}">
                  <a16:creationId xmlns:a16="http://schemas.microsoft.com/office/drawing/2014/main" id="{D3382E57-FBE3-4E1E-91C2-025C34F99DA9}"/>
                </a:ext>
              </a:extLst>
            </p:cNvPr>
            <p:cNvSpPr txBox="1"/>
            <p:nvPr/>
          </p:nvSpPr>
          <p:spPr>
            <a:xfrm rot="18900000">
              <a:off x="5340367" y="2232395"/>
              <a:ext cx="2341513" cy="432946"/>
            </a:xfrm>
            <a:prstGeom prst="rect">
              <a:avLst/>
            </a:prstGeom>
            <a:noFill/>
            <a:ln>
              <a:noFill/>
            </a:ln>
          </p:spPr>
          <p:txBody>
            <a:bodyPr spcFirstLastPara="1" wrap="square" lIns="91425" tIns="91425" rIns="91425" bIns="91425" anchor="ctr" anchorCtr="0">
              <a:noAutofit/>
            </a:bodyPr>
            <a:lstStyle/>
            <a:p>
              <a:pPr>
                <a:lnSpc>
                  <a:spcPct val="115000"/>
                </a:lnSpc>
              </a:pPr>
              <a:r>
                <a:rPr lang="en-US" sz="1200" u="sng" dirty="0">
                  <a:solidFill>
                    <a:srgbClr val="0000FF"/>
                  </a:solidFill>
                  <a:effectLst/>
                  <a:latin typeface="Times New Roman" panose="02020603050405020304" pitchFamily="18" charset="0"/>
                  <a:ea typeface="Times New Roman" panose="02020603050405020304" pitchFamily="18" charset="0"/>
                  <a:hlinkClick r:id="rId7"/>
                </a:rPr>
                <a:t>https://en.wikipedia.org/wiki/Speech_recognition</a:t>
              </a:r>
              <a:endParaRPr lang="en-IN" sz="1200" dirty="0">
                <a:effectLst/>
                <a:latin typeface="Times New Roman" panose="02020603050405020304" pitchFamily="18" charset="0"/>
                <a:ea typeface="Times New Roman" panose="02020603050405020304" pitchFamily="18" charset="0"/>
              </a:endParaRPr>
            </a:p>
            <a:p>
              <a:pPr marL="0" lvl="0" indent="0" algn="l" rtl="0">
                <a:lnSpc>
                  <a:spcPct val="115000"/>
                </a:lnSpc>
                <a:spcBef>
                  <a:spcPts val="0"/>
                </a:spcBef>
                <a:spcAft>
                  <a:spcPts val="0"/>
                </a:spcAft>
                <a:buNone/>
              </a:pPr>
              <a:endParaRPr sz="800" b="1" dirty="0">
                <a:solidFill>
                  <a:srgbClr val="FFFFFF"/>
                </a:solidFill>
                <a:latin typeface="Muli"/>
                <a:ea typeface="Muli"/>
                <a:cs typeface="Muli"/>
                <a:sym typeface="Muli"/>
              </a:endParaRPr>
            </a:p>
          </p:txBody>
        </p:sp>
      </p:grpSp>
      <p:pic>
        <p:nvPicPr>
          <p:cNvPr id="9218" name="Picture 2" descr="6 Questions You Should Ask a Candidate&amp;#39;s References - Glassdoor for  Employers">
            <a:extLst>
              <a:ext uri="{FF2B5EF4-FFF2-40B4-BE49-F238E27FC236}">
                <a16:creationId xmlns:a16="http://schemas.microsoft.com/office/drawing/2014/main" id="{1A22F660-2A8B-4E90-96DA-FAEA9A6F00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8052" y="1431199"/>
            <a:ext cx="3274250" cy="24006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368" name="Google Shape;368;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pic>
        <p:nvPicPr>
          <p:cNvPr id="370" name="Google Shape;370;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4946909" y="581600"/>
            <a:ext cx="1279700" cy="1498275"/>
          </a:xfrm>
          <a:prstGeom prst="rect">
            <a:avLst/>
          </a:prstGeom>
          <a:noFill/>
          <a:ln>
            <a:noFill/>
          </a:ln>
        </p:spPr>
      </p:pic>
      <p:sp>
        <p:nvSpPr>
          <p:cNvPr id="8" name="Google Shape;325;p36">
            <a:extLst>
              <a:ext uri="{FF2B5EF4-FFF2-40B4-BE49-F238E27FC236}">
                <a16:creationId xmlns:a16="http://schemas.microsoft.com/office/drawing/2014/main" id="{2CD1E94F-84C2-4D15-A4E2-33ECAE426EE3}"/>
              </a:ext>
            </a:extLst>
          </p:cNvPr>
          <p:cNvSpPr txBox="1">
            <a:spLocks/>
          </p:cNvSpPr>
          <p:nvPr/>
        </p:nvSpPr>
        <p:spPr>
          <a:xfrm>
            <a:off x="722859" y="2713830"/>
            <a:ext cx="4863900" cy="784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accent5"/>
              </a:buClr>
              <a:buSzPts val="1800"/>
              <a:buFont typeface="Muli"/>
              <a:buChar char="⬡"/>
              <a:defRPr sz="2400" b="0" i="0" u="none" strike="noStrike" cap="none">
                <a:solidFill>
                  <a:schemeClr val="lt1"/>
                </a:solidFill>
                <a:latin typeface="Muli"/>
                <a:ea typeface="Muli"/>
                <a:cs typeface="Muli"/>
                <a:sym typeface="Muli"/>
              </a:defRPr>
            </a:lvl1pPr>
            <a:lvl2pPr marL="914400" marR="0" lvl="1"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2pPr>
            <a:lvl3pPr marL="1371600" marR="0" lvl="2" indent="-381000" algn="l" rtl="0">
              <a:lnSpc>
                <a:spcPct val="115000"/>
              </a:lnSpc>
              <a:spcBef>
                <a:spcPts val="0"/>
              </a:spcBef>
              <a:spcAft>
                <a:spcPts val="0"/>
              </a:spcAft>
              <a:buClr>
                <a:schemeClr val="accent5"/>
              </a:buClr>
              <a:buSzPts val="2400"/>
              <a:buFont typeface="Muli"/>
              <a:buChar char="∙"/>
              <a:defRPr sz="2400" b="0" i="0" u="none" strike="noStrike" cap="none">
                <a:solidFill>
                  <a:schemeClr val="lt1"/>
                </a:solidFill>
                <a:latin typeface="Muli"/>
                <a:ea typeface="Muli"/>
                <a:cs typeface="Muli"/>
                <a:sym typeface="Muli"/>
              </a:defRPr>
            </a:lvl3pPr>
            <a:lvl4pPr marL="1828800" marR="0" lvl="3"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4pPr>
            <a:lvl5pPr marL="2286000" marR="0" lvl="4"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5pPr>
            <a:lvl6pPr marL="2743200" marR="0" lvl="5"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6pPr>
            <a:lvl7pPr marL="3200400" marR="0" lvl="6"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7pPr>
            <a:lvl8pPr marL="3657600" marR="0" lvl="7"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8pPr>
            <a:lvl9pPr marL="4114800" marR="0" lvl="8" indent="-381000" algn="l" rtl="0">
              <a:lnSpc>
                <a:spcPct val="115000"/>
              </a:lnSpc>
              <a:spcBef>
                <a:spcPts val="0"/>
              </a:spcBef>
              <a:spcAft>
                <a:spcPts val="0"/>
              </a:spcAft>
              <a:buClr>
                <a:schemeClr val="lt1"/>
              </a:buClr>
              <a:buSzPts val="2400"/>
              <a:buFont typeface="Muli"/>
              <a:buChar char="■"/>
              <a:defRPr sz="2400" b="0" i="0" u="none" strike="noStrike" cap="none">
                <a:solidFill>
                  <a:schemeClr val="lt1"/>
                </a:solidFill>
                <a:latin typeface="Muli"/>
                <a:ea typeface="Muli"/>
                <a:cs typeface="Muli"/>
                <a:sym typeface="Muli"/>
              </a:defRPr>
            </a:lvl9pPr>
          </a:lstStyle>
          <a:p>
            <a:pPr marL="0" indent="0">
              <a:buClr>
                <a:schemeClr val="dk1"/>
              </a:buClr>
              <a:buSzPts val="1100"/>
              <a:buFont typeface="Arial"/>
              <a:buNone/>
            </a:pPr>
            <a:r>
              <a:rPr lang="en-IN" sz="3600" b="1" dirty="0">
                <a:latin typeface="Times New Roman" panose="02020603050405020304" pitchFamily="18" charset="0"/>
                <a:cs typeface="Times New Roman" panose="02020603050405020304" pitchFamily="18" charset="0"/>
              </a:rPr>
              <a:t>Any questions?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00"/>
            </a:gs>
            <a:gs pos="65000">
              <a:srgbClr val="0A2F9E"/>
            </a:gs>
          </a:gsLst>
          <a:lin ang="8100019" scaled="0"/>
        </a:gra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800" dirty="0">
                <a:solidFill>
                  <a:srgbClr val="00B0F0"/>
                </a:solidFill>
                <a:latin typeface="OCR A Extended" panose="02010509020102010303" pitchFamily="50" charset="0"/>
              </a:rPr>
              <a:t>Index</a:t>
            </a:r>
            <a:endParaRPr sz="4800" dirty="0"/>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4" name="TextBox 13">
            <a:extLst>
              <a:ext uri="{FF2B5EF4-FFF2-40B4-BE49-F238E27FC236}">
                <a16:creationId xmlns:a16="http://schemas.microsoft.com/office/drawing/2014/main" id="{512519C1-31DC-456E-9287-9356FC45D5C2}"/>
              </a:ext>
            </a:extLst>
          </p:cNvPr>
          <p:cNvSpPr txBox="1"/>
          <p:nvPr/>
        </p:nvSpPr>
        <p:spPr>
          <a:xfrm>
            <a:off x="308517" y="1965282"/>
            <a:ext cx="4572000" cy="2246769"/>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Process Model</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Implementation Technology</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Advantages</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Conclusion and Future Scope</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References</a:t>
            </a:r>
          </a:p>
        </p:txBody>
      </p:sp>
      <p:pic>
        <p:nvPicPr>
          <p:cNvPr id="1026" name="Picture 2" descr="Email Telephone Icon - World Wide Web - Cool Cliparts Transparent PNG">
            <a:extLst>
              <a:ext uri="{FF2B5EF4-FFF2-40B4-BE49-F238E27FC236}">
                <a16:creationId xmlns:a16="http://schemas.microsoft.com/office/drawing/2014/main" id="{53638554-0B67-4FCC-AB6E-C9017CAED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8015" y="1691003"/>
            <a:ext cx="2788424" cy="2795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Shape 79"/>
        <p:cNvGrpSpPr/>
        <p:nvPr/>
      </p:nvGrpSpPr>
      <p:grpSpPr>
        <a:xfrm>
          <a:off x="0" y="0"/>
          <a:ext cx="0" cy="0"/>
          <a:chOff x="0" y="0"/>
          <a:chExt cx="0" cy="0"/>
        </a:xfrm>
      </p:grpSpPr>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7" name="TextBox 6">
            <a:extLst>
              <a:ext uri="{FF2B5EF4-FFF2-40B4-BE49-F238E27FC236}">
                <a16:creationId xmlns:a16="http://schemas.microsoft.com/office/drawing/2014/main" id="{6A32FC15-4D7A-4CF5-AE3A-82ADD897C098}"/>
              </a:ext>
            </a:extLst>
          </p:cNvPr>
          <p:cNvSpPr txBox="1"/>
          <p:nvPr/>
        </p:nvSpPr>
        <p:spPr>
          <a:xfrm>
            <a:off x="2286000" y="128611"/>
            <a:ext cx="4572000" cy="646331"/>
          </a:xfrm>
          <a:prstGeom prst="rect">
            <a:avLst/>
          </a:prstGeom>
          <a:noFill/>
        </p:spPr>
        <p:txBody>
          <a:bodyPr wrap="square">
            <a:spAutoFit/>
          </a:bodyPr>
          <a:lstStyle/>
          <a:p>
            <a:r>
              <a:rPr lang="en-US" sz="3600" b="1" dirty="0">
                <a:solidFill>
                  <a:srgbClr val="FFFF00"/>
                </a:solidFill>
                <a:latin typeface="Trebuchet MS" panose="020B0603020202020204" pitchFamily="34" charset="0"/>
              </a:rPr>
              <a:t>Problem statement</a:t>
            </a:r>
            <a:endParaRPr lang="en-IN" sz="3600" b="1" dirty="0">
              <a:solidFill>
                <a:srgbClr val="FFFF00"/>
              </a:solidFill>
            </a:endParaRPr>
          </a:p>
        </p:txBody>
      </p:sp>
      <p:sp>
        <p:nvSpPr>
          <p:cNvPr id="9" name="TextBox 8">
            <a:extLst>
              <a:ext uri="{FF2B5EF4-FFF2-40B4-BE49-F238E27FC236}">
                <a16:creationId xmlns:a16="http://schemas.microsoft.com/office/drawing/2014/main" id="{36A4A16A-4234-4DF2-AAB6-253FBE88C229}"/>
              </a:ext>
            </a:extLst>
          </p:cNvPr>
          <p:cNvSpPr txBox="1"/>
          <p:nvPr/>
        </p:nvSpPr>
        <p:spPr>
          <a:xfrm>
            <a:off x="412595" y="953462"/>
            <a:ext cx="4572000" cy="3970318"/>
          </a:xfrm>
          <a:prstGeom prst="rect">
            <a:avLst/>
          </a:prstGeom>
          <a:noFill/>
        </p:spPr>
        <p:txBody>
          <a:bodyPr wrap="square">
            <a:spAutoFit/>
          </a:bodyPr>
          <a:lstStyle/>
          <a:p>
            <a:pPr marL="285750" indent="-285750">
              <a:buFont typeface="Arial" panose="020B0604020202020204" pitchFamily="34" charset="0"/>
              <a:buChar char="•"/>
            </a:pPr>
            <a:r>
              <a:rPr lang="en-IN" sz="1400" spc="10" dirty="0">
                <a:solidFill>
                  <a:schemeClr val="bg1"/>
                </a:solidFill>
                <a:effectLst/>
                <a:latin typeface="Times New Roman" panose="02020603050405020304" pitchFamily="18" charset="0"/>
                <a:ea typeface="Times New Roman" panose="02020603050405020304" pitchFamily="18" charset="0"/>
              </a:rPr>
              <a:t>There are more than 250 million visually challenged people around the globe. That is, around 250 million people are unaware of how to use Internet or E-mail. The only way by which a visually impaired person can send an E-mail is, they have to dictate the entire content of the mail to a third person( not visually challenged ) and then the third person will compose the mail and send on the behalf of the visually impaired person.</a:t>
            </a:r>
          </a:p>
          <a:p>
            <a:pPr marL="285750" indent="-285750">
              <a:buFont typeface="Arial" panose="020B0604020202020204" pitchFamily="34" charset="0"/>
              <a:buChar char="•"/>
            </a:pPr>
            <a:r>
              <a:rPr lang="en-IN" sz="1400" spc="10" dirty="0">
                <a:solidFill>
                  <a:schemeClr val="bg1"/>
                </a:solidFill>
                <a:effectLst/>
                <a:latin typeface="Times New Roman" panose="02020603050405020304" pitchFamily="18" charset="0"/>
                <a:ea typeface="Times New Roman" panose="02020603050405020304" pitchFamily="18" charset="0"/>
              </a:rPr>
              <a:t>But this is not a correct way to deal with this problem. It is very less likely that every time a visually challenged person can find someone for help. Although for these reasons the specially abled people are criticized by our society.</a:t>
            </a:r>
          </a:p>
          <a:p>
            <a:pPr marL="285750" indent="-285750">
              <a:buFont typeface="Arial" panose="020B0604020202020204" pitchFamily="34" charset="0"/>
              <a:buChar char="•"/>
            </a:pPr>
            <a:r>
              <a:rPr lang="en-IN" sz="1400" spc="10" dirty="0">
                <a:solidFill>
                  <a:schemeClr val="bg1"/>
                </a:solidFill>
                <a:effectLst/>
                <a:latin typeface="Times New Roman" panose="02020603050405020304" pitchFamily="18" charset="0"/>
                <a:ea typeface="Times New Roman" panose="02020603050405020304" pitchFamily="18" charset="0"/>
              </a:rPr>
              <a:t>So, for the betterment of society and giving an equal status to such specially abled people we have come up with this project idea which provides the user with ability to send mails using voice commands without the need of keyboard or any other visual things.</a:t>
            </a:r>
            <a:endParaRPr lang="en-IN" dirty="0">
              <a:solidFill>
                <a:schemeClr val="bg1"/>
              </a:solidFill>
            </a:endParaRPr>
          </a:p>
        </p:txBody>
      </p:sp>
      <p:pic>
        <p:nvPicPr>
          <p:cNvPr id="2050" name="Picture 2" descr="How Personalization Made Email Marketing Cool Again">
            <a:extLst>
              <a:ext uri="{FF2B5EF4-FFF2-40B4-BE49-F238E27FC236}">
                <a16:creationId xmlns:a16="http://schemas.microsoft.com/office/drawing/2014/main" id="{1618AAC2-078D-434A-A889-281A00DCB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3493" y="1229733"/>
            <a:ext cx="3787557" cy="21305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Shape 87"/>
        <p:cNvGrpSpPr/>
        <p:nvPr/>
      </p:nvGrpSpPr>
      <p:grpSpPr>
        <a:xfrm>
          <a:off x="0" y="0"/>
          <a:ext cx="0" cy="0"/>
          <a:chOff x="0" y="0"/>
          <a:chExt cx="0" cy="0"/>
        </a:xfrm>
      </p:grpSpPr>
      <p:sp>
        <p:nvSpPr>
          <p:cNvPr id="89" name="Google Shape;8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7" name="TextBox 6">
            <a:extLst>
              <a:ext uri="{FF2B5EF4-FFF2-40B4-BE49-F238E27FC236}">
                <a16:creationId xmlns:a16="http://schemas.microsoft.com/office/drawing/2014/main" id="{755D5DDA-5767-40DD-A768-DBB8CE30B414}"/>
              </a:ext>
            </a:extLst>
          </p:cNvPr>
          <p:cNvSpPr txBox="1"/>
          <p:nvPr/>
        </p:nvSpPr>
        <p:spPr>
          <a:xfrm>
            <a:off x="2397512" y="0"/>
            <a:ext cx="4572000" cy="646331"/>
          </a:xfrm>
          <a:prstGeom prst="rect">
            <a:avLst/>
          </a:prstGeom>
          <a:noFill/>
        </p:spPr>
        <p:txBody>
          <a:bodyPr wrap="square">
            <a:spAutoFit/>
          </a:bodyPr>
          <a:lstStyle/>
          <a:p>
            <a:r>
              <a:rPr lang="en-US" sz="3600" b="1" dirty="0">
                <a:solidFill>
                  <a:srgbClr val="FFFF00"/>
                </a:solidFill>
                <a:latin typeface="Trebuchet MS" panose="020B0603020202020204" pitchFamily="34" charset="0"/>
              </a:rPr>
              <a:t>Problem statement</a:t>
            </a:r>
            <a:endParaRPr lang="en-IN" sz="3600" b="1" dirty="0">
              <a:solidFill>
                <a:srgbClr val="FFFF00"/>
              </a:solidFill>
            </a:endParaRPr>
          </a:p>
        </p:txBody>
      </p:sp>
      <p:sp>
        <p:nvSpPr>
          <p:cNvPr id="9" name="TextBox 8">
            <a:extLst>
              <a:ext uri="{FF2B5EF4-FFF2-40B4-BE49-F238E27FC236}">
                <a16:creationId xmlns:a16="http://schemas.microsoft.com/office/drawing/2014/main" id="{B3425CE8-657A-440C-B90F-B2A33D964725}"/>
              </a:ext>
            </a:extLst>
          </p:cNvPr>
          <p:cNvSpPr txBox="1"/>
          <p:nvPr/>
        </p:nvSpPr>
        <p:spPr>
          <a:xfrm>
            <a:off x="791737" y="542191"/>
            <a:ext cx="4572000" cy="4601260"/>
          </a:xfrm>
          <a:prstGeom prst="rect">
            <a:avLst/>
          </a:prstGeom>
          <a:noFill/>
        </p:spPr>
        <p:txBody>
          <a:bodyPr wrap="square">
            <a:spAutoFit/>
          </a:bodyPr>
          <a:lstStyle/>
          <a:p>
            <a:pPr marL="368300" indent="-457835">
              <a:spcBef>
                <a:spcPts val="315"/>
              </a:spcBef>
              <a:buFont typeface="Arial" panose="020B0604020202020204" pitchFamily="34" charset="0"/>
              <a:buChar char="•"/>
              <a:tabLst>
                <a:tab pos="368935" algn="l"/>
              </a:tabLst>
            </a:pPr>
            <a:r>
              <a:rPr lang="en-US" sz="1600" dirty="0">
                <a:solidFill>
                  <a:schemeClr val="bg1"/>
                </a:solidFill>
                <a:effectLst/>
                <a:latin typeface="Times New Roman" panose="02020603050405020304" pitchFamily="18" charset="0"/>
                <a:ea typeface="Times New Roman" panose="02020603050405020304" pitchFamily="18" charset="0"/>
              </a:rPr>
              <a:t>The VOICE CONTROLLED EMAIL should be written in python, speech recognition system and the use of NLP in it.</a:t>
            </a:r>
            <a:r>
              <a:rPr lang="en-US" dirty="0">
                <a:solidFill>
                  <a:schemeClr val="bg1"/>
                </a:solidFill>
                <a:effectLst/>
                <a:latin typeface="Times New Roman" panose="02020603050405020304" pitchFamily="18" charset="0"/>
                <a:ea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rPr>
              <a:t>The system must provide a capacity for parallel operation and system design should not introduce scalability issues with regard to the number of surface computers, tablets or displays connected at any one time. The end system should also allow for seamless recovery, without data loss, from individual device failure.</a:t>
            </a:r>
            <a:endParaRPr lang="en-IN" dirty="0">
              <a:solidFill>
                <a:schemeClr val="bg1"/>
              </a:solidFill>
              <a:effectLst/>
              <a:latin typeface="Times New Roman" panose="02020603050405020304" pitchFamily="18" charset="0"/>
              <a:ea typeface="Times New Roman" panose="02020603050405020304" pitchFamily="18" charset="0"/>
            </a:endParaRPr>
          </a:p>
          <a:p>
            <a:pPr marL="368300" indent="-457835">
              <a:spcBef>
                <a:spcPts val="315"/>
              </a:spcBef>
              <a:tabLst>
                <a:tab pos="368935" algn="l"/>
              </a:tabLst>
            </a:pPr>
            <a:r>
              <a:rPr lang="en-US" sz="1600" dirty="0">
                <a:solidFill>
                  <a:schemeClr val="bg1"/>
                </a:solidFill>
                <a:effectLst/>
                <a:latin typeface="Times New Roman" panose="02020603050405020304" pitchFamily="18" charset="0"/>
                <a:ea typeface="Times New Roman" panose="02020603050405020304" pitchFamily="18" charset="0"/>
              </a:rPr>
              <a:t> </a:t>
            </a:r>
            <a:endParaRPr lang="en-IN" dirty="0">
              <a:solidFill>
                <a:schemeClr val="bg1"/>
              </a:solidFill>
              <a:effectLst/>
              <a:latin typeface="Times New Roman" panose="02020603050405020304" pitchFamily="18" charset="0"/>
              <a:ea typeface="Times New Roman" panose="02020603050405020304" pitchFamily="18" charset="0"/>
            </a:endParaRPr>
          </a:p>
          <a:p>
            <a:pPr marL="368300" indent="-457835">
              <a:spcBef>
                <a:spcPts val="315"/>
              </a:spcBef>
              <a:buFont typeface="Arial" panose="020B0604020202020204" pitchFamily="34" charset="0"/>
              <a:buChar char="•"/>
              <a:tabLst>
                <a:tab pos="368935" algn="l"/>
              </a:tabLst>
            </a:pPr>
            <a:r>
              <a:rPr lang="en-US" sz="1600" dirty="0">
                <a:solidFill>
                  <a:schemeClr val="bg1"/>
                </a:solidFill>
                <a:effectLst/>
                <a:latin typeface="Times New Roman" panose="02020603050405020304" pitchFamily="18" charset="0"/>
                <a:ea typeface="Times New Roman" panose="02020603050405020304" pitchFamily="18" charset="0"/>
              </a:rPr>
              <a:t>This provides the user with ability to send mails using voice commands without the need of keyboard or any other visual things. We need the speech recognition , pip win and </a:t>
            </a:r>
            <a:r>
              <a:rPr lang="en-US" sz="1600" dirty="0" err="1">
                <a:solidFill>
                  <a:schemeClr val="bg1"/>
                </a:solidFill>
                <a:effectLst/>
                <a:latin typeface="Times New Roman" panose="02020603050405020304" pitchFamily="18" charset="0"/>
                <a:ea typeface="Times New Roman" panose="02020603050405020304" pitchFamily="18" charset="0"/>
              </a:rPr>
              <a:t>yagmail</a:t>
            </a:r>
            <a:r>
              <a:rPr lang="en-US" sz="1600" dirty="0">
                <a:solidFill>
                  <a:schemeClr val="bg1"/>
                </a:solidFill>
                <a:effectLst/>
                <a:latin typeface="Times New Roman" panose="02020603050405020304" pitchFamily="18" charset="0"/>
                <a:ea typeface="Times New Roman" panose="02020603050405020304" pitchFamily="18" charset="0"/>
              </a:rPr>
              <a:t> library to perform the audio commands in the system and to convert the speech into the text commands.</a:t>
            </a:r>
            <a:endParaRPr lang="en-IN" dirty="0">
              <a:solidFill>
                <a:schemeClr val="bg1"/>
              </a:solidFill>
              <a:effectLst/>
              <a:latin typeface="Times New Roman" panose="02020603050405020304" pitchFamily="18" charset="0"/>
              <a:ea typeface="Times New Roman" panose="02020603050405020304" pitchFamily="18" charset="0"/>
            </a:endParaRPr>
          </a:p>
        </p:txBody>
      </p:sp>
      <p:pic>
        <p:nvPicPr>
          <p:cNvPr id="3074" name="Picture 2" descr="Cool Email Icon #417467 - Free Icons Library">
            <a:extLst>
              <a:ext uri="{FF2B5EF4-FFF2-40B4-BE49-F238E27FC236}">
                <a16:creationId xmlns:a16="http://schemas.microsoft.com/office/drawing/2014/main" id="{B72FADAD-04FE-4B9F-B905-C1810B154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5874" y="1047517"/>
            <a:ext cx="3048465" cy="30484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2440050" y="127027"/>
            <a:ext cx="4263900" cy="1159800"/>
          </a:xfrm>
          <a:prstGeom prst="rect">
            <a:avLst/>
          </a:prstGeom>
        </p:spPr>
        <p:txBody>
          <a:bodyPr spcFirstLastPara="1" wrap="square" lIns="0" tIns="0" rIns="0" bIns="0" anchor="b" anchorCtr="0">
            <a:noAutofit/>
          </a:bodyPr>
          <a:lstStyle/>
          <a:p>
            <a:r>
              <a:rPr lang="en-US" sz="3600" dirty="0">
                <a:solidFill>
                  <a:schemeClr val="bg1"/>
                </a:solidFill>
                <a:latin typeface="Algerian" panose="04020705040A02060702" pitchFamily="82" charset="0"/>
                <a:cs typeface="Angsana New" panose="020B0502040204020203" pitchFamily="18" charset="-34"/>
              </a:rPr>
              <a:t>Process Model</a:t>
            </a:r>
            <a:br>
              <a:rPr lang="en-IN" sz="3600" dirty="0">
                <a:solidFill>
                  <a:schemeClr val="accent4">
                    <a:lumMod val="50000"/>
                  </a:schemeClr>
                </a:solidFill>
                <a:latin typeface="Algerian" panose="04020705040A02060702" pitchFamily="82" charset="0"/>
                <a:cs typeface="Angsana New" panose="020B0502040204020203" pitchFamily="18" charset="-34"/>
              </a:rPr>
            </a:br>
            <a:endParaRPr dirty="0"/>
          </a:p>
        </p:txBody>
      </p:sp>
      <p:sp>
        <p:nvSpPr>
          <p:cNvPr id="95" name="Google Shape;95;p17"/>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pic>
        <p:nvPicPr>
          <p:cNvPr id="7" name="Content Placeholder 3">
            <a:extLst>
              <a:ext uri="{FF2B5EF4-FFF2-40B4-BE49-F238E27FC236}">
                <a16:creationId xmlns:a16="http://schemas.microsoft.com/office/drawing/2014/main" id="{9A052C86-1E41-4F86-B6A5-815B2AC0CA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666" y="1546674"/>
            <a:ext cx="4945380" cy="321061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Shape 102"/>
        <p:cNvGrpSpPr/>
        <p:nvPr/>
      </p:nvGrpSpPr>
      <p:grpSpPr>
        <a:xfrm>
          <a:off x="0" y="0"/>
          <a:ext cx="0" cy="0"/>
          <a:chOff x="0" y="0"/>
          <a:chExt cx="0" cy="0"/>
        </a:xfrm>
      </p:grpSpPr>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ontent Placeholder 2">
            <a:extLst>
              <a:ext uri="{FF2B5EF4-FFF2-40B4-BE49-F238E27FC236}">
                <a16:creationId xmlns:a16="http://schemas.microsoft.com/office/drawing/2014/main" id="{F5D8F6AB-A9F8-4BA5-83D9-106030902124}"/>
              </a:ext>
            </a:extLst>
          </p:cNvPr>
          <p:cNvSpPr txBox="1">
            <a:spLocks/>
          </p:cNvSpPr>
          <p:nvPr/>
        </p:nvSpPr>
        <p:spPr>
          <a:xfrm>
            <a:off x="223025" y="841544"/>
            <a:ext cx="5501640" cy="4472891"/>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dk2"/>
              </a:buClr>
              <a:buSzPts val="2200"/>
              <a:buFont typeface="Muli"/>
              <a:buChar char="●"/>
              <a:defRPr sz="2200" b="0" i="0" u="none" strike="noStrike" cap="none">
                <a:solidFill>
                  <a:schemeClr val="dk1"/>
                </a:solidFill>
                <a:latin typeface="Muli"/>
                <a:ea typeface="Muli"/>
                <a:cs typeface="Muli"/>
                <a:sym typeface="Muli"/>
              </a:defRPr>
            </a:lvl1pPr>
            <a:lvl2pPr marL="914400" marR="0" lvl="1" indent="-368300" algn="l" rtl="0">
              <a:lnSpc>
                <a:spcPct val="115000"/>
              </a:lnSpc>
              <a:spcBef>
                <a:spcPts val="0"/>
              </a:spcBef>
              <a:spcAft>
                <a:spcPts val="0"/>
              </a:spcAft>
              <a:buClr>
                <a:schemeClr val="accent5"/>
              </a:buClr>
              <a:buSzPts val="2200"/>
              <a:buFont typeface="Muli"/>
              <a:buChar char="○"/>
              <a:defRPr sz="2200" b="0" i="0" u="none" strike="noStrike" cap="none">
                <a:solidFill>
                  <a:schemeClr val="dk1"/>
                </a:solidFill>
                <a:latin typeface="Muli"/>
                <a:ea typeface="Muli"/>
                <a:cs typeface="Muli"/>
                <a:sym typeface="Muli"/>
              </a:defRPr>
            </a:lvl2pPr>
            <a:lvl3pPr marL="1371600" marR="0" lvl="2" indent="-368300" algn="l" rtl="0">
              <a:lnSpc>
                <a:spcPct val="115000"/>
              </a:lnSpc>
              <a:spcBef>
                <a:spcPts val="0"/>
              </a:spcBef>
              <a:spcAft>
                <a:spcPts val="0"/>
              </a:spcAft>
              <a:buClr>
                <a:schemeClr val="accent4"/>
              </a:buClr>
              <a:buSzPts val="2200"/>
              <a:buFont typeface="Muli"/>
              <a:buChar char="■"/>
              <a:defRPr sz="2200" b="0" i="0" u="none" strike="noStrike" cap="none">
                <a:solidFill>
                  <a:schemeClr val="dk1"/>
                </a:solidFill>
                <a:latin typeface="Muli"/>
                <a:ea typeface="Muli"/>
                <a:cs typeface="Muli"/>
                <a:sym typeface="Muli"/>
              </a:defRPr>
            </a:lvl3pPr>
            <a:lvl4pPr marL="1828800" marR="0" lvl="3" indent="-368300" algn="l" rtl="0">
              <a:lnSpc>
                <a:spcPct val="115000"/>
              </a:lnSpc>
              <a:spcBef>
                <a:spcPts val="0"/>
              </a:spcBef>
              <a:spcAft>
                <a:spcPts val="0"/>
              </a:spcAft>
              <a:buClr>
                <a:schemeClr val="dk1"/>
              </a:buClr>
              <a:buSzPts val="2200"/>
              <a:buFont typeface="Muli"/>
              <a:buChar char="●"/>
              <a:defRPr sz="2200" b="0" i="0" u="none" strike="noStrike" cap="none">
                <a:solidFill>
                  <a:schemeClr val="dk1"/>
                </a:solidFill>
                <a:latin typeface="Muli"/>
                <a:ea typeface="Muli"/>
                <a:cs typeface="Muli"/>
                <a:sym typeface="Muli"/>
              </a:defRPr>
            </a:lvl4pPr>
            <a:lvl5pPr marL="2286000" marR="0" lvl="4" indent="-368300" algn="l" rtl="0">
              <a:lnSpc>
                <a:spcPct val="115000"/>
              </a:lnSpc>
              <a:spcBef>
                <a:spcPts val="0"/>
              </a:spcBef>
              <a:spcAft>
                <a:spcPts val="0"/>
              </a:spcAft>
              <a:buClr>
                <a:schemeClr val="dk1"/>
              </a:buClr>
              <a:buSzPts val="2200"/>
              <a:buFont typeface="Muli"/>
              <a:buChar char="○"/>
              <a:defRPr sz="2200" b="0" i="0" u="none" strike="noStrike" cap="none">
                <a:solidFill>
                  <a:schemeClr val="dk1"/>
                </a:solidFill>
                <a:latin typeface="Muli"/>
                <a:ea typeface="Muli"/>
                <a:cs typeface="Muli"/>
                <a:sym typeface="Muli"/>
              </a:defRPr>
            </a:lvl5pPr>
            <a:lvl6pPr marL="2743200" marR="0" lvl="5" indent="-368300" algn="l" rtl="0">
              <a:lnSpc>
                <a:spcPct val="115000"/>
              </a:lnSpc>
              <a:spcBef>
                <a:spcPts val="0"/>
              </a:spcBef>
              <a:spcAft>
                <a:spcPts val="0"/>
              </a:spcAft>
              <a:buClr>
                <a:schemeClr val="dk1"/>
              </a:buClr>
              <a:buSzPts val="2200"/>
              <a:buFont typeface="Muli"/>
              <a:buChar char="■"/>
              <a:defRPr sz="2200" b="0" i="0" u="none" strike="noStrike" cap="none">
                <a:solidFill>
                  <a:schemeClr val="dk1"/>
                </a:solidFill>
                <a:latin typeface="Muli"/>
                <a:ea typeface="Muli"/>
                <a:cs typeface="Muli"/>
                <a:sym typeface="Muli"/>
              </a:defRPr>
            </a:lvl6pPr>
            <a:lvl7pPr marL="3200400" marR="0" lvl="6" indent="-368300" algn="l" rtl="0">
              <a:lnSpc>
                <a:spcPct val="115000"/>
              </a:lnSpc>
              <a:spcBef>
                <a:spcPts val="0"/>
              </a:spcBef>
              <a:spcAft>
                <a:spcPts val="0"/>
              </a:spcAft>
              <a:buClr>
                <a:schemeClr val="dk1"/>
              </a:buClr>
              <a:buSzPts val="2200"/>
              <a:buFont typeface="Muli"/>
              <a:buChar char="●"/>
              <a:defRPr sz="2200" b="0" i="0" u="none" strike="noStrike" cap="none">
                <a:solidFill>
                  <a:schemeClr val="dk1"/>
                </a:solidFill>
                <a:latin typeface="Muli"/>
                <a:ea typeface="Muli"/>
                <a:cs typeface="Muli"/>
                <a:sym typeface="Muli"/>
              </a:defRPr>
            </a:lvl7pPr>
            <a:lvl8pPr marL="3657600" marR="0" lvl="7" indent="-368300" algn="l" rtl="0">
              <a:lnSpc>
                <a:spcPct val="115000"/>
              </a:lnSpc>
              <a:spcBef>
                <a:spcPts val="0"/>
              </a:spcBef>
              <a:spcAft>
                <a:spcPts val="0"/>
              </a:spcAft>
              <a:buClr>
                <a:schemeClr val="dk1"/>
              </a:buClr>
              <a:buSzPts val="2200"/>
              <a:buFont typeface="Muli"/>
              <a:buChar char="○"/>
              <a:defRPr sz="2200" b="0" i="0" u="none" strike="noStrike" cap="none">
                <a:solidFill>
                  <a:schemeClr val="dk1"/>
                </a:solidFill>
                <a:latin typeface="Muli"/>
                <a:ea typeface="Muli"/>
                <a:cs typeface="Muli"/>
                <a:sym typeface="Muli"/>
              </a:defRPr>
            </a:lvl8pPr>
            <a:lvl9pPr marL="4114800" marR="0" lvl="8" indent="-368300" algn="l" rtl="0">
              <a:lnSpc>
                <a:spcPct val="115000"/>
              </a:lnSpc>
              <a:spcBef>
                <a:spcPts val="0"/>
              </a:spcBef>
              <a:spcAft>
                <a:spcPts val="0"/>
              </a:spcAft>
              <a:buClr>
                <a:schemeClr val="dk1"/>
              </a:buClr>
              <a:buSzPts val="2200"/>
              <a:buFont typeface="Muli"/>
              <a:buChar char="■"/>
              <a:defRPr sz="2200" b="0" i="0" u="none" strike="noStrike" cap="none">
                <a:solidFill>
                  <a:schemeClr val="dk1"/>
                </a:solidFill>
                <a:latin typeface="Muli"/>
                <a:ea typeface="Muli"/>
                <a:cs typeface="Muli"/>
                <a:sym typeface="Muli"/>
              </a:defRPr>
            </a:lvl9pPr>
          </a:lstStyle>
          <a:p>
            <a:r>
              <a:rPr lang="en-US" sz="1800" u="sng" dirty="0">
                <a:solidFill>
                  <a:srgbClr val="FF0000"/>
                </a:solidFill>
                <a:latin typeface="Times New Roman" panose="02020603050405020304" pitchFamily="18" charset="0"/>
                <a:cs typeface="Times New Roman" panose="02020603050405020304" pitchFamily="18" charset="0"/>
              </a:rPr>
              <a:t>Hardware Requirement:</a:t>
            </a:r>
            <a:r>
              <a:rPr lang="en-US" sz="1800" dirty="0">
                <a:solidFill>
                  <a:srgbClr val="FF0000"/>
                </a:solidFill>
                <a:latin typeface="Times New Roman" panose="02020603050405020304" pitchFamily="18" charset="0"/>
                <a:cs typeface="Times New Roman" panose="02020603050405020304" pitchFamily="18" charset="0"/>
              </a:rPr>
              <a:t> </a:t>
            </a:r>
          </a:p>
          <a:p>
            <a:pPr marL="0" indent="0">
              <a:buFont typeface="Muli"/>
              <a:buNone/>
            </a:pPr>
            <a:r>
              <a:rPr lang="en-US" sz="1800" dirty="0">
                <a:solidFill>
                  <a:srgbClr val="FF0000"/>
                </a:solidFill>
                <a:latin typeface="Times New Roman" panose="02020603050405020304" pitchFamily="18" charset="0"/>
                <a:cs typeface="Times New Roman" panose="02020603050405020304" pitchFamily="18" charset="0"/>
              </a:rPr>
              <a:t>RAM: 8 GB</a:t>
            </a:r>
          </a:p>
          <a:p>
            <a:pPr marL="0" indent="0">
              <a:buFont typeface="Muli"/>
              <a:buNone/>
            </a:pPr>
            <a:r>
              <a:rPr lang="en-US" sz="1800" dirty="0">
                <a:solidFill>
                  <a:srgbClr val="FF0000"/>
                </a:solidFill>
                <a:latin typeface="Times New Roman" panose="02020603050405020304" pitchFamily="18" charset="0"/>
                <a:cs typeface="Times New Roman" panose="02020603050405020304" pitchFamily="18" charset="0"/>
              </a:rPr>
              <a:t>ROM: 1 GB </a:t>
            </a:r>
          </a:p>
          <a:p>
            <a:pPr marL="0" indent="0">
              <a:buFont typeface="Muli"/>
              <a:buNone/>
            </a:pPr>
            <a:r>
              <a:rPr lang="en-US" sz="1800" dirty="0">
                <a:solidFill>
                  <a:srgbClr val="FF0000"/>
                </a:solidFill>
                <a:latin typeface="Times New Roman" panose="02020603050405020304" pitchFamily="18" charset="0"/>
                <a:cs typeface="Times New Roman" panose="02020603050405020304" pitchFamily="18" charset="0"/>
              </a:rPr>
              <a:t>Monitor with minimum screen resolution of 1024x768. </a:t>
            </a:r>
          </a:p>
          <a:p>
            <a:r>
              <a:rPr lang="en-US" sz="1800" u="sng" dirty="0">
                <a:solidFill>
                  <a:srgbClr val="002060"/>
                </a:solidFill>
                <a:latin typeface="Times New Roman" panose="02020603050405020304" pitchFamily="18" charset="0"/>
                <a:cs typeface="Times New Roman" panose="02020603050405020304" pitchFamily="18" charset="0"/>
              </a:rPr>
              <a:t>Software Requirement:</a:t>
            </a:r>
            <a:r>
              <a:rPr lang="en-US" sz="1800" dirty="0">
                <a:solidFill>
                  <a:srgbClr val="002060"/>
                </a:solidFill>
                <a:latin typeface="Times New Roman" panose="02020603050405020304" pitchFamily="18" charset="0"/>
                <a:cs typeface="Times New Roman" panose="02020603050405020304" pitchFamily="18" charset="0"/>
              </a:rPr>
              <a:t> </a:t>
            </a:r>
          </a:p>
          <a:p>
            <a:pPr marL="0" indent="0">
              <a:buFont typeface="Muli"/>
              <a:buNone/>
            </a:pPr>
            <a:r>
              <a:rPr lang="en-US" sz="1800" dirty="0">
                <a:solidFill>
                  <a:srgbClr val="002060"/>
                </a:solidFill>
                <a:latin typeface="Times New Roman" panose="02020603050405020304" pitchFamily="18" charset="0"/>
                <a:cs typeface="Times New Roman" panose="02020603050405020304" pitchFamily="18" charset="0"/>
              </a:rPr>
              <a:t>Windows 8 &amp; above. </a:t>
            </a:r>
          </a:p>
          <a:p>
            <a:pPr marL="0" indent="0">
              <a:buFont typeface="Muli"/>
              <a:buNone/>
            </a:pPr>
            <a:r>
              <a:rPr lang="en-US" sz="1800" dirty="0">
                <a:solidFill>
                  <a:srgbClr val="002060"/>
                </a:solidFill>
                <a:latin typeface="Times New Roman" panose="02020603050405020304" pitchFamily="18" charset="0"/>
                <a:cs typeface="Times New Roman" panose="02020603050405020304" pitchFamily="18" charset="0"/>
              </a:rPr>
              <a:t>MacOS 8.0 &amp; above.</a:t>
            </a:r>
            <a:r>
              <a:rPr lang="en-US" sz="1800" dirty="0">
                <a:latin typeface="Times New Roman" panose="02020603050405020304" pitchFamily="18" charset="0"/>
                <a:cs typeface="Times New Roman" panose="02020603050405020304" pitchFamily="18" charset="0"/>
              </a:rPr>
              <a:t> </a:t>
            </a:r>
          </a:p>
          <a:p>
            <a:r>
              <a:rPr lang="en-US" sz="1800" u="sng" dirty="0">
                <a:solidFill>
                  <a:schemeClr val="bg2">
                    <a:lumMod val="75000"/>
                  </a:schemeClr>
                </a:solidFill>
                <a:latin typeface="Times New Roman" panose="02020603050405020304" pitchFamily="18" charset="0"/>
                <a:cs typeface="Times New Roman" panose="02020603050405020304" pitchFamily="18" charset="0"/>
              </a:rPr>
              <a:t>Browsers:</a:t>
            </a:r>
            <a:r>
              <a:rPr lang="en-US" sz="1800" dirty="0">
                <a:solidFill>
                  <a:schemeClr val="bg2">
                    <a:lumMod val="75000"/>
                  </a:schemeClr>
                </a:solidFill>
                <a:latin typeface="Times New Roman" panose="02020603050405020304" pitchFamily="18" charset="0"/>
                <a:cs typeface="Times New Roman" panose="02020603050405020304" pitchFamily="18" charset="0"/>
              </a:rPr>
              <a:t> </a:t>
            </a:r>
          </a:p>
          <a:p>
            <a:pPr marL="0" indent="0">
              <a:buFont typeface="Muli"/>
              <a:buNone/>
            </a:pPr>
            <a:r>
              <a:rPr lang="en-US" sz="1800" dirty="0">
                <a:solidFill>
                  <a:schemeClr val="bg2">
                    <a:lumMod val="75000"/>
                  </a:schemeClr>
                </a:solidFill>
                <a:latin typeface="Times New Roman" panose="02020603050405020304" pitchFamily="18" charset="0"/>
                <a:cs typeface="Times New Roman" panose="02020603050405020304" pitchFamily="18" charset="0"/>
              </a:rPr>
              <a:t>Google Chrome, Mozilla Firefox, IE(Internet Explorer),</a:t>
            </a:r>
          </a:p>
          <a:p>
            <a:pPr marL="0" indent="0">
              <a:buFont typeface="Muli"/>
              <a:buNone/>
            </a:pPr>
            <a:r>
              <a:rPr lang="en-US" sz="1800" dirty="0">
                <a:solidFill>
                  <a:schemeClr val="bg2">
                    <a:lumMod val="75000"/>
                  </a:schemeClr>
                </a:solidFill>
                <a:latin typeface="Times New Roman" panose="02020603050405020304" pitchFamily="18" charset="0"/>
                <a:cs typeface="Times New Roman" panose="02020603050405020304" pitchFamily="18" charset="0"/>
              </a:rPr>
              <a:t> Microsoft Edge </a:t>
            </a:r>
          </a:p>
          <a:p>
            <a:endParaRPr lang="en-US" dirty="0"/>
          </a:p>
        </p:txBody>
      </p:sp>
      <p:sp>
        <p:nvSpPr>
          <p:cNvPr id="6" name="Title 1">
            <a:extLst>
              <a:ext uri="{FF2B5EF4-FFF2-40B4-BE49-F238E27FC236}">
                <a16:creationId xmlns:a16="http://schemas.microsoft.com/office/drawing/2014/main" id="{338328BB-3F2C-48CD-85B3-6EE3066C6341}"/>
              </a:ext>
            </a:extLst>
          </p:cNvPr>
          <p:cNvSpPr>
            <a:spLocks noGrp="1"/>
          </p:cNvSpPr>
          <p:nvPr>
            <p:ph type="title"/>
          </p:nvPr>
        </p:nvSpPr>
        <p:spPr>
          <a:xfrm>
            <a:off x="1753344" y="98131"/>
            <a:ext cx="6073140" cy="609600"/>
          </a:xfrm>
        </p:spPr>
        <p:txBody>
          <a:bodyPr/>
          <a:lstStyle/>
          <a:p>
            <a:r>
              <a:rPr lang="en-US" sz="3200" dirty="0"/>
              <a:t>Implementation Technology</a:t>
            </a:r>
          </a:p>
        </p:txBody>
      </p:sp>
      <p:pic>
        <p:nvPicPr>
          <p:cNvPr id="4098" name="Picture 2" descr="Building Readiness For a Technology Implementation">
            <a:extLst>
              <a:ext uri="{FF2B5EF4-FFF2-40B4-BE49-F238E27FC236}">
                <a16:creationId xmlns:a16="http://schemas.microsoft.com/office/drawing/2014/main" id="{269C3AF9-2E99-4005-A8A0-6AE60883B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7690" y="1254047"/>
            <a:ext cx="3270792" cy="2180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9"/>
        <p:cNvGrpSpPr/>
        <p:nvPr/>
      </p:nvGrpSpPr>
      <p:grpSpPr>
        <a:xfrm>
          <a:off x="0" y="0"/>
          <a:ext cx="0" cy="0"/>
          <a:chOff x="0" y="0"/>
          <a:chExt cx="0" cy="0"/>
        </a:xfrm>
      </p:grpSpPr>
      <p:sp>
        <p:nvSpPr>
          <p:cNvPr id="111" name="Google Shape;111;p19"/>
          <p:cNvSpPr txBox="1">
            <a:spLocks noGrp="1"/>
          </p:cNvSpPr>
          <p:nvPr>
            <p:ph type="ctrTitle" idx="4294967295"/>
          </p:nvPr>
        </p:nvSpPr>
        <p:spPr>
          <a:xfrm>
            <a:off x="685800" y="1032750"/>
            <a:ext cx="3332700" cy="198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000" dirty="0"/>
              <a:t>Big concept</a:t>
            </a:r>
            <a:endParaRPr sz="6000" dirty="0"/>
          </a:p>
        </p:txBody>
      </p:sp>
      <p:sp>
        <p:nvSpPr>
          <p:cNvPr id="112" name="Google Shape;112;p19"/>
          <p:cNvSpPr txBox="1">
            <a:spLocks noGrp="1"/>
          </p:cNvSpPr>
          <p:nvPr>
            <p:ph type="subTitle" idx="4294967295"/>
          </p:nvPr>
        </p:nvSpPr>
        <p:spPr>
          <a:xfrm>
            <a:off x="685800" y="3013350"/>
            <a:ext cx="3332700" cy="1097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Bring the attention of your audience over a key concept using icons or illustrations</a:t>
            </a:r>
            <a:endParaRPr sz="180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1" name="Google Shape;133;p22">
            <a:extLst>
              <a:ext uri="{FF2B5EF4-FFF2-40B4-BE49-F238E27FC236}">
                <a16:creationId xmlns:a16="http://schemas.microsoft.com/office/drawing/2014/main" id="{8A78620D-A27F-4A3C-9EA5-266126EEEF1F}"/>
              </a:ext>
            </a:extLst>
          </p:cNvPr>
          <p:cNvSpPr txBox="1">
            <a:spLocks/>
          </p:cNvSpPr>
          <p:nvPr/>
        </p:nvSpPr>
        <p:spPr>
          <a:xfrm>
            <a:off x="1206597" y="0"/>
            <a:ext cx="6300300" cy="57912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a:solidFill>
                  <a:srgbClr val="00B050"/>
                </a:solidFill>
                <a:latin typeface="Algerian" panose="04020705040A02060702" pitchFamily="82" charset="0"/>
              </a:rPr>
              <a:t>RESULT</a:t>
            </a:r>
            <a:endParaRPr lang="en-US" dirty="0">
              <a:solidFill>
                <a:srgbClr val="00B050"/>
              </a:solidFill>
              <a:latin typeface="Algerian" panose="04020705040A02060702" pitchFamily="82" charset="0"/>
            </a:endParaRPr>
          </a:p>
        </p:txBody>
      </p:sp>
      <p:pic>
        <p:nvPicPr>
          <p:cNvPr id="22" name="Picture 21">
            <a:extLst>
              <a:ext uri="{FF2B5EF4-FFF2-40B4-BE49-F238E27FC236}">
                <a16:creationId xmlns:a16="http://schemas.microsoft.com/office/drawing/2014/main" id="{37532FA4-CE9A-4F62-B5A4-DA935EB9462C}"/>
              </a:ext>
            </a:extLst>
          </p:cNvPr>
          <p:cNvPicPr>
            <a:picLocks noChangeAspect="1"/>
          </p:cNvPicPr>
          <p:nvPr/>
        </p:nvPicPr>
        <p:blipFill rotWithShape="1">
          <a:blip r:embed="rId3">
            <a:extLst>
              <a:ext uri="{28A0092B-C50C-407E-A947-70E740481C1C}">
                <a14:useLocalDpi xmlns:a14="http://schemas.microsoft.com/office/drawing/2010/main" val="0"/>
              </a:ext>
            </a:extLst>
          </a:blip>
          <a:srcRect t="57945"/>
          <a:stretch/>
        </p:blipFill>
        <p:spPr bwMode="auto">
          <a:xfrm>
            <a:off x="290604" y="1167409"/>
            <a:ext cx="7066945" cy="888919"/>
          </a:xfrm>
          <a:prstGeom prst="rect">
            <a:avLst/>
          </a:prstGeom>
          <a:noFill/>
          <a:ln>
            <a:noFill/>
          </a:ln>
        </p:spPr>
      </p:pic>
      <p:pic>
        <p:nvPicPr>
          <p:cNvPr id="23" name="Picture 22">
            <a:extLst>
              <a:ext uri="{FF2B5EF4-FFF2-40B4-BE49-F238E27FC236}">
                <a16:creationId xmlns:a16="http://schemas.microsoft.com/office/drawing/2014/main" id="{C2E38BF2-E462-4186-8651-D5176EB4F551}"/>
              </a:ext>
            </a:extLst>
          </p:cNvPr>
          <p:cNvPicPr>
            <a:picLocks noChangeAspect="1"/>
          </p:cNvPicPr>
          <p:nvPr/>
        </p:nvPicPr>
        <p:blipFill rotWithShape="1">
          <a:blip r:embed="rId4">
            <a:extLst>
              <a:ext uri="{28A0092B-C50C-407E-A947-70E740481C1C}">
                <a14:useLocalDpi xmlns:a14="http://schemas.microsoft.com/office/drawing/2010/main" val="0"/>
              </a:ext>
            </a:extLst>
          </a:blip>
          <a:srcRect t="71594" r="36988"/>
          <a:stretch/>
        </p:blipFill>
        <p:spPr bwMode="auto">
          <a:xfrm>
            <a:off x="290604" y="2744389"/>
            <a:ext cx="6916203" cy="88891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White</a:t>
            </a:r>
            <a:endParaRPr b="1" dirty="0"/>
          </a:p>
          <a:p>
            <a:pPr marL="0" lvl="0" indent="0" algn="l" rtl="0">
              <a:spcBef>
                <a:spcPts val="600"/>
              </a:spcBef>
              <a:spcAft>
                <a:spcPts val="0"/>
              </a:spcAft>
              <a:buNone/>
            </a:pPr>
            <a:r>
              <a:rPr lang="en" dirty="0"/>
              <a:t>Is the color of milk and fresh snow, the color produced by the combination of all the colors of the visible spectrum.</a:t>
            </a:r>
            <a:endParaRPr dirty="0"/>
          </a:p>
        </p:txBody>
      </p:sp>
      <p:sp>
        <p:nvSpPr>
          <p:cNvPr id="134" name="Google Shape;134;p20"/>
          <p:cNvSpPr txBox="1">
            <a:spLocks noGrp="1"/>
          </p:cNvSpPr>
          <p:nvPr>
            <p:ph type="title"/>
          </p:nvPr>
        </p:nvSpPr>
        <p:spPr>
          <a:xfrm>
            <a:off x="580550" y="205975"/>
            <a:ext cx="6098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You can also split your content</a:t>
            </a:r>
            <a:endParaRPr dirty="0"/>
          </a:p>
        </p:txBody>
      </p:sp>
      <p:sp>
        <p:nvSpPr>
          <p:cNvPr id="135" name="Google Shape;135;p20"/>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Black</a:t>
            </a:r>
            <a:endParaRPr b="1" dirty="0"/>
          </a:p>
          <a:p>
            <a:pPr marL="0" lvl="0" indent="0" algn="l" rtl="0">
              <a:spcBef>
                <a:spcPts val="600"/>
              </a:spcBef>
              <a:spcAft>
                <a:spcPts val="0"/>
              </a:spcAft>
              <a:buNone/>
            </a:pPr>
            <a:r>
              <a:rPr lang="en" dirty="0"/>
              <a:t>Is the color of ebony and of outer space. It has been the symbolic color of elegance, solemnity and authority.</a:t>
            </a:r>
            <a:endParaRPr dirty="0"/>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6" name="Picture 5">
            <a:extLst>
              <a:ext uri="{FF2B5EF4-FFF2-40B4-BE49-F238E27FC236}">
                <a16:creationId xmlns:a16="http://schemas.microsoft.com/office/drawing/2014/main" id="{354119D2-56F8-4BE6-BC9F-76E5F7A70E95}"/>
              </a:ext>
            </a:extLst>
          </p:cNvPr>
          <p:cNvPicPr>
            <a:picLocks noChangeAspect="1"/>
          </p:cNvPicPr>
          <p:nvPr/>
        </p:nvPicPr>
        <p:blipFill rotWithShape="1">
          <a:blip r:embed="rId3">
            <a:extLst>
              <a:ext uri="{28A0092B-C50C-407E-A947-70E740481C1C}">
                <a14:useLocalDpi xmlns:a14="http://schemas.microsoft.com/office/drawing/2010/main" val="0"/>
              </a:ext>
            </a:extLst>
          </a:blip>
          <a:srcRect t="58631" r="30574"/>
          <a:stretch/>
        </p:blipFill>
        <p:spPr bwMode="auto">
          <a:xfrm>
            <a:off x="578661" y="634675"/>
            <a:ext cx="6464829" cy="1329856"/>
          </a:xfrm>
          <a:prstGeom prst="rect">
            <a:avLst/>
          </a:prstGeom>
          <a:noFill/>
          <a:ln>
            <a:noFill/>
          </a:ln>
        </p:spPr>
      </p:pic>
      <p:pic>
        <p:nvPicPr>
          <p:cNvPr id="7" name="Picture 6">
            <a:extLst>
              <a:ext uri="{FF2B5EF4-FFF2-40B4-BE49-F238E27FC236}">
                <a16:creationId xmlns:a16="http://schemas.microsoft.com/office/drawing/2014/main" id="{7220A878-B1A3-4D4A-8E8B-C9C85B670BD0}"/>
              </a:ext>
            </a:extLst>
          </p:cNvPr>
          <p:cNvPicPr>
            <a:picLocks noChangeAspect="1"/>
          </p:cNvPicPr>
          <p:nvPr/>
        </p:nvPicPr>
        <p:blipFill rotWithShape="1">
          <a:blip r:embed="rId4">
            <a:extLst>
              <a:ext uri="{28A0092B-C50C-407E-A947-70E740481C1C}">
                <a14:useLocalDpi xmlns:a14="http://schemas.microsoft.com/office/drawing/2010/main" val="0"/>
              </a:ext>
            </a:extLst>
          </a:blip>
          <a:srcRect t="44814" b="29452"/>
          <a:stretch/>
        </p:blipFill>
        <p:spPr bwMode="auto">
          <a:xfrm>
            <a:off x="578661" y="2578200"/>
            <a:ext cx="8176272" cy="114755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 two or three columns</a:t>
            </a:r>
            <a:endParaRPr dirty="0"/>
          </a:p>
        </p:txBody>
      </p:sp>
      <p:sp>
        <p:nvSpPr>
          <p:cNvPr id="142" name="Google Shape;142;p21"/>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Yellow</a:t>
            </a:r>
            <a:endParaRPr b="1" dirty="0"/>
          </a:p>
          <a:p>
            <a:pPr marL="0" lvl="0" indent="0" algn="l" rtl="0">
              <a:spcBef>
                <a:spcPts val="600"/>
              </a:spcBef>
              <a:spcAft>
                <a:spcPts val="0"/>
              </a:spcAft>
              <a:buNone/>
            </a:pPr>
            <a:r>
              <a:rPr lang="en" dirty="0"/>
              <a:t>Is the color of gold, butter and ripe lemons. In the spectrum of visible light, yellow is found between green and orange.</a:t>
            </a:r>
            <a:endParaRPr dirty="0"/>
          </a:p>
        </p:txBody>
      </p:sp>
      <p:sp>
        <p:nvSpPr>
          <p:cNvPr id="143" name="Google Shape;143;p21"/>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44" name="Google Shape;144;p21"/>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t>Red</a:t>
            </a:r>
            <a:endParaRPr b="1" dirty="0"/>
          </a:p>
          <a:p>
            <a:pPr marL="0" lvl="0" indent="0" algn="l" rtl="0">
              <a:spcBef>
                <a:spcPts val="600"/>
              </a:spcBef>
              <a:spcAft>
                <a:spcPts val="0"/>
              </a:spcAft>
              <a:buNone/>
            </a:pPr>
            <a:r>
              <a:rPr lang="en" dirty="0"/>
              <a:t>Is the color of blood, and because of this it has historically been associated with sacrifice, danger and courage. </a:t>
            </a:r>
            <a:endParaRPr dirty="0"/>
          </a:p>
          <a:p>
            <a:pPr marL="0" lvl="0" indent="0" algn="l" rtl="0">
              <a:spcBef>
                <a:spcPts val="600"/>
              </a:spcBef>
              <a:spcAft>
                <a:spcPts val="0"/>
              </a:spcAft>
              <a:buNone/>
            </a:pPr>
            <a:endParaRPr dirty="0"/>
          </a:p>
        </p:txBody>
      </p:sp>
      <p:sp>
        <p:nvSpPr>
          <p:cNvPr id="145" name="Google Shape;145;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7" name="Picture 6">
            <a:extLst>
              <a:ext uri="{FF2B5EF4-FFF2-40B4-BE49-F238E27FC236}">
                <a16:creationId xmlns:a16="http://schemas.microsoft.com/office/drawing/2014/main" id="{D25A4861-C27B-434E-8284-89FD95D8DE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550" y="2117975"/>
            <a:ext cx="7838733" cy="2587357"/>
          </a:xfrm>
          <a:prstGeom prst="rect">
            <a:avLst/>
          </a:prstGeom>
          <a:noFill/>
          <a:ln>
            <a:noFill/>
          </a:ln>
        </p:spPr>
      </p:pic>
      <p:pic>
        <p:nvPicPr>
          <p:cNvPr id="8" name="Picture 7">
            <a:extLst>
              <a:ext uri="{FF2B5EF4-FFF2-40B4-BE49-F238E27FC236}">
                <a16:creationId xmlns:a16="http://schemas.microsoft.com/office/drawing/2014/main" id="{3C3916A5-1968-47D3-BCF8-42F91F2AB634}"/>
              </a:ext>
            </a:extLst>
          </p:cNvPr>
          <p:cNvPicPr>
            <a:picLocks noChangeAspect="1"/>
          </p:cNvPicPr>
          <p:nvPr/>
        </p:nvPicPr>
        <p:blipFill rotWithShape="1">
          <a:blip r:embed="rId4">
            <a:extLst>
              <a:ext uri="{28A0092B-C50C-407E-A947-70E740481C1C}">
                <a14:useLocalDpi xmlns:a14="http://schemas.microsoft.com/office/drawing/2010/main" val="0"/>
              </a:ext>
            </a:extLst>
          </a:blip>
          <a:srcRect t="59954"/>
          <a:stretch/>
        </p:blipFill>
        <p:spPr bwMode="auto">
          <a:xfrm>
            <a:off x="580550" y="309161"/>
            <a:ext cx="8047278" cy="151963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992</Words>
  <Application>Microsoft Office PowerPoint</Application>
  <PresentationFormat>On-screen Show (16:9)</PresentationFormat>
  <Paragraphs>87</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Trebuchet MS</vt:lpstr>
      <vt:lpstr>Lexend Deca</vt:lpstr>
      <vt:lpstr>Muli</vt:lpstr>
      <vt:lpstr>Algerian</vt:lpstr>
      <vt:lpstr>OCR A Extended</vt:lpstr>
      <vt:lpstr>Times New Roman</vt:lpstr>
      <vt:lpstr>Symbol</vt:lpstr>
      <vt:lpstr>Arial</vt:lpstr>
      <vt:lpstr>Aliena template</vt:lpstr>
      <vt:lpstr>Kushal(1818559) Bhuvan Sharma(1818547)   Mentor – Er. Anupriya Kaushal</vt:lpstr>
      <vt:lpstr>Index</vt:lpstr>
      <vt:lpstr>PowerPoint Presentation</vt:lpstr>
      <vt:lpstr>PowerPoint Presentation</vt:lpstr>
      <vt:lpstr>Process Model </vt:lpstr>
      <vt:lpstr>Implementation Technology</vt:lpstr>
      <vt:lpstr>Big concept</vt:lpstr>
      <vt:lpstr>You can also split your content</vt:lpstr>
      <vt:lpstr>In two or three columns</vt:lpstr>
      <vt:lpstr>PowerPoint Presentation</vt:lpstr>
      <vt:lpstr>ADVANTAGES</vt:lpstr>
      <vt:lpstr>ADVANTAGES</vt:lpstr>
      <vt:lpstr>PowerPoint Presentation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Kushal(1818559) Bhuvan Sharma(1818547)   Mentor – Er. Anupriya Kaushal</dc:title>
  <dc:creator>Bhuvan</dc:creator>
  <cp:lastModifiedBy>honeymaheykushal99@gmail.com</cp:lastModifiedBy>
  <cp:revision>3</cp:revision>
  <dcterms:modified xsi:type="dcterms:W3CDTF">2021-11-15T06:19:36Z</dcterms:modified>
</cp:coreProperties>
</file>