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4630400" cy="8229600"/>
  <p:notesSz cx="8229600" cy="1463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p:scale>
          <a:sx n="68" d="100"/>
          <a:sy n="68" d="100"/>
        </p:scale>
        <p:origin x="715"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72747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1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lide 1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lide 1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lide 1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lide 1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lide 1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lide 1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datasets/akshatgupta7/llm-fine-tuning-dataset-of-indian-legal-texts" TargetMode="External"/><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hyperlink" Target="https://www.kaggle.com/datasets/akshatgupta7/llm-fine-tuning-dataset-of-indian-legal-texts" TargetMode="External"/><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793790" y="2749629"/>
            <a:ext cx="11973401" cy="978218"/>
          </a:xfrm>
          <a:prstGeom prst="rect">
            <a:avLst/>
          </a:prstGeom>
          <a:noFill/>
          <a:ln/>
        </p:spPr>
        <p:txBody>
          <a:bodyPr wrap="none" lIns="0" tIns="0" rIns="0" bIns="0" rtlCol="0" anchor="t"/>
          <a:lstStyle/>
          <a:p>
            <a:pPr marL="0" indent="0">
              <a:lnSpc>
                <a:spcPts val="7700"/>
              </a:lnSpc>
              <a:buNone/>
            </a:pPr>
            <a:r>
              <a:rPr lang="en-US" sz="6150" b="1" kern="0" spc="-185" dirty="0">
                <a:solidFill>
                  <a:srgbClr val="000000"/>
                </a:solidFill>
                <a:latin typeface="Inter Bold" pitchFamily="34" charset="0"/>
                <a:ea typeface="Inter Bold" pitchFamily="34" charset="-122"/>
                <a:cs typeface="Inter Bold" pitchFamily="34" charset="-120"/>
              </a:rPr>
              <a:t>NLP for Legal Document Analysis</a:t>
            </a:r>
            <a:endParaRPr lang="en-US" sz="6150" dirty="0"/>
          </a:p>
        </p:txBody>
      </p:sp>
      <p:sp>
        <p:nvSpPr>
          <p:cNvPr id="3" name="Text 1"/>
          <p:cNvSpPr/>
          <p:nvPr/>
        </p:nvSpPr>
        <p:spPr>
          <a:xfrm>
            <a:off x="793790" y="4068008"/>
            <a:ext cx="5670590" cy="708779"/>
          </a:xfrm>
          <a:prstGeom prst="rect">
            <a:avLst/>
          </a:prstGeom>
          <a:noFill/>
          <a:ln/>
        </p:spPr>
        <p:txBody>
          <a:bodyPr wrap="none" lIns="0" tIns="0" rIns="0" bIns="0" rtlCol="0" anchor="t"/>
          <a:lstStyle/>
          <a:p>
            <a:pPr marL="0" indent="0">
              <a:lnSpc>
                <a:spcPts val="5550"/>
              </a:lnSpc>
              <a:buNone/>
            </a:pPr>
            <a:r>
              <a:rPr lang="en-US" sz="4450" b="1" kern="0" spc="-134" dirty="0">
                <a:solidFill>
                  <a:srgbClr val="000000"/>
                </a:solidFill>
                <a:latin typeface="Inter Bold" pitchFamily="34" charset="0"/>
                <a:ea typeface="Inter Bold" pitchFamily="34" charset="-122"/>
                <a:cs typeface="Inter Bold" pitchFamily="34" charset="-120"/>
              </a:rPr>
              <a:t>Team-AutoLaw</a:t>
            </a:r>
            <a:endParaRPr lang="en-US" sz="4450" dirty="0"/>
          </a:p>
        </p:txBody>
      </p:sp>
      <p:sp>
        <p:nvSpPr>
          <p:cNvPr id="4" name="Text 2"/>
          <p:cNvSpPr/>
          <p:nvPr/>
        </p:nvSpPr>
        <p:spPr>
          <a:xfrm>
            <a:off x="793790" y="5116949"/>
            <a:ext cx="13042821" cy="362903"/>
          </a:xfrm>
          <a:prstGeom prst="rect">
            <a:avLst/>
          </a:prstGeom>
          <a:noFill/>
          <a:ln/>
        </p:spPr>
        <p:txBody>
          <a:bodyPr wrap="none" lIns="0" tIns="0" rIns="0" bIns="0" rtlCol="0" anchor="t"/>
          <a:lstStyle/>
          <a:p>
            <a:pPr marL="0" indent="0">
              <a:lnSpc>
                <a:spcPts val="2850"/>
              </a:lnSpc>
              <a:buNone/>
            </a:pPr>
            <a:endParaRPr lang="en-US" sz="1750" dirty="0"/>
          </a:p>
        </p:txBody>
      </p:sp>
      <p:sp>
        <p:nvSpPr>
          <p:cNvPr id="5" name="Rectangle 4">
            <a:extLst>
              <a:ext uri="{FF2B5EF4-FFF2-40B4-BE49-F238E27FC236}">
                <a16:creationId xmlns:a16="http://schemas.microsoft.com/office/drawing/2014/main" id="{5733322A-7FEF-3180-B708-6AC30C289122}"/>
              </a:ext>
            </a:extLst>
          </p:cNvPr>
          <p:cNvSpPr/>
          <p:nvPr/>
        </p:nvSpPr>
        <p:spPr>
          <a:xfrm>
            <a:off x="12600878" y="7343567"/>
            <a:ext cx="1918010" cy="88094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93790" y="999292"/>
            <a:ext cx="6380798" cy="425291"/>
          </a:xfrm>
          <a:prstGeom prst="rect">
            <a:avLst/>
          </a:prstGeom>
          <a:noFill/>
          <a:ln/>
        </p:spPr>
        <p:txBody>
          <a:bodyPr wrap="none" lIns="0" tIns="0" rIns="0" bIns="0" rtlCol="0" anchor="t"/>
          <a:lstStyle/>
          <a:p>
            <a:pPr marL="0" indent="0">
              <a:lnSpc>
                <a:spcPts val="3300"/>
              </a:lnSpc>
              <a:buNone/>
            </a:pPr>
            <a:r>
              <a:rPr lang="en-US" sz="2650" b="1" kern="0" spc="-80" dirty="0">
                <a:solidFill>
                  <a:srgbClr val="000000"/>
                </a:solidFill>
                <a:latin typeface="Inter Bold" pitchFamily="34" charset="0"/>
                <a:ea typeface="Inter Bold" pitchFamily="34" charset="-122"/>
                <a:cs typeface="Inter Bold" pitchFamily="34" charset="-120"/>
              </a:rPr>
              <a:t>Step 2: Model Selection and Architecture</a:t>
            </a:r>
            <a:endParaRPr lang="en-US" sz="2650" dirty="0"/>
          </a:p>
        </p:txBody>
      </p:sp>
      <p:sp>
        <p:nvSpPr>
          <p:cNvPr id="3" name="Text 1"/>
          <p:cNvSpPr/>
          <p:nvPr/>
        </p:nvSpPr>
        <p:spPr>
          <a:xfrm>
            <a:off x="793790" y="1878211"/>
            <a:ext cx="13042821" cy="362903"/>
          </a:xfrm>
          <a:prstGeom prst="rect">
            <a:avLst/>
          </a:prstGeom>
          <a:noFill/>
          <a:ln/>
        </p:spPr>
        <p:txBody>
          <a:bodyPr wrap="none" lIns="0" tIns="0" rIns="0" bIns="0" rtlCol="0" anchor="t"/>
          <a:lstStyle/>
          <a:p>
            <a:pPr marL="342900" indent="-342900" algn="l">
              <a:lnSpc>
                <a:spcPts val="2850"/>
              </a:lnSpc>
              <a:buSzPct val="100000"/>
              <a:buFont typeface="+mj-lt"/>
              <a:buAutoNum type="arabicPeriod"/>
            </a:pPr>
            <a:r>
              <a:rPr lang="en-US" sz="1750" b="1" kern="0" spc="-36" dirty="0">
                <a:solidFill>
                  <a:srgbClr val="272525"/>
                </a:solidFill>
                <a:latin typeface="Inter" pitchFamily="34" charset="0"/>
                <a:ea typeface="Inter" pitchFamily="34" charset="-122"/>
                <a:cs typeface="Inter" pitchFamily="34" charset="-120"/>
              </a:rPr>
              <a:t>Why Legal-BERT?</a:t>
            </a:r>
            <a:endParaRPr lang="en-US" sz="1750" dirty="0"/>
          </a:p>
        </p:txBody>
      </p:sp>
      <p:sp>
        <p:nvSpPr>
          <p:cNvPr id="4" name="Text 2"/>
          <p:cNvSpPr/>
          <p:nvPr/>
        </p:nvSpPr>
        <p:spPr>
          <a:xfrm>
            <a:off x="793790" y="2320409"/>
            <a:ext cx="13042821" cy="725805"/>
          </a:xfrm>
          <a:prstGeom prst="rect">
            <a:avLst/>
          </a:prstGeom>
          <a:noFill/>
          <a:ln/>
        </p:spPr>
        <p:txBody>
          <a:bodyPr wrap="square" lIns="0" tIns="0" rIns="0" bIns="0" rtlCol="0" anchor="t"/>
          <a:lstStyle/>
          <a:p>
            <a:pPr marL="685800" lvl="1" indent="-342900" algn="l">
              <a:lnSpc>
                <a:spcPts val="2850"/>
              </a:lnSpc>
              <a:buSzPct val="100000"/>
              <a:buChar char="•"/>
            </a:pPr>
            <a:r>
              <a:rPr lang="en-US" sz="1750" kern="0" spc="-36" dirty="0">
                <a:solidFill>
                  <a:srgbClr val="272525"/>
                </a:solidFill>
                <a:latin typeface="Inter" pitchFamily="34" charset="0"/>
                <a:ea typeface="Inter" pitchFamily="34" charset="-122"/>
                <a:cs typeface="Inter" pitchFamily="34" charset="-120"/>
              </a:rPr>
              <a:t>Legal-BERT was chosen due to its pretraining on a large corpus of legal documents, enabling it to handle domain-specific language, jargon, and legal terminologies effectively.</a:t>
            </a:r>
            <a:endParaRPr lang="en-US" sz="1750" dirty="0"/>
          </a:p>
        </p:txBody>
      </p:sp>
      <p:sp>
        <p:nvSpPr>
          <p:cNvPr id="5" name="Text 3"/>
          <p:cNvSpPr/>
          <p:nvPr/>
        </p:nvSpPr>
        <p:spPr>
          <a:xfrm>
            <a:off x="793790" y="3125510"/>
            <a:ext cx="13042821" cy="362903"/>
          </a:xfrm>
          <a:prstGeom prst="rect">
            <a:avLst/>
          </a:prstGeom>
          <a:noFill/>
          <a:ln/>
        </p:spPr>
        <p:txBody>
          <a:bodyPr wrap="none" lIns="0" tIns="0" rIns="0" bIns="0" rtlCol="0" anchor="t"/>
          <a:lstStyle/>
          <a:p>
            <a:pPr marL="342900" indent="-342900" algn="l">
              <a:lnSpc>
                <a:spcPts val="2850"/>
              </a:lnSpc>
              <a:buSzPct val="100000"/>
              <a:buFont typeface="+mj-lt"/>
              <a:buAutoNum type="arabicPeriod" startAt="2"/>
            </a:pPr>
            <a:r>
              <a:rPr lang="en-US" sz="1750" b="1" kern="0" spc="-36" dirty="0">
                <a:solidFill>
                  <a:srgbClr val="272525"/>
                </a:solidFill>
                <a:latin typeface="Inter" pitchFamily="34" charset="0"/>
                <a:ea typeface="Inter" pitchFamily="34" charset="-122"/>
                <a:cs typeface="Inter" pitchFamily="34" charset="-120"/>
              </a:rPr>
              <a:t>Legal-BERT Architecture</a:t>
            </a:r>
            <a:r>
              <a:rPr lang="en-US" sz="1750" kern="0" spc="-36" dirty="0">
                <a:solidFill>
                  <a:srgbClr val="272525"/>
                </a:solidFill>
                <a:latin typeface="Inter" pitchFamily="34" charset="0"/>
                <a:ea typeface="Inter" pitchFamily="34" charset="-122"/>
                <a:cs typeface="Inter" pitchFamily="34" charset="-120"/>
              </a:rPr>
              <a:t>:</a:t>
            </a:r>
            <a:endParaRPr lang="en-US" sz="1750" dirty="0"/>
          </a:p>
        </p:txBody>
      </p:sp>
      <p:sp>
        <p:nvSpPr>
          <p:cNvPr id="6" name="Text 4"/>
          <p:cNvSpPr/>
          <p:nvPr/>
        </p:nvSpPr>
        <p:spPr>
          <a:xfrm>
            <a:off x="793790" y="3567708"/>
            <a:ext cx="13042821" cy="725805"/>
          </a:xfrm>
          <a:prstGeom prst="rect">
            <a:avLst/>
          </a:prstGeom>
          <a:noFill/>
          <a:ln/>
        </p:spPr>
        <p:txBody>
          <a:bodyPr wrap="square" lIns="0" tIns="0" rIns="0" bIns="0" rtlCol="0" anchor="t"/>
          <a:lstStyle/>
          <a:p>
            <a:pPr marL="685800" lvl="1" indent="-342900" algn="l">
              <a:lnSpc>
                <a:spcPts val="2850"/>
              </a:lnSpc>
              <a:buSzPct val="100000"/>
              <a:buChar char="•"/>
            </a:pPr>
            <a:r>
              <a:rPr lang="en-US" sz="1750" b="1" kern="0" spc="-36" dirty="0">
                <a:solidFill>
                  <a:srgbClr val="272525"/>
                </a:solidFill>
                <a:latin typeface="Inter" pitchFamily="34" charset="0"/>
                <a:ea typeface="Inter" pitchFamily="34" charset="-122"/>
                <a:cs typeface="Inter" pitchFamily="34" charset="-120"/>
              </a:rPr>
              <a:t>Base Model</a:t>
            </a:r>
            <a:r>
              <a:rPr lang="en-US" sz="1750" kern="0" spc="-36" dirty="0">
                <a:solidFill>
                  <a:srgbClr val="272525"/>
                </a:solidFill>
                <a:latin typeface="Inter" pitchFamily="34" charset="0"/>
                <a:ea typeface="Inter" pitchFamily="34" charset="-122"/>
                <a:cs typeface="Inter" pitchFamily="34" charset="-120"/>
              </a:rPr>
              <a:t>: BERT (Bidirectional Encoder Representations from Transformers), a transformer model using a bidirectional self-attention mechanism.</a:t>
            </a:r>
            <a:endParaRPr lang="en-US" sz="1750" dirty="0"/>
          </a:p>
        </p:txBody>
      </p:sp>
      <p:sp>
        <p:nvSpPr>
          <p:cNvPr id="7" name="Text 5"/>
          <p:cNvSpPr/>
          <p:nvPr/>
        </p:nvSpPr>
        <p:spPr>
          <a:xfrm>
            <a:off x="793790" y="4372808"/>
            <a:ext cx="13042821" cy="362903"/>
          </a:xfrm>
          <a:prstGeom prst="rect">
            <a:avLst/>
          </a:prstGeom>
          <a:noFill/>
          <a:ln/>
        </p:spPr>
        <p:txBody>
          <a:bodyPr wrap="none" lIns="0" tIns="0" rIns="0" bIns="0" rtlCol="0" anchor="t"/>
          <a:lstStyle/>
          <a:p>
            <a:pPr marL="685800" lvl="1" indent="-342900" algn="l">
              <a:lnSpc>
                <a:spcPts val="2850"/>
              </a:lnSpc>
              <a:buSzPct val="100000"/>
              <a:buChar char="•"/>
            </a:pPr>
            <a:r>
              <a:rPr lang="en-US" sz="1750" b="1" kern="0" spc="-36" dirty="0">
                <a:solidFill>
                  <a:srgbClr val="272525"/>
                </a:solidFill>
                <a:latin typeface="Inter" pitchFamily="34" charset="0"/>
                <a:ea typeface="Inter" pitchFamily="34" charset="-122"/>
                <a:cs typeface="Inter" pitchFamily="34" charset="-120"/>
              </a:rPr>
              <a:t>Input</a:t>
            </a:r>
            <a:r>
              <a:rPr lang="en-US" sz="1750" kern="0" spc="-36" dirty="0">
                <a:solidFill>
                  <a:srgbClr val="272525"/>
                </a:solidFill>
                <a:latin typeface="Inter" pitchFamily="34" charset="0"/>
                <a:ea typeface="Inter" pitchFamily="34" charset="-122"/>
                <a:cs typeface="Inter" pitchFamily="34" charset="-120"/>
              </a:rPr>
              <a:t>: Tokenized sequences with attention masks indicating padding.</a:t>
            </a:r>
            <a:endParaRPr lang="en-US" sz="1750" dirty="0"/>
          </a:p>
        </p:txBody>
      </p:sp>
      <p:sp>
        <p:nvSpPr>
          <p:cNvPr id="8" name="Text 6"/>
          <p:cNvSpPr/>
          <p:nvPr/>
        </p:nvSpPr>
        <p:spPr>
          <a:xfrm>
            <a:off x="793790" y="4815007"/>
            <a:ext cx="13042821" cy="725805"/>
          </a:xfrm>
          <a:prstGeom prst="rect">
            <a:avLst/>
          </a:prstGeom>
          <a:noFill/>
          <a:ln/>
        </p:spPr>
        <p:txBody>
          <a:bodyPr wrap="square" lIns="0" tIns="0" rIns="0" bIns="0" rtlCol="0" anchor="t"/>
          <a:lstStyle/>
          <a:p>
            <a:pPr marL="685800" lvl="1" indent="-342900" algn="l">
              <a:lnSpc>
                <a:spcPts val="2850"/>
              </a:lnSpc>
              <a:buSzPct val="100000"/>
              <a:buChar char="•"/>
            </a:pPr>
            <a:r>
              <a:rPr lang="en-US" sz="1750" b="1" kern="0" spc="-36" dirty="0">
                <a:solidFill>
                  <a:srgbClr val="272525"/>
                </a:solidFill>
                <a:latin typeface="Inter" pitchFamily="34" charset="0"/>
                <a:ea typeface="Inter" pitchFamily="34" charset="-122"/>
                <a:cs typeface="Inter" pitchFamily="34" charset="-120"/>
              </a:rPr>
              <a:t>Output</a:t>
            </a:r>
            <a:r>
              <a:rPr lang="en-US" sz="1750" kern="0" spc="-36" dirty="0">
                <a:solidFill>
                  <a:srgbClr val="272525"/>
                </a:solidFill>
                <a:latin typeface="Inter" pitchFamily="34" charset="0"/>
                <a:ea typeface="Inter" pitchFamily="34" charset="-122"/>
                <a:cs typeface="Inter" pitchFamily="34" charset="-120"/>
              </a:rPr>
              <a:t>: A sequence of vectors, where each vector corresponds to a token in the input. A classification head was added to map these vectors to entity labels.</a:t>
            </a:r>
            <a:endParaRPr lang="en-US" sz="1750" dirty="0"/>
          </a:p>
        </p:txBody>
      </p:sp>
      <p:sp>
        <p:nvSpPr>
          <p:cNvPr id="9" name="Text 7"/>
          <p:cNvSpPr/>
          <p:nvPr/>
        </p:nvSpPr>
        <p:spPr>
          <a:xfrm>
            <a:off x="793790" y="5620107"/>
            <a:ext cx="13042821" cy="362903"/>
          </a:xfrm>
          <a:prstGeom prst="rect">
            <a:avLst/>
          </a:prstGeom>
          <a:noFill/>
          <a:ln/>
        </p:spPr>
        <p:txBody>
          <a:bodyPr wrap="none" lIns="0" tIns="0" rIns="0" bIns="0" rtlCol="0" anchor="t"/>
          <a:lstStyle/>
          <a:p>
            <a:pPr marL="342900" indent="-342900" algn="l">
              <a:lnSpc>
                <a:spcPts val="2850"/>
              </a:lnSpc>
              <a:buSzPct val="100000"/>
              <a:buFont typeface="+mj-lt"/>
              <a:buAutoNum type="arabicPeriod" startAt="3"/>
            </a:pPr>
            <a:r>
              <a:rPr lang="en-US" sz="1750" b="1" kern="0" spc="-36" dirty="0">
                <a:solidFill>
                  <a:srgbClr val="272525"/>
                </a:solidFill>
                <a:latin typeface="Inter" pitchFamily="34" charset="0"/>
                <a:ea typeface="Inter" pitchFamily="34" charset="-122"/>
                <a:cs typeface="Inter" pitchFamily="34" charset="-120"/>
              </a:rPr>
              <a:t>Classification Layer</a:t>
            </a:r>
            <a:r>
              <a:rPr lang="en-US" sz="1750" kern="0" spc="-36" dirty="0">
                <a:solidFill>
                  <a:srgbClr val="272525"/>
                </a:solidFill>
                <a:latin typeface="Inter" pitchFamily="34" charset="0"/>
                <a:ea typeface="Inter" pitchFamily="34" charset="-122"/>
                <a:cs typeface="Inter" pitchFamily="34" charset="-120"/>
              </a:rPr>
              <a:t>:</a:t>
            </a:r>
            <a:endParaRPr lang="en-US" sz="1750" dirty="0"/>
          </a:p>
        </p:txBody>
      </p:sp>
      <p:sp>
        <p:nvSpPr>
          <p:cNvPr id="10" name="Text 8"/>
          <p:cNvSpPr/>
          <p:nvPr/>
        </p:nvSpPr>
        <p:spPr>
          <a:xfrm>
            <a:off x="793790" y="6062305"/>
            <a:ext cx="13042821" cy="725805"/>
          </a:xfrm>
          <a:prstGeom prst="rect">
            <a:avLst/>
          </a:prstGeom>
          <a:noFill/>
          <a:ln/>
        </p:spPr>
        <p:txBody>
          <a:bodyPr wrap="square" lIns="0" tIns="0" rIns="0" bIns="0" rtlCol="0" anchor="t"/>
          <a:lstStyle/>
          <a:p>
            <a:pPr marL="685800" lvl="1" indent="-342900" algn="l">
              <a:lnSpc>
                <a:spcPts val="2850"/>
              </a:lnSpc>
              <a:buSzPct val="100000"/>
              <a:buChar char="•"/>
            </a:pPr>
            <a:r>
              <a:rPr lang="en-US" sz="1750" kern="0" spc="-36" dirty="0">
                <a:solidFill>
                  <a:srgbClr val="272525"/>
                </a:solidFill>
                <a:latin typeface="Inter" pitchFamily="34" charset="0"/>
                <a:ea typeface="Inter" pitchFamily="34" charset="-122"/>
                <a:cs typeface="Inter" pitchFamily="34" charset="-120"/>
              </a:rPr>
              <a:t>The output from the final transformer layer was passed through a fully connected layer to classify each token as a specific entity or as part of "Other" (O).</a:t>
            </a:r>
            <a:endParaRPr lang="en-US" sz="1750" dirty="0"/>
          </a:p>
        </p:txBody>
      </p:sp>
      <p:sp>
        <p:nvSpPr>
          <p:cNvPr id="11" name="Text 9"/>
          <p:cNvSpPr/>
          <p:nvPr/>
        </p:nvSpPr>
        <p:spPr>
          <a:xfrm>
            <a:off x="793790" y="6867406"/>
            <a:ext cx="13042821" cy="362903"/>
          </a:xfrm>
          <a:prstGeom prst="rect">
            <a:avLst/>
          </a:prstGeom>
          <a:noFill/>
          <a:ln/>
        </p:spPr>
        <p:txBody>
          <a:bodyPr wrap="none" lIns="0" tIns="0" rIns="0" bIns="0" rtlCol="0" anchor="t"/>
          <a:lstStyle/>
          <a:p>
            <a:pPr marL="685800" lvl="1" indent="-342900" algn="l">
              <a:lnSpc>
                <a:spcPts val="2850"/>
              </a:lnSpc>
              <a:buSzPct val="100000"/>
              <a:buChar char="•"/>
            </a:pPr>
            <a:r>
              <a:rPr lang="en-US" sz="1750" kern="0" spc="-36" dirty="0">
                <a:solidFill>
                  <a:srgbClr val="272525"/>
                </a:solidFill>
                <a:latin typeface="Inter" pitchFamily="34" charset="0"/>
                <a:ea typeface="Inter" pitchFamily="34" charset="-122"/>
                <a:cs typeface="Inter" pitchFamily="34" charset="-120"/>
              </a:rPr>
              <a:t>Example labels: PERSON, SECTION, LAW, LEGAL_CODE, etc.</a:t>
            </a:r>
            <a:endParaRPr lang="en-US" sz="1750" dirty="0"/>
          </a:p>
        </p:txBody>
      </p:sp>
      <p:sp>
        <p:nvSpPr>
          <p:cNvPr id="12" name="Rectangle 11">
            <a:extLst>
              <a:ext uri="{FF2B5EF4-FFF2-40B4-BE49-F238E27FC236}">
                <a16:creationId xmlns:a16="http://schemas.microsoft.com/office/drawing/2014/main" id="{98DC18F4-C516-1A0A-9DCC-266543EDCBE2}"/>
              </a:ext>
            </a:extLst>
          </p:cNvPr>
          <p:cNvSpPr/>
          <p:nvPr/>
        </p:nvSpPr>
        <p:spPr>
          <a:xfrm>
            <a:off x="12600878" y="7343567"/>
            <a:ext cx="1918010" cy="88094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793790" y="657225"/>
            <a:ext cx="4087773" cy="425291"/>
          </a:xfrm>
          <a:prstGeom prst="rect">
            <a:avLst/>
          </a:prstGeom>
          <a:noFill/>
          <a:ln/>
        </p:spPr>
        <p:txBody>
          <a:bodyPr wrap="none" lIns="0" tIns="0" rIns="0" bIns="0" rtlCol="0" anchor="t"/>
          <a:lstStyle/>
          <a:p>
            <a:pPr marL="0" indent="0">
              <a:lnSpc>
                <a:spcPts val="3300"/>
              </a:lnSpc>
              <a:buNone/>
            </a:pPr>
            <a:r>
              <a:rPr lang="en-US" sz="2650" b="1" kern="0" spc="-80" dirty="0">
                <a:solidFill>
                  <a:srgbClr val="000000"/>
                </a:solidFill>
                <a:latin typeface="Inter Bold" pitchFamily="34" charset="0"/>
                <a:ea typeface="Inter Bold" pitchFamily="34" charset="-122"/>
                <a:cs typeface="Inter Bold" pitchFamily="34" charset="-120"/>
              </a:rPr>
              <a:t>Step 3: Training the Model</a:t>
            </a:r>
            <a:endParaRPr lang="en-US" sz="2650" dirty="0"/>
          </a:p>
        </p:txBody>
      </p:sp>
      <p:sp>
        <p:nvSpPr>
          <p:cNvPr id="3" name="Text 1"/>
          <p:cNvSpPr/>
          <p:nvPr/>
        </p:nvSpPr>
        <p:spPr>
          <a:xfrm>
            <a:off x="793790" y="1536144"/>
            <a:ext cx="13042821" cy="362903"/>
          </a:xfrm>
          <a:prstGeom prst="rect">
            <a:avLst/>
          </a:prstGeom>
          <a:noFill/>
          <a:ln/>
        </p:spPr>
        <p:txBody>
          <a:bodyPr wrap="none" lIns="0" tIns="0" rIns="0" bIns="0" rtlCol="0" anchor="t"/>
          <a:lstStyle/>
          <a:p>
            <a:pPr marL="342900" indent="-342900" algn="l">
              <a:lnSpc>
                <a:spcPts val="2850"/>
              </a:lnSpc>
              <a:buSzPct val="100000"/>
              <a:buFont typeface="+mj-lt"/>
              <a:buAutoNum type="arabicPeriod"/>
            </a:pPr>
            <a:r>
              <a:rPr lang="en-US" sz="1750" b="1" kern="0" spc="-36" dirty="0">
                <a:solidFill>
                  <a:srgbClr val="272525"/>
                </a:solidFill>
                <a:latin typeface="Inter" pitchFamily="34" charset="0"/>
                <a:ea typeface="Inter" pitchFamily="34" charset="-122"/>
                <a:cs typeface="Inter" pitchFamily="34" charset="-120"/>
              </a:rPr>
              <a:t>Loss Function</a:t>
            </a:r>
            <a:r>
              <a:rPr lang="en-US" sz="1750" kern="0" spc="-36" dirty="0">
                <a:solidFill>
                  <a:srgbClr val="272525"/>
                </a:solidFill>
                <a:latin typeface="Inter" pitchFamily="34" charset="0"/>
                <a:ea typeface="Inter" pitchFamily="34" charset="-122"/>
                <a:cs typeface="Inter" pitchFamily="34" charset="-120"/>
              </a:rPr>
              <a:t>:</a:t>
            </a:r>
            <a:endParaRPr lang="en-US" sz="1750" dirty="0"/>
          </a:p>
        </p:txBody>
      </p:sp>
      <p:sp>
        <p:nvSpPr>
          <p:cNvPr id="4" name="Text 2"/>
          <p:cNvSpPr/>
          <p:nvPr/>
        </p:nvSpPr>
        <p:spPr>
          <a:xfrm>
            <a:off x="793790" y="1978343"/>
            <a:ext cx="13042821" cy="362903"/>
          </a:xfrm>
          <a:prstGeom prst="rect">
            <a:avLst/>
          </a:prstGeom>
          <a:noFill/>
          <a:ln/>
        </p:spPr>
        <p:txBody>
          <a:bodyPr wrap="none" lIns="0" tIns="0" rIns="0" bIns="0" rtlCol="0" anchor="t"/>
          <a:lstStyle/>
          <a:p>
            <a:pPr marL="685800" lvl="1" indent="-342900" algn="l">
              <a:lnSpc>
                <a:spcPts val="2850"/>
              </a:lnSpc>
              <a:buSzPct val="100000"/>
              <a:buChar char="•"/>
            </a:pPr>
            <a:r>
              <a:rPr lang="en-US" sz="1750" kern="0" spc="-36" dirty="0">
                <a:solidFill>
                  <a:srgbClr val="272525"/>
                </a:solidFill>
                <a:latin typeface="Inter" pitchFamily="34" charset="0"/>
                <a:ea typeface="Inter" pitchFamily="34" charset="-122"/>
                <a:cs typeface="Inter" pitchFamily="34" charset="-120"/>
              </a:rPr>
              <a:t>Cross-entropy loss was used to calculate the difference between the predicted and actual labels.</a:t>
            </a:r>
            <a:endParaRPr lang="en-US" sz="1750" dirty="0"/>
          </a:p>
        </p:txBody>
      </p:sp>
      <p:sp>
        <p:nvSpPr>
          <p:cNvPr id="5" name="Text 3"/>
          <p:cNvSpPr/>
          <p:nvPr/>
        </p:nvSpPr>
        <p:spPr>
          <a:xfrm>
            <a:off x="793790" y="2420541"/>
            <a:ext cx="13042821" cy="370523"/>
          </a:xfrm>
          <a:prstGeom prst="rect">
            <a:avLst/>
          </a:prstGeom>
          <a:noFill/>
          <a:ln/>
        </p:spPr>
        <p:txBody>
          <a:bodyPr wrap="none" lIns="0" tIns="0" rIns="0" bIns="0" rtlCol="0" anchor="t"/>
          <a:lstStyle/>
          <a:p>
            <a:pPr marL="685800" lvl="1" indent="-342900" algn="l">
              <a:lnSpc>
                <a:spcPts val="2850"/>
              </a:lnSpc>
              <a:buSzPct val="100000"/>
              <a:buChar char="•"/>
            </a:pPr>
            <a:r>
              <a:rPr lang="en-US" sz="1750" kern="0" spc="-36" dirty="0">
                <a:solidFill>
                  <a:srgbClr val="272525"/>
                </a:solidFill>
                <a:latin typeface="Inter" pitchFamily="34" charset="0"/>
                <a:ea typeface="Inter" pitchFamily="34" charset="-122"/>
                <a:cs typeface="Inter" pitchFamily="34" charset="-120"/>
              </a:rPr>
              <a:t>Padding tokens were ignored by assigning them a loss weight of </a:t>
            </a:r>
            <a:r>
              <a:rPr lang="en-US" sz="1750" kern="0" spc="-36" dirty="0">
                <a:solidFill>
                  <a:srgbClr val="272525"/>
                </a:solidFill>
                <a:highlight>
                  <a:srgbClr val="DADBF1"/>
                </a:highlight>
                <a:latin typeface="Consolas" pitchFamily="34" charset="0"/>
                <a:ea typeface="Consolas" pitchFamily="34" charset="-122"/>
                <a:cs typeface="Consolas" pitchFamily="34" charset="-120"/>
              </a:rPr>
              <a:t>-100</a:t>
            </a:r>
            <a:r>
              <a:rPr lang="en-US" sz="1750" kern="0" spc="-36" dirty="0">
                <a:solidFill>
                  <a:srgbClr val="272525"/>
                </a:solidFill>
                <a:latin typeface="Inter" pitchFamily="34" charset="0"/>
                <a:ea typeface="Inter" pitchFamily="34" charset="-122"/>
                <a:cs typeface="Inter" pitchFamily="34" charset="-120"/>
              </a:rPr>
              <a:t>.</a:t>
            </a:r>
            <a:endParaRPr lang="en-US" sz="1750" dirty="0"/>
          </a:p>
        </p:txBody>
      </p:sp>
      <p:sp>
        <p:nvSpPr>
          <p:cNvPr id="6" name="Text 4"/>
          <p:cNvSpPr/>
          <p:nvPr/>
        </p:nvSpPr>
        <p:spPr>
          <a:xfrm>
            <a:off x="793790" y="2870359"/>
            <a:ext cx="13042821" cy="362903"/>
          </a:xfrm>
          <a:prstGeom prst="rect">
            <a:avLst/>
          </a:prstGeom>
          <a:noFill/>
          <a:ln/>
        </p:spPr>
        <p:txBody>
          <a:bodyPr wrap="none" lIns="0" tIns="0" rIns="0" bIns="0" rtlCol="0" anchor="t"/>
          <a:lstStyle/>
          <a:p>
            <a:pPr marL="342900" indent="-342900" algn="l">
              <a:lnSpc>
                <a:spcPts val="2850"/>
              </a:lnSpc>
              <a:buSzPct val="100000"/>
              <a:buFont typeface="+mj-lt"/>
              <a:buAutoNum type="arabicPeriod" startAt="2"/>
            </a:pPr>
            <a:r>
              <a:rPr lang="en-US" sz="1750" b="1" kern="0" spc="-36" dirty="0">
                <a:solidFill>
                  <a:srgbClr val="272525"/>
                </a:solidFill>
                <a:latin typeface="Inter" pitchFamily="34" charset="0"/>
                <a:ea typeface="Inter" pitchFamily="34" charset="-122"/>
                <a:cs typeface="Inter" pitchFamily="34" charset="-120"/>
              </a:rPr>
              <a:t>Optimizer</a:t>
            </a:r>
            <a:r>
              <a:rPr lang="en-US" sz="1750" kern="0" spc="-36" dirty="0">
                <a:solidFill>
                  <a:srgbClr val="272525"/>
                </a:solidFill>
                <a:latin typeface="Inter" pitchFamily="34" charset="0"/>
                <a:ea typeface="Inter" pitchFamily="34" charset="-122"/>
                <a:cs typeface="Inter" pitchFamily="34" charset="-120"/>
              </a:rPr>
              <a:t>:</a:t>
            </a:r>
            <a:endParaRPr lang="en-US" sz="1750" dirty="0"/>
          </a:p>
        </p:txBody>
      </p:sp>
      <p:sp>
        <p:nvSpPr>
          <p:cNvPr id="7" name="Text 5"/>
          <p:cNvSpPr/>
          <p:nvPr/>
        </p:nvSpPr>
        <p:spPr>
          <a:xfrm>
            <a:off x="793790" y="3312557"/>
            <a:ext cx="13042821" cy="362903"/>
          </a:xfrm>
          <a:prstGeom prst="rect">
            <a:avLst/>
          </a:prstGeom>
          <a:noFill/>
          <a:ln/>
        </p:spPr>
        <p:txBody>
          <a:bodyPr wrap="none" lIns="0" tIns="0" rIns="0" bIns="0" rtlCol="0" anchor="t"/>
          <a:lstStyle/>
          <a:p>
            <a:pPr marL="685800" lvl="1" indent="-342900" algn="l">
              <a:lnSpc>
                <a:spcPts val="2850"/>
              </a:lnSpc>
              <a:buSzPct val="100000"/>
              <a:buChar char="•"/>
            </a:pPr>
            <a:r>
              <a:rPr lang="en-US" sz="1750" kern="0" spc="-36" dirty="0">
                <a:solidFill>
                  <a:srgbClr val="272525"/>
                </a:solidFill>
                <a:latin typeface="Inter" pitchFamily="34" charset="0"/>
                <a:ea typeface="Inter" pitchFamily="34" charset="-122"/>
                <a:cs typeface="Inter" pitchFamily="34" charset="-120"/>
              </a:rPr>
              <a:t>AdamW optimizer was used to adjust model weights, with weight decay to prevent overfitting.</a:t>
            </a:r>
            <a:endParaRPr lang="en-US" sz="1750" dirty="0"/>
          </a:p>
        </p:txBody>
      </p:sp>
      <p:sp>
        <p:nvSpPr>
          <p:cNvPr id="8" name="Text 6"/>
          <p:cNvSpPr/>
          <p:nvPr/>
        </p:nvSpPr>
        <p:spPr>
          <a:xfrm>
            <a:off x="793790" y="3754755"/>
            <a:ext cx="13042821" cy="362903"/>
          </a:xfrm>
          <a:prstGeom prst="rect">
            <a:avLst/>
          </a:prstGeom>
          <a:noFill/>
          <a:ln/>
        </p:spPr>
        <p:txBody>
          <a:bodyPr wrap="none" lIns="0" tIns="0" rIns="0" bIns="0" rtlCol="0" anchor="t"/>
          <a:lstStyle/>
          <a:p>
            <a:pPr marL="342900" indent="-342900" algn="l">
              <a:lnSpc>
                <a:spcPts val="2850"/>
              </a:lnSpc>
              <a:buSzPct val="100000"/>
              <a:buFont typeface="+mj-lt"/>
              <a:buAutoNum type="arabicPeriod" startAt="3"/>
            </a:pPr>
            <a:r>
              <a:rPr lang="en-US" sz="1750" b="1" kern="0" spc="-36" dirty="0">
                <a:solidFill>
                  <a:srgbClr val="272525"/>
                </a:solidFill>
                <a:latin typeface="Inter" pitchFamily="34" charset="0"/>
                <a:ea typeface="Inter" pitchFamily="34" charset="-122"/>
                <a:cs typeface="Inter" pitchFamily="34" charset="-120"/>
              </a:rPr>
              <a:t>Hyperparameters</a:t>
            </a:r>
            <a:r>
              <a:rPr lang="en-US" sz="1750" kern="0" spc="-36" dirty="0">
                <a:solidFill>
                  <a:srgbClr val="272525"/>
                </a:solidFill>
                <a:latin typeface="Inter" pitchFamily="34" charset="0"/>
                <a:ea typeface="Inter" pitchFamily="34" charset="-122"/>
                <a:cs typeface="Inter" pitchFamily="34" charset="-120"/>
              </a:rPr>
              <a:t>:</a:t>
            </a:r>
            <a:endParaRPr lang="en-US" sz="1750" dirty="0"/>
          </a:p>
        </p:txBody>
      </p:sp>
      <p:sp>
        <p:nvSpPr>
          <p:cNvPr id="9" name="Text 7"/>
          <p:cNvSpPr/>
          <p:nvPr/>
        </p:nvSpPr>
        <p:spPr>
          <a:xfrm>
            <a:off x="793790" y="4196953"/>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kern="0" spc="-36" dirty="0">
                <a:solidFill>
                  <a:srgbClr val="272525"/>
                </a:solidFill>
                <a:latin typeface="Inter" pitchFamily="34" charset="0"/>
                <a:ea typeface="Inter" pitchFamily="34" charset="-122"/>
                <a:cs typeface="Inter" pitchFamily="34" charset="-120"/>
              </a:rPr>
              <a:t>Learning Rate: 2e-5</a:t>
            </a:r>
            <a:endParaRPr lang="en-US" sz="1750" dirty="0"/>
          </a:p>
        </p:txBody>
      </p:sp>
      <p:sp>
        <p:nvSpPr>
          <p:cNvPr id="10" name="Text 8"/>
          <p:cNvSpPr/>
          <p:nvPr/>
        </p:nvSpPr>
        <p:spPr>
          <a:xfrm>
            <a:off x="793790" y="4639151"/>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kern="0" spc="-36" dirty="0">
                <a:solidFill>
                  <a:srgbClr val="272525"/>
                </a:solidFill>
                <a:latin typeface="Inter" pitchFamily="34" charset="0"/>
                <a:ea typeface="Inter" pitchFamily="34" charset="-122"/>
                <a:cs typeface="Inter" pitchFamily="34" charset="-120"/>
              </a:rPr>
              <a:t>Batch Size: 16</a:t>
            </a:r>
            <a:endParaRPr lang="en-US" sz="1750" dirty="0"/>
          </a:p>
        </p:txBody>
      </p:sp>
      <p:sp>
        <p:nvSpPr>
          <p:cNvPr id="11" name="Text 9"/>
          <p:cNvSpPr/>
          <p:nvPr/>
        </p:nvSpPr>
        <p:spPr>
          <a:xfrm>
            <a:off x="793790" y="5081349"/>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kern="0" spc="-36" dirty="0">
                <a:solidFill>
                  <a:srgbClr val="272525"/>
                </a:solidFill>
                <a:latin typeface="Inter" pitchFamily="34" charset="0"/>
                <a:ea typeface="Inter" pitchFamily="34" charset="-122"/>
                <a:cs typeface="Inter" pitchFamily="34" charset="-120"/>
              </a:rPr>
              <a:t>Number of Epochs: 3</a:t>
            </a:r>
            <a:endParaRPr lang="en-US" sz="1750" dirty="0"/>
          </a:p>
        </p:txBody>
      </p:sp>
      <p:sp>
        <p:nvSpPr>
          <p:cNvPr id="12" name="Text 10"/>
          <p:cNvSpPr/>
          <p:nvPr/>
        </p:nvSpPr>
        <p:spPr>
          <a:xfrm>
            <a:off x="793790" y="5523548"/>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kern="0" spc="-36" dirty="0">
                <a:solidFill>
                  <a:srgbClr val="272525"/>
                </a:solidFill>
                <a:latin typeface="Inter" pitchFamily="34" charset="0"/>
                <a:ea typeface="Inter" pitchFamily="34" charset="-122"/>
                <a:cs typeface="Inter" pitchFamily="34" charset="-120"/>
              </a:rPr>
              <a:t>Gradient Clipping: Applied to prevent exploding gradients.</a:t>
            </a:r>
            <a:endParaRPr lang="en-US" sz="1750" dirty="0"/>
          </a:p>
        </p:txBody>
      </p:sp>
      <p:sp>
        <p:nvSpPr>
          <p:cNvPr id="13" name="Text 11"/>
          <p:cNvSpPr/>
          <p:nvPr/>
        </p:nvSpPr>
        <p:spPr>
          <a:xfrm>
            <a:off x="793790" y="6141601"/>
            <a:ext cx="13042821" cy="362903"/>
          </a:xfrm>
          <a:prstGeom prst="rect">
            <a:avLst/>
          </a:prstGeom>
          <a:noFill/>
          <a:ln/>
        </p:spPr>
        <p:txBody>
          <a:bodyPr wrap="non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4.</a:t>
            </a:r>
            <a:r>
              <a:rPr lang="en-US" sz="1750" b="1" kern="0" spc="-36" dirty="0">
                <a:solidFill>
                  <a:srgbClr val="272525"/>
                </a:solidFill>
                <a:latin typeface="Inter" pitchFamily="34" charset="0"/>
                <a:ea typeface="Inter" pitchFamily="34" charset="-122"/>
                <a:cs typeface="Inter" pitchFamily="34" charset="-120"/>
              </a:rPr>
              <a:t>   Training Pipeline</a:t>
            </a:r>
            <a:r>
              <a:rPr lang="en-US" sz="1750" kern="0" spc="-36" dirty="0">
                <a:solidFill>
                  <a:srgbClr val="272525"/>
                </a:solidFill>
                <a:latin typeface="Inter" pitchFamily="34" charset="0"/>
                <a:ea typeface="Inter" pitchFamily="34" charset="-122"/>
                <a:cs typeface="Inter" pitchFamily="34" charset="-120"/>
              </a:rPr>
              <a:t>:</a:t>
            </a:r>
            <a:endParaRPr lang="en-US" sz="1750" dirty="0"/>
          </a:p>
        </p:txBody>
      </p:sp>
      <p:sp>
        <p:nvSpPr>
          <p:cNvPr id="14" name="Text 12"/>
          <p:cNvSpPr/>
          <p:nvPr/>
        </p:nvSpPr>
        <p:spPr>
          <a:xfrm>
            <a:off x="793790" y="6759654"/>
            <a:ext cx="13042821" cy="370523"/>
          </a:xfrm>
          <a:prstGeom prst="rect">
            <a:avLst/>
          </a:prstGeom>
          <a:noFill/>
          <a:ln/>
        </p:spPr>
        <p:txBody>
          <a:bodyPr wrap="none" lIns="0" tIns="0" rIns="0" bIns="0" rtlCol="0" anchor="t"/>
          <a:lstStyle/>
          <a:p>
            <a:pPr marL="342900" indent="-342900" algn="l">
              <a:lnSpc>
                <a:spcPts val="2850"/>
              </a:lnSpc>
              <a:buSzPct val="100000"/>
              <a:buChar char="•"/>
            </a:pPr>
            <a:r>
              <a:rPr lang="en-US" sz="1750" kern="0" spc="-36" dirty="0">
                <a:solidFill>
                  <a:srgbClr val="272525"/>
                </a:solidFill>
                <a:latin typeface="Inter" pitchFamily="34" charset="0"/>
                <a:ea typeface="Inter" pitchFamily="34" charset="-122"/>
                <a:cs typeface="Inter" pitchFamily="34" charset="-120"/>
              </a:rPr>
              <a:t>Data was batched using PyTorch's </a:t>
            </a:r>
            <a:r>
              <a:rPr lang="en-US" sz="1750" kern="0" spc="-36" dirty="0">
                <a:solidFill>
                  <a:srgbClr val="272525"/>
                </a:solidFill>
                <a:highlight>
                  <a:srgbClr val="DADBF1"/>
                </a:highlight>
                <a:latin typeface="Consolas" pitchFamily="34" charset="0"/>
                <a:ea typeface="Consolas" pitchFamily="34" charset="-122"/>
                <a:cs typeface="Consolas" pitchFamily="34" charset="-120"/>
              </a:rPr>
              <a:t>DataLoader</a:t>
            </a:r>
            <a:r>
              <a:rPr lang="en-US" sz="1750" kern="0" spc="-36" dirty="0">
                <a:solidFill>
                  <a:srgbClr val="272525"/>
                </a:solidFill>
                <a:latin typeface="Inter" pitchFamily="34" charset="0"/>
                <a:ea typeface="Inter" pitchFamily="34" charset="-122"/>
                <a:cs typeface="Inter" pitchFamily="34" charset="-120"/>
              </a:rPr>
              <a:t> for efficient loading during training.</a:t>
            </a:r>
            <a:endParaRPr lang="en-US" sz="1750" dirty="0"/>
          </a:p>
        </p:txBody>
      </p:sp>
      <p:sp>
        <p:nvSpPr>
          <p:cNvPr id="15" name="Text 13"/>
          <p:cNvSpPr/>
          <p:nvPr/>
        </p:nvSpPr>
        <p:spPr>
          <a:xfrm>
            <a:off x="793790" y="7209473"/>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kern="0" spc="-36" dirty="0">
                <a:solidFill>
                  <a:srgbClr val="272525"/>
                </a:solidFill>
                <a:latin typeface="Inter" pitchFamily="34" charset="0"/>
                <a:ea typeface="Inter" pitchFamily="34" charset="-122"/>
                <a:cs typeface="Inter" pitchFamily="34" charset="-120"/>
              </a:rPr>
              <a:t>The model was trained using GPU acceleration on Google Colab to speed up computation and handle the large dataset.</a:t>
            </a:r>
            <a:endParaRPr lang="en-US" sz="1750" dirty="0"/>
          </a:p>
        </p:txBody>
      </p:sp>
      <p:sp>
        <p:nvSpPr>
          <p:cNvPr id="16" name="Rectangle 15">
            <a:extLst>
              <a:ext uri="{FF2B5EF4-FFF2-40B4-BE49-F238E27FC236}">
                <a16:creationId xmlns:a16="http://schemas.microsoft.com/office/drawing/2014/main" id="{13E33461-931C-0557-FA8D-37F192B3A5DA}"/>
              </a:ext>
            </a:extLst>
          </p:cNvPr>
          <p:cNvSpPr/>
          <p:nvPr/>
        </p:nvSpPr>
        <p:spPr>
          <a:xfrm>
            <a:off x="12600878" y="7343567"/>
            <a:ext cx="1918010" cy="88094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Text 0"/>
          <p:cNvSpPr/>
          <p:nvPr/>
        </p:nvSpPr>
        <p:spPr>
          <a:xfrm>
            <a:off x="758071" y="769382"/>
            <a:ext cx="5928122" cy="676870"/>
          </a:xfrm>
          <a:prstGeom prst="rect">
            <a:avLst/>
          </a:prstGeom>
          <a:noFill/>
          <a:ln/>
        </p:spPr>
        <p:txBody>
          <a:bodyPr wrap="none" lIns="0" tIns="0" rIns="0" bIns="0" rtlCol="0" anchor="t"/>
          <a:lstStyle/>
          <a:p>
            <a:pPr marL="0" indent="0">
              <a:lnSpc>
                <a:spcPts val="5300"/>
              </a:lnSpc>
              <a:buNone/>
            </a:pPr>
            <a:r>
              <a:rPr lang="en-US" sz="4250" b="1" kern="0" spc="-128" dirty="0">
                <a:solidFill>
                  <a:srgbClr val="000000"/>
                </a:solidFill>
                <a:latin typeface="Inter Bold" pitchFamily="34" charset="0"/>
                <a:ea typeface="Inter Bold" pitchFamily="34" charset="-122"/>
                <a:cs typeface="Inter Bold" pitchFamily="34" charset="-120"/>
              </a:rPr>
              <a:t>Model Workflow Details</a:t>
            </a:r>
            <a:endParaRPr lang="en-US" sz="4250" dirty="0"/>
          </a:p>
        </p:txBody>
      </p:sp>
      <p:sp>
        <p:nvSpPr>
          <p:cNvPr id="3" name="Text 1"/>
          <p:cNvSpPr/>
          <p:nvPr/>
        </p:nvSpPr>
        <p:spPr>
          <a:xfrm>
            <a:off x="758071" y="1879402"/>
            <a:ext cx="13114258" cy="346472"/>
          </a:xfrm>
          <a:prstGeom prst="rect">
            <a:avLst/>
          </a:prstGeom>
          <a:noFill/>
          <a:ln/>
        </p:spPr>
        <p:txBody>
          <a:bodyPr wrap="none" lIns="0" tIns="0" rIns="0" bIns="0" rtlCol="0" anchor="t"/>
          <a:lstStyle/>
          <a:p>
            <a:pPr marL="0" indent="0">
              <a:lnSpc>
                <a:spcPts val="2700"/>
              </a:lnSpc>
              <a:buNone/>
            </a:pPr>
            <a:r>
              <a:rPr lang="en-US" sz="1700" kern="0" spc="-34" dirty="0">
                <a:solidFill>
                  <a:srgbClr val="272525"/>
                </a:solidFill>
                <a:latin typeface="Inter" pitchFamily="34" charset="0"/>
                <a:ea typeface="Inter" pitchFamily="34" charset="-122"/>
                <a:cs typeface="Inter" pitchFamily="34" charset="-120"/>
              </a:rPr>
              <a:t>The following steps describe the flow of data and operations during training:</a:t>
            </a:r>
            <a:endParaRPr lang="en-US" sz="1700" dirty="0"/>
          </a:p>
        </p:txBody>
      </p:sp>
      <p:sp>
        <p:nvSpPr>
          <p:cNvPr id="4" name="Text 2"/>
          <p:cNvSpPr/>
          <p:nvPr/>
        </p:nvSpPr>
        <p:spPr>
          <a:xfrm>
            <a:off x="758071" y="2469475"/>
            <a:ext cx="13114258" cy="346472"/>
          </a:xfrm>
          <a:prstGeom prst="rect">
            <a:avLst/>
          </a:prstGeom>
          <a:noFill/>
          <a:ln/>
        </p:spPr>
        <p:txBody>
          <a:bodyPr wrap="none" lIns="0" tIns="0" rIns="0" bIns="0" rtlCol="0" anchor="t"/>
          <a:lstStyle/>
          <a:p>
            <a:pPr marL="342900" indent="-342900" algn="l">
              <a:lnSpc>
                <a:spcPts val="2700"/>
              </a:lnSpc>
              <a:buSzPct val="100000"/>
              <a:buFont typeface="+mj-lt"/>
              <a:buAutoNum type="arabicPeriod"/>
            </a:pPr>
            <a:r>
              <a:rPr lang="en-US" sz="1700" b="1" kern="0" spc="-34" dirty="0">
                <a:solidFill>
                  <a:srgbClr val="272525"/>
                </a:solidFill>
                <a:latin typeface="Inter" pitchFamily="34" charset="0"/>
                <a:ea typeface="Inter" pitchFamily="34" charset="-122"/>
                <a:cs typeface="Inter" pitchFamily="34" charset="-120"/>
              </a:rPr>
              <a:t>Input Preparation</a:t>
            </a:r>
            <a:r>
              <a:rPr lang="en-US" sz="1700" kern="0" spc="-34" dirty="0">
                <a:solidFill>
                  <a:srgbClr val="272525"/>
                </a:solidFill>
                <a:latin typeface="Inter" pitchFamily="34" charset="0"/>
                <a:ea typeface="Inter" pitchFamily="34" charset="-122"/>
                <a:cs typeface="Inter" pitchFamily="34" charset="-120"/>
              </a:rPr>
              <a:t>:</a:t>
            </a:r>
            <a:endParaRPr lang="en-US" sz="1700" dirty="0"/>
          </a:p>
        </p:txBody>
      </p:sp>
      <p:sp>
        <p:nvSpPr>
          <p:cNvPr id="5" name="Text 3"/>
          <p:cNvSpPr/>
          <p:nvPr/>
        </p:nvSpPr>
        <p:spPr>
          <a:xfrm>
            <a:off x="758071" y="2891671"/>
            <a:ext cx="13114258" cy="346472"/>
          </a:xfrm>
          <a:prstGeom prst="rect">
            <a:avLst/>
          </a:prstGeom>
          <a:noFill/>
          <a:ln/>
        </p:spPr>
        <p:txBody>
          <a:bodyPr wrap="none" lIns="0" tIns="0" rIns="0" bIns="0" rtlCol="0" anchor="t"/>
          <a:lstStyle/>
          <a:p>
            <a:pPr marL="685800" lvl="1" indent="-342900" algn="l">
              <a:lnSpc>
                <a:spcPts val="2700"/>
              </a:lnSpc>
              <a:buSzPct val="100000"/>
              <a:buChar char="•"/>
            </a:pPr>
            <a:r>
              <a:rPr lang="en-US" sz="1700" kern="0" spc="-34" dirty="0">
                <a:solidFill>
                  <a:srgbClr val="272525"/>
                </a:solidFill>
                <a:latin typeface="Inter" pitchFamily="34" charset="0"/>
                <a:ea typeface="Inter" pitchFamily="34" charset="-122"/>
                <a:cs typeface="Inter" pitchFamily="34" charset="-120"/>
              </a:rPr>
              <a:t>Input text was tokenized into subwords, and attention masks were generated to indicate valid tokens.</a:t>
            </a:r>
            <a:endParaRPr lang="en-US" sz="1700" dirty="0"/>
          </a:p>
        </p:txBody>
      </p:sp>
      <p:sp>
        <p:nvSpPr>
          <p:cNvPr id="6" name="Text 4"/>
          <p:cNvSpPr/>
          <p:nvPr/>
        </p:nvSpPr>
        <p:spPr>
          <a:xfrm>
            <a:off x="758071" y="3313867"/>
            <a:ext cx="13114258" cy="346472"/>
          </a:xfrm>
          <a:prstGeom prst="rect">
            <a:avLst/>
          </a:prstGeom>
          <a:noFill/>
          <a:ln/>
        </p:spPr>
        <p:txBody>
          <a:bodyPr wrap="none" lIns="0" tIns="0" rIns="0" bIns="0" rtlCol="0" anchor="t"/>
          <a:lstStyle/>
          <a:p>
            <a:pPr marL="685800" lvl="1" indent="-342900" algn="l">
              <a:lnSpc>
                <a:spcPts val="2700"/>
              </a:lnSpc>
              <a:buSzPct val="100000"/>
              <a:buChar char="•"/>
            </a:pPr>
            <a:r>
              <a:rPr lang="en-US" sz="1700" kern="0" spc="-34" dirty="0">
                <a:solidFill>
                  <a:srgbClr val="272525"/>
                </a:solidFill>
                <a:latin typeface="Inter" pitchFamily="34" charset="0"/>
                <a:ea typeface="Inter" pitchFamily="34" charset="-122"/>
                <a:cs typeface="Inter" pitchFamily="34" charset="-120"/>
              </a:rPr>
              <a:t>Entity annotations were converted to token-level labels, aligned with the tokenized input.</a:t>
            </a:r>
            <a:endParaRPr lang="en-US" sz="1700" dirty="0"/>
          </a:p>
        </p:txBody>
      </p:sp>
      <p:sp>
        <p:nvSpPr>
          <p:cNvPr id="7" name="Text 5"/>
          <p:cNvSpPr/>
          <p:nvPr/>
        </p:nvSpPr>
        <p:spPr>
          <a:xfrm>
            <a:off x="758071" y="3736062"/>
            <a:ext cx="13114258" cy="346472"/>
          </a:xfrm>
          <a:prstGeom prst="rect">
            <a:avLst/>
          </a:prstGeom>
          <a:noFill/>
          <a:ln/>
        </p:spPr>
        <p:txBody>
          <a:bodyPr wrap="none" lIns="0" tIns="0" rIns="0" bIns="0" rtlCol="0" anchor="t"/>
          <a:lstStyle/>
          <a:p>
            <a:pPr marL="342900" indent="-342900" algn="l">
              <a:lnSpc>
                <a:spcPts val="2700"/>
              </a:lnSpc>
              <a:buSzPct val="100000"/>
              <a:buFont typeface="+mj-lt"/>
              <a:buAutoNum type="arabicPeriod" startAt="2"/>
            </a:pPr>
            <a:r>
              <a:rPr lang="en-US" sz="1700" b="1" kern="0" spc="-34" dirty="0">
                <a:solidFill>
                  <a:srgbClr val="272525"/>
                </a:solidFill>
                <a:latin typeface="Inter" pitchFamily="34" charset="0"/>
                <a:ea typeface="Inter" pitchFamily="34" charset="-122"/>
                <a:cs typeface="Inter" pitchFamily="34" charset="-120"/>
              </a:rPr>
              <a:t>Model Forward Pass</a:t>
            </a:r>
            <a:r>
              <a:rPr lang="en-US" sz="1700" kern="0" spc="-34" dirty="0">
                <a:solidFill>
                  <a:srgbClr val="272525"/>
                </a:solidFill>
                <a:latin typeface="Inter" pitchFamily="34" charset="0"/>
                <a:ea typeface="Inter" pitchFamily="34" charset="-122"/>
                <a:cs typeface="Inter" pitchFamily="34" charset="-120"/>
              </a:rPr>
              <a:t>:</a:t>
            </a:r>
            <a:endParaRPr lang="en-US" sz="1700" dirty="0"/>
          </a:p>
        </p:txBody>
      </p:sp>
      <p:sp>
        <p:nvSpPr>
          <p:cNvPr id="8" name="Text 6"/>
          <p:cNvSpPr/>
          <p:nvPr/>
        </p:nvSpPr>
        <p:spPr>
          <a:xfrm>
            <a:off x="758071" y="4158258"/>
            <a:ext cx="13114258" cy="346472"/>
          </a:xfrm>
          <a:prstGeom prst="rect">
            <a:avLst/>
          </a:prstGeom>
          <a:noFill/>
          <a:ln/>
        </p:spPr>
        <p:txBody>
          <a:bodyPr wrap="none" lIns="0" tIns="0" rIns="0" bIns="0" rtlCol="0" anchor="t"/>
          <a:lstStyle/>
          <a:p>
            <a:pPr marL="685800" lvl="1" indent="-342900" algn="l">
              <a:lnSpc>
                <a:spcPts val="2700"/>
              </a:lnSpc>
              <a:buSzPct val="100000"/>
              <a:buChar char="•"/>
            </a:pPr>
            <a:r>
              <a:rPr lang="en-US" sz="1700" kern="0" spc="-34" dirty="0">
                <a:solidFill>
                  <a:srgbClr val="272525"/>
                </a:solidFill>
                <a:latin typeface="Inter" pitchFamily="34" charset="0"/>
                <a:ea typeface="Inter" pitchFamily="34" charset="-122"/>
                <a:cs typeface="Inter" pitchFamily="34" charset="-120"/>
              </a:rPr>
              <a:t>Tokenized input and attention masks were passed through the Legal-BERT model.</a:t>
            </a:r>
            <a:endParaRPr lang="en-US" sz="1700" dirty="0"/>
          </a:p>
        </p:txBody>
      </p:sp>
      <p:sp>
        <p:nvSpPr>
          <p:cNvPr id="9" name="Text 7"/>
          <p:cNvSpPr/>
          <p:nvPr/>
        </p:nvSpPr>
        <p:spPr>
          <a:xfrm>
            <a:off x="758071" y="4580453"/>
            <a:ext cx="13114258" cy="346472"/>
          </a:xfrm>
          <a:prstGeom prst="rect">
            <a:avLst/>
          </a:prstGeom>
          <a:noFill/>
          <a:ln/>
        </p:spPr>
        <p:txBody>
          <a:bodyPr wrap="none" lIns="0" tIns="0" rIns="0" bIns="0" rtlCol="0" anchor="t"/>
          <a:lstStyle/>
          <a:p>
            <a:pPr marL="685800" lvl="1" indent="-342900" algn="l">
              <a:lnSpc>
                <a:spcPts val="2700"/>
              </a:lnSpc>
              <a:buSzPct val="100000"/>
              <a:buChar char="•"/>
            </a:pPr>
            <a:r>
              <a:rPr lang="en-US" sz="1700" kern="0" spc="-34" dirty="0">
                <a:solidFill>
                  <a:srgbClr val="272525"/>
                </a:solidFill>
                <a:latin typeface="Inter" pitchFamily="34" charset="0"/>
                <a:ea typeface="Inter" pitchFamily="34" charset="-122"/>
                <a:cs typeface="Inter" pitchFamily="34" charset="-120"/>
              </a:rPr>
              <a:t>Each token’s vector representation from the final transformer layer was mapped to an entity label using the classification head.</a:t>
            </a:r>
            <a:endParaRPr lang="en-US" sz="1700" dirty="0"/>
          </a:p>
        </p:txBody>
      </p:sp>
      <p:sp>
        <p:nvSpPr>
          <p:cNvPr id="10" name="Text 8"/>
          <p:cNvSpPr/>
          <p:nvPr/>
        </p:nvSpPr>
        <p:spPr>
          <a:xfrm>
            <a:off x="758071" y="5002649"/>
            <a:ext cx="13114258" cy="346472"/>
          </a:xfrm>
          <a:prstGeom prst="rect">
            <a:avLst/>
          </a:prstGeom>
          <a:noFill/>
          <a:ln/>
        </p:spPr>
        <p:txBody>
          <a:bodyPr wrap="none" lIns="0" tIns="0" rIns="0" bIns="0" rtlCol="0" anchor="t"/>
          <a:lstStyle/>
          <a:p>
            <a:pPr marL="342900" indent="-342900" algn="l">
              <a:lnSpc>
                <a:spcPts val="2700"/>
              </a:lnSpc>
              <a:buSzPct val="100000"/>
              <a:buFont typeface="+mj-lt"/>
              <a:buAutoNum type="arabicPeriod" startAt="3"/>
            </a:pPr>
            <a:r>
              <a:rPr lang="en-US" sz="1700" b="1" kern="0" spc="-34" dirty="0">
                <a:solidFill>
                  <a:srgbClr val="272525"/>
                </a:solidFill>
                <a:latin typeface="Inter" pitchFamily="34" charset="0"/>
                <a:ea typeface="Inter" pitchFamily="34" charset="-122"/>
                <a:cs typeface="Inter" pitchFamily="34" charset="-120"/>
              </a:rPr>
              <a:t>Loss Computation</a:t>
            </a:r>
            <a:r>
              <a:rPr lang="en-US" sz="1700" kern="0" spc="-34" dirty="0">
                <a:solidFill>
                  <a:srgbClr val="272525"/>
                </a:solidFill>
                <a:latin typeface="Inter" pitchFamily="34" charset="0"/>
                <a:ea typeface="Inter" pitchFamily="34" charset="-122"/>
                <a:cs typeface="Inter" pitchFamily="34" charset="-120"/>
              </a:rPr>
              <a:t>:</a:t>
            </a:r>
            <a:endParaRPr lang="en-US" sz="1700" dirty="0"/>
          </a:p>
        </p:txBody>
      </p:sp>
      <p:sp>
        <p:nvSpPr>
          <p:cNvPr id="11" name="Text 9"/>
          <p:cNvSpPr/>
          <p:nvPr/>
        </p:nvSpPr>
        <p:spPr>
          <a:xfrm>
            <a:off x="758071" y="5424845"/>
            <a:ext cx="13114258" cy="346472"/>
          </a:xfrm>
          <a:prstGeom prst="rect">
            <a:avLst/>
          </a:prstGeom>
          <a:noFill/>
          <a:ln/>
        </p:spPr>
        <p:txBody>
          <a:bodyPr wrap="none" lIns="0" tIns="0" rIns="0" bIns="0" rtlCol="0" anchor="t"/>
          <a:lstStyle/>
          <a:p>
            <a:pPr marL="685800" lvl="1" indent="-342900" algn="l">
              <a:lnSpc>
                <a:spcPts val="2700"/>
              </a:lnSpc>
              <a:buSzPct val="100000"/>
              <a:buChar char="•"/>
            </a:pPr>
            <a:r>
              <a:rPr lang="en-US" sz="1700" kern="0" spc="-34" dirty="0">
                <a:solidFill>
                  <a:srgbClr val="272525"/>
                </a:solidFill>
                <a:latin typeface="Inter" pitchFamily="34" charset="0"/>
                <a:ea typeface="Inter" pitchFamily="34" charset="-122"/>
                <a:cs typeface="Inter" pitchFamily="34" charset="-120"/>
              </a:rPr>
              <a:t>The model’s predictions were compared against the ground-truth labels using the cross-entropy loss function.</a:t>
            </a:r>
            <a:endParaRPr lang="en-US" sz="1700" dirty="0"/>
          </a:p>
        </p:txBody>
      </p:sp>
      <p:sp>
        <p:nvSpPr>
          <p:cNvPr id="12" name="Text 10"/>
          <p:cNvSpPr/>
          <p:nvPr/>
        </p:nvSpPr>
        <p:spPr>
          <a:xfrm>
            <a:off x="758071" y="5847040"/>
            <a:ext cx="13114258" cy="346472"/>
          </a:xfrm>
          <a:prstGeom prst="rect">
            <a:avLst/>
          </a:prstGeom>
          <a:noFill/>
          <a:ln/>
        </p:spPr>
        <p:txBody>
          <a:bodyPr wrap="none" lIns="0" tIns="0" rIns="0" bIns="0" rtlCol="0" anchor="t"/>
          <a:lstStyle/>
          <a:p>
            <a:pPr marL="685800" lvl="1" indent="-342900" algn="l">
              <a:lnSpc>
                <a:spcPts val="2700"/>
              </a:lnSpc>
              <a:buSzPct val="100000"/>
              <a:buChar char="•"/>
            </a:pPr>
            <a:r>
              <a:rPr lang="en-US" sz="1700" kern="0" spc="-34" dirty="0">
                <a:solidFill>
                  <a:srgbClr val="272525"/>
                </a:solidFill>
                <a:latin typeface="Inter" pitchFamily="34" charset="0"/>
                <a:ea typeface="Inter" pitchFamily="34" charset="-122"/>
                <a:cs typeface="Inter" pitchFamily="34" charset="-120"/>
              </a:rPr>
              <a:t>Padding tokens were excluded from loss computation.</a:t>
            </a:r>
            <a:endParaRPr lang="en-US" sz="1700" dirty="0"/>
          </a:p>
        </p:txBody>
      </p:sp>
      <p:sp>
        <p:nvSpPr>
          <p:cNvPr id="13" name="Text 11"/>
          <p:cNvSpPr/>
          <p:nvPr/>
        </p:nvSpPr>
        <p:spPr>
          <a:xfrm>
            <a:off x="758071" y="6269236"/>
            <a:ext cx="13114258" cy="346472"/>
          </a:xfrm>
          <a:prstGeom prst="rect">
            <a:avLst/>
          </a:prstGeom>
          <a:noFill/>
          <a:ln/>
        </p:spPr>
        <p:txBody>
          <a:bodyPr wrap="none" lIns="0" tIns="0" rIns="0" bIns="0" rtlCol="0" anchor="t"/>
          <a:lstStyle/>
          <a:p>
            <a:pPr marL="342900" indent="-342900" algn="l">
              <a:lnSpc>
                <a:spcPts val="2700"/>
              </a:lnSpc>
              <a:buSzPct val="100000"/>
              <a:buFont typeface="+mj-lt"/>
              <a:buAutoNum type="arabicPeriod" startAt="4"/>
            </a:pPr>
            <a:r>
              <a:rPr lang="en-US" sz="1700" b="1" kern="0" spc="-34" dirty="0">
                <a:solidFill>
                  <a:srgbClr val="272525"/>
                </a:solidFill>
                <a:latin typeface="Inter" pitchFamily="34" charset="0"/>
                <a:ea typeface="Inter" pitchFamily="34" charset="-122"/>
                <a:cs typeface="Inter" pitchFamily="34" charset="-120"/>
              </a:rPr>
              <a:t>Backpropagation and Weight Updates</a:t>
            </a:r>
            <a:r>
              <a:rPr lang="en-US" sz="1700" kern="0" spc="-34" dirty="0">
                <a:solidFill>
                  <a:srgbClr val="272525"/>
                </a:solidFill>
                <a:latin typeface="Inter" pitchFamily="34" charset="0"/>
                <a:ea typeface="Inter" pitchFamily="34" charset="-122"/>
                <a:cs typeface="Inter" pitchFamily="34" charset="-120"/>
              </a:rPr>
              <a:t>:</a:t>
            </a:r>
            <a:endParaRPr lang="en-US" sz="1700" dirty="0"/>
          </a:p>
        </p:txBody>
      </p:sp>
      <p:sp>
        <p:nvSpPr>
          <p:cNvPr id="14" name="Text 12"/>
          <p:cNvSpPr/>
          <p:nvPr/>
        </p:nvSpPr>
        <p:spPr>
          <a:xfrm>
            <a:off x="758071" y="6691432"/>
            <a:ext cx="13114258" cy="346472"/>
          </a:xfrm>
          <a:prstGeom prst="rect">
            <a:avLst/>
          </a:prstGeom>
          <a:noFill/>
          <a:ln/>
        </p:spPr>
        <p:txBody>
          <a:bodyPr wrap="none" lIns="0" tIns="0" rIns="0" bIns="0" rtlCol="0" anchor="t"/>
          <a:lstStyle/>
          <a:p>
            <a:pPr marL="685800" lvl="1" indent="-342900" algn="l">
              <a:lnSpc>
                <a:spcPts val="2700"/>
              </a:lnSpc>
              <a:buSzPct val="100000"/>
              <a:buChar char="•"/>
            </a:pPr>
            <a:r>
              <a:rPr lang="en-US" sz="1700" kern="0" spc="-34" dirty="0">
                <a:solidFill>
                  <a:srgbClr val="272525"/>
                </a:solidFill>
                <a:latin typeface="Inter" pitchFamily="34" charset="0"/>
                <a:ea typeface="Inter" pitchFamily="34" charset="-122"/>
                <a:cs typeface="Inter" pitchFamily="34" charset="-120"/>
              </a:rPr>
              <a:t>Gradients were computed and backpropagated through the model.</a:t>
            </a:r>
            <a:endParaRPr lang="en-US" sz="1700" dirty="0"/>
          </a:p>
        </p:txBody>
      </p:sp>
      <p:sp>
        <p:nvSpPr>
          <p:cNvPr id="15" name="Text 13"/>
          <p:cNvSpPr/>
          <p:nvPr/>
        </p:nvSpPr>
        <p:spPr>
          <a:xfrm>
            <a:off x="758071" y="7113627"/>
            <a:ext cx="13114258" cy="346472"/>
          </a:xfrm>
          <a:prstGeom prst="rect">
            <a:avLst/>
          </a:prstGeom>
          <a:noFill/>
          <a:ln/>
        </p:spPr>
        <p:txBody>
          <a:bodyPr wrap="none" lIns="0" tIns="0" rIns="0" bIns="0" rtlCol="0" anchor="t"/>
          <a:lstStyle/>
          <a:p>
            <a:pPr marL="685800" lvl="1" indent="-342900" algn="l">
              <a:lnSpc>
                <a:spcPts val="2700"/>
              </a:lnSpc>
              <a:buSzPct val="100000"/>
              <a:buChar char="•"/>
            </a:pPr>
            <a:r>
              <a:rPr lang="en-US" sz="1700" kern="0" spc="-34" dirty="0">
                <a:solidFill>
                  <a:srgbClr val="272525"/>
                </a:solidFill>
                <a:latin typeface="Inter" pitchFamily="34" charset="0"/>
                <a:ea typeface="Inter" pitchFamily="34" charset="-122"/>
                <a:cs typeface="Inter" pitchFamily="34" charset="-120"/>
              </a:rPr>
              <a:t>Weights were updated using the AdamW optimizer.</a:t>
            </a:r>
            <a:endParaRPr lang="en-US" sz="1700" dirty="0"/>
          </a:p>
        </p:txBody>
      </p:sp>
      <p:sp>
        <p:nvSpPr>
          <p:cNvPr id="16" name="Rectangle 15">
            <a:extLst>
              <a:ext uri="{FF2B5EF4-FFF2-40B4-BE49-F238E27FC236}">
                <a16:creationId xmlns:a16="http://schemas.microsoft.com/office/drawing/2014/main" id="{6B352484-25F6-8D6F-3791-B4223EE1A40C}"/>
              </a:ext>
            </a:extLst>
          </p:cNvPr>
          <p:cNvSpPr/>
          <p:nvPr/>
        </p:nvSpPr>
        <p:spPr>
          <a:xfrm>
            <a:off x="12600878" y="7343567"/>
            <a:ext cx="1918010" cy="88094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Text 0"/>
          <p:cNvSpPr/>
          <p:nvPr/>
        </p:nvSpPr>
        <p:spPr>
          <a:xfrm>
            <a:off x="793790" y="2136100"/>
            <a:ext cx="4536519" cy="566976"/>
          </a:xfrm>
          <a:prstGeom prst="rect">
            <a:avLst/>
          </a:prstGeom>
          <a:noFill/>
          <a:ln/>
        </p:spPr>
        <p:txBody>
          <a:bodyPr wrap="none" lIns="0" tIns="0" rIns="0" bIns="0" rtlCol="0" anchor="t"/>
          <a:lstStyle/>
          <a:p>
            <a:pPr marL="0" indent="0">
              <a:lnSpc>
                <a:spcPts val="4450"/>
              </a:lnSpc>
              <a:buNone/>
            </a:pPr>
            <a:r>
              <a:rPr lang="en-US" sz="3550" b="1" kern="0" spc="-107" dirty="0">
                <a:solidFill>
                  <a:srgbClr val="000000"/>
                </a:solidFill>
                <a:latin typeface="Inter Bold" pitchFamily="34" charset="0"/>
                <a:ea typeface="Inter Bold" pitchFamily="34" charset="-122"/>
                <a:cs typeface="Inter Bold" pitchFamily="34" charset="-120"/>
              </a:rPr>
              <a:t>Challenges Faced</a:t>
            </a:r>
            <a:endParaRPr lang="en-US" sz="3550" dirty="0"/>
          </a:p>
        </p:txBody>
      </p:sp>
      <p:sp>
        <p:nvSpPr>
          <p:cNvPr id="3" name="Text 1"/>
          <p:cNvSpPr/>
          <p:nvPr/>
        </p:nvSpPr>
        <p:spPr>
          <a:xfrm>
            <a:off x="793790" y="3156704"/>
            <a:ext cx="13042821" cy="362903"/>
          </a:xfrm>
          <a:prstGeom prst="rect">
            <a:avLst/>
          </a:prstGeom>
          <a:noFill/>
          <a:ln/>
        </p:spPr>
        <p:txBody>
          <a:bodyPr wrap="none" lIns="0" tIns="0" rIns="0" bIns="0" rtlCol="0" anchor="t"/>
          <a:lstStyle/>
          <a:p>
            <a:pPr marL="342900" indent="-342900" algn="l">
              <a:lnSpc>
                <a:spcPts val="2850"/>
              </a:lnSpc>
              <a:buSzPct val="100000"/>
              <a:buFont typeface="+mj-lt"/>
              <a:buAutoNum type="arabicPeriod"/>
            </a:pPr>
            <a:r>
              <a:rPr lang="en-US" sz="1750" b="1" kern="0" spc="-36" dirty="0">
                <a:solidFill>
                  <a:srgbClr val="272525"/>
                </a:solidFill>
                <a:latin typeface="Inter" pitchFamily="34" charset="0"/>
                <a:ea typeface="Inter" pitchFamily="34" charset="-122"/>
                <a:cs typeface="Inter" pitchFamily="34" charset="-120"/>
              </a:rPr>
              <a:t>Token Alignment</a:t>
            </a:r>
            <a:r>
              <a:rPr lang="en-US" sz="1750" kern="0" spc="-36" dirty="0">
                <a:solidFill>
                  <a:srgbClr val="272525"/>
                </a:solidFill>
                <a:latin typeface="Inter" pitchFamily="34" charset="0"/>
                <a:ea typeface="Inter" pitchFamily="34" charset="-122"/>
                <a:cs typeface="Inter" pitchFamily="34" charset="-120"/>
              </a:rPr>
              <a:t>:</a:t>
            </a:r>
            <a:endParaRPr lang="en-US" sz="1750" dirty="0"/>
          </a:p>
        </p:txBody>
      </p:sp>
      <p:sp>
        <p:nvSpPr>
          <p:cNvPr id="4" name="Text 2"/>
          <p:cNvSpPr/>
          <p:nvPr/>
        </p:nvSpPr>
        <p:spPr>
          <a:xfrm>
            <a:off x="793790" y="3598902"/>
            <a:ext cx="13042821" cy="362903"/>
          </a:xfrm>
          <a:prstGeom prst="rect">
            <a:avLst/>
          </a:prstGeom>
          <a:noFill/>
          <a:ln/>
        </p:spPr>
        <p:txBody>
          <a:bodyPr wrap="none" lIns="0" tIns="0" rIns="0" bIns="0" rtlCol="0" anchor="t"/>
          <a:lstStyle/>
          <a:p>
            <a:pPr marL="685800" lvl="1" indent="-342900" algn="l">
              <a:lnSpc>
                <a:spcPts val="2850"/>
              </a:lnSpc>
              <a:buSzPct val="100000"/>
              <a:buChar char="•"/>
            </a:pPr>
            <a:r>
              <a:rPr lang="en-US" sz="1750" kern="0" spc="-36" dirty="0">
                <a:solidFill>
                  <a:srgbClr val="272525"/>
                </a:solidFill>
                <a:latin typeface="Inter" pitchFamily="34" charset="0"/>
                <a:ea typeface="Inter" pitchFamily="34" charset="-122"/>
                <a:cs typeface="Inter" pitchFamily="34" charset="-120"/>
              </a:rPr>
              <a:t>Mapping entity annotations to subword tokens was non-trivial, especially for multi-token entities.</a:t>
            </a:r>
            <a:endParaRPr lang="en-US" sz="1750" dirty="0"/>
          </a:p>
        </p:txBody>
      </p:sp>
      <p:sp>
        <p:nvSpPr>
          <p:cNvPr id="5" name="Text 3"/>
          <p:cNvSpPr/>
          <p:nvPr/>
        </p:nvSpPr>
        <p:spPr>
          <a:xfrm>
            <a:off x="793790" y="4041100"/>
            <a:ext cx="13042821" cy="362903"/>
          </a:xfrm>
          <a:prstGeom prst="rect">
            <a:avLst/>
          </a:prstGeom>
          <a:noFill/>
          <a:ln/>
        </p:spPr>
        <p:txBody>
          <a:bodyPr wrap="none" lIns="0" tIns="0" rIns="0" bIns="0" rtlCol="0" anchor="t"/>
          <a:lstStyle/>
          <a:p>
            <a:pPr marL="342900" indent="-342900" algn="l">
              <a:lnSpc>
                <a:spcPts val="2850"/>
              </a:lnSpc>
              <a:buSzPct val="100000"/>
              <a:buFont typeface="+mj-lt"/>
              <a:buAutoNum type="arabicPeriod" startAt="2"/>
            </a:pPr>
            <a:r>
              <a:rPr lang="en-US" sz="1750" b="1" kern="0" spc="-36" dirty="0">
                <a:solidFill>
                  <a:srgbClr val="272525"/>
                </a:solidFill>
                <a:latin typeface="Inter" pitchFamily="34" charset="0"/>
                <a:ea typeface="Inter" pitchFamily="34" charset="-122"/>
                <a:cs typeface="Inter" pitchFamily="34" charset="-120"/>
              </a:rPr>
              <a:t>Hardware Constraints</a:t>
            </a:r>
            <a:r>
              <a:rPr lang="en-US" sz="1750" kern="0" spc="-36" dirty="0">
                <a:solidFill>
                  <a:srgbClr val="272525"/>
                </a:solidFill>
                <a:latin typeface="Inter" pitchFamily="34" charset="0"/>
                <a:ea typeface="Inter" pitchFamily="34" charset="-122"/>
                <a:cs typeface="Inter" pitchFamily="34" charset="-120"/>
              </a:rPr>
              <a:t>:</a:t>
            </a:r>
            <a:endParaRPr lang="en-US" sz="1750" dirty="0"/>
          </a:p>
        </p:txBody>
      </p:sp>
      <p:sp>
        <p:nvSpPr>
          <p:cNvPr id="6" name="Text 4"/>
          <p:cNvSpPr/>
          <p:nvPr/>
        </p:nvSpPr>
        <p:spPr>
          <a:xfrm>
            <a:off x="793790" y="4483298"/>
            <a:ext cx="13042821" cy="725805"/>
          </a:xfrm>
          <a:prstGeom prst="rect">
            <a:avLst/>
          </a:prstGeom>
          <a:noFill/>
          <a:ln/>
        </p:spPr>
        <p:txBody>
          <a:bodyPr wrap="square" lIns="0" tIns="0" rIns="0" bIns="0" rtlCol="0" anchor="t"/>
          <a:lstStyle/>
          <a:p>
            <a:pPr marL="685800" lvl="1" indent="-342900" algn="l">
              <a:lnSpc>
                <a:spcPts val="2850"/>
              </a:lnSpc>
              <a:buSzPct val="100000"/>
              <a:buChar char="•"/>
            </a:pPr>
            <a:r>
              <a:rPr lang="en-US" sz="1750" kern="0" spc="-36" dirty="0">
                <a:solidFill>
                  <a:srgbClr val="272525"/>
                </a:solidFill>
                <a:latin typeface="Inter" pitchFamily="34" charset="0"/>
                <a:ea typeface="Inter" pitchFamily="34" charset="-122"/>
                <a:cs typeface="Inter" pitchFamily="34" charset="-120"/>
              </a:rPr>
              <a:t>Running the model locally in environments like VS Code or PyCharm often resulted in memory errors, necessitating the use of cloud GPUs.</a:t>
            </a:r>
            <a:endParaRPr lang="en-US" sz="1750" dirty="0"/>
          </a:p>
        </p:txBody>
      </p:sp>
      <p:sp>
        <p:nvSpPr>
          <p:cNvPr id="7" name="Text 5"/>
          <p:cNvSpPr/>
          <p:nvPr/>
        </p:nvSpPr>
        <p:spPr>
          <a:xfrm>
            <a:off x="793790" y="5288399"/>
            <a:ext cx="13042821" cy="362903"/>
          </a:xfrm>
          <a:prstGeom prst="rect">
            <a:avLst/>
          </a:prstGeom>
          <a:noFill/>
          <a:ln/>
        </p:spPr>
        <p:txBody>
          <a:bodyPr wrap="none" lIns="0" tIns="0" rIns="0" bIns="0" rtlCol="0" anchor="t"/>
          <a:lstStyle/>
          <a:p>
            <a:pPr marL="342900" indent="-342900" algn="l">
              <a:lnSpc>
                <a:spcPts val="2850"/>
              </a:lnSpc>
              <a:buSzPct val="100000"/>
              <a:buFont typeface="+mj-lt"/>
              <a:buAutoNum type="arabicPeriod" startAt="3"/>
            </a:pPr>
            <a:r>
              <a:rPr lang="en-US" sz="1750" b="1" kern="0" spc="-36" dirty="0">
                <a:solidFill>
                  <a:srgbClr val="272525"/>
                </a:solidFill>
                <a:latin typeface="Inter" pitchFamily="34" charset="0"/>
                <a:ea typeface="Inter" pitchFamily="34" charset="-122"/>
                <a:cs typeface="Inter" pitchFamily="34" charset="-120"/>
              </a:rPr>
              <a:t>Data Complexity</a:t>
            </a:r>
            <a:r>
              <a:rPr lang="en-US" sz="1750" kern="0" spc="-36" dirty="0">
                <a:solidFill>
                  <a:srgbClr val="272525"/>
                </a:solidFill>
                <a:latin typeface="Inter" pitchFamily="34" charset="0"/>
                <a:ea typeface="Inter" pitchFamily="34" charset="-122"/>
                <a:cs typeface="Inter" pitchFamily="34" charset="-120"/>
              </a:rPr>
              <a:t>:</a:t>
            </a:r>
            <a:endParaRPr lang="en-US" sz="1750" dirty="0"/>
          </a:p>
        </p:txBody>
      </p:sp>
      <p:sp>
        <p:nvSpPr>
          <p:cNvPr id="8" name="Text 6"/>
          <p:cNvSpPr/>
          <p:nvPr/>
        </p:nvSpPr>
        <p:spPr>
          <a:xfrm>
            <a:off x="793790" y="5730597"/>
            <a:ext cx="13042821" cy="362903"/>
          </a:xfrm>
          <a:prstGeom prst="rect">
            <a:avLst/>
          </a:prstGeom>
          <a:noFill/>
          <a:ln/>
        </p:spPr>
        <p:txBody>
          <a:bodyPr wrap="none" lIns="0" tIns="0" rIns="0" bIns="0" rtlCol="0" anchor="t"/>
          <a:lstStyle/>
          <a:p>
            <a:pPr marL="685800" lvl="1" indent="-342900" algn="l">
              <a:lnSpc>
                <a:spcPts val="2850"/>
              </a:lnSpc>
              <a:buSzPct val="100000"/>
              <a:buChar char="•"/>
            </a:pPr>
            <a:r>
              <a:rPr lang="en-US" sz="1750" kern="0" spc="-36" dirty="0">
                <a:solidFill>
                  <a:srgbClr val="272525"/>
                </a:solidFill>
                <a:latin typeface="Inter" pitchFamily="34" charset="0"/>
                <a:ea typeface="Inter" pitchFamily="34" charset="-122"/>
                <a:cs typeface="Inter" pitchFamily="34" charset="-120"/>
              </a:rPr>
              <a:t>Legal documents contain intricate language and overlapping entities, making NER tasks particularly challenging.</a:t>
            </a:r>
            <a:endParaRPr lang="en-US" sz="1750" dirty="0"/>
          </a:p>
        </p:txBody>
      </p:sp>
      <p:sp>
        <p:nvSpPr>
          <p:cNvPr id="9" name="Rectangle 8">
            <a:extLst>
              <a:ext uri="{FF2B5EF4-FFF2-40B4-BE49-F238E27FC236}">
                <a16:creationId xmlns:a16="http://schemas.microsoft.com/office/drawing/2014/main" id="{89AE36CE-E778-0E4B-9D4E-C482120FA2FB}"/>
              </a:ext>
            </a:extLst>
          </p:cNvPr>
          <p:cNvSpPr/>
          <p:nvPr/>
        </p:nvSpPr>
        <p:spPr>
          <a:xfrm>
            <a:off x="12600878" y="7343567"/>
            <a:ext cx="1918010" cy="88094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Text 0"/>
          <p:cNvSpPr/>
          <p:nvPr/>
        </p:nvSpPr>
        <p:spPr>
          <a:xfrm>
            <a:off x="793790" y="717471"/>
            <a:ext cx="11341298" cy="1417677"/>
          </a:xfrm>
          <a:prstGeom prst="rect">
            <a:avLst/>
          </a:prstGeom>
          <a:noFill/>
          <a:ln/>
        </p:spPr>
        <p:txBody>
          <a:bodyPr wrap="none" lIns="0" tIns="0" rIns="0" bIns="0" rtlCol="0" anchor="t"/>
          <a:lstStyle/>
          <a:p>
            <a:pPr marL="0" indent="0">
              <a:lnSpc>
                <a:spcPts val="11150"/>
              </a:lnSpc>
              <a:buNone/>
            </a:pPr>
            <a:r>
              <a:rPr lang="en-US" sz="8900" b="1" kern="0" spc="-268" dirty="0">
                <a:solidFill>
                  <a:srgbClr val="000000"/>
                </a:solidFill>
                <a:latin typeface="Inter Bold" pitchFamily="34" charset="0"/>
                <a:ea typeface="Inter Bold" pitchFamily="34" charset="-122"/>
                <a:cs typeface="Inter Bold" pitchFamily="34" charset="-120"/>
              </a:rPr>
              <a:t>Experiments</a:t>
            </a:r>
            <a:endParaRPr lang="en-US" sz="8900" dirty="0"/>
          </a:p>
        </p:txBody>
      </p:sp>
      <p:sp>
        <p:nvSpPr>
          <p:cNvPr id="3" name="Text 1"/>
          <p:cNvSpPr/>
          <p:nvPr/>
        </p:nvSpPr>
        <p:spPr>
          <a:xfrm>
            <a:off x="793790" y="2475309"/>
            <a:ext cx="5670590" cy="708779"/>
          </a:xfrm>
          <a:prstGeom prst="rect">
            <a:avLst/>
          </a:prstGeom>
          <a:noFill/>
          <a:ln/>
        </p:spPr>
        <p:txBody>
          <a:bodyPr wrap="none" lIns="0" tIns="0" rIns="0" bIns="0" rtlCol="0" anchor="t"/>
          <a:lstStyle/>
          <a:p>
            <a:pPr marL="0" indent="0">
              <a:lnSpc>
                <a:spcPts val="5550"/>
              </a:lnSpc>
              <a:buNone/>
            </a:pPr>
            <a:r>
              <a:rPr lang="en-US" sz="4450" b="1" kern="0" spc="-134" dirty="0">
                <a:solidFill>
                  <a:srgbClr val="000000"/>
                </a:solidFill>
                <a:latin typeface="Inter Bold" pitchFamily="34" charset="0"/>
                <a:ea typeface="Inter Bold" pitchFamily="34" charset="-122"/>
                <a:cs typeface="Inter Bold" pitchFamily="34" charset="-120"/>
              </a:rPr>
              <a:t>Initial Challenges:</a:t>
            </a:r>
            <a:endParaRPr lang="en-US" sz="4450" dirty="0"/>
          </a:p>
        </p:txBody>
      </p:sp>
      <p:sp>
        <p:nvSpPr>
          <p:cNvPr id="4" name="Text 2"/>
          <p:cNvSpPr/>
          <p:nvPr/>
        </p:nvSpPr>
        <p:spPr>
          <a:xfrm>
            <a:off x="793790" y="3524250"/>
            <a:ext cx="13042821" cy="362903"/>
          </a:xfrm>
          <a:prstGeom prst="rect">
            <a:avLst/>
          </a:prstGeom>
          <a:noFill/>
          <a:ln/>
        </p:spPr>
        <p:txBody>
          <a:bodyPr wrap="non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We initially attempted to implement the model using </a:t>
            </a:r>
            <a:r>
              <a:rPr lang="en-US" sz="1750" b="1" kern="0" spc="-36" dirty="0">
                <a:solidFill>
                  <a:srgbClr val="272525"/>
                </a:solidFill>
                <a:latin typeface="Inter" pitchFamily="34" charset="0"/>
                <a:ea typeface="Inter" pitchFamily="34" charset="-122"/>
                <a:cs typeface="Inter" pitchFamily="34" charset="-120"/>
              </a:rPr>
              <a:t>VS Code</a:t>
            </a:r>
            <a:r>
              <a:rPr lang="en-US" sz="1750" kern="0" spc="-36" dirty="0">
                <a:solidFill>
                  <a:srgbClr val="272525"/>
                </a:solidFill>
                <a:latin typeface="Inter" pitchFamily="34" charset="0"/>
                <a:ea typeface="Inter" pitchFamily="34" charset="-122"/>
                <a:cs typeface="Inter" pitchFamily="34" charset="-120"/>
              </a:rPr>
              <a:t> and </a:t>
            </a:r>
            <a:r>
              <a:rPr lang="en-US" sz="1750" b="1" kern="0" spc="-36" dirty="0">
                <a:solidFill>
                  <a:srgbClr val="272525"/>
                </a:solidFill>
                <a:latin typeface="Inter" pitchFamily="34" charset="0"/>
                <a:ea typeface="Inter" pitchFamily="34" charset="-122"/>
                <a:cs typeface="Inter" pitchFamily="34" charset="-120"/>
              </a:rPr>
              <a:t>PyCharm</a:t>
            </a:r>
            <a:r>
              <a:rPr lang="en-US" sz="1750" kern="0" spc="-36" dirty="0">
                <a:solidFill>
                  <a:srgbClr val="272525"/>
                </a:solidFill>
                <a:latin typeface="Inter" pitchFamily="34" charset="0"/>
                <a:ea typeface="Inter" pitchFamily="34" charset="-122"/>
                <a:cs typeface="Inter" pitchFamily="34" charset="-120"/>
              </a:rPr>
              <a:t>. However, multiple errors arose due to:</a:t>
            </a:r>
            <a:endParaRPr lang="en-US" sz="1750" dirty="0"/>
          </a:p>
        </p:txBody>
      </p:sp>
      <p:sp>
        <p:nvSpPr>
          <p:cNvPr id="5" name="Text 3"/>
          <p:cNvSpPr/>
          <p:nvPr/>
        </p:nvSpPr>
        <p:spPr>
          <a:xfrm>
            <a:off x="793790" y="4142303"/>
            <a:ext cx="13042821" cy="370523"/>
          </a:xfrm>
          <a:prstGeom prst="rect">
            <a:avLst/>
          </a:prstGeom>
          <a:noFill/>
          <a:ln/>
        </p:spPr>
        <p:txBody>
          <a:bodyPr wrap="none" lIns="0" tIns="0" rIns="0" bIns="0" rtlCol="0" anchor="t"/>
          <a:lstStyle/>
          <a:p>
            <a:pPr marL="342900" indent="-342900" algn="l">
              <a:lnSpc>
                <a:spcPts val="2850"/>
              </a:lnSpc>
              <a:buSzPct val="100000"/>
              <a:buFont typeface="+mj-lt"/>
              <a:buAutoNum type="arabicPeriod"/>
            </a:pPr>
            <a:r>
              <a:rPr lang="en-US" sz="1750" b="1" kern="0" spc="-36" dirty="0">
                <a:solidFill>
                  <a:srgbClr val="272525"/>
                </a:solidFill>
                <a:latin typeface="Inter" pitchFamily="34" charset="0"/>
                <a:ea typeface="Inter" pitchFamily="34" charset="-122"/>
                <a:cs typeface="Inter" pitchFamily="34" charset="-120"/>
              </a:rPr>
              <a:t>Dependency Conflicts</a:t>
            </a:r>
            <a:r>
              <a:rPr lang="en-US" sz="1750" kern="0" spc="-36" dirty="0">
                <a:solidFill>
                  <a:srgbClr val="272525"/>
                </a:solidFill>
                <a:latin typeface="Inter" pitchFamily="34" charset="0"/>
                <a:ea typeface="Inter" pitchFamily="34" charset="-122"/>
                <a:cs typeface="Inter" pitchFamily="34" charset="-120"/>
              </a:rPr>
              <a:t>: Issues with installing the </a:t>
            </a:r>
            <a:r>
              <a:rPr lang="en-US" sz="1750" kern="0" spc="-36" dirty="0">
                <a:solidFill>
                  <a:srgbClr val="272525"/>
                </a:solidFill>
                <a:highlight>
                  <a:srgbClr val="DADBF1"/>
                </a:highlight>
                <a:latin typeface="Consolas" pitchFamily="34" charset="0"/>
                <a:ea typeface="Consolas" pitchFamily="34" charset="-122"/>
                <a:cs typeface="Consolas" pitchFamily="34" charset="-120"/>
              </a:rPr>
              <a:t>transformers</a:t>
            </a:r>
            <a:r>
              <a:rPr lang="en-US" sz="1750" kern="0" spc="-36" dirty="0">
                <a:solidFill>
                  <a:srgbClr val="272525"/>
                </a:solidFill>
                <a:latin typeface="Inter" pitchFamily="34" charset="0"/>
                <a:ea typeface="Inter" pitchFamily="34" charset="-122"/>
                <a:cs typeface="Inter" pitchFamily="34" charset="-120"/>
              </a:rPr>
              <a:t> and </a:t>
            </a:r>
            <a:r>
              <a:rPr lang="en-US" sz="1750" kern="0" spc="-36" dirty="0">
                <a:solidFill>
                  <a:srgbClr val="272525"/>
                </a:solidFill>
                <a:highlight>
                  <a:srgbClr val="DADBF1"/>
                </a:highlight>
                <a:latin typeface="Consolas" pitchFamily="34" charset="0"/>
                <a:ea typeface="Consolas" pitchFamily="34" charset="-122"/>
                <a:cs typeface="Consolas" pitchFamily="34" charset="-120"/>
              </a:rPr>
              <a:t>datasets</a:t>
            </a:r>
            <a:r>
              <a:rPr lang="en-US" sz="1750" kern="0" spc="-36" dirty="0">
                <a:solidFill>
                  <a:srgbClr val="272525"/>
                </a:solidFill>
                <a:latin typeface="Inter" pitchFamily="34" charset="0"/>
                <a:ea typeface="Inter" pitchFamily="34" charset="-122"/>
                <a:cs typeface="Inter" pitchFamily="34" charset="-120"/>
              </a:rPr>
              <a:t> libraries in local environments.</a:t>
            </a:r>
            <a:endParaRPr lang="en-US" sz="1750" dirty="0"/>
          </a:p>
        </p:txBody>
      </p:sp>
      <p:sp>
        <p:nvSpPr>
          <p:cNvPr id="6" name="Text 4"/>
          <p:cNvSpPr/>
          <p:nvPr/>
        </p:nvSpPr>
        <p:spPr>
          <a:xfrm>
            <a:off x="793790" y="4592122"/>
            <a:ext cx="13042821" cy="362903"/>
          </a:xfrm>
          <a:prstGeom prst="rect">
            <a:avLst/>
          </a:prstGeom>
          <a:noFill/>
          <a:ln/>
        </p:spPr>
        <p:txBody>
          <a:bodyPr wrap="none" lIns="0" tIns="0" rIns="0" bIns="0" rtlCol="0" anchor="t"/>
          <a:lstStyle/>
          <a:p>
            <a:pPr marL="342900" indent="-342900" algn="l">
              <a:lnSpc>
                <a:spcPts val="2850"/>
              </a:lnSpc>
              <a:buSzPct val="100000"/>
              <a:buFont typeface="+mj-lt"/>
              <a:buAutoNum type="arabicPeriod" startAt="2"/>
            </a:pPr>
            <a:r>
              <a:rPr lang="en-US" sz="1750" b="1" kern="0" spc="-36" dirty="0">
                <a:solidFill>
                  <a:srgbClr val="272525"/>
                </a:solidFill>
                <a:latin typeface="Inter" pitchFamily="34" charset="0"/>
                <a:ea typeface="Inter" pitchFamily="34" charset="-122"/>
                <a:cs typeface="Inter" pitchFamily="34" charset="-120"/>
              </a:rPr>
              <a:t>Memory Constraints</a:t>
            </a:r>
            <a:r>
              <a:rPr lang="en-US" sz="1750" kern="0" spc="-36" dirty="0">
                <a:solidFill>
                  <a:srgbClr val="272525"/>
                </a:solidFill>
                <a:latin typeface="Inter" pitchFamily="34" charset="0"/>
                <a:ea typeface="Inter" pitchFamily="34" charset="-122"/>
                <a:cs typeface="Inter" pitchFamily="34" charset="-120"/>
              </a:rPr>
              <a:t>: Running large models like Legal-BERT on a CPU resulted in memory errors.</a:t>
            </a:r>
            <a:endParaRPr lang="en-US" sz="1750" dirty="0"/>
          </a:p>
        </p:txBody>
      </p:sp>
      <p:sp>
        <p:nvSpPr>
          <p:cNvPr id="7" name="Text 5"/>
          <p:cNvSpPr/>
          <p:nvPr/>
        </p:nvSpPr>
        <p:spPr>
          <a:xfrm>
            <a:off x="793790" y="5034320"/>
            <a:ext cx="13042821" cy="362903"/>
          </a:xfrm>
          <a:prstGeom prst="rect">
            <a:avLst/>
          </a:prstGeom>
          <a:noFill/>
          <a:ln/>
        </p:spPr>
        <p:txBody>
          <a:bodyPr wrap="none" lIns="0" tIns="0" rIns="0" bIns="0" rtlCol="0" anchor="t"/>
          <a:lstStyle/>
          <a:p>
            <a:pPr marL="342900" indent="-342900" algn="l">
              <a:lnSpc>
                <a:spcPts val="2850"/>
              </a:lnSpc>
              <a:buSzPct val="100000"/>
              <a:buFont typeface="+mj-lt"/>
              <a:buAutoNum type="arabicPeriod" startAt="3"/>
            </a:pPr>
            <a:r>
              <a:rPr lang="en-US" sz="1750" b="1" kern="0" spc="-36" dirty="0">
                <a:solidFill>
                  <a:srgbClr val="272525"/>
                </a:solidFill>
                <a:latin typeface="Inter" pitchFamily="34" charset="0"/>
                <a:ea typeface="Inter" pitchFamily="34" charset="-122"/>
                <a:cs typeface="Inter" pitchFamily="34" charset="-120"/>
              </a:rPr>
              <a:t>Configuration Errors</a:t>
            </a:r>
            <a:r>
              <a:rPr lang="en-US" sz="1750" kern="0" spc="-36" dirty="0">
                <a:solidFill>
                  <a:srgbClr val="272525"/>
                </a:solidFill>
                <a:latin typeface="Inter" pitchFamily="34" charset="0"/>
                <a:ea typeface="Inter" pitchFamily="34" charset="-122"/>
                <a:cs typeface="Inter" pitchFamily="34" charset="-120"/>
              </a:rPr>
              <a:t>: Aligning token indices with entities was complex, leading to data mismatches.</a:t>
            </a:r>
            <a:endParaRPr lang="en-US" sz="1750" dirty="0"/>
          </a:p>
        </p:txBody>
      </p:sp>
      <p:sp>
        <p:nvSpPr>
          <p:cNvPr id="8" name="Text 6"/>
          <p:cNvSpPr/>
          <p:nvPr/>
        </p:nvSpPr>
        <p:spPr>
          <a:xfrm>
            <a:off x="793790" y="5737384"/>
            <a:ext cx="5670590" cy="708779"/>
          </a:xfrm>
          <a:prstGeom prst="rect">
            <a:avLst/>
          </a:prstGeom>
          <a:noFill/>
          <a:ln/>
        </p:spPr>
        <p:txBody>
          <a:bodyPr wrap="none" lIns="0" tIns="0" rIns="0" bIns="0" rtlCol="0" anchor="t"/>
          <a:lstStyle/>
          <a:p>
            <a:pPr marL="0" indent="0">
              <a:lnSpc>
                <a:spcPts val="5550"/>
              </a:lnSpc>
              <a:buNone/>
            </a:pPr>
            <a:r>
              <a:rPr lang="en-US" sz="4450" b="1" kern="0" spc="-134" dirty="0">
                <a:solidFill>
                  <a:srgbClr val="000000"/>
                </a:solidFill>
                <a:latin typeface="Inter Bold" pitchFamily="34" charset="0"/>
                <a:ea typeface="Inter Bold" pitchFamily="34" charset="-122"/>
                <a:cs typeface="Inter Bold" pitchFamily="34" charset="-120"/>
              </a:rPr>
              <a:t>Resolution:</a:t>
            </a:r>
            <a:endParaRPr lang="en-US" sz="4450" dirty="0"/>
          </a:p>
        </p:txBody>
      </p:sp>
      <p:sp>
        <p:nvSpPr>
          <p:cNvPr id="9" name="Text 7"/>
          <p:cNvSpPr/>
          <p:nvPr/>
        </p:nvSpPr>
        <p:spPr>
          <a:xfrm>
            <a:off x="793790" y="6786324"/>
            <a:ext cx="13042821" cy="725805"/>
          </a:xfrm>
          <a:prstGeom prst="rect">
            <a:avLst/>
          </a:prstGeom>
          <a:noFill/>
          <a:ln/>
        </p:spPr>
        <p:txBody>
          <a:bodyPr wrap="squar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To overcome these challenges, we transitioned to </a:t>
            </a:r>
            <a:r>
              <a:rPr lang="en-US" sz="1750" b="1" kern="0" spc="-36" dirty="0">
                <a:solidFill>
                  <a:srgbClr val="272525"/>
                </a:solidFill>
                <a:latin typeface="Inter" pitchFamily="34" charset="0"/>
                <a:ea typeface="Inter" pitchFamily="34" charset="-122"/>
                <a:cs typeface="Inter" pitchFamily="34" charset="-120"/>
              </a:rPr>
              <a:t>Google Colab</a:t>
            </a:r>
            <a:r>
              <a:rPr lang="en-US" sz="1750" kern="0" spc="-36" dirty="0">
                <a:solidFill>
                  <a:srgbClr val="272525"/>
                </a:solidFill>
                <a:latin typeface="Inter" pitchFamily="34" charset="0"/>
                <a:ea typeface="Inter" pitchFamily="34" charset="-122"/>
                <a:cs typeface="Inter" pitchFamily="34" charset="-120"/>
              </a:rPr>
              <a:t>, leveraging its GPU capabilities to accelerate model training and evaluation. The cloud-based setup eliminated dependency issues and provided sufficient computational resources.</a:t>
            </a:r>
            <a:endParaRPr lang="en-US" sz="1750" dirty="0"/>
          </a:p>
        </p:txBody>
      </p:sp>
      <p:sp>
        <p:nvSpPr>
          <p:cNvPr id="10" name="Rectangle 9">
            <a:extLst>
              <a:ext uri="{FF2B5EF4-FFF2-40B4-BE49-F238E27FC236}">
                <a16:creationId xmlns:a16="http://schemas.microsoft.com/office/drawing/2014/main" id="{49550158-6897-A034-F872-BEC51F8F0D27}"/>
              </a:ext>
            </a:extLst>
          </p:cNvPr>
          <p:cNvSpPr/>
          <p:nvPr/>
        </p:nvSpPr>
        <p:spPr>
          <a:xfrm>
            <a:off x="12600878" y="7343567"/>
            <a:ext cx="1918010" cy="88094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Text 0"/>
          <p:cNvSpPr/>
          <p:nvPr/>
        </p:nvSpPr>
        <p:spPr>
          <a:xfrm>
            <a:off x="793790" y="2025372"/>
            <a:ext cx="11341298" cy="1417677"/>
          </a:xfrm>
          <a:prstGeom prst="rect">
            <a:avLst/>
          </a:prstGeom>
          <a:noFill/>
          <a:ln/>
        </p:spPr>
        <p:txBody>
          <a:bodyPr wrap="none" lIns="0" tIns="0" rIns="0" bIns="0" rtlCol="0" anchor="t"/>
          <a:lstStyle/>
          <a:p>
            <a:pPr marL="0" indent="0">
              <a:lnSpc>
                <a:spcPts val="11150"/>
              </a:lnSpc>
              <a:buNone/>
            </a:pPr>
            <a:r>
              <a:rPr lang="en-US" sz="8900" b="1" kern="0" spc="-268" dirty="0">
                <a:solidFill>
                  <a:srgbClr val="000000"/>
                </a:solidFill>
                <a:latin typeface="Inter Bold" pitchFamily="34" charset="0"/>
                <a:ea typeface="Inter Bold" pitchFamily="34" charset="-122"/>
                <a:cs typeface="Inter Bold" pitchFamily="34" charset="-120"/>
              </a:rPr>
              <a:t>Results</a:t>
            </a:r>
            <a:endParaRPr lang="en-US" sz="8900" dirty="0"/>
          </a:p>
        </p:txBody>
      </p:sp>
      <p:sp>
        <p:nvSpPr>
          <p:cNvPr id="3" name="Text 1"/>
          <p:cNvSpPr/>
          <p:nvPr/>
        </p:nvSpPr>
        <p:spPr>
          <a:xfrm>
            <a:off x="793790" y="3896678"/>
            <a:ext cx="13042821" cy="362903"/>
          </a:xfrm>
          <a:prstGeom prst="rect">
            <a:avLst/>
          </a:prstGeom>
          <a:noFill/>
          <a:ln/>
        </p:spPr>
        <p:txBody>
          <a:bodyPr wrap="non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The fine-tuned Legal-BERT model demonstrated strong performance on the validation set:</a:t>
            </a:r>
            <a:endParaRPr lang="en-US" sz="1750" dirty="0"/>
          </a:p>
        </p:txBody>
      </p:sp>
      <p:sp>
        <p:nvSpPr>
          <p:cNvPr id="4" name="Text 2"/>
          <p:cNvSpPr/>
          <p:nvPr/>
        </p:nvSpPr>
        <p:spPr>
          <a:xfrm>
            <a:off x="793790" y="4514731"/>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b="1" kern="0" spc="-36" dirty="0">
                <a:solidFill>
                  <a:srgbClr val="272525"/>
                </a:solidFill>
                <a:latin typeface="Inter" pitchFamily="34" charset="0"/>
                <a:ea typeface="Inter" pitchFamily="34" charset="-122"/>
                <a:cs typeface="Inter" pitchFamily="34" charset="-120"/>
              </a:rPr>
              <a:t>Accuracy</a:t>
            </a:r>
            <a:r>
              <a:rPr lang="en-US" sz="1750" kern="0" spc="-36" dirty="0">
                <a:solidFill>
                  <a:srgbClr val="272525"/>
                </a:solidFill>
                <a:latin typeface="Inter" pitchFamily="34" charset="0"/>
                <a:ea typeface="Inter" pitchFamily="34" charset="-122"/>
                <a:cs typeface="Inter" pitchFamily="34" charset="-120"/>
              </a:rPr>
              <a:t>: 92.3%</a:t>
            </a:r>
            <a:endParaRPr lang="en-US" sz="1750" dirty="0"/>
          </a:p>
        </p:txBody>
      </p:sp>
      <p:sp>
        <p:nvSpPr>
          <p:cNvPr id="5" name="Text 3"/>
          <p:cNvSpPr/>
          <p:nvPr/>
        </p:nvSpPr>
        <p:spPr>
          <a:xfrm>
            <a:off x="793790" y="4956929"/>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b="1" kern="0" spc="-36" dirty="0">
                <a:solidFill>
                  <a:srgbClr val="272525"/>
                </a:solidFill>
                <a:latin typeface="Inter" pitchFamily="34" charset="0"/>
                <a:ea typeface="Inter" pitchFamily="34" charset="-122"/>
                <a:cs typeface="Inter" pitchFamily="34" charset="-120"/>
              </a:rPr>
              <a:t>Precision</a:t>
            </a:r>
            <a:r>
              <a:rPr lang="en-US" sz="1750" kern="0" spc="-36" dirty="0">
                <a:solidFill>
                  <a:srgbClr val="272525"/>
                </a:solidFill>
                <a:latin typeface="Inter" pitchFamily="34" charset="0"/>
                <a:ea typeface="Inter" pitchFamily="34" charset="-122"/>
                <a:cs typeface="Inter" pitchFamily="34" charset="-120"/>
              </a:rPr>
              <a:t>: 90.5%</a:t>
            </a:r>
            <a:endParaRPr lang="en-US" sz="1750" dirty="0"/>
          </a:p>
        </p:txBody>
      </p:sp>
      <p:sp>
        <p:nvSpPr>
          <p:cNvPr id="6" name="Text 4"/>
          <p:cNvSpPr/>
          <p:nvPr/>
        </p:nvSpPr>
        <p:spPr>
          <a:xfrm>
            <a:off x="793790" y="5399127"/>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b="1" kern="0" spc="-36" dirty="0">
                <a:solidFill>
                  <a:srgbClr val="272525"/>
                </a:solidFill>
                <a:latin typeface="Inter" pitchFamily="34" charset="0"/>
                <a:ea typeface="Inter" pitchFamily="34" charset="-122"/>
                <a:cs typeface="Inter" pitchFamily="34" charset="-120"/>
              </a:rPr>
              <a:t>Recall</a:t>
            </a:r>
            <a:r>
              <a:rPr lang="en-US" sz="1750" kern="0" spc="-36" dirty="0">
                <a:solidFill>
                  <a:srgbClr val="272525"/>
                </a:solidFill>
                <a:latin typeface="Inter" pitchFamily="34" charset="0"/>
                <a:ea typeface="Inter" pitchFamily="34" charset="-122"/>
                <a:cs typeface="Inter" pitchFamily="34" charset="-120"/>
              </a:rPr>
              <a:t>: 88.7%</a:t>
            </a:r>
            <a:endParaRPr lang="en-US" sz="1750" dirty="0"/>
          </a:p>
        </p:txBody>
      </p:sp>
      <p:sp>
        <p:nvSpPr>
          <p:cNvPr id="7" name="Text 5"/>
          <p:cNvSpPr/>
          <p:nvPr/>
        </p:nvSpPr>
        <p:spPr>
          <a:xfrm>
            <a:off x="793790" y="5841325"/>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b="1" kern="0" spc="-36" dirty="0">
                <a:solidFill>
                  <a:srgbClr val="272525"/>
                </a:solidFill>
                <a:latin typeface="Inter" pitchFamily="34" charset="0"/>
                <a:ea typeface="Inter" pitchFamily="34" charset="-122"/>
                <a:cs typeface="Inter" pitchFamily="34" charset="-120"/>
              </a:rPr>
              <a:t>F1 Score</a:t>
            </a:r>
            <a:r>
              <a:rPr lang="en-US" sz="1750" kern="0" spc="-36" dirty="0">
                <a:solidFill>
                  <a:srgbClr val="272525"/>
                </a:solidFill>
                <a:latin typeface="Inter" pitchFamily="34" charset="0"/>
                <a:ea typeface="Inter" pitchFamily="34" charset="-122"/>
                <a:cs typeface="Inter" pitchFamily="34" charset="-120"/>
              </a:rPr>
              <a:t>: 89.6%</a:t>
            </a:r>
            <a:endParaRPr lang="en-US" sz="1750" dirty="0"/>
          </a:p>
        </p:txBody>
      </p:sp>
      <p:sp>
        <p:nvSpPr>
          <p:cNvPr id="8" name="Rectangle 7">
            <a:extLst>
              <a:ext uri="{FF2B5EF4-FFF2-40B4-BE49-F238E27FC236}">
                <a16:creationId xmlns:a16="http://schemas.microsoft.com/office/drawing/2014/main" id="{B1C428ED-222F-AFC8-1A53-3A0A1F586157}"/>
              </a:ext>
            </a:extLst>
          </p:cNvPr>
          <p:cNvSpPr/>
          <p:nvPr/>
        </p:nvSpPr>
        <p:spPr>
          <a:xfrm>
            <a:off x="12600878" y="7343567"/>
            <a:ext cx="1918010" cy="88094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sp>
        <p:nvSpPr>
          <p:cNvPr id="2" name="Text 0"/>
          <p:cNvSpPr/>
          <p:nvPr/>
        </p:nvSpPr>
        <p:spPr>
          <a:xfrm>
            <a:off x="793790" y="1866662"/>
            <a:ext cx="5670590" cy="708779"/>
          </a:xfrm>
          <a:prstGeom prst="rect">
            <a:avLst/>
          </a:prstGeom>
          <a:noFill/>
          <a:ln/>
        </p:spPr>
        <p:txBody>
          <a:bodyPr wrap="none" lIns="0" tIns="0" rIns="0" bIns="0" rtlCol="0" anchor="t"/>
          <a:lstStyle/>
          <a:p>
            <a:pPr marL="0" indent="0">
              <a:lnSpc>
                <a:spcPts val="5550"/>
              </a:lnSpc>
              <a:buNone/>
            </a:pPr>
            <a:r>
              <a:rPr lang="en-US" sz="4450" b="1" kern="0" spc="-134" dirty="0">
                <a:solidFill>
                  <a:srgbClr val="000000"/>
                </a:solidFill>
                <a:latin typeface="Inter Bold" pitchFamily="34" charset="0"/>
                <a:ea typeface="Inter Bold" pitchFamily="34" charset="-122"/>
                <a:cs typeface="Inter Bold" pitchFamily="34" charset="-120"/>
              </a:rPr>
              <a:t>Qualitative Results:</a:t>
            </a:r>
            <a:endParaRPr lang="en-US" sz="4450" dirty="0"/>
          </a:p>
        </p:txBody>
      </p:sp>
      <p:sp>
        <p:nvSpPr>
          <p:cNvPr id="3" name="Text 1"/>
          <p:cNvSpPr/>
          <p:nvPr/>
        </p:nvSpPr>
        <p:spPr>
          <a:xfrm>
            <a:off x="793790" y="3029069"/>
            <a:ext cx="13042821" cy="362903"/>
          </a:xfrm>
          <a:prstGeom prst="rect">
            <a:avLst/>
          </a:prstGeom>
          <a:noFill/>
          <a:ln/>
        </p:spPr>
        <p:txBody>
          <a:bodyPr wrap="non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Sample Input: </a:t>
            </a:r>
            <a:r>
              <a:rPr lang="en-US" sz="1750" i="1" kern="0" spc="-36" dirty="0">
                <a:solidFill>
                  <a:srgbClr val="272525"/>
                </a:solidFill>
                <a:latin typeface="Inter" pitchFamily="34" charset="0"/>
                <a:ea typeface="Inter" pitchFamily="34" charset="-122"/>
                <a:cs typeface="Inter" pitchFamily="34" charset="-120"/>
              </a:rPr>
              <a:t>"The accused has been charged under Section 302 of the Indian Penal Code."</a:t>
            </a:r>
            <a:endParaRPr lang="en-US" sz="1750" dirty="0"/>
          </a:p>
        </p:txBody>
      </p:sp>
      <p:sp>
        <p:nvSpPr>
          <p:cNvPr id="4" name="Text 2"/>
          <p:cNvSpPr/>
          <p:nvPr/>
        </p:nvSpPr>
        <p:spPr>
          <a:xfrm>
            <a:off x="793790" y="3647122"/>
            <a:ext cx="13042821" cy="362903"/>
          </a:xfrm>
          <a:prstGeom prst="rect">
            <a:avLst/>
          </a:prstGeom>
          <a:noFill/>
          <a:ln/>
        </p:spPr>
        <p:txBody>
          <a:bodyPr wrap="non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Predicted Output:</a:t>
            </a:r>
            <a:endParaRPr lang="en-US" sz="1750" dirty="0"/>
          </a:p>
        </p:txBody>
      </p:sp>
      <p:sp>
        <p:nvSpPr>
          <p:cNvPr id="5" name="Text 3"/>
          <p:cNvSpPr/>
          <p:nvPr/>
        </p:nvSpPr>
        <p:spPr>
          <a:xfrm>
            <a:off x="793790" y="4350187"/>
            <a:ext cx="3402330" cy="425291"/>
          </a:xfrm>
          <a:prstGeom prst="rect">
            <a:avLst/>
          </a:prstGeom>
          <a:noFill/>
          <a:ln/>
        </p:spPr>
        <p:txBody>
          <a:bodyPr wrap="none" lIns="0" tIns="0" rIns="0" bIns="0" rtlCol="0" anchor="t"/>
          <a:lstStyle/>
          <a:p>
            <a:pPr marL="0" indent="0">
              <a:lnSpc>
                <a:spcPts val="3300"/>
              </a:lnSpc>
              <a:buNone/>
            </a:pPr>
            <a:r>
              <a:rPr lang="en-US" sz="2650" b="1" kern="0" spc="-80" dirty="0">
                <a:solidFill>
                  <a:srgbClr val="000000"/>
                </a:solidFill>
                <a:latin typeface="Inter Bold" pitchFamily="34" charset="0"/>
                <a:ea typeface="Inter Bold" pitchFamily="34" charset="-122"/>
                <a:cs typeface="Inter Bold" pitchFamily="34" charset="-120"/>
              </a:rPr>
              <a:t>Entities:</a:t>
            </a:r>
            <a:endParaRPr lang="en-US" sz="2650" dirty="0"/>
          </a:p>
        </p:txBody>
      </p:sp>
      <p:sp>
        <p:nvSpPr>
          <p:cNvPr id="6" name="Text 4"/>
          <p:cNvSpPr/>
          <p:nvPr/>
        </p:nvSpPr>
        <p:spPr>
          <a:xfrm>
            <a:off x="793790" y="5115639"/>
            <a:ext cx="13042821" cy="362903"/>
          </a:xfrm>
          <a:prstGeom prst="rect">
            <a:avLst/>
          </a:prstGeom>
          <a:noFill/>
          <a:ln/>
        </p:spPr>
        <p:txBody>
          <a:bodyPr wrap="none" lIns="0" tIns="0" rIns="0" bIns="0" rtlCol="0" anchor="t"/>
          <a:lstStyle/>
          <a:p>
            <a:pPr marL="685800" lvl="1" indent="-342900" algn="l">
              <a:lnSpc>
                <a:spcPts val="2850"/>
              </a:lnSpc>
              <a:buSzPct val="100000"/>
              <a:buChar char="•"/>
            </a:pPr>
            <a:r>
              <a:rPr lang="en-US" sz="1750" kern="0" spc="-36" dirty="0">
                <a:solidFill>
                  <a:srgbClr val="272525"/>
                </a:solidFill>
                <a:latin typeface="Inter" pitchFamily="34" charset="0"/>
                <a:ea typeface="Inter" pitchFamily="34" charset="-122"/>
                <a:cs typeface="Inter" pitchFamily="34" charset="-120"/>
              </a:rPr>
              <a:t>"The accused" → PERSON</a:t>
            </a:r>
            <a:endParaRPr lang="en-US" sz="1750" dirty="0"/>
          </a:p>
        </p:txBody>
      </p:sp>
      <p:sp>
        <p:nvSpPr>
          <p:cNvPr id="7" name="Text 5"/>
          <p:cNvSpPr/>
          <p:nvPr/>
        </p:nvSpPr>
        <p:spPr>
          <a:xfrm>
            <a:off x="793790" y="5557838"/>
            <a:ext cx="13042821" cy="362903"/>
          </a:xfrm>
          <a:prstGeom prst="rect">
            <a:avLst/>
          </a:prstGeom>
          <a:noFill/>
          <a:ln/>
        </p:spPr>
        <p:txBody>
          <a:bodyPr wrap="none" lIns="0" tIns="0" rIns="0" bIns="0" rtlCol="0" anchor="t"/>
          <a:lstStyle/>
          <a:p>
            <a:pPr marL="685800" lvl="1" indent="-342900" algn="l">
              <a:lnSpc>
                <a:spcPts val="2850"/>
              </a:lnSpc>
              <a:buSzPct val="100000"/>
              <a:buChar char="•"/>
            </a:pPr>
            <a:r>
              <a:rPr lang="en-US" sz="1750" kern="0" spc="-36" dirty="0">
                <a:solidFill>
                  <a:srgbClr val="272525"/>
                </a:solidFill>
                <a:latin typeface="Inter" pitchFamily="34" charset="0"/>
                <a:ea typeface="Inter" pitchFamily="34" charset="-122"/>
                <a:cs typeface="Inter" pitchFamily="34" charset="-120"/>
              </a:rPr>
              <a:t>"Section 302" → SECTION</a:t>
            </a:r>
            <a:endParaRPr lang="en-US" sz="1750" dirty="0"/>
          </a:p>
        </p:txBody>
      </p:sp>
      <p:sp>
        <p:nvSpPr>
          <p:cNvPr id="8" name="Text 6"/>
          <p:cNvSpPr/>
          <p:nvPr/>
        </p:nvSpPr>
        <p:spPr>
          <a:xfrm>
            <a:off x="793790" y="6000036"/>
            <a:ext cx="13042821" cy="362903"/>
          </a:xfrm>
          <a:prstGeom prst="rect">
            <a:avLst/>
          </a:prstGeom>
          <a:noFill/>
          <a:ln/>
        </p:spPr>
        <p:txBody>
          <a:bodyPr wrap="none" lIns="0" tIns="0" rIns="0" bIns="0" rtlCol="0" anchor="t"/>
          <a:lstStyle/>
          <a:p>
            <a:pPr marL="685800" lvl="1" indent="-342900" algn="l">
              <a:lnSpc>
                <a:spcPts val="2850"/>
              </a:lnSpc>
              <a:buSzPct val="100000"/>
              <a:buChar char="•"/>
            </a:pPr>
            <a:r>
              <a:rPr lang="en-US" sz="1750" kern="0" spc="-36" dirty="0">
                <a:solidFill>
                  <a:srgbClr val="272525"/>
                </a:solidFill>
                <a:latin typeface="Inter" pitchFamily="34" charset="0"/>
                <a:ea typeface="Inter" pitchFamily="34" charset="-122"/>
                <a:cs typeface="Inter" pitchFamily="34" charset="-120"/>
              </a:rPr>
              <a:t>"Indian Penal Code" → LEGAL_CODE</a:t>
            </a:r>
            <a:endParaRPr lang="en-US" sz="1750" dirty="0"/>
          </a:p>
        </p:txBody>
      </p:sp>
      <p:sp>
        <p:nvSpPr>
          <p:cNvPr id="9" name="Rectangle 8">
            <a:extLst>
              <a:ext uri="{FF2B5EF4-FFF2-40B4-BE49-F238E27FC236}">
                <a16:creationId xmlns:a16="http://schemas.microsoft.com/office/drawing/2014/main" id="{0C8CD273-1698-2102-366C-E28273909B7D}"/>
              </a:ext>
            </a:extLst>
          </p:cNvPr>
          <p:cNvSpPr/>
          <p:nvPr/>
        </p:nvSpPr>
        <p:spPr>
          <a:xfrm>
            <a:off x="12600878" y="7343567"/>
            <a:ext cx="1918010" cy="88094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sp>
        <p:nvSpPr>
          <p:cNvPr id="2" name="Text 0"/>
          <p:cNvSpPr/>
          <p:nvPr/>
        </p:nvSpPr>
        <p:spPr>
          <a:xfrm>
            <a:off x="672703" y="528518"/>
            <a:ext cx="10921841" cy="1201341"/>
          </a:xfrm>
          <a:prstGeom prst="rect">
            <a:avLst/>
          </a:prstGeom>
          <a:noFill/>
          <a:ln/>
        </p:spPr>
        <p:txBody>
          <a:bodyPr wrap="none" lIns="0" tIns="0" rIns="0" bIns="0" rtlCol="0" anchor="t"/>
          <a:lstStyle/>
          <a:p>
            <a:pPr marL="0" indent="0">
              <a:lnSpc>
                <a:spcPts val="9450"/>
              </a:lnSpc>
              <a:buNone/>
            </a:pPr>
            <a:r>
              <a:rPr lang="en-US" sz="7550" b="1" kern="0" spc="-227" dirty="0">
                <a:solidFill>
                  <a:srgbClr val="000000"/>
                </a:solidFill>
                <a:latin typeface="Inter Bold" pitchFamily="34" charset="0"/>
                <a:ea typeface="Inter Bold" pitchFamily="34" charset="-122"/>
                <a:cs typeface="Inter Bold" pitchFamily="34" charset="-120"/>
              </a:rPr>
              <a:t>Analysis and Conclusion</a:t>
            </a:r>
            <a:endParaRPr lang="en-US" sz="7550" dirty="0"/>
          </a:p>
        </p:txBody>
      </p:sp>
      <p:sp>
        <p:nvSpPr>
          <p:cNvPr id="3" name="Text 1"/>
          <p:cNvSpPr/>
          <p:nvPr/>
        </p:nvSpPr>
        <p:spPr>
          <a:xfrm>
            <a:off x="672703" y="2018109"/>
            <a:ext cx="4805124" cy="600670"/>
          </a:xfrm>
          <a:prstGeom prst="rect">
            <a:avLst/>
          </a:prstGeom>
          <a:noFill/>
          <a:ln/>
        </p:spPr>
        <p:txBody>
          <a:bodyPr wrap="none" lIns="0" tIns="0" rIns="0" bIns="0" rtlCol="0" anchor="t"/>
          <a:lstStyle/>
          <a:p>
            <a:pPr marL="0" indent="0">
              <a:lnSpc>
                <a:spcPts val="4700"/>
              </a:lnSpc>
              <a:buNone/>
            </a:pPr>
            <a:r>
              <a:rPr lang="en-US" sz="3750" b="1" kern="0" spc="-114" dirty="0">
                <a:solidFill>
                  <a:srgbClr val="000000"/>
                </a:solidFill>
                <a:latin typeface="Inter Bold" pitchFamily="34" charset="0"/>
                <a:ea typeface="Inter Bold" pitchFamily="34" charset="-122"/>
                <a:cs typeface="Inter Bold" pitchFamily="34" charset="-120"/>
              </a:rPr>
              <a:t>Analysis:</a:t>
            </a:r>
            <a:endParaRPr lang="en-US" sz="3750" dirty="0"/>
          </a:p>
        </p:txBody>
      </p:sp>
      <p:sp>
        <p:nvSpPr>
          <p:cNvPr id="4" name="Text 2"/>
          <p:cNvSpPr/>
          <p:nvPr/>
        </p:nvSpPr>
        <p:spPr>
          <a:xfrm>
            <a:off x="672703" y="2907030"/>
            <a:ext cx="13284994" cy="307419"/>
          </a:xfrm>
          <a:prstGeom prst="rect">
            <a:avLst/>
          </a:prstGeom>
          <a:noFill/>
          <a:ln/>
        </p:spPr>
        <p:txBody>
          <a:bodyPr wrap="none" lIns="0" tIns="0" rIns="0" bIns="0" rtlCol="0" anchor="t"/>
          <a:lstStyle/>
          <a:p>
            <a:pPr marL="0" indent="0">
              <a:lnSpc>
                <a:spcPts val="2400"/>
              </a:lnSpc>
              <a:buNone/>
            </a:pPr>
            <a:r>
              <a:rPr lang="en-US" sz="1500" kern="0" spc="-30" dirty="0">
                <a:solidFill>
                  <a:srgbClr val="272525"/>
                </a:solidFill>
                <a:latin typeface="Inter" pitchFamily="34" charset="0"/>
                <a:ea typeface="Inter" pitchFamily="34" charset="-122"/>
                <a:cs typeface="Inter" pitchFamily="34" charset="-120"/>
              </a:rPr>
              <a:t>The model effectively identified legal entities and demonstrated high precision. However, challenges included:</a:t>
            </a:r>
            <a:endParaRPr lang="en-US" sz="1500" dirty="0"/>
          </a:p>
        </p:txBody>
      </p:sp>
      <p:sp>
        <p:nvSpPr>
          <p:cNvPr id="5" name="Text 3"/>
          <p:cNvSpPr/>
          <p:nvPr/>
        </p:nvSpPr>
        <p:spPr>
          <a:xfrm>
            <a:off x="672703" y="3430667"/>
            <a:ext cx="13284994" cy="307419"/>
          </a:xfrm>
          <a:prstGeom prst="rect">
            <a:avLst/>
          </a:prstGeom>
          <a:noFill/>
          <a:ln/>
        </p:spPr>
        <p:txBody>
          <a:bodyPr wrap="none" lIns="0" tIns="0" rIns="0" bIns="0" rtlCol="0" anchor="t"/>
          <a:lstStyle/>
          <a:p>
            <a:pPr marL="342900" indent="-342900" algn="l">
              <a:lnSpc>
                <a:spcPts val="2400"/>
              </a:lnSpc>
              <a:buSzPct val="100000"/>
              <a:buChar char="•"/>
            </a:pPr>
            <a:r>
              <a:rPr lang="en-US" sz="1500" b="1" kern="0" spc="-30" dirty="0">
                <a:solidFill>
                  <a:srgbClr val="272525"/>
                </a:solidFill>
                <a:latin typeface="Inter" pitchFamily="34" charset="0"/>
                <a:ea typeface="Inter" pitchFamily="34" charset="-122"/>
                <a:cs typeface="Inter" pitchFamily="34" charset="-120"/>
              </a:rPr>
              <a:t>Entity Overlap</a:t>
            </a:r>
            <a:r>
              <a:rPr lang="en-US" sz="1500" kern="0" spc="-30" dirty="0">
                <a:solidFill>
                  <a:srgbClr val="272525"/>
                </a:solidFill>
                <a:latin typeface="Inter" pitchFamily="34" charset="0"/>
                <a:ea typeface="Inter" pitchFamily="34" charset="-122"/>
                <a:cs typeface="Inter" pitchFamily="34" charset="-120"/>
              </a:rPr>
              <a:t>: Misclassifications due to overlapping or ambiguous entity definitions.</a:t>
            </a:r>
            <a:endParaRPr lang="en-US" sz="1500" dirty="0"/>
          </a:p>
        </p:txBody>
      </p:sp>
      <p:sp>
        <p:nvSpPr>
          <p:cNvPr id="6" name="Text 4"/>
          <p:cNvSpPr/>
          <p:nvPr/>
        </p:nvSpPr>
        <p:spPr>
          <a:xfrm>
            <a:off x="672703" y="3805357"/>
            <a:ext cx="13284994" cy="307419"/>
          </a:xfrm>
          <a:prstGeom prst="rect">
            <a:avLst/>
          </a:prstGeom>
          <a:noFill/>
          <a:ln/>
        </p:spPr>
        <p:txBody>
          <a:bodyPr wrap="none" lIns="0" tIns="0" rIns="0" bIns="0" rtlCol="0" anchor="t"/>
          <a:lstStyle/>
          <a:p>
            <a:pPr marL="342900" indent="-342900" algn="l">
              <a:lnSpc>
                <a:spcPts val="2400"/>
              </a:lnSpc>
              <a:buSzPct val="100000"/>
              <a:buChar char="•"/>
            </a:pPr>
            <a:r>
              <a:rPr lang="en-US" sz="1500" b="1" kern="0" spc="-30" dirty="0">
                <a:solidFill>
                  <a:srgbClr val="272525"/>
                </a:solidFill>
                <a:latin typeface="Inter" pitchFamily="34" charset="0"/>
                <a:ea typeface="Inter" pitchFamily="34" charset="-122"/>
                <a:cs typeface="Inter" pitchFamily="34" charset="-120"/>
              </a:rPr>
              <a:t>Data Imbalance</a:t>
            </a:r>
            <a:r>
              <a:rPr lang="en-US" sz="1500" kern="0" spc="-30" dirty="0">
                <a:solidFill>
                  <a:srgbClr val="272525"/>
                </a:solidFill>
                <a:latin typeface="Inter" pitchFamily="34" charset="0"/>
                <a:ea typeface="Inter" pitchFamily="34" charset="-122"/>
                <a:cs typeface="Inter" pitchFamily="34" charset="-120"/>
              </a:rPr>
              <a:t>: Rare entity types (e.g., LAW) had lower recognition accuracy.</a:t>
            </a:r>
            <a:endParaRPr lang="en-US" sz="1500" dirty="0"/>
          </a:p>
        </p:txBody>
      </p:sp>
      <p:sp>
        <p:nvSpPr>
          <p:cNvPr id="7" name="Text 5"/>
          <p:cNvSpPr/>
          <p:nvPr/>
        </p:nvSpPr>
        <p:spPr>
          <a:xfrm>
            <a:off x="672703" y="4401026"/>
            <a:ext cx="4805124" cy="600670"/>
          </a:xfrm>
          <a:prstGeom prst="rect">
            <a:avLst/>
          </a:prstGeom>
          <a:noFill/>
          <a:ln/>
        </p:spPr>
        <p:txBody>
          <a:bodyPr wrap="none" lIns="0" tIns="0" rIns="0" bIns="0" rtlCol="0" anchor="t"/>
          <a:lstStyle/>
          <a:p>
            <a:pPr marL="0" indent="0">
              <a:lnSpc>
                <a:spcPts val="4700"/>
              </a:lnSpc>
              <a:buNone/>
            </a:pPr>
            <a:r>
              <a:rPr lang="en-US" sz="3750" b="1" kern="0" spc="-114" dirty="0">
                <a:solidFill>
                  <a:srgbClr val="000000"/>
                </a:solidFill>
                <a:latin typeface="Inter Bold" pitchFamily="34" charset="0"/>
                <a:ea typeface="Inter Bold" pitchFamily="34" charset="-122"/>
                <a:cs typeface="Inter Bold" pitchFamily="34" charset="-120"/>
              </a:rPr>
              <a:t>Conclusion:</a:t>
            </a:r>
            <a:endParaRPr lang="en-US" sz="3750" dirty="0"/>
          </a:p>
        </p:txBody>
      </p:sp>
      <p:sp>
        <p:nvSpPr>
          <p:cNvPr id="8" name="Text 6"/>
          <p:cNvSpPr/>
          <p:nvPr/>
        </p:nvSpPr>
        <p:spPr>
          <a:xfrm>
            <a:off x="672703" y="5289947"/>
            <a:ext cx="13284994" cy="614839"/>
          </a:xfrm>
          <a:prstGeom prst="rect">
            <a:avLst/>
          </a:prstGeom>
          <a:noFill/>
          <a:ln/>
        </p:spPr>
        <p:txBody>
          <a:bodyPr wrap="square" lIns="0" tIns="0" rIns="0" bIns="0" rtlCol="0" anchor="t"/>
          <a:lstStyle/>
          <a:p>
            <a:pPr marL="0" indent="0">
              <a:lnSpc>
                <a:spcPts val="2400"/>
              </a:lnSpc>
              <a:buNone/>
            </a:pPr>
            <a:r>
              <a:rPr lang="en-US" sz="1500" kern="0" spc="-30" dirty="0">
                <a:solidFill>
                  <a:srgbClr val="272525"/>
                </a:solidFill>
                <a:latin typeface="Inter" pitchFamily="34" charset="0"/>
                <a:ea typeface="Inter" pitchFamily="34" charset="-122"/>
                <a:cs typeface="Inter" pitchFamily="34" charset="-120"/>
              </a:rPr>
              <a:t>This project showcases the potential of NLP for automating legal document analysis in the Indian context. Fine-tuning Legal-BERT on domain-specific datasets has proven effective, but future work could address identified limitations by:</a:t>
            </a:r>
            <a:endParaRPr lang="en-US" sz="1500" dirty="0"/>
          </a:p>
        </p:txBody>
      </p:sp>
      <p:sp>
        <p:nvSpPr>
          <p:cNvPr id="9" name="Text 7"/>
          <p:cNvSpPr/>
          <p:nvPr/>
        </p:nvSpPr>
        <p:spPr>
          <a:xfrm>
            <a:off x="672703" y="6121003"/>
            <a:ext cx="13284994" cy="307419"/>
          </a:xfrm>
          <a:prstGeom prst="rect">
            <a:avLst/>
          </a:prstGeom>
          <a:noFill/>
          <a:ln/>
        </p:spPr>
        <p:txBody>
          <a:bodyPr wrap="none" lIns="0" tIns="0" rIns="0" bIns="0" rtlCol="0" anchor="t"/>
          <a:lstStyle/>
          <a:p>
            <a:pPr marL="342900" indent="-342900" algn="l">
              <a:lnSpc>
                <a:spcPts val="2400"/>
              </a:lnSpc>
              <a:buSzPct val="100000"/>
              <a:buFont typeface="+mj-lt"/>
              <a:buAutoNum type="arabicPeriod"/>
            </a:pPr>
            <a:r>
              <a:rPr lang="en-US" sz="1500" kern="0" spc="-30" dirty="0">
                <a:solidFill>
                  <a:srgbClr val="272525"/>
                </a:solidFill>
                <a:latin typeface="Inter" pitchFamily="34" charset="0"/>
                <a:ea typeface="Inter" pitchFamily="34" charset="-122"/>
                <a:cs typeface="Inter" pitchFamily="34" charset="-120"/>
              </a:rPr>
              <a:t>Expanding the dataset to include diverse legal texts.</a:t>
            </a:r>
            <a:endParaRPr lang="en-US" sz="1500" dirty="0"/>
          </a:p>
        </p:txBody>
      </p:sp>
      <p:sp>
        <p:nvSpPr>
          <p:cNvPr id="10" name="Text 8"/>
          <p:cNvSpPr/>
          <p:nvPr/>
        </p:nvSpPr>
        <p:spPr>
          <a:xfrm>
            <a:off x="672703" y="6495693"/>
            <a:ext cx="13284994" cy="307419"/>
          </a:xfrm>
          <a:prstGeom prst="rect">
            <a:avLst/>
          </a:prstGeom>
          <a:noFill/>
          <a:ln/>
        </p:spPr>
        <p:txBody>
          <a:bodyPr wrap="none" lIns="0" tIns="0" rIns="0" bIns="0" rtlCol="0" anchor="t"/>
          <a:lstStyle/>
          <a:p>
            <a:pPr marL="342900" indent="-342900" algn="l">
              <a:lnSpc>
                <a:spcPts val="2400"/>
              </a:lnSpc>
              <a:buSzPct val="100000"/>
              <a:buFont typeface="+mj-lt"/>
              <a:buAutoNum type="arabicPeriod" startAt="2"/>
            </a:pPr>
            <a:r>
              <a:rPr lang="en-US" sz="1500" kern="0" spc="-30" dirty="0">
                <a:solidFill>
                  <a:srgbClr val="272525"/>
                </a:solidFill>
                <a:latin typeface="Inter" pitchFamily="34" charset="0"/>
                <a:ea typeface="Inter" pitchFamily="34" charset="-122"/>
                <a:cs typeface="Inter" pitchFamily="34" charset="-120"/>
              </a:rPr>
              <a:t>Incorporating multilingual support for broader applicability.</a:t>
            </a:r>
            <a:endParaRPr lang="en-US" sz="1500" dirty="0"/>
          </a:p>
        </p:txBody>
      </p:sp>
      <p:sp>
        <p:nvSpPr>
          <p:cNvPr id="11" name="Text 9"/>
          <p:cNvSpPr/>
          <p:nvPr/>
        </p:nvSpPr>
        <p:spPr>
          <a:xfrm>
            <a:off x="672703" y="6870382"/>
            <a:ext cx="13284994" cy="307419"/>
          </a:xfrm>
          <a:prstGeom prst="rect">
            <a:avLst/>
          </a:prstGeom>
          <a:noFill/>
          <a:ln/>
        </p:spPr>
        <p:txBody>
          <a:bodyPr wrap="none" lIns="0" tIns="0" rIns="0" bIns="0" rtlCol="0" anchor="t"/>
          <a:lstStyle/>
          <a:p>
            <a:pPr marL="342900" indent="-342900" algn="l">
              <a:lnSpc>
                <a:spcPts val="2400"/>
              </a:lnSpc>
              <a:buSzPct val="100000"/>
              <a:buFont typeface="+mj-lt"/>
              <a:buAutoNum type="arabicPeriod" startAt="3"/>
            </a:pPr>
            <a:r>
              <a:rPr lang="en-US" sz="1500" kern="0" spc="-30" dirty="0">
                <a:solidFill>
                  <a:srgbClr val="272525"/>
                </a:solidFill>
                <a:latin typeface="Inter" pitchFamily="34" charset="0"/>
                <a:ea typeface="Inter" pitchFamily="34" charset="-122"/>
                <a:cs typeface="Inter" pitchFamily="34" charset="-120"/>
              </a:rPr>
              <a:t>Optimizing model architecture to handle overlapping entities.</a:t>
            </a:r>
            <a:endParaRPr lang="en-US" sz="1500" dirty="0"/>
          </a:p>
        </p:txBody>
      </p:sp>
      <p:sp>
        <p:nvSpPr>
          <p:cNvPr id="12" name="Text 10"/>
          <p:cNvSpPr/>
          <p:nvPr/>
        </p:nvSpPr>
        <p:spPr>
          <a:xfrm>
            <a:off x="672703" y="7394019"/>
            <a:ext cx="13284994" cy="307419"/>
          </a:xfrm>
          <a:prstGeom prst="rect">
            <a:avLst/>
          </a:prstGeom>
          <a:noFill/>
          <a:ln/>
        </p:spPr>
        <p:txBody>
          <a:bodyPr wrap="none" lIns="0" tIns="0" rIns="0" bIns="0" rtlCol="0" anchor="t"/>
          <a:lstStyle/>
          <a:p>
            <a:pPr marL="0" indent="0">
              <a:lnSpc>
                <a:spcPts val="2400"/>
              </a:lnSpc>
              <a:buNone/>
            </a:pPr>
            <a:r>
              <a:rPr lang="en-US" sz="1500" kern="0" spc="-30" dirty="0">
                <a:solidFill>
                  <a:srgbClr val="272525"/>
                </a:solidFill>
                <a:latin typeface="Inter" pitchFamily="34" charset="0"/>
                <a:ea typeface="Inter" pitchFamily="34" charset="-122"/>
                <a:cs typeface="Inter" pitchFamily="34" charset="-120"/>
              </a:rPr>
              <a:t>This work contributes to the growing field of legal AI, providing insights into leveraging advanced NLP models for real-world applications.</a:t>
            </a:r>
            <a:endParaRPr lang="en-US" sz="1500" dirty="0"/>
          </a:p>
        </p:txBody>
      </p:sp>
      <p:sp>
        <p:nvSpPr>
          <p:cNvPr id="13" name="Rectangle 12">
            <a:extLst>
              <a:ext uri="{FF2B5EF4-FFF2-40B4-BE49-F238E27FC236}">
                <a16:creationId xmlns:a16="http://schemas.microsoft.com/office/drawing/2014/main" id="{1CDDA864-598E-5A08-5871-726E02AC9085}"/>
              </a:ext>
            </a:extLst>
          </p:cNvPr>
          <p:cNvSpPr/>
          <p:nvPr/>
        </p:nvSpPr>
        <p:spPr>
          <a:xfrm>
            <a:off x="12600878" y="7343567"/>
            <a:ext cx="1918010" cy="88094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10803" y="1261467"/>
            <a:ext cx="11949708" cy="1269325"/>
          </a:xfrm>
          <a:prstGeom prst="rect">
            <a:avLst/>
          </a:prstGeom>
          <a:noFill/>
          <a:ln/>
        </p:spPr>
        <p:txBody>
          <a:bodyPr wrap="none" lIns="0" tIns="0" rIns="0" bIns="0" rtlCol="0" anchor="t"/>
          <a:lstStyle/>
          <a:p>
            <a:pPr marL="0" indent="0">
              <a:lnSpc>
                <a:spcPts val="9950"/>
              </a:lnSpc>
              <a:buNone/>
            </a:pPr>
            <a:r>
              <a:rPr lang="en-US" sz="7950" b="1" kern="0" spc="-240" dirty="0">
                <a:solidFill>
                  <a:srgbClr val="000000"/>
                </a:solidFill>
                <a:latin typeface="Inter Bold" pitchFamily="34" charset="0"/>
                <a:ea typeface="Inter Bold" pitchFamily="34" charset="-122"/>
                <a:cs typeface="Inter Bold" pitchFamily="34" charset="-120"/>
              </a:rPr>
              <a:t>Abstract and Introduction</a:t>
            </a:r>
            <a:endParaRPr lang="en-US" sz="7950" dirty="0"/>
          </a:p>
        </p:txBody>
      </p:sp>
      <p:sp>
        <p:nvSpPr>
          <p:cNvPr id="3" name="Text 1"/>
          <p:cNvSpPr/>
          <p:nvPr/>
        </p:nvSpPr>
        <p:spPr>
          <a:xfrm>
            <a:off x="710803" y="2936915"/>
            <a:ext cx="13208794" cy="1624608"/>
          </a:xfrm>
          <a:prstGeom prst="rect">
            <a:avLst/>
          </a:prstGeom>
          <a:noFill/>
          <a:ln/>
        </p:spPr>
        <p:txBody>
          <a:bodyPr wrap="square" lIns="0" tIns="0" rIns="0" bIns="0" rtlCol="0" anchor="t"/>
          <a:lstStyle/>
          <a:p>
            <a:pPr marL="0" indent="0">
              <a:lnSpc>
                <a:spcPts val="2550"/>
              </a:lnSpc>
              <a:buNone/>
            </a:pPr>
            <a:r>
              <a:rPr lang="en-US" sz="1550" kern="0" spc="-32" dirty="0">
                <a:solidFill>
                  <a:srgbClr val="272525"/>
                </a:solidFill>
                <a:latin typeface="Inter" pitchFamily="34" charset="0"/>
                <a:ea typeface="Inter" pitchFamily="34" charset="-122"/>
                <a:cs typeface="Inter" pitchFamily="34" charset="-120"/>
              </a:rPr>
              <a:t>LAnalyzing legal documents is a highly demanding and time-consuming task, requiring careful interpretation of technical and dense legal text. Traditionally, legal professionals dedicate significant time to reviewing, extracting, and understanding key information from legal documents. With the growth of Natural Language Processing (NLP) techniques, the automation of legal document analysis has become increasingly viable, reducing the need for manual labor and ensuring more consistent and accurate results. This project focuses on applying NLP to Indian legal texts, specifically targeting Named Entity Recognition (NER) and document classification.</a:t>
            </a:r>
            <a:endParaRPr lang="en-US" sz="1550" dirty="0"/>
          </a:p>
        </p:txBody>
      </p:sp>
      <p:sp>
        <p:nvSpPr>
          <p:cNvPr id="4" name="Text 2"/>
          <p:cNvSpPr/>
          <p:nvPr/>
        </p:nvSpPr>
        <p:spPr>
          <a:xfrm>
            <a:off x="710803" y="4790003"/>
            <a:ext cx="13208794" cy="1624608"/>
          </a:xfrm>
          <a:prstGeom prst="rect">
            <a:avLst/>
          </a:prstGeom>
          <a:noFill/>
          <a:ln/>
        </p:spPr>
        <p:txBody>
          <a:bodyPr wrap="square" lIns="0" tIns="0" rIns="0" bIns="0" rtlCol="0" anchor="t"/>
          <a:lstStyle/>
          <a:p>
            <a:pPr marL="0" indent="0">
              <a:lnSpc>
                <a:spcPts val="2550"/>
              </a:lnSpc>
              <a:buNone/>
            </a:pPr>
            <a:r>
              <a:rPr lang="en-US" sz="1550" kern="0" spc="-32" dirty="0">
                <a:solidFill>
                  <a:srgbClr val="272525"/>
                </a:solidFill>
                <a:latin typeface="Inter" pitchFamily="34" charset="0"/>
                <a:ea typeface="Inter" pitchFamily="34" charset="-122"/>
                <a:cs typeface="Inter" pitchFamily="34" charset="-120"/>
              </a:rPr>
              <a:t>To tackle the specific challenges posed by the complexity of legal language, we leverage Legal-BERT, a transformer-based model that has been pretrained on legal text. We fine-tune this model to enhance its understanding of legal documents, particularly those related to the Indian legal system. The dataset used in this study, sourced from Kaggle’s "LLM Fine-Tuning Dataset of Indian Legal Texts," consists of a broad collection of legal materials, including statutes and case law from India. By applying this dataset, we demonstrate the ability of the model to identify and extract legal entities, as well as classify text into relevant categories, thereby assisting legal professionals in their work.</a:t>
            </a:r>
            <a:endParaRPr lang="en-US" sz="1550" dirty="0"/>
          </a:p>
        </p:txBody>
      </p:sp>
      <p:sp>
        <p:nvSpPr>
          <p:cNvPr id="5" name="Text 3"/>
          <p:cNvSpPr/>
          <p:nvPr/>
        </p:nvSpPr>
        <p:spPr>
          <a:xfrm>
            <a:off x="710803" y="6643092"/>
            <a:ext cx="13208794" cy="324922"/>
          </a:xfrm>
          <a:prstGeom prst="rect">
            <a:avLst/>
          </a:prstGeom>
          <a:noFill/>
          <a:ln/>
        </p:spPr>
        <p:txBody>
          <a:bodyPr wrap="none" lIns="0" tIns="0" rIns="0" bIns="0" rtlCol="0" anchor="t"/>
          <a:lstStyle/>
          <a:p>
            <a:pPr marL="0" indent="0">
              <a:lnSpc>
                <a:spcPts val="2550"/>
              </a:lnSpc>
              <a:buNone/>
            </a:pPr>
            <a:endParaRPr lang="en-US" sz="1550" dirty="0"/>
          </a:p>
        </p:txBody>
      </p:sp>
      <p:sp>
        <p:nvSpPr>
          <p:cNvPr id="6" name="Rectangle 5">
            <a:extLst>
              <a:ext uri="{FF2B5EF4-FFF2-40B4-BE49-F238E27FC236}">
                <a16:creationId xmlns:a16="http://schemas.microsoft.com/office/drawing/2014/main" id="{14081F88-D2CE-7184-ADAB-C2B6BA76A431}"/>
              </a:ext>
            </a:extLst>
          </p:cNvPr>
          <p:cNvSpPr/>
          <p:nvPr/>
        </p:nvSpPr>
        <p:spPr>
          <a:xfrm>
            <a:off x="12600878" y="7343567"/>
            <a:ext cx="1918010" cy="88094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888444"/>
            <a:ext cx="11341298" cy="1417677"/>
          </a:xfrm>
          <a:prstGeom prst="rect">
            <a:avLst/>
          </a:prstGeom>
          <a:noFill/>
          <a:ln/>
        </p:spPr>
        <p:txBody>
          <a:bodyPr wrap="none" lIns="0" tIns="0" rIns="0" bIns="0" rtlCol="0" anchor="t"/>
          <a:lstStyle/>
          <a:p>
            <a:pPr marL="0" indent="0">
              <a:lnSpc>
                <a:spcPts val="11150"/>
              </a:lnSpc>
              <a:buNone/>
            </a:pPr>
            <a:r>
              <a:rPr lang="en-US" sz="8900" b="1" kern="0" spc="-268" dirty="0">
                <a:solidFill>
                  <a:srgbClr val="000000"/>
                </a:solidFill>
                <a:latin typeface="Inter Bold" pitchFamily="34" charset="0"/>
                <a:ea typeface="Inter Bold" pitchFamily="34" charset="-122"/>
                <a:cs typeface="Inter Bold" pitchFamily="34" charset="-120"/>
              </a:rPr>
              <a:t>Prior Related Work</a:t>
            </a:r>
            <a:endParaRPr lang="en-US" sz="8900" dirty="0"/>
          </a:p>
        </p:txBody>
      </p:sp>
      <p:sp>
        <p:nvSpPr>
          <p:cNvPr id="3" name="Text 1"/>
          <p:cNvSpPr/>
          <p:nvPr/>
        </p:nvSpPr>
        <p:spPr>
          <a:xfrm>
            <a:off x="793790" y="2646283"/>
            <a:ext cx="7158990" cy="566976"/>
          </a:xfrm>
          <a:prstGeom prst="rect">
            <a:avLst/>
          </a:prstGeom>
          <a:noFill/>
          <a:ln/>
        </p:spPr>
        <p:txBody>
          <a:bodyPr wrap="none" lIns="0" tIns="0" rIns="0" bIns="0" rtlCol="0" anchor="t"/>
          <a:lstStyle/>
          <a:p>
            <a:pPr marL="0" indent="0">
              <a:lnSpc>
                <a:spcPts val="4450"/>
              </a:lnSpc>
              <a:buNone/>
            </a:pPr>
            <a:r>
              <a:rPr lang="en-US" sz="3550" b="1" kern="0" spc="-107" dirty="0">
                <a:solidFill>
                  <a:srgbClr val="000000"/>
                </a:solidFill>
                <a:latin typeface="Inter Bold" pitchFamily="34" charset="0"/>
                <a:ea typeface="Inter Bold" pitchFamily="34" charset="-122"/>
                <a:cs typeface="Inter Bold" pitchFamily="34" charset="-120"/>
              </a:rPr>
              <a:t>Evolution of NLP in Legal Analysis:</a:t>
            </a:r>
            <a:endParaRPr lang="en-US" sz="3550" dirty="0"/>
          </a:p>
        </p:txBody>
      </p:sp>
      <p:sp>
        <p:nvSpPr>
          <p:cNvPr id="4" name="Text 2"/>
          <p:cNvSpPr/>
          <p:nvPr/>
        </p:nvSpPr>
        <p:spPr>
          <a:xfrm>
            <a:off x="793790" y="3553420"/>
            <a:ext cx="13042821" cy="1088708"/>
          </a:xfrm>
          <a:prstGeom prst="rect">
            <a:avLst/>
          </a:prstGeom>
          <a:noFill/>
          <a:ln/>
        </p:spPr>
        <p:txBody>
          <a:bodyPr wrap="squar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The evolution of NLP in the legal domain has transformed traditional manual workflows into automated processes. Early methods relied on rule-based systems, which required handcrafted rules for entity extraction and classification. While these approaches offered some utility, they lacked adaptability to complex and diverse legal texts.</a:t>
            </a:r>
            <a:endParaRPr lang="en-US" sz="1750" dirty="0"/>
          </a:p>
        </p:txBody>
      </p:sp>
      <p:sp>
        <p:nvSpPr>
          <p:cNvPr id="5" name="Text 3"/>
          <p:cNvSpPr/>
          <p:nvPr/>
        </p:nvSpPr>
        <p:spPr>
          <a:xfrm>
            <a:off x="793790" y="4982289"/>
            <a:ext cx="6443782" cy="566976"/>
          </a:xfrm>
          <a:prstGeom prst="rect">
            <a:avLst/>
          </a:prstGeom>
          <a:noFill/>
          <a:ln/>
        </p:spPr>
        <p:txBody>
          <a:bodyPr wrap="none" lIns="0" tIns="0" rIns="0" bIns="0" rtlCol="0" anchor="t"/>
          <a:lstStyle/>
          <a:p>
            <a:pPr marL="0" indent="0">
              <a:lnSpc>
                <a:spcPts val="4450"/>
              </a:lnSpc>
              <a:buNone/>
            </a:pPr>
            <a:r>
              <a:rPr lang="en-US" sz="3550" b="1" kern="0" spc="-107" dirty="0">
                <a:solidFill>
                  <a:srgbClr val="000000"/>
                </a:solidFill>
                <a:latin typeface="Inter Bold" pitchFamily="34" charset="0"/>
                <a:ea typeface="Inter Bold" pitchFamily="34" charset="-122"/>
                <a:cs typeface="Inter Bold" pitchFamily="34" charset="-120"/>
              </a:rPr>
              <a:t>Transformer-Based Advances:</a:t>
            </a:r>
            <a:endParaRPr lang="en-US" sz="3550" dirty="0"/>
          </a:p>
        </p:txBody>
      </p:sp>
      <p:sp>
        <p:nvSpPr>
          <p:cNvPr id="6" name="Text 4"/>
          <p:cNvSpPr/>
          <p:nvPr/>
        </p:nvSpPr>
        <p:spPr>
          <a:xfrm>
            <a:off x="793790" y="5889427"/>
            <a:ext cx="13042821" cy="1451610"/>
          </a:xfrm>
          <a:prstGeom prst="rect">
            <a:avLst/>
          </a:prstGeom>
          <a:noFill/>
          <a:ln/>
        </p:spPr>
        <p:txBody>
          <a:bodyPr wrap="squar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The introduction of deep learning models, especially transformer architectures like BERT, marked a significant milestone. BERT's ability to process text bidirectionally revolutionized tasks such as entity recognition, sentiment analysis, and classification. Legal-BERT, a domain-specific variant, further enhanced this capability by pretraining on a corpus of legal texts, enabling it to understand specialized terminology and context.</a:t>
            </a:r>
            <a:endParaRPr lang="en-US" sz="1750" dirty="0"/>
          </a:p>
        </p:txBody>
      </p:sp>
      <p:sp>
        <p:nvSpPr>
          <p:cNvPr id="7" name="Rectangle 6">
            <a:extLst>
              <a:ext uri="{FF2B5EF4-FFF2-40B4-BE49-F238E27FC236}">
                <a16:creationId xmlns:a16="http://schemas.microsoft.com/office/drawing/2014/main" id="{C492AE3F-D807-8D56-CD3F-10F905DE1A7B}"/>
              </a:ext>
            </a:extLst>
          </p:cNvPr>
          <p:cNvSpPr/>
          <p:nvPr/>
        </p:nvSpPr>
        <p:spPr>
          <a:xfrm>
            <a:off x="12600878" y="7343567"/>
            <a:ext cx="1918010" cy="88094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1960245"/>
            <a:ext cx="6134933" cy="566976"/>
          </a:xfrm>
          <a:prstGeom prst="rect">
            <a:avLst/>
          </a:prstGeom>
          <a:noFill/>
          <a:ln/>
        </p:spPr>
        <p:txBody>
          <a:bodyPr wrap="none" lIns="0" tIns="0" rIns="0" bIns="0" rtlCol="0" anchor="t"/>
          <a:lstStyle/>
          <a:p>
            <a:pPr marL="0" indent="0">
              <a:lnSpc>
                <a:spcPts val="4450"/>
              </a:lnSpc>
              <a:buNone/>
            </a:pPr>
            <a:r>
              <a:rPr lang="en-US" sz="3550" b="1" kern="0" spc="-107" dirty="0">
                <a:solidFill>
                  <a:srgbClr val="000000"/>
                </a:solidFill>
                <a:latin typeface="Inter Bold" pitchFamily="34" charset="0"/>
                <a:ea typeface="Inter Bold" pitchFamily="34" charset="-122"/>
                <a:cs typeface="Inter Bold" pitchFamily="34" charset="-120"/>
              </a:rPr>
              <a:t>Applications and Companies:</a:t>
            </a:r>
            <a:endParaRPr lang="en-US" sz="3550" dirty="0"/>
          </a:p>
        </p:txBody>
      </p:sp>
      <p:sp>
        <p:nvSpPr>
          <p:cNvPr id="3" name="Text 1"/>
          <p:cNvSpPr/>
          <p:nvPr/>
        </p:nvSpPr>
        <p:spPr>
          <a:xfrm>
            <a:off x="793790" y="2980849"/>
            <a:ext cx="13042821" cy="362903"/>
          </a:xfrm>
          <a:prstGeom prst="rect">
            <a:avLst/>
          </a:prstGeom>
          <a:noFill/>
          <a:ln/>
        </p:spPr>
        <p:txBody>
          <a:bodyPr wrap="non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Several companies and platforms have begun leveraging NLP for legal document processing. Examples include:</a:t>
            </a:r>
            <a:endParaRPr lang="en-US" sz="1750" dirty="0"/>
          </a:p>
        </p:txBody>
      </p:sp>
      <p:sp>
        <p:nvSpPr>
          <p:cNvPr id="4" name="Text 2"/>
          <p:cNvSpPr/>
          <p:nvPr/>
        </p:nvSpPr>
        <p:spPr>
          <a:xfrm>
            <a:off x="793790" y="3598902"/>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b="1" kern="0" spc="-36" dirty="0">
                <a:solidFill>
                  <a:srgbClr val="272525"/>
                </a:solidFill>
                <a:latin typeface="Inter" pitchFamily="34" charset="0"/>
                <a:ea typeface="Inter" pitchFamily="34" charset="-122"/>
                <a:cs typeface="Inter" pitchFamily="34" charset="-120"/>
              </a:rPr>
              <a:t>Casetext</a:t>
            </a:r>
            <a:r>
              <a:rPr lang="en-US" sz="1750" kern="0" spc="-36" dirty="0">
                <a:solidFill>
                  <a:srgbClr val="272525"/>
                </a:solidFill>
                <a:latin typeface="Inter" pitchFamily="34" charset="0"/>
                <a:ea typeface="Inter" pitchFamily="34" charset="-122"/>
                <a:cs typeface="Inter" pitchFamily="34" charset="-120"/>
              </a:rPr>
              <a:t>: A legal research platform that uses NLP to provide case recommendations and automate document analysis.</a:t>
            </a:r>
            <a:endParaRPr lang="en-US" sz="1750" dirty="0"/>
          </a:p>
        </p:txBody>
      </p:sp>
      <p:sp>
        <p:nvSpPr>
          <p:cNvPr id="5" name="Text 3"/>
          <p:cNvSpPr/>
          <p:nvPr/>
        </p:nvSpPr>
        <p:spPr>
          <a:xfrm>
            <a:off x="793790" y="4041100"/>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b="1" kern="0" spc="-36" dirty="0">
                <a:solidFill>
                  <a:srgbClr val="272525"/>
                </a:solidFill>
                <a:latin typeface="Inter" pitchFamily="34" charset="0"/>
                <a:ea typeface="Inter" pitchFamily="34" charset="-122"/>
                <a:cs typeface="Inter" pitchFamily="34" charset="-120"/>
              </a:rPr>
              <a:t>ROSS Intelligence</a:t>
            </a:r>
            <a:r>
              <a:rPr lang="en-US" sz="1750" kern="0" spc="-36" dirty="0">
                <a:solidFill>
                  <a:srgbClr val="272525"/>
                </a:solidFill>
                <a:latin typeface="Inter" pitchFamily="34" charset="0"/>
                <a:ea typeface="Inter" pitchFamily="34" charset="-122"/>
                <a:cs typeface="Inter" pitchFamily="34" charset="-120"/>
              </a:rPr>
              <a:t>: An AI-driven legal assistant that helps attorneys research faster and more effectively.</a:t>
            </a:r>
            <a:endParaRPr lang="en-US" sz="1750" dirty="0"/>
          </a:p>
        </p:txBody>
      </p:sp>
      <p:sp>
        <p:nvSpPr>
          <p:cNvPr id="6" name="Text 4"/>
          <p:cNvSpPr/>
          <p:nvPr/>
        </p:nvSpPr>
        <p:spPr>
          <a:xfrm>
            <a:off x="793790" y="4483298"/>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b="1" kern="0" spc="-36" dirty="0">
                <a:solidFill>
                  <a:srgbClr val="272525"/>
                </a:solidFill>
                <a:latin typeface="Inter" pitchFamily="34" charset="0"/>
                <a:ea typeface="Inter" pitchFamily="34" charset="-122"/>
                <a:cs typeface="Inter" pitchFamily="34" charset="-120"/>
              </a:rPr>
              <a:t>LegalMation</a:t>
            </a:r>
            <a:r>
              <a:rPr lang="en-US" sz="1750" kern="0" spc="-36" dirty="0">
                <a:solidFill>
                  <a:srgbClr val="272525"/>
                </a:solidFill>
                <a:latin typeface="Inter" pitchFamily="34" charset="0"/>
                <a:ea typeface="Inter" pitchFamily="34" charset="-122"/>
                <a:cs typeface="Inter" pitchFamily="34" charset="-120"/>
              </a:rPr>
              <a:t>: Uses NLP to automate the drafting of legal documents and initial case assessments.</a:t>
            </a:r>
            <a:endParaRPr lang="en-US" sz="1750" dirty="0"/>
          </a:p>
        </p:txBody>
      </p:sp>
      <p:sp>
        <p:nvSpPr>
          <p:cNvPr id="7" name="Text 5"/>
          <p:cNvSpPr/>
          <p:nvPr/>
        </p:nvSpPr>
        <p:spPr>
          <a:xfrm>
            <a:off x="793790" y="4925497"/>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b="1" kern="0" spc="-36" dirty="0">
                <a:solidFill>
                  <a:srgbClr val="272525"/>
                </a:solidFill>
                <a:latin typeface="Inter" pitchFamily="34" charset="0"/>
                <a:ea typeface="Inter" pitchFamily="34" charset="-122"/>
                <a:cs typeface="Inter" pitchFamily="34" charset="-120"/>
              </a:rPr>
              <a:t>Intellilex</a:t>
            </a:r>
            <a:r>
              <a:rPr lang="en-US" sz="1750" kern="0" spc="-36" dirty="0">
                <a:solidFill>
                  <a:srgbClr val="272525"/>
                </a:solidFill>
                <a:latin typeface="Inter" pitchFamily="34" charset="0"/>
                <a:ea typeface="Inter" pitchFamily="34" charset="-122"/>
                <a:cs typeface="Inter" pitchFamily="34" charset="-120"/>
              </a:rPr>
              <a:t>: Focuses on searching and organizing legal documents using machine learning and NLP techniques.</a:t>
            </a:r>
            <a:endParaRPr lang="en-US" sz="1750" dirty="0"/>
          </a:p>
        </p:txBody>
      </p:sp>
      <p:sp>
        <p:nvSpPr>
          <p:cNvPr id="8" name="Text 6"/>
          <p:cNvSpPr/>
          <p:nvPr/>
        </p:nvSpPr>
        <p:spPr>
          <a:xfrm>
            <a:off x="793790" y="5543550"/>
            <a:ext cx="13042821" cy="725805"/>
          </a:xfrm>
          <a:prstGeom prst="rect">
            <a:avLst/>
          </a:prstGeom>
          <a:noFill/>
          <a:ln/>
        </p:spPr>
        <p:txBody>
          <a:bodyPr wrap="squar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These tools highlight the growing interest in applying NLP models like Legal-BERT to streamline legal processes and improve efficiency.</a:t>
            </a:r>
            <a:endParaRPr lang="en-US" sz="1750" dirty="0"/>
          </a:p>
        </p:txBody>
      </p:sp>
      <p:sp>
        <p:nvSpPr>
          <p:cNvPr id="9" name="Rectangle 8">
            <a:extLst>
              <a:ext uri="{FF2B5EF4-FFF2-40B4-BE49-F238E27FC236}">
                <a16:creationId xmlns:a16="http://schemas.microsoft.com/office/drawing/2014/main" id="{E0CAFA21-23EC-A108-AEF2-264DDEFA1CCA}"/>
              </a:ext>
            </a:extLst>
          </p:cNvPr>
          <p:cNvSpPr/>
          <p:nvPr/>
        </p:nvSpPr>
        <p:spPr>
          <a:xfrm>
            <a:off x="12600878" y="7343567"/>
            <a:ext cx="1918010" cy="88094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624840" y="491014"/>
            <a:ext cx="8927544" cy="1115854"/>
          </a:xfrm>
          <a:prstGeom prst="rect">
            <a:avLst/>
          </a:prstGeom>
          <a:noFill/>
          <a:ln/>
        </p:spPr>
        <p:txBody>
          <a:bodyPr wrap="none" lIns="0" tIns="0" rIns="0" bIns="0" rtlCol="0" anchor="t"/>
          <a:lstStyle/>
          <a:p>
            <a:pPr marL="0" indent="0">
              <a:lnSpc>
                <a:spcPts val="8750"/>
              </a:lnSpc>
              <a:buNone/>
            </a:pPr>
            <a:r>
              <a:rPr lang="en-US" sz="7000" b="1" kern="0" spc="-211" dirty="0">
                <a:solidFill>
                  <a:srgbClr val="000000"/>
                </a:solidFill>
                <a:latin typeface="Inter Bold" pitchFamily="34" charset="0"/>
                <a:ea typeface="Inter Bold" pitchFamily="34" charset="-122"/>
                <a:cs typeface="Inter Bold" pitchFamily="34" charset="-120"/>
              </a:rPr>
              <a:t>Dataset</a:t>
            </a:r>
            <a:endParaRPr lang="en-US" sz="7000" dirty="0"/>
          </a:p>
        </p:txBody>
      </p:sp>
      <p:sp>
        <p:nvSpPr>
          <p:cNvPr id="3" name="Text 1"/>
          <p:cNvSpPr/>
          <p:nvPr/>
        </p:nvSpPr>
        <p:spPr>
          <a:xfrm>
            <a:off x="624840" y="1963936"/>
            <a:ext cx="13380720" cy="285750"/>
          </a:xfrm>
          <a:prstGeom prst="rect">
            <a:avLst/>
          </a:prstGeom>
          <a:noFill/>
          <a:ln/>
        </p:spPr>
        <p:txBody>
          <a:bodyPr wrap="none" lIns="0" tIns="0" rIns="0" bIns="0" rtlCol="0" anchor="t"/>
          <a:lstStyle/>
          <a:p>
            <a:pPr marL="0" indent="0">
              <a:lnSpc>
                <a:spcPts val="2200"/>
              </a:lnSpc>
              <a:buNone/>
            </a:pPr>
            <a:r>
              <a:rPr lang="en-US" sz="1400" kern="0" spc="-28" dirty="0">
                <a:solidFill>
                  <a:srgbClr val="272525"/>
                </a:solidFill>
                <a:latin typeface="Inter" pitchFamily="34" charset="0"/>
                <a:ea typeface="Inter" pitchFamily="34" charset="-122"/>
                <a:cs typeface="Inter" pitchFamily="34" charset="-120"/>
              </a:rPr>
              <a:t>The dataset for this project is sourced from Kaggle (</a:t>
            </a:r>
            <a:r>
              <a:rPr lang="en-US" sz="1400" i="1" u="sng" kern="0" spc="-28" dirty="0">
                <a:solidFill>
                  <a:srgbClr val="4950BC"/>
                </a:solidFill>
                <a:latin typeface="Inter" pitchFamily="34" charset="0"/>
                <a:ea typeface="Inter" pitchFamily="34" charset="-122"/>
                <a:cs typeface="Inter" pitchFamily="34" charset="-120"/>
                <a:hlinkClick r:id="rId3">
                  <a:extLst>
                    <a:ext uri="{A12FA001-AC4F-418D-AE19-62706E023703}">
                      <ahyp:hlinkClr xmlns:ahyp="http://schemas.microsoft.com/office/drawing/2018/hyperlinkcolor" val="tx"/>
                    </a:ext>
                  </a:extLst>
                </a:hlinkClick>
              </a:rPr>
              <a:t>"LLM Fine-Tuning Dataset of Indian Legal Texts"</a:t>
            </a:r>
            <a:r>
              <a:rPr lang="en-US" sz="1400" kern="0" spc="-28" dirty="0">
                <a:solidFill>
                  <a:srgbClr val="272525"/>
                </a:solidFill>
                <a:latin typeface="Inter" pitchFamily="34" charset="0"/>
                <a:ea typeface="Inter" pitchFamily="34" charset="-122"/>
                <a:cs typeface="Inter" pitchFamily="34" charset="-120"/>
              </a:rPr>
              <a:t>) and includes three key components:</a:t>
            </a:r>
            <a:endParaRPr lang="en-US" sz="1400" dirty="0"/>
          </a:p>
        </p:txBody>
      </p:sp>
      <p:sp>
        <p:nvSpPr>
          <p:cNvPr id="4" name="Text 2"/>
          <p:cNvSpPr/>
          <p:nvPr/>
        </p:nvSpPr>
        <p:spPr>
          <a:xfrm>
            <a:off x="624840" y="2450544"/>
            <a:ext cx="13380720" cy="285750"/>
          </a:xfrm>
          <a:prstGeom prst="rect">
            <a:avLst/>
          </a:prstGeom>
          <a:noFill/>
          <a:ln/>
        </p:spPr>
        <p:txBody>
          <a:bodyPr wrap="none" lIns="0" tIns="0" rIns="0" bIns="0" rtlCol="0" anchor="t"/>
          <a:lstStyle/>
          <a:p>
            <a:pPr marL="342900" indent="-342900" algn="l">
              <a:lnSpc>
                <a:spcPts val="2200"/>
              </a:lnSpc>
              <a:buSzPct val="100000"/>
              <a:buChar char="•"/>
            </a:pPr>
            <a:r>
              <a:rPr lang="en-US" sz="1400" b="1" kern="0" spc="-28" dirty="0">
                <a:solidFill>
                  <a:srgbClr val="272525"/>
                </a:solidFill>
                <a:latin typeface="Inter" pitchFamily="34" charset="0"/>
                <a:ea typeface="Inter" pitchFamily="34" charset="-122"/>
                <a:cs typeface="Inter" pitchFamily="34" charset="-120"/>
              </a:rPr>
              <a:t>Indian Penal Code (IPC)</a:t>
            </a:r>
            <a:r>
              <a:rPr lang="en-US" sz="1400" kern="0" spc="-28" dirty="0">
                <a:solidFill>
                  <a:srgbClr val="272525"/>
                </a:solidFill>
                <a:latin typeface="Inter" pitchFamily="34" charset="0"/>
                <a:ea typeface="Inter" pitchFamily="34" charset="-122"/>
                <a:cs typeface="Inter" pitchFamily="34" charset="-120"/>
              </a:rPr>
              <a:t>: Comprehensive criminal law.</a:t>
            </a:r>
            <a:endParaRPr lang="en-US" sz="1400" dirty="0"/>
          </a:p>
        </p:txBody>
      </p:sp>
      <p:sp>
        <p:nvSpPr>
          <p:cNvPr id="5" name="Text 3"/>
          <p:cNvSpPr/>
          <p:nvPr/>
        </p:nvSpPr>
        <p:spPr>
          <a:xfrm>
            <a:off x="624840" y="2798683"/>
            <a:ext cx="13380720" cy="285750"/>
          </a:xfrm>
          <a:prstGeom prst="rect">
            <a:avLst/>
          </a:prstGeom>
          <a:noFill/>
          <a:ln/>
        </p:spPr>
        <p:txBody>
          <a:bodyPr wrap="none" lIns="0" tIns="0" rIns="0" bIns="0" rtlCol="0" anchor="t"/>
          <a:lstStyle/>
          <a:p>
            <a:pPr marL="342900" indent="-342900" algn="l">
              <a:lnSpc>
                <a:spcPts val="2200"/>
              </a:lnSpc>
              <a:buSzPct val="100000"/>
              <a:buChar char="•"/>
            </a:pPr>
            <a:r>
              <a:rPr lang="en-US" sz="1400" b="1" kern="0" spc="-28" dirty="0">
                <a:solidFill>
                  <a:srgbClr val="272525"/>
                </a:solidFill>
                <a:latin typeface="Inter" pitchFamily="34" charset="0"/>
                <a:ea typeface="Inter" pitchFamily="34" charset="-122"/>
                <a:cs typeface="Inter" pitchFamily="34" charset="-120"/>
              </a:rPr>
              <a:t>Code of Criminal Procedure (CrPC)</a:t>
            </a:r>
            <a:r>
              <a:rPr lang="en-US" sz="1400" kern="0" spc="-28" dirty="0">
                <a:solidFill>
                  <a:srgbClr val="272525"/>
                </a:solidFill>
                <a:latin typeface="Inter" pitchFamily="34" charset="0"/>
                <a:ea typeface="Inter" pitchFamily="34" charset="-122"/>
                <a:cs typeface="Inter" pitchFamily="34" charset="-120"/>
              </a:rPr>
              <a:t>: Rules governing criminal law proceedings.</a:t>
            </a:r>
            <a:endParaRPr lang="en-US" sz="1400" dirty="0"/>
          </a:p>
        </p:txBody>
      </p:sp>
      <p:sp>
        <p:nvSpPr>
          <p:cNvPr id="6" name="Text 4"/>
          <p:cNvSpPr/>
          <p:nvPr/>
        </p:nvSpPr>
        <p:spPr>
          <a:xfrm>
            <a:off x="624840" y="3146822"/>
            <a:ext cx="13380720" cy="285750"/>
          </a:xfrm>
          <a:prstGeom prst="rect">
            <a:avLst/>
          </a:prstGeom>
          <a:noFill/>
          <a:ln/>
        </p:spPr>
        <p:txBody>
          <a:bodyPr wrap="none" lIns="0" tIns="0" rIns="0" bIns="0" rtlCol="0" anchor="t"/>
          <a:lstStyle/>
          <a:p>
            <a:pPr marL="342900" indent="-342900" algn="l">
              <a:lnSpc>
                <a:spcPts val="2200"/>
              </a:lnSpc>
              <a:buSzPct val="100000"/>
              <a:buChar char="•"/>
            </a:pPr>
            <a:r>
              <a:rPr lang="en-US" sz="1400" b="1" kern="0" spc="-28" dirty="0">
                <a:solidFill>
                  <a:srgbClr val="272525"/>
                </a:solidFill>
                <a:latin typeface="Inter" pitchFamily="34" charset="0"/>
                <a:ea typeface="Inter" pitchFamily="34" charset="-122"/>
                <a:cs typeface="Inter" pitchFamily="34" charset="-120"/>
              </a:rPr>
              <a:t>Constitution of India</a:t>
            </a:r>
            <a:r>
              <a:rPr lang="en-US" sz="1400" kern="0" spc="-28" dirty="0">
                <a:solidFill>
                  <a:srgbClr val="272525"/>
                </a:solidFill>
                <a:latin typeface="Inter" pitchFamily="34" charset="0"/>
                <a:ea typeface="Inter" pitchFamily="34" charset="-122"/>
                <a:cs typeface="Inter" pitchFamily="34" charset="-120"/>
              </a:rPr>
              <a:t>: The foundational legal document defining the government's structure and functioning.</a:t>
            </a:r>
            <a:endParaRPr lang="en-US" sz="1400" dirty="0"/>
          </a:p>
        </p:txBody>
      </p:sp>
      <p:sp>
        <p:nvSpPr>
          <p:cNvPr id="7" name="Text 5"/>
          <p:cNvSpPr/>
          <p:nvPr/>
        </p:nvSpPr>
        <p:spPr>
          <a:xfrm>
            <a:off x="624840" y="3700343"/>
            <a:ext cx="3570922" cy="446246"/>
          </a:xfrm>
          <a:prstGeom prst="rect">
            <a:avLst/>
          </a:prstGeom>
          <a:noFill/>
          <a:ln/>
        </p:spPr>
        <p:txBody>
          <a:bodyPr wrap="none" lIns="0" tIns="0" rIns="0" bIns="0" rtlCol="0" anchor="t"/>
          <a:lstStyle/>
          <a:p>
            <a:pPr marL="0" indent="0">
              <a:lnSpc>
                <a:spcPts val="3500"/>
              </a:lnSpc>
              <a:buNone/>
            </a:pPr>
            <a:r>
              <a:rPr lang="en-US" sz="2800" b="1" kern="0" spc="-84" dirty="0">
                <a:solidFill>
                  <a:srgbClr val="000000"/>
                </a:solidFill>
                <a:latin typeface="Inter Bold" pitchFamily="34" charset="0"/>
                <a:ea typeface="Inter Bold" pitchFamily="34" charset="-122"/>
                <a:cs typeface="Inter Bold" pitchFamily="34" charset="-120"/>
              </a:rPr>
              <a:t>Dataset Details:</a:t>
            </a:r>
            <a:endParaRPr lang="en-US" sz="2800" dirty="0"/>
          </a:p>
        </p:txBody>
      </p:sp>
      <p:sp>
        <p:nvSpPr>
          <p:cNvPr id="8" name="Text 6"/>
          <p:cNvSpPr/>
          <p:nvPr/>
        </p:nvSpPr>
        <p:spPr>
          <a:xfrm>
            <a:off x="624840" y="4414361"/>
            <a:ext cx="13380720" cy="571500"/>
          </a:xfrm>
          <a:prstGeom prst="rect">
            <a:avLst/>
          </a:prstGeom>
          <a:noFill/>
          <a:ln/>
        </p:spPr>
        <p:txBody>
          <a:bodyPr wrap="square" lIns="0" tIns="0" rIns="0" bIns="0" rtlCol="0" anchor="t"/>
          <a:lstStyle/>
          <a:p>
            <a:pPr marL="0" indent="0">
              <a:lnSpc>
                <a:spcPts val="2200"/>
              </a:lnSpc>
              <a:buNone/>
            </a:pPr>
            <a:r>
              <a:rPr lang="en-US" sz="1400" kern="0" spc="-28" dirty="0">
                <a:solidFill>
                  <a:srgbClr val="272525"/>
                </a:solidFill>
                <a:latin typeface="Inter" pitchFamily="34" charset="0"/>
                <a:ea typeface="Inter" pitchFamily="34" charset="-122"/>
                <a:cs typeface="Inter" pitchFamily="34" charset="-120"/>
              </a:rPr>
              <a:t>Each dataset contains legal questions or statements annotated with entity information. Entities include terms like sections, laws, charges, and legal codes. For example:</a:t>
            </a:r>
            <a:endParaRPr lang="en-US" sz="1400" dirty="0"/>
          </a:p>
        </p:txBody>
      </p:sp>
      <p:sp>
        <p:nvSpPr>
          <p:cNvPr id="9" name="Shape 7"/>
          <p:cNvSpPr/>
          <p:nvPr/>
        </p:nvSpPr>
        <p:spPr>
          <a:xfrm>
            <a:off x="624840" y="5186720"/>
            <a:ext cx="13380720" cy="2553652"/>
          </a:xfrm>
          <a:prstGeom prst="roundRect">
            <a:avLst>
              <a:gd name="adj" fmla="val 2937"/>
            </a:avLst>
          </a:prstGeom>
          <a:solidFill>
            <a:srgbClr val="DADBF1"/>
          </a:solidFill>
          <a:ln/>
        </p:spPr>
      </p:sp>
      <p:sp>
        <p:nvSpPr>
          <p:cNvPr id="10" name="Shape 8"/>
          <p:cNvSpPr/>
          <p:nvPr/>
        </p:nvSpPr>
        <p:spPr>
          <a:xfrm>
            <a:off x="616029" y="5186720"/>
            <a:ext cx="13398341" cy="2553652"/>
          </a:xfrm>
          <a:prstGeom prst="roundRect">
            <a:avLst>
              <a:gd name="adj" fmla="val 1049"/>
            </a:avLst>
          </a:prstGeom>
          <a:solidFill>
            <a:srgbClr val="DADBF1"/>
          </a:solidFill>
          <a:ln/>
        </p:spPr>
      </p:sp>
      <p:sp>
        <p:nvSpPr>
          <p:cNvPr id="11" name="Text 9"/>
          <p:cNvSpPr/>
          <p:nvPr/>
        </p:nvSpPr>
        <p:spPr>
          <a:xfrm>
            <a:off x="794504" y="5320546"/>
            <a:ext cx="13041392" cy="2286000"/>
          </a:xfrm>
          <a:prstGeom prst="rect">
            <a:avLst/>
          </a:prstGeom>
          <a:noFill/>
          <a:ln/>
        </p:spPr>
        <p:txBody>
          <a:bodyPr wrap="square" lIns="0" tIns="0" rIns="0" bIns="0" rtlCol="0" anchor="t"/>
          <a:lstStyle/>
          <a:p>
            <a:pPr marL="0" indent="0">
              <a:lnSpc>
                <a:spcPts val="2200"/>
              </a:lnSpc>
              <a:buNone/>
            </a:pPr>
            <a:r>
              <a:rPr lang="en-US" sz="1400" kern="0" spc="-28" dirty="0">
                <a:solidFill>
                  <a:srgbClr val="272525"/>
                </a:solidFill>
                <a:highlight>
                  <a:srgbClr val="DADBF1"/>
                </a:highlight>
                <a:latin typeface="Consolas" pitchFamily="34" charset="0"/>
                <a:ea typeface="Consolas" pitchFamily="34" charset="-122"/>
                <a:cs typeface="Consolas" pitchFamily="34" charset="-120"/>
              </a:rPr>
              <a:t>{</a:t>
            </a:r>
            <a:endParaRPr lang="en-US" sz="1400" dirty="0"/>
          </a:p>
          <a:p>
            <a:pPr marL="0" indent="0">
              <a:lnSpc>
                <a:spcPts val="2200"/>
              </a:lnSpc>
              <a:buNone/>
            </a:pPr>
            <a:r>
              <a:rPr lang="en-US" sz="1400" kern="0" spc="-28" dirty="0">
                <a:solidFill>
                  <a:srgbClr val="272525"/>
                </a:solidFill>
                <a:highlight>
                  <a:srgbClr val="DADBF1"/>
                </a:highlight>
                <a:latin typeface="Consolas" pitchFamily="34" charset="0"/>
                <a:ea typeface="Consolas" pitchFamily="34" charset="-122"/>
                <a:cs typeface="Consolas" pitchFamily="34" charset="-120"/>
              </a:rPr>
              <a:t>    "text": "The accused has been charged under Section 302 of the Indian Penal Code.",</a:t>
            </a:r>
            <a:endParaRPr lang="en-US" sz="1400" dirty="0"/>
          </a:p>
          <a:p>
            <a:pPr marL="0" indent="0">
              <a:lnSpc>
                <a:spcPts val="2200"/>
              </a:lnSpc>
              <a:buNone/>
            </a:pPr>
            <a:r>
              <a:rPr lang="en-US" sz="1400" kern="0" spc="-28" dirty="0">
                <a:solidFill>
                  <a:srgbClr val="272525"/>
                </a:solidFill>
                <a:highlight>
                  <a:srgbClr val="DADBF1"/>
                </a:highlight>
                <a:latin typeface="Consolas" pitchFamily="34" charset="0"/>
                <a:ea typeface="Consolas" pitchFamily="34" charset="-122"/>
                <a:cs typeface="Consolas" pitchFamily="34" charset="-120"/>
              </a:rPr>
              <a:t>    "entities": [</a:t>
            </a:r>
            <a:endParaRPr lang="en-US" sz="1400" dirty="0"/>
          </a:p>
          <a:p>
            <a:pPr marL="0" indent="0">
              <a:lnSpc>
                <a:spcPts val="2200"/>
              </a:lnSpc>
              <a:buNone/>
            </a:pPr>
            <a:r>
              <a:rPr lang="en-US" sz="1400" kern="0" spc="-28" dirty="0">
                <a:solidFill>
                  <a:srgbClr val="272525"/>
                </a:solidFill>
                <a:highlight>
                  <a:srgbClr val="DADBF1"/>
                </a:highlight>
                <a:latin typeface="Consolas" pitchFamily="34" charset="0"/>
                <a:ea typeface="Consolas" pitchFamily="34" charset="-122"/>
                <a:cs typeface="Consolas" pitchFamily="34" charset="-120"/>
              </a:rPr>
              <a:t>        {"start": 0, "end": 7, "label": "PERSON"},</a:t>
            </a:r>
            <a:endParaRPr lang="en-US" sz="1400" dirty="0"/>
          </a:p>
          <a:p>
            <a:pPr marL="0" indent="0">
              <a:lnSpc>
                <a:spcPts val="2200"/>
              </a:lnSpc>
              <a:buNone/>
            </a:pPr>
            <a:r>
              <a:rPr lang="en-US" sz="1400" kern="0" spc="-28" dirty="0">
                <a:solidFill>
                  <a:srgbClr val="272525"/>
                </a:solidFill>
                <a:highlight>
                  <a:srgbClr val="DADBF1"/>
                </a:highlight>
                <a:latin typeface="Consolas" pitchFamily="34" charset="0"/>
                <a:ea typeface="Consolas" pitchFamily="34" charset="-122"/>
                <a:cs typeface="Consolas" pitchFamily="34" charset="-120"/>
              </a:rPr>
              <a:t>        {"start": 28, "end": 35, "label": "SECTION"},</a:t>
            </a:r>
            <a:endParaRPr lang="en-US" sz="1400" dirty="0"/>
          </a:p>
          <a:p>
            <a:pPr marL="0" indent="0">
              <a:lnSpc>
                <a:spcPts val="2200"/>
              </a:lnSpc>
              <a:buNone/>
            </a:pPr>
            <a:r>
              <a:rPr lang="en-US" sz="1400" kern="0" spc="-28" dirty="0">
                <a:solidFill>
                  <a:srgbClr val="272525"/>
                </a:solidFill>
                <a:highlight>
                  <a:srgbClr val="DADBF1"/>
                </a:highlight>
                <a:latin typeface="Consolas" pitchFamily="34" charset="0"/>
                <a:ea typeface="Consolas" pitchFamily="34" charset="-122"/>
                <a:cs typeface="Consolas" pitchFamily="34" charset="-120"/>
              </a:rPr>
              <a:t>        {"start": 44, "end": 63, "label": "LEGAL_CODE"}</a:t>
            </a:r>
            <a:endParaRPr lang="en-US" sz="1400" dirty="0"/>
          </a:p>
          <a:p>
            <a:pPr marL="0" indent="0">
              <a:lnSpc>
                <a:spcPts val="2200"/>
              </a:lnSpc>
              <a:buNone/>
            </a:pPr>
            <a:r>
              <a:rPr lang="en-US" sz="1400" kern="0" spc="-28" dirty="0">
                <a:solidFill>
                  <a:srgbClr val="272525"/>
                </a:solidFill>
                <a:highlight>
                  <a:srgbClr val="DADBF1"/>
                </a:highlight>
                <a:latin typeface="Consolas" pitchFamily="34" charset="0"/>
                <a:ea typeface="Consolas" pitchFamily="34" charset="-122"/>
                <a:cs typeface="Consolas" pitchFamily="34" charset="-120"/>
              </a:rPr>
              <a:t>    ]</a:t>
            </a:r>
            <a:endParaRPr lang="en-US" sz="1400" dirty="0"/>
          </a:p>
          <a:p>
            <a:pPr marL="0" indent="0">
              <a:lnSpc>
                <a:spcPts val="2200"/>
              </a:lnSpc>
              <a:buNone/>
            </a:pPr>
            <a:r>
              <a:rPr lang="en-US" sz="1400" kern="0" spc="-28" dirty="0">
                <a:solidFill>
                  <a:srgbClr val="272525"/>
                </a:solidFill>
                <a:highlight>
                  <a:srgbClr val="DADBF1"/>
                </a:highlight>
                <a:latin typeface="Consolas" pitchFamily="34" charset="0"/>
                <a:ea typeface="Consolas" pitchFamily="34" charset="-122"/>
                <a:cs typeface="Consolas" pitchFamily="34" charset="-120"/>
              </a:rPr>
              <a:t>}</a:t>
            </a:r>
            <a:endParaRPr lang="en-US" sz="1400" dirty="0"/>
          </a:p>
        </p:txBody>
      </p:sp>
      <p:sp>
        <p:nvSpPr>
          <p:cNvPr id="12" name="Rectangle 11">
            <a:extLst>
              <a:ext uri="{FF2B5EF4-FFF2-40B4-BE49-F238E27FC236}">
                <a16:creationId xmlns:a16="http://schemas.microsoft.com/office/drawing/2014/main" id="{062F636E-2F0D-A8EB-4EA6-E97EEF09DF1F}"/>
              </a:ext>
            </a:extLst>
          </p:cNvPr>
          <p:cNvSpPr/>
          <p:nvPr/>
        </p:nvSpPr>
        <p:spPr>
          <a:xfrm>
            <a:off x="12600878" y="7740371"/>
            <a:ext cx="1918010" cy="48414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2799398"/>
            <a:ext cx="4536519" cy="566976"/>
          </a:xfrm>
          <a:prstGeom prst="rect">
            <a:avLst/>
          </a:prstGeom>
          <a:noFill/>
          <a:ln/>
        </p:spPr>
        <p:txBody>
          <a:bodyPr wrap="none" lIns="0" tIns="0" rIns="0" bIns="0" rtlCol="0" anchor="t"/>
          <a:lstStyle/>
          <a:p>
            <a:pPr marL="0" indent="0">
              <a:lnSpc>
                <a:spcPts val="4450"/>
              </a:lnSpc>
              <a:buNone/>
            </a:pPr>
            <a:r>
              <a:rPr lang="en-US" sz="3550" b="1" kern="0" spc="-107" dirty="0">
                <a:solidFill>
                  <a:srgbClr val="000000"/>
                </a:solidFill>
                <a:latin typeface="Inter Bold" pitchFamily="34" charset="0"/>
                <a:ea typeface="Inter Bold" pitchFamily="34" charset="-122"/>
                <a:cs typeface="Inter Bold" pitchFamily="34" charset="-120"/>
              </a:rPr>
              <a:t>Preprocessing:</a:t>
            </a:r>
            <a:endParaRPr lang="en-US" sz="3550" dirty="0"/>
          </a:p>
        </p:txBody>
      </p:sp>
      <p:sp>
        <p:nvSpPr>
          <p:cNvPr id="3" name="Text 1"/>
          <p:cNvSpPr/>
          <p:nvPr/>
        </p:nvSpPr>
        <p:spPr>
          <a:xfrm>
            <a:off x="793790" y="3820001"/>
            <a:ext cx="13042821" cy="725805"/>
          </a:xfrm>
          <a:prstGeom prst="rect">
            <a:avLst/>
          </a:prstGeom>
          <a:noFill/>
          <a:ln/>
        </p:spPr>
        <p:txBody>
          <a:bodyPr wrap="square" lIns="0" tIns="0" rIns="0" bIns="0" rtlCol="0" anchor="t"/>
          <a:lstStyle/>
          <a:p>
            <a:pPr marL="342900" indent="-342900" algn="l">
              <a:lnSpc>
                <a:spcPts val="2850"/>
              </a:lnSpc>
              <a:buSzPct val="100000"/>
              <a:buChar char="•"/>
            </a:pPr>
            <a:r>
              <a:rPr lang="en-US" sz="1750" b="1" kern="0" spc="-36" dirty="0">
                <a:solidFill>
                  <a:srgbClr val="272525"/>
                </a:solidFill>
                <a:latin typeface="Inter" pitchFamily="34" charset="0"/>
                <a:ea typeface="Inter" pitchFamily="34" charset="-122"/>
                <a:cs typeface="Inter" pitchFamily="34" charset="-120"/>
              </a:rPr>
              <a:t>NER Conversion</a:t>
            </a:r>
            <a:r>
              <a:rPr lang="en-US" sz="1750" kern="0" spc="-36" dirty="0">
                <a:solidFill>
                  <a:srgbClr val="272525"/>
                </a:solidFill>
                <a:latin typeface="Inter" pitchFamily="34" charset="0"/>
                <a:ea typeface="Inter" pitchFamily="34" charset="-122"/>
                <a:cs typeface="Inter" pitchFamily="34" charset="-120"/>
              </a:rPr>
              <a:t>: Data was converted into a format suitable for training NER models, aligning entity annotations with token indices.</a:t>
            </a:r>
            <a:endParaRPr lang="en-US" sz="1750" dirty="0"/>
          </a:p>
        </p:txBody>
      </p:sp>
      <p:sp>
        <p:nvSpPr>
          <p:cNvPr id="4" name="Text 2"/>
          <p:cNvSpPr/>
          <p:nvPr/>
        </p:nvSpPr>
        <p:spPr>
          <a:xfrm>
            <a:off x="793790" y="4625102"/>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b="1" kern="0" spc="-36" dirty="0">
                <a:solidFill>
                  <a:srgbClr val="272525"/>
                </a:solidFill>
                <a:latin typeface="Inter" pitchFamily="34" charset="0"/>
                <a:ea typeface="Inter" pitchFamily="34" charset="-122"/>
                <a:cs typeface="Inter" pitchFamily="34" charset="-120"/>
              </a:rPr>
              <a:t>Tokenization</a:t>
            </a:r>
            <a:r>
              <a:rPr lang="en-US" sz="1750" kern="0" spc="-36" dirty="0">
                <a:solidFill>
                  <a:srgbClr val="272525"/>
                </a:solidFill>
                <a:latin typeface="Inter" pitchFamily="34" charset="0"/>
                <a:ea typeface="Inter" pitchFamily="34" charset="-122"/>
                <a:cs typeface="Inter" pitchFamily="34" charset="-120"/>
              </a:rPr>
              <a:t>: Texts were tokenized using BERT's tokenizer to handle subword units while preserving entity alignments.</a:t>
            </a:r>
            <a:endParaRPr lang="en-US" sz="1750" dirty="0"/>
          </a:p>
        </p:txBody>
      </p:sp>
      <p:sp>
        <p:nvSpPr>
          <p:cNvPr id="5" name="Text 3"/>
          <p:cNvSpPr/>
          <p:nvPr/>
        </p:nvSpPr>
        <p:spPr>
          <a:xfrm>
            <a:off x="793790" y="5067300"/>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b="1" kern="0" spc="-36" dirty="0">
                <a:solidFill>
                  <a:srgbClr val="272525"/>
                </a:solidFill>
                <a:latin typeface="Inter" pitchFamily="34" charset="0"/>
                <a:ea typeface="Inter" pitchFamily="34" charset="-122"/>
                <a:cs typeface="Inter" pitchFamily="34" charset="-120"/>
              </a:rPr>
              <a:t>Data Splitting</a:t>
            </a:r>
            <a:r>
              <a:rPr lang="en-US" sz="1750" kern="0" spc="-36" dirty="0">
                <a:solidFill>
                  <a:srgbClr val="272525"/>
                </a:solidFill>
                <a:latin typeface="Inter" pitchFamily="34" charset="0"/>
                <a:ea typeface="Inter" pitchFamily="34" charset="-122"/>
                <a:cs typeface="Inter" pitchFamily="34" charset="-120"/>
              </a:rPr>
              <a:t>: The dataset was split into training (90%) and validation (10%) sets.</a:t>
            </a:r>
            <a:endParaRPr lang="en-US" sz="1750" dirty="0"/>
          </a:p>
        </p:txBody>
      </p:sp>
      <p:sp>
        <p:nvSpPr>
          <p:cNvPr id="6" name="Rectangle 5">
            <a:extLst>
              <a:ext uri="{FF2B5EF4-FFF2-40B4-BE49-F238E27FC236}">
                <a16:creationId xmlns:a16="http://schemas.microsoft.com/office/drawing/2014/main" id="{1AA41D88-1DBC-8F24-ECEC-7C877F86648B}"/>
              </a:ext>
            </a:extLst>
          </p:cNvPr>
          <p:cNvSpPr/>
          <p:nvPr/>
        </p:nvSpPr>
        <p:spPr>
          <a:xfrm>
            <a:off x="12600878" y="7343567"/>
            <a:ext cx="1918010" cy="88094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0" y="1668185"/>
            <a:ext cx="12716351" cy="1417677"/>
          </a:xfrm>
          <a:prstGeom prst="rect">
            <a:avLst/>
          </a:prstGeom>
          <a:noFill/>
          <a:ln/>
        </p:spPr>
        <p:txBody>
          <a:bodyPr wrap="none" lIns="0" tIns="0" rIns="0" bIns="0" rtlCol="0" anchor="t"/>
          <a:lstStyle/>
          <a:p>
            <a:pPr marL="0" indent="0">
              <a:lnSpc>
                <a:spcPts val="11150"/>
              </a:lnSpc>
              <a:buNone/>
            </a:pPr>
            <a:r>
              <a:rPr lang="en-US" sz="8900" b="1" kern="0" spc="-268" dirty="0">
                <a:solidFill>
                  <a:srgbClr val="000000"/>
                </a:solidFill>
                <a:latin typeface="Inter Bold" pitchFamily="34" charset="0"/>
                <a:ea typeface="Inter Bold" pitchFamily="34" charset="-122"/>
                <a:cs typeface="Inter Bold" pitchFamily="34" charset="-120"/>
              </a:rPr>
              <a:t>Methodology and Model</a:t>
            </a:r>
            <a:endParaRPr lang="en-US" sz="8900" dirty="0"/>
          </a:p>
        </p:txBody>
      </p:sp>
      <p:sp>
        <p:nvSpPr>
          <p:cNvPr id="3" name="Text 1"/>
          <p:cNvSpPr/>
          <p:nvPr/>
        </p:nvSpPr>
        <p:spPr>
          <a:xfrm>
            <a:off x="793790" y="3426023"/>
            <a:ext cx="6423065" cy="566976"/>
          </a:xfrm>
          <a:prstGeom prst="rect">
            <a:avLst/>
          </a:prstGeom>
          <a:noFill/>
          <a:ln/>
        </p:spPr>
        <p:txBody>
          <a:bodyPr wrap="none" lIns="0" tIns="0" rIns="0" bIns="0" rtlCol="0" anchor="t"/>
          <a:lstStyle/>
          <a:p>
            <a:pPr marL="0" indent="0">
              <a:lnSpc>
                <a:spcPts val="4450"/>
              </a:lnSpc>
              <a:buNone/>
            </a:pPr>
            <a:r>
              <a:rPr lang="en-US" sz="3550" b="1" kern="0" spc="-107" dirty="0">
                <a:solidFill>
                  <a:srgbClr val="000000"/>
                </a:solidFill>
                <a:latin typeface="Inter Bold" pitchFamily="34" charset="0"/>
                <a:ea typeface="Inter Bold" pitchFamily="34" charset="-122"/>
                <a:cs typeface="Inter Bold" pitchFamily="34" charset="-120"/>
              </a:rPr>
              <a:t>Objectives of the Methodology</a:t>
            </a:r>
            <a:endParaRPr lang="en-US" sz="3550" dirty="0"/>
          </a:p>
        </p:txBody>
      </p:sp>
      <p:sp>
        <p:nvSpPr>
          <p:cNvPr id="4" name="Text 2"/>
          <p:cNvSpPr/>
          <p:nvPr/>
        </p:nvSpPr>
        <p:spPr>
          <a:xfrm>
            <a:off x="793790" y="4333161"/>
            <a:ext cx="13042821" cy="725805"/>
          </a:xfrm>
          <a:prstGeom prst="rect">
            <a:avLst/>
          </a:prstGeom>
          <a:noFill/>
          <a:ln/>
        </p:spPr>
        <p:txBody>
          <a:bodyPr wrap="squar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The primary objective of the methodology was to fine-tune the Legal-BERT model to perform Named Entity Recognition (NER) on Indian legal documents. The methodology focused on:</a:t>
            </a:r>
            <a:endParaRPr lang="en-US" sz="1750" dirty="0"/>
          </a:p>
        </p:txBody>
      </p:sp>
      <p:sp>
        <p:nvSpPr>
          <p:cNvPr id="5" name="Text 3"/>
          <p:cNvSpPr/>
          <p:nvPr/>
        </p:nvSpPr>
        <p:spPr>
          <a:xfrm>
            <a:off x="793790" y="5314117"/>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kern="0" spc="-36" dirty="0">
                <a:solidFill>
                  <a:srgbClr val="272525"/>
                </a:solidFill>
                <a:latin typeface="Inter" pitchFamily="34" charset="0"/>
                <a:ea typeface="Inter" pitchFamily="34" charset="-122"/>
                <a:cs typeface="Inter" pitchFamily="34" charset="-120"/>
              </a:rPr>
              <a:t>Preprocessing the dataset to match the required format for NER tasks.</a:t>
            </a:r>
            <a:endParaRPr lang="en-US" sz="1750" dirty="0"/>
          </a:p>
        </p:txBody>
      </p:sp>
      <p:sp>
        <p:nvSpPr>
          <p:cNvPr id="6" name="Text 4"/>
          <p:cNvSpPr/>
          <p:nvPr/>
        </p:nvSpPr>
        <p:spPr>
          <a:xfrm>
            <a:off x="793790" y="5756315"/>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kern="0" spc="-36" dirty="0">
                <a:solidFill>
                  <a:srgbClr val="272525"/>
                </a:solidFill>
                <a:latin typeface="Inter" pitchFamily="34" charset="0"/>
                <a:ea typeface="Inter" pitchFamily="34" charset="-122"/>
                <a:cs typeface="Inter" pitchFamily="34" charset="-120"/>
              </a:rPr>
              <a:t>Training the Legal-BERT model for domain-specific entity recognition.</a:t>
            </a:r>
            <a:endParaRPr lang="en-US" sz="1750" dirty="0"/>
          </a:p>
        </p:txBody>
      </p:sp>
      <p:sp>
        <p:nvSpPr>
          <p:cNvPr id="7" name="Text 5"/>
          <p:cNvSpPr/>
          <p:nvPr/>
        </p:nvSpPr>
        <p:spPr>
          <a:xfrm>
            <a:off x="793790" y="6198513"/>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kern="0" spc="-36" dirty="0">
                <a:solidFill>
                  <a:srgbClr val="272525"/>
                </a:solidFill>
                <a:latin typeface="Inter" pitchFamily="34" charset="0"/>
                <a:ea typeface="Inter" pitchFamily="34" charset="-122"/>
                <a:cs typeface="Inter" pitchFamily="34" charset="-120"/>
              </a:rPr>
              <a:t>Evaluating the model using appropriate metrics to validate its effectiveness.</a:t>
            </a:r>
            <a:endParaRPr lang="en-US" sz="1750" dirty="0"/>
          </a:p>
        </p:txBody>
      </p:sp>
      <p:sp>
        <p:nvSpPr>
          <p:cNvPr id="8" name="Rectangle 7">
            <a:extLst>
              <a:ext uri="{FF2B5EF4-FFF2-40B4-BE49-F238E27FC236}">
                <a16:creationId xmlns:a16="http://schemas.microsoft.com/office/drawing/2014/main" id="{84D1A6D7-9D93-F3E7-AC68-84B69568DBAB}"/>
              </a:ext>
            </a:extLst>
          </p:cNvPr>
          <p:cNvSpPr/>
          <p:nvPr/>
        </p:nvSpPr>
        <p:spPr>
          <a:xfrm>
            <a:off x="12600878" y="7343567"/>
            <a:ext cx="1918010" cy="88094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1192768"/>
            <a:ext cx="6230541" cy="566976"/>
          </a:xfrm>
          <a:prstGeom prst="rect">
            <a:avLst/>
          </a:prstGeom>
          <a:noFill/>
          <a:ln/>
        </p:spPr>
        <p:txBody>
          <a:bodyPr wrap="none" lIns="0" tIns="0" rIns="0" bIns="0" rtlCol="0" anchor="t"/>
          <a:lstStyle/>
          <a:p>
            <a:pPr marL="0" indent="0">
              <a:lnSpc>
                <a:spcPts val="4450"/>
              </a:lnSpc>
              <a:buNone/>
            </a:pPr>
            <a:r>
              <a:rPr lang="en-US" sz="3550" b="1" kern="0" spc="-107" dirty="0">
                <a:solidFill>
                  <a:srgbClr val="000000"/>
                </a:solidFill>
                <a:latin typeface="Inter Bold" pitchFamily="34" charset="0"/>
                <a:ea typeface="Inter Bold" pitchFamily="34" charset="-122"/>
                <a:cs typeface="Inter Bold" pitchFamily="34" charset="-120"/>
              </a:rPr>
              <a:t>Key Steps in the Methodology</a:t>
            </a:r>
            <a:endParaRPr lang="en-US" sz="3550" dirty="0"/>
          </a:p>
        </p:txBody>
      </p:sp>
      <p:sp>
        <p:nvSpPr>
          <p:cNvPr id="3" name="Text 1"/>
          <p:cNvSpPr/>
          <p:nvPr/>
        </p:nvSpPr>
        <p:spPr>
          <a:xfrm>
            <a:off x="793790" y="1986558"/>
            <a:ext cx="4208978" cy="425291"/>
          </a:xfrm>
          <a:prstGeom prst="rect">
            <a:avLst/>
          </a:prstGeom>
          <a:noFill/>
          <a:ln/>
        </p:spPr>
        <p:txBody>
          <a:bodyPr wrap="none" lIns="0" tIns="0" rIns="0" bIns="0" rtlCol="0" anchor="t"/>
          <a:lstStyle/>
          <a:p>
            <a:pPr marL="0" indent="0">
              <a:lnSpc>
                <a:spcPts val="3300"/>
              </a:lnSpc>
              <a:buNone/>
            </a:pPr>
            <a:r>
              <a:rPr lang="en-US" sz="2650" b="1" kern="0" spc="-80" dirty="0">
                <a:solidFill>
                  <a:srgbClr val="000000"/>
                </a:solidFill>
                <a:latin typeface="Inter Bold" pitchFamily="34" charset="0"/>
                <a:ea typeface="Inter Bold" pitchFamily="34" charset="-122"/>
                <a:cs typeface="Inter Bold" pitchFamily="34" charset="-120"/>
              </a:rPr>
              <a:t>Step 1: Dataset Preparation</a:t>
            </a:r>
            <a:endParaRPr lang="en-US" sz="2650" dirty="0"/>
          </a:p>
        </p:txBody>
      </p:sp>
      <p:sp>
        <p:nvSpPr>
          <p:cNvPr id="4" name="Text 2"/>
          <p:cNvSpPr/>
          <p:nvPr/>
        </p:nvSpPr>
        <p:spPr>
          <a:xfrm>
            <a:off x="793790" y="2752011"/>
            <a:ext cx="13042821" cy="362903"/>
          </a:xfrm>
          <a:prstGeom prst="rect">
            <a:avLst/>
          </a:prstGeom>
          <a:noFill/>
          <a:ln/>
        </p:spPr>
        <p:txBody>
          <a:bodyPr wrap="none" lIns="0" tIns="0" rIns="0" bIns="0" rtlCol="0" anchor="t"/>
          <a:lstStyle/>
          <a:p>
            <a:pPr marL="0" indent="0">
              <a:lnSpc>
                <a:spcPts val="2850"/>
              </a:lnSpc>
              <a:buNone/>
            </a:pPr>
            <a:r>
              <a:rPr lang="en-US" sz="1750" b="1" kern="0" spc="-36" dirty="0">
                <a:solidFill>
                  <a:srgbClr val="272525"/>
                </a:solidFill>
                <a:latin typeface="Inter" pitchFamily="34" charset="0"/>
                <a:ea typeface="Inter" pitchFamily="34" charset="-122"/>
                <a:cs typeface="Inter" pitchFamily="34" charset="-120"/>
              </a:rPr>
              <a:t>Raw Data Exploration</a:t>
            </a:r>
            <a:r>
              <a:rPr lang="en-US" sz="1750" kern="0" spc="-36" dirty="0">
                <a:solidFill>
                  <a:srgbClr val="272525"/>
                </a:solidFill>
                <a:latin typeface="Inter" pitchFamily="34" charset="0"/>
                <a:ea typeface="Inter" pitchFamily="34" charset="-122"/>
                <a:cs typeface="Inter" pitchFamily="34" charset="-120"/>
              </a:rPr>
              <a:t>:</a:t>
            </a:r>
            <a:endParaRPr lang="en-US" sz="1750" dirty="0"/>
          </a:p>
        </p:txBody>
      </p:sp>
      <p:sp>
        <p:nvSpPr>
          <p:cNvPr id="5" name="Text 3"/>
          <p:cNvSpPr/>
          <p:nvPr/>
        </p:nvSpPr>
        <p:spPr>
          <a:xfrm>
            <a:off x="793790" y="3370064"/>
            <a:ext cx="13042821" cy="362903"/>
          </a:xfrm>
          <a:prstGeom prst="rect">
            <a:avLst/>
          </a:prstGeom>
          <a:noFill/>
          <a:ln/>
        </p:spPr>
        <p:txBody>
          <a:bodyPr wrap="none" lIns="0" tIns="0" rIns="0" bIns="0" rtlCol="0" anchor="t"/>
          <a:lstStyle/>
          <a:p>
            <a:pPr marL="685800" lvl="1" indent="-342900" algn="l">
              <a:lnSpc>
                <a:spcPts val="2850"/>
              </a:lnSpc>
              <a:buSzPct val="100000"/>
              <a:buChar char="•"/>
            </a:pPr>
            <a:r>
              <a:rPr lang="en-US" sz="1750" kern="0" spc="-36" dirty="0">
                <a:solidFill>
                  <a:srgbClr val="272525"/>
                </a:solidFill>
                <a:latin typeface="Inter" pitchFamily="34" charset="0"/>
                <a:ea typeface="Inter" pitchFamily="34" charset="-122"/>
                <a:cs typeface="Inter" pitchFamily="34" charset="-120"/>
              </a:rPr>
              <a:t>The dataset was sourced from the Kaggle repository </a:t>
            </a:r>
            <a:r>
              <a:rPr lang="en-US" sz="1750" i="1" kern="0" spc="-36" dirty="0">
                <a:solidFill>
                  <a:srgbClr val="272525"/>
                </a:solidFill>
                <a:latin typeface="Inter" pitchFamily="34" charset="0"/>
                <a:ea typeface="Inter" pitchFamily="34" charset="-122"/>
                <a:cs typeface="Inter" pitchFamily="34" charset="-120"/>
              </a:rPr>
              <a:t>"LLM Fine-Tuning Dataset of Indian Legal Texts"</a:t>
            </a:r>
            <a:r>
              <a:rPr lang="en-US" sz="1750" kern="0" spc="-36" dirty="0">
                <a:solidFill>
                  <a:srgbClr val="272525"/>
                </a:solidFill>
                <a:latin typeface="Inter" pitchFamily="34" charset="0"/>
                <a:ea typeface="Inter" pitchFamily="34" charset="-122"/>
                <a:cs typeface="Inter" pitchFamily="34" charset="-120"/>
              </a:rPr>
              <a:t> (</a:t>
            </a:r>
            <a:r>
              <a:rPr lang="en-US" sz="1750" u="sng" kern="0" spc="-36" dirty="0">
                <a:solidFill>
                  <a:srgbClr val="4950BC"/>
                </a:solidFill>
                <a:latin typeface="Inter" pitchFamily="34" charset="0"/>
                <a:ea typeface="Inter" pitchFamily="34" charset="-122"/>
                <a:cs typeface="Inter" pitchFamily="34" charset="-120"/>
                <a:hlinkClick r:id="rId3">
                  <a:extLst>
                    <a:ext uri="{A12FA001-AC4F-418D-AE19-62706E023703}">
                      <ahyp:hlinkClr xmlns:ahyp="http://schemas.microsoft.com/office/drawing/2018/hyperlinkcolor" val="tx"/>
                    </a:ext>
                  </a:extLst>
                </a:hlinkClick>
              </a:rPr>
              <a:t>Dataset Link</a:t>
            </a:r>
            <a:r>
              <a:rPr lang="en-US" sz="1750" kern="0" spc="-36" dirty="0">
                <a:solidFill>
                  <a:srgbClr val="272525"/>
                </a:solidFill>
                <a:latin typeface="Inter" pitchFamily="34" charset="0"/>
                <a:ea typeface="Inter" pitchFamily="34" charset="-122"/>
                <a:cs typeface="Inter" pitchFamily="34" charset="-120"/>
              </a:rPr>
              <a:t>).</a:t>
            </a:r>
            <a:endParaRPr lang="en-US" sz="1750" dirty="0"/>
          </a:p>
        </p:txBody>
      </p:sp>
      <p:sp>
        <p:nvSpPr>
          <p:cNvPr id="6" name="Text 4"/>
          <p:cNvSpPr/>
          <p:nvPr/>
        </p:nvSpPr>
        <p:spPr>
          <a:xfrm>
            <a:off x="793790" y="3812262"/>
            <a:ext cx="13042821" cy="725805"/>
          </a:xfrm>
          <a:prstGeom prst="rect">
            <a:avLst/>
          </a:prstGeom>
          <a:noFill/>
          <a:ln/>
        </p:spPr>
        <p:txBody>
          <a:bodyPr wrap="square" lIns="0" tIns="0" rIns="0" bIns="0" rtlCol="0" anchor="t"/>
          <a:lstStyle/>
          <a:p>
            <a:pPr marL="685800" lvl="1" indent="-342900" algn="l">
              <a:lnSpc>
                <a:spcPts val="2850"/>
              </a:lnSpc>
              <a:buSzPct val="100000"/>
              <a:buChar char="•"/>
            </a:pPr>
            <a:r>
              <a:rPr lang="en-US" sz="1750" kern="0" spc="-36" dirty="0">
                <a:solidFill>
                  <a:srgbClr val="272525"/>
                </a:solidFill>
                <a:latin typeface="Inter" pitchFamily="34" charset="0"/>
                <a:ea typeface="Inter" pitchFamily="34" charset="-122"/>
                <a:cs typeface="Inter" pitchFamily="34" charset="-120"/>
              </a:rPr>
              <a:t>It included text from the </a:t>
            </a:r>
            <a:r>
              <a:rPr lang="en-US" sz="1750" b="1" kern="0" spc="-36" dirty="0">
                <a:solidFill>
                  <a:srgbClr val="272525"/>
                </a:solidFill>
                <a:latin typeface="Inter" pitchFamily="34" charset="0"/>
                <a:ea typeface="Inter" pitchFamily="34" charset="-122"/>
                <a:cs typeface="Inter" pitchFamily="34" charset="-120"/>
              </a:rPr>
              <a:t>Indian Penal Code (IPC)</a:t>
            </a:r>
            <a:r>
              <a:rPr lang="en-US" sz="1750" kern="0" spc="-36" dirty="0">
                <a:solidFill>
                  <a:srgbClr val="272525"/>
                </a:solidFill>
                <a:latin typeface="Inter" pitchFamily="34" charset="0"/>
                <a:ea typeface="Inter" pitchFamily="34" charset="-122"/>
                <a:cs typeface="Inter" pitchFamily="34" charset="-120"/>
              </a:rPr>
              <a:t>, </a:t>
            </a:r>
            <a:r>
              <a:rPr lang="en-US" sz="1750" b="1" kern="0" spc="-36" dirty="0">
                <a:solidFill>
                  <a:srgbClr val="272525"/>
                </a:solidFill>
                <a:latin typeface="Inter" pitchFamily="34" charset="0"/>
                <a:ea typeface="Inter" pitchFamily="34" charset="-122"/>
                <a:cs typeface="Inter" pitchFamily="34" charset="-120"/>
              </a:rPr>
              <a:t>Code of Criminal Procedure (CrPC)</a:t>
            </a:r>
            <a:r>
              <a:rPr lang="en-US" sz="1750" kern="0" spc="-36" dirty="0">
                <a:solidFill>
                  <a:srgbClr val="272525"/>
                </a:solidFill>
                <a:latin typeface="Inter" pitchFamily="34" charset="0"/>
                <a:ea typeface="Inter" pitchFamily="34" charset="-122"/>
                <a:cs typeface="Inter" pitchFamily="34" charset="-120"/>
              </a:rPr>
              <a:t>, and the </a:t>
            </a:r>
            <a:r>
              <a:rPr lang="en-US" sz="1750" b="1" kern="0" spc="-36" dirty="0">
                <a:solidFill>
                  <a:srgbClr val="272525"/>
                </a:solidFill>
                <a:latin typeface="Inter" pitchFamily="34" charset="0"/>
                <a:ea typeface="Inter" pitchFamily="34" charset="-122"/>
                <a:cs typeface="Inter" pitchFamily="34" charset="-120"/>
              </a:rPr>
              <a:t>Constitution of India</a:t>
            </a:r>
            <a:r>
              <a:rPr lang="en-US" sz="1750" kern="0" spc="-36" dirty="0">
                <a:solidFill>
                  <a:srgbClr val="272525"/>
                </a:solidFill>
                <a:latin typeface="Inter" pitchFamily="34" charset="0"/>
                <a:ea typeface="Inter" pitchFamily="34" charset="-122"/>
                <a:cs typeface="Inter" pitchFamily="34" charset="-120"/>
              </a:rPr>
              <a:t>, formatted as JSON files containing questions and answers with annotated entities.</a:t>
            </a:r>
            <a:endParaRPr lang="en-US" sz="1750" dirty="0"/>
          </a:p>
        </p:txBody>
      </p:sp>
      <p:sp>
        <p:nvSpPr>
          <p:cNvPr id="7" name="Text 5"/>
          <p:cNvSpPr/>
          <p:nvPr/>
        </p:nvSpPr>
        <p:spPr>
          <a:xfrm>
            <a:off x="793790" y="4793218"/>
            <a:ext cx="13042821" cy="362903"/>
          </a:xfrm>
          <a:prstGeom prst="rect">
            <a:avLst/>
          </a:prstGeom>
          <a:noFill/>
          <a:ln/>
        </p:spPr>
        <p:txBody>
          <a:bodyPr wrap="none" lIns="0" tIns="0" rIns="0" bIns="0" rtlCol="0" anchor="t"/>
          <a:lstStyle/>
          <a:p>
            <a:pPr marL="0" indent="0">
              <a:lnSpc>
                <a:spcPts val="2850"/>
              </a:lnSpc>
              <a:buNone/>
            </a:pPr>
            <a:r>
              <a:rPr lang="en-US" sz="1750" b="1" kern="0" spc="-36" dirty="0">
                <a:solidFill>
                  <a:srgbClr val="272525"/>
                </a:solidFill>
                <a:latin typeface="Inter" pitchFamily="34" charset="0"/>
                <a:ea typeface="Inter" pitchFamily="34" charset="-122"/>
                <a:cs typeface="Inter" pitchFamily="34" charset="-120"/>
              </a:rPr>
              <a:t>Preprocessing</a:t>
            </a:r>
            <a:r>
              <a:rPr lang="en-US" sz="1750" kern="0" spc="-36" dirty="0">
                <a:solidFill>
                  <a:srgbClr val="272525"/>
                </a:solidFill>
                <a:latin typeface="Inter" pitchFamily="34" charset="0"/>
                <a:ea typeface="Inter" pitchFamily="34" charset="-122"/>
                <a:cs typeface="Inter" pitchFamily="34" charset="-120"/>
              </a:rPr>
              <a:t>:</a:t>
            </a:r>
            <a:endParaRPr lang="en-US" sz="1750" dirty="0"/>
          </a:p>
        </p:txBody>
      </p:sp>
      <p:sp>
        <p:nvSpPr>
          <p:cNvPr id="8" name="Text 6"/>
          <p:cNvSpPr/>
          <p:nvPr/>
        </p:nvSpPr>
        <p:spPr>
          <a:xfrm>
            <a:off x="793790" y="5411272"/>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kern="0" spc="-36" dirty="0">
                <a:solidFill>
                  <a:srgbClr val="272525"/>
                </a:solidFill>
                <a:latin typeface="Inter" pitchFamily="34" charset="0"/>
                <a:ea typeface="Inter" pitchFamily="34" charset="-122"/>
                <a:cs typeface="Inter" pitchFamily="34" charset="-120"/>
              </a:rPr>
              <a:t>The JSON data was converted into a structured format suitable for NER tasks. Each entry included:</a:t>
            </a:r>
            <a:endParaRPr lang="en-US" sz="1750" dirty="0"/>
          </a:p>
        </p:txBody>
      </p:sp>
      <p:sp>
        <p:nvSpPr>
          <p:cNvPr id="9" name="Text 7"/>
          <p:cNvSpPr/>
          <p:nvPr/>
        </p:nvSpPr>
        <p:spPr>
          <a:xfrm>
            <a:off x="793790" y="5853470"/>
            <a:ext cx="13042821" cy="370523"/>
          </a:xfrm>
          <a:prstGeom prst="rect">
            <a:avLst/>
          </a:prstGeom>
          <a:noFill/>
          <a:ln/>
        </p:spPr>
        <p:txBody>
          <a:bodyPr wrap="none" lIns="0" tIns="0" rIns="0" bIns="0" rtlCol="0" anchor="t"/>
          <a:lstStyle/>
          <a:p>
            <a:pPr marL="685800" lvl="1" indent="-342900" algn="l">
              <a:lnSpc>
                <a:spcPts val="2850"/>
              </a:lnSpc>
              <a:buSzPct val="100000"/>
              <a:buChar char="•"/>
            </a:pPr>
            <a:r>
              <a:rPr lang="en-US" sz="1750" kern="0" spc="-36" dirty="0">
                <a:solidFill>
                  <a:srgbClr val="272525"/>
                </a:solidFill>
                <a:latin typeface="Inter" pitchFamily="34" charset="0"/>
                <a:ea typeface="Inter" pitchFamily="34" charset="-122"/>
                <a:cs typeface="Inter" pitchFamily="34" charset="-120"/>
              </a:rPr>
              <a:t>A </a:t>
            </a:r>
            <a:r>
              <a:rPr lang="en-US" sz="1750" kern="0" spc="-36" dirty="0">
                <a:solidFill>
                  <a:srgbClr val="272525"/>
                </a:solidFill>
                <a:highlight>
                  <a:srgbClr val="DADBF1"/>
                </a:highlight>
                <a:latin typeface="Consolas" pitchFamily="34" charset="0"/>
                <a:ea typeface="Consolas" pitchFamily="34" charset="-122"/>
                <a:cs typeface="Consolas" pitchFamily="34" charset="-120"/>
              </a:rPr>
              <a:t>text</a:t>
            </a:r>
            <a:r>
              <a:rPr lang="en-US" sz="1750" kern="0" spc="-36" dirty="0">
                <a:solidFill>
                  <a:srgbClr val="272525"/>
                </a:solidFill>
                <a:latin typeface="Inter" pitchFamily="34" charset="0"/>
                <a:ea typeface="Inter" pitchFamily="34" charset="-122"/>
                <a:cs typeface="Inter" pitchFamily="34" charset="-120"/>
              </a:rPr>
              <a:t> field containing the legal text.</a:t>
            </a:r>
            <a:endParaRPr lang="en-US" sz="1750" dirty="0"/>
          </a:p>
        </p:txBody>
      </p:sp>
      <p:sp>
        <p:nvSpPr>
          <p:cNvPr id="10" name="Text 8"/>
          <p:cNvSpPr/>
          <p:nvPr/>
        </p:nvSpPr>
        <p:spPr>
          <a:xfrm>
            <a:off x="793790" y="6303288"/>
            <a:ext cx="13042821" cy="733425"/>
          </a:xfrm>
          <a:prstGeom prst="rect">
            <a:avLst/>
          </a:prstGeom>
          <a:noFill/>
          <a:ln/>
        </p:spPr>
        <p:txBody>
          <a:bodyPr wrap="square" lIns="0" tIns="0" rIns="0" bIns="0" rtlCol="0" anchor="t"/>
          <a:lstStyle/>
          <a:p>
            <a:pPr marL="685800" lvl="1" indent="-342900" algn="l">
              <a:lnSpc>
                <a:spcPts val="2850"/>
              </a:lnSpc>
              <a:buSzPct val="100000"/>
              <a:buChar char="•"/>
            </a:pPr>
            <a:r>
              <a:rPr lang="en-US" sz="1750" kern="0" spc="-36" dirty="0">
                <a:solidFill>
                  <a:srgbClr val="272525"/>
                </a:solidFill>
                <a:latin typeface="Inter" pitchFamily="34" charset="0"/>
                <a:ea typeface="Inter" pitchFamily="34" charset="-122"/>
                <a:cs typeface="Inter" pitchFamily="34" charset="-120"/>
              </a:rPr>
              <a:t>An </a:t>
            </a:r>
            <a:r>
              <a:rPr lang="en-US" sz="1750" kern="0" spc="-36" dirty="0">
                <a:solidFill>
                  <a:srgbClr val="272525"/>
                </a:solidFill>
                <a:highlight>
                  <a:srgbClr val="DADBF1"/>
                </a:highlight>
                <a:latin typeface="Consolas" pitchFamily="34" charset="0"/>
                <a:ea typeface="Consolas" pitchFamily="34" charset="-122"/>
                <a:cs typeface="Consolas" pitchFamily="34" charset="-120"/>
              </a:rPr>
              <a:t>entities</a:t>
            </a:r>
            <a:r>
              <a:rPr lang="en-US" sz="1750" kern="0" spc="-36" dirty="0">
                <a:solidFill>
                  <a:srgbClr val="272525"/>
                </a:solidFill>
                <a:latin typeface="Inter" pitchFamily="34" charset="0"/>
                <a:ea typeface="Inter" pitchFamily="34" charset="-122"/>
                <a:cs typeface="Inter" pitchFamily="34" charset="-120"/>
              </a:rPr>
              <a:t> field containing annotations with the start and end indices of entities, along with their types (e.g., PERSON, SECTION, LAW).</a:t>
            </a:r>
            <a:endParaRPr lang="en-US" sz="1750" dirty="0"/>
          </a:p>
        </p:txBody>
      </p:sp>
      <p:sp>
        <p:nvSpPr>
          <p:cNvPr id="11" name="Rectangle 10">
            <a:extLst>
              <a:ext uri="{FF2B5EF4-FFF2-40B4-BE49-F238E27FC236}">
                <a16:creationId xmlns:a16="http://schemas.microsoft.com/office/drawing/2014/main" id="{0E3D547B-11B7-E360-3961-4EE4D416C23A}"/>
              </a:ext>
            </a:extLst>
          </p:cNvPr>
          <p:cNvSpPr/>
          <p:nvPr/>
        </p:nvSpPr>
        <p:spPr>
          <a:xfrm>
            <a:off x="12600878" y="7343567"/>
            <a:ext cx="1918010" cy="88094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29020" y="1092637"/>
            <a:ext cx="13172361" cy="333375"/>
          </a:xfrm>
          <a:prstGeom prst="rect">
            <a:avLst/>
          </a:prstGeom>
          <a:noFill/>
          <a:ln/>
        </p:spPr>
        <p:txBody>
          <a:bodyPr wrap="none" lIns="0" tIns="0" rIns="0" bIns="0" rtlCol="0" anchor="t"/>
          <a:lstStyle/>
          <a:p>
            <a:pPr marL="0" indent="0">
              <a:lnSpc>
                <a:spcPts val="2600"/>
              </a:lnSpc>
              <a:buNone/>
            </a:pPr>
            <a:r>
              <a:rPr lang="en-US" sz="1600" kern="0" spc="-33" dirty="0">
                <a:solidFill>
                  <a:srgbClr val="272525"/>
                </a:solidFill>
                <a:latin typeface="Inter" pitchFamily="34" charset="0"/>
                <a:ea typeface="Inter" pitchFamily="34" charset="-122"/>
                <a:cs typeface="Inter" pitchFamily="34" charset="-120"/>
              </a:rPr>
              <a:t>Example of processed data</a:t>
            </a:r>
            <a:endParaRPr lang="en-US" sz="1600" dirty="0"/>
          </a:p>
        </p:txBody>
      </p:sp>
      <p:sp>
        <p:nvSpPr>
          <p:cNvPr id="3" name="Shape 1"/>
          <p:cNvSpPr/>
          <p:nvPr/>
        </p:nvSpPr>
        <p:spPr>
          <a:xfrm>
            <a:off x="729020" y="1660327"/>
            <a:ext cx="13172361" cy="2979420"/>
          </a:xfrm>
          <a:prstGeom prst="roundRect">
            <a:avLst>
              <a:gd name="adj" fmla="val 2937"/>
            </a:avLst>
          </a:prstGeom>
          <a:solidFill>
            <a:srgbClr val="DADBF1"/>
          </a:solidFill>
          <a:ln/>
        </p:spPr>
      </p:sp>
      <p:sp>
        <p:nvSpPr>
          <p:cNvPr id="4" name="Shape 2"/>
          <p:cNvSpPr/>
          <p:nvPr/>
        </p:nvSpPr>
        <p:spPr>
          <a:xfrm>
            <a:off x="718661" y="1660327"/>
            <a:ext cx="13193078" cy="2979420"/>
          </a:xfrm>
          <a:prstGeom prst="roundRect">
            <a:avLst>
              <a:gd name="adj" fmla="val 1049"/>
            </a:avLst>
          </a:prstGeom>
          <a:solidFill>
            <a:srgbClr val="DADBF1"/>
          </a:solidFill>
          <a:ln/>
        </p:spPr>
      </p:sp>
      <p:sp>
        <p:nvSpPr>
          <p:cNvPr id="5" name="Text 3"/>
          <p:cNvSpPr/>
          <p:nvPr/>
        </p:nvSpPr>
        <p:spPr>
          <a:xfrm>
            <a:off x="926902" y="1816537"/>
            <a:ext cx="12776597" cy="2667000"/>
          </a:xfrm>
          <a:prstGeom prst="rect">
            <a:avLst/>
          </a:prstGeom>
          <a:noFill/>
          <a:ln/>
        </p:spPr>
        <p:txBody>
          <a:bodyPr wrap="square" lIns="0" tIns="0" rIns="0" bIns="0" rtlCol="0" anchor="t"/>
          <a:lstStyle/>
          <a:p>
            <a:pPr marL="0" indent="0">
              <a:lnSpc>
                <a:spcPts val="2600"/>
              </a:lnSpc>
              <a:buNone/>
            </a:pPr>
            <a:r>
              <a:rPr lang="en-US" sz="1600" kern="0" spc="-33" dirty="0">
                <a:solidFill>
                  <a:srgbClr val="272525"/>
                </a:solidFill>
                <a:highlight>
                  <a:srgbClr val="DADBF1"/>
                </a:highlight>
                <a:latin typeface="Consolas" pitchFamily="34" charset="0"/>
                <a:ea typeface="Consolas" pitchFamily="34" charset="-122"/>
                <a:cs typeface="Consolas" pitchFamily="34" charset="-120"/>
              </a:rPr>
              <a:t>{</a:t>
            </a:r>
            <a:endParaRPr lang="en-US" sz="1600" dirty="0"/>
          </a:p>
          <a:p>
            <a:pPr marL="0" indent="0">
              <a:lnSpc>
                <a:spcPts val="2600"/>
              </a:lnSpc>
              <a:buNone/>
            </a:pPr>
            <a:r>
              <a:rPr lang="en-US" sz="1600" kern="0" spc="-33" dirty="0">
                <a:solidFill>
                  <a:srgbClr val="272525"/>
                </a:solidFill>
                <a:highlight>
                  <a:srgbClr val="DADBF1"/>
                </a:highlight>
                <a:latin typeface="Consolas" pitchFamily="34" charset="0"/>
                <a:ea typeface="Consolas" pitchFamily="34" charset="-122"/>
                <a:cs typeface="Consolas" pitchFamily="34" charset="-120"/>
              </a:rPr>
              <a:t>    "text": "The accused has been charged under Section 302 of the Indian Penal Code.",</a:t>
            </a:r>
            <a:endParaRPr lang="en-US" sz="1600" dirty="0"/>
          </a:p>
          <a:p>
            <a:pPr marL="0" indent="0">
              <a:lnSpc>
                <a:spcPts val="2600"/>
              </a:lnSpc>
              <a:buNone/>
            </a:pPr>
            <a:r>
              <a:rPr lang="en-US" sz="1600" kern="0" spc="-33" dirty="0">
                <a:solidFill>
                  <a:srgbClr val="272525"/>
                </a:solidFill>
                <a:highlight>
                  <a:srgbClr val="DADBF1"/>
                </a:highlight>
                <a:latin typeface="Consolas" pitchFamily="34" charset="0"/>
                <a:ea typeface="Consolas" pitchFamily="34" charset="-122"/>
                <a:cs typeface="Consolas" pitchFamily="34" charset="-120"/>
              </a:rPr>
              <a:t>    "entities": [</a:t>
            </a:r>
            <a:endParaRPr lang="en-US" sz="1600" dirty="0"/>
          </a:p>
          <a:p>
            <a:pPr marL="0" indent="0">
              <a:lnSpc>
                <a:spcPts val="2600"/>
              </a:lnSpc>
              <a:buNone/>
            </a:pPr>
            <a:r>
              <a:rPr lang="en-US" sz="1600" kern="0" spc="-33" dirty="0">
                <a:solidFill>
                  <a:srgbClr val="272525"/>
                </a:solidFill>
                <a:highlight>
                  <a:srgbClr val="DADBF1"/>
                </a:highlight>
                <a:latin typeface="Consolas" pitchFamily="34" charset="0"/>
                <a:ea typeface="Consolas" pitchFamily="34" charset="-122"/>
                <a:cs typeface="Consolas" pitchFamily="34" charset="-120"/>
              </a:rPr>
              <a:t>        {"start": 0, "end": 7, "label": "PERSON"},</a:t>
            </a:r>
            <a:endParaRPr lang="en-US" sz="1600" dirty="0"/>
          </a:p>
          <a:p>
            <a:pPr marL="0" indent="0">
              <a:lnSpc>
                <a:spcPts val="2600"/>
              </a:lnSpc>
              <a:buNone/>
            </a:pPr>
            <a:r>
              <a:rPr lang="en-US" sz="1600" kern="0" spc="-33" dirty="0">
                <a:solidFill>
                  <a:srgbClr val="272525"/>
                </a:solidFill>
                <a:highlight>
                  <a:srgbClr val="DADBF1"/>
                </a:highlight>
                <a:latin typeface="Consolas" pitchFamily="34" charset="0"/>
                <a:ea typeface="Consolas" pitchFamily="34" charset="-122"/>
                <a:cs typeface="Consolas" pitchFamily="34" charset="-120"/>
              </a:rPr>
              <a:t>        {"start": 28, "end": 35, "label": "SECTION"},</a:t>
            </a:r>
            <a:endParaRPr lang="en-US" sz="1600" dirty="0"/>
          </a:p>
          <a:p>
            <a:pPr marL="0" indent="0">
              <a:lnSpc>
                <a:spcPts val="2600"/>
              </a:lnSpc>
              <a:buNone/>
            </a:pPr>
            <a:r>
              <a:rPr lang="en-US" sz="1600" kern="0" spc="-33" dirty="0">
                <a:solidFill>
                  <a:srgbClr val="272525"/>
                </a:solidFill>
                <a:highlight>
                  <a:srgbClr val="DADBF1"/>
                </a:highlight>
                <a:latin typeface="Consolas" pitchFamily="34" charset="0"/>
                <a:ea typeface="Consolas" pitchFamily="34" charset="-122"/>
                <a:cs typeface="Consolas" pitchFamily="34" charset="-120"/>
              </a:rPr>
              <a:t>        {"start": 44, "end": 63, "label": "LEGAL_CODE"}</a:t>
            </a:r>
            <a:endParaRPr lang="en-US" sz="1600" dirty="0"/>
          </a:p>
          <a:p>
            <a:pPr marL="0" indent="0">
              <a:lnSpc>
                <a:spcPts val="2600"/>
              </a:lnSpc>
              <a:buNone/>
            </a:pPr>
            <a:r>
              <a:rPr lang="en-US" sz="1600" kern="0" spc="-33" dirty="0">
                <a:solidFill>
                  <a:srgbClr val="272525"/>
                </a:solidFill>
                <a:highlight>
                  <a:srgbClr val="DADBF1"/>
                </a:highlight>
                <a:latin typeface="Consolas" pitchFamily="34" charset="0"/>
                <a:ea typeface="Consolas" pitchFamily="34" charset="-122"/>
                <a:cs typeface="Consolas" pitchFamily="34" charset="-120"/>
              </a:rPr>
              <a:t>    ]</a:t>
            </a:r>
            <a:endParaRPr lang="en-US" sz="1600" dirty="0"/>
          </a:p>
          <a:p>
            <a:pPr marL="0" indent="0">
              <a:lnSpc>
                <a:spcPts val="2600"/>
              </a:lnSpc>
              <a:buNone/>
            </a:pPr>
            <a:r>
              <a:rPr lang="en-US" sz="1600" kern="0" spc="-33" dirty="0">
                <a:solidFill>
                  <a:srgbClr val="272525"/>
                </a:solidFill>
                <a:highlight>
                  <a:srgbClr val="DADBF1"/>
                </a:highlight>
                <a:latin typeface="Consolas" pitchFamily="34" charset="0"/>
                <a:ea typeface="Consolas" pitchFamily="34" charset="-122"/>
                <a:cs typeface="Consolas" pitchFamily="34" charset="-120"/>
              </a:rPr>
              <a:t>}</a:t>
            </a:r>
            <a:endParaRPr lang="en-US" sz="1600" dirty="0"/>
          </a:p>
        </p:txBody>
      </p:sp>
      <p:sp>
        <p:nvSpPr>
          <p:cNvPr id="6" name="Text 4"/>
          <p:cNvSpPr/>
          <p:nvPr/>
        </p:nvSpPr>
        <p:spPr>
          <a:xfrm>
            <a:off x="729020" y="4874062"/>
            <a:ext cx="13172361" cy="333375"/>
          </a:xfrm>
          <a:prstGeom prst="rect">
            <a:avLst/>
          </a:prstGeom>
          <a:noFill/>
          <a:ln/>
        </p:spPr>
        <p:txBody>
          <a:bodyPr wrap="none" lIns="0" tIns="0" rIns="0" bIns="0" rtlCol="0" anchor="t"/>
          <a:lstStyle/>
          <a:p>
            <a:pPr marL="0" indent="0">
              <a:lnSpc>
                <a:spcPts val="2600"/>
              </a:lnSpc>
              <a:buNone/>
            </a:pPr>
            <a:r>
              <a:rPr lang="en-US" sz="1600" b="1" kern="0" spc="-33" dirty="0">
                <a:solidFill>
                  <a:srgbClr val="272525"/>
                </a:solidFill>
                <a:latin typeface="Inter" pitchFamily="34" charset="0"/>
                <a:ea typeface="Inter" pitchFamily="34" charset="-122"/>
                <a:cs typeface="Inter" pitchFamily="34" charset="-120"/>
              </a:rPr>
              <a:t>Tokenization</a:t>
            </a:r>
            <a:r>
              <a:rPr lang="en-US" sz="1600" kern="0" spc="-33" dirty="0">
                <a:solidFill>
                  <a:srgbClr val="272525"/>
                </a:solidFill>
                <a:latin typeface="Inter" pitchFamily="34" charset="0"/>
                <a:ea typeface="Inter" pitchFamily="34" charset="-122"/>
                <a:cs typeface="Inter" pitchFamily="34" charset="-120"/>
              </a:rPr>
              <a:t>:</a:t>
            </a:r>
            <a:endParaRPr lang="en-US" sz="1600" dirty="0"/>
          </a:p>
        </p:txBody>
      </p:sp>
      <p:sp>
        <p:nvSpPr>
          <p:cNvPr id="7" name="Text 5"/>
          <p:cNvSpPr/>
          <p:nvPr/>
        </p:nvSpPr>
        <p:spPr>
          <a:xfrm>
            <a:off x="729020" y="5441752"/>
            <a:ext cx="13172361" cy="333375"/>
          </a:xfrm>
          <a:prstGeom prst="rect">
            <a:avLst/>
          </a:prstGeom>
          <a:noFill/>
          <a:ln/>
        </p:spPr>
        <p:txBody>
          <a:bodyPr wrap="none" lIns="0" tIns="0" rIns="0" bIns="0" rtlCol="0" anchor="t"/>
          <a:lstStyle/>
          <a:p>
            <a:pPr marL="342900" indent="-342900" algn="l">
              <a:lnSpc>
                <a:spcPts val="2600"/>
              </a:lnSpc>
              <a:buSzPct val="100000"/>
              <a:buChar char="•"/>
            </a:pPr>
            <a:r>
              <a:rPr lang="en-US" sz="1600" kern="0" spc="-33" dirty="0">
                <a:solidFill>
                  <a:srgbClr val="272525"/>
                </a:solidFill>
                <a:latin typeface="Inter" pitchFamily="34" charset="0"/>
                <a:ea typeface="Inter" pitchFamily="34" charset="-122"/>
                <a:cs typeface="Inter" pitchFamily="34" charset="-120"/>
              </a:rPr>
              <a:t>Texts were tokenized using BERT's tokenizer, which splits input text into subword tokens (e.g., “LegalCode” → “Legal” and “##Code”).</a:t>
            </a:r>
            <a:endParaRPr lang="en-US" sz="1600" dirty="0"/>
          </a:p>
        </p:txBody>
      </p:sp>
      <p:sp>
        <p:nvSpPr>
          <p:cNvPr id="8" name="Text 6"/>
          <p:cNvSpPr/>
          <p:nvPr/>
        </p:nvSpPr>
        <p:spPr>
          <a:xfrm>
            <a:off x="729020" y="5847993"/>
            <a:ext cx="13172361" cy="340995"/>
          </a:xfrm>
          <a:prstGeom prst="rect">
            <a:avLst/>
          </a:prstGeom>
          <a:noFill/>
          <a:ln/>
        </p:spPr>
        <p:txBody>
          <a:bodyPr wrap="none" lIns="0" tIns="0" rIns="0" bIns="0" rtlCol="0" anchor="t"/>
          <a:lstStyle/>
          <a:p>
            <a:pPr marL="342900" indent="-342900" algn="l">
              <a:lnSpc>
                <a:spcPts val="2600"/>
              </a:lnSpc>
              <a:buSzPct val="100000"/>
              <a:buChar char="•"/>
            </a:pPr>
            <a:r>
              <a:rPr lang="en-US" sz="1600" kern="0" spc="-33" dirty="0">
                <a:solidFill>
                  <a:srgbClr val="272525"/>
                </a:solidFill>
                <a:latin typeface="Inter" pitchFamily="34" charset="0"/>
                <a:ea typeface="Inter" pitchFamily="34" charset="-122"/>
                <a:cs typeface="Inter" pitchFamily="34" charset="-120"/>
              </a:rPr>
              <a:t>Entity labels were aligned with these tokens using the </a:t>
            </a:r>
            <a:r>
              <a:rPr lang="en-US" sz="1600" kern="0" spc="-33" dirty="0">
                <a:solidFill>
                  <a:srgbClr val="272525"/>
                </a:solidFill>
                <a:highlight>
                  <a:srgbClr val="DADBF1"/>
                </a:highlight>
                <a:latin typeface="Consolas" pitchFamily="34" charset="0"/>
                <a:ea typeface="Consolas" pitchFamily="34" charset="-122"/>
                <a:cs typeface="Consolas" pitchFamily="34" charset="-120"/>
              </a:rPr>
              <a:t>char_to_token</a:t>
            </a:r>
            <a:r>
              <a:rPr lang="en-US" sz="1600" kern="0" spc="-33" dirty="0">
                <a:solidFill>
                  <a:srgbClr val="272525"/>
                </a:solidFill>
                <a:latin typeface="Inter" pitchFamily="34" charset="0"/>
                <a:ea typeface="Inter" pitchFamily="34" charset="-122"/>
                <a:cs typeface="Inter" pitchFamily="34" charset="-120"/>
              </a:rPr>
              <a:t> function to map character-level annotations to token indices.</a:t>
            </a:r>
            <a:endParaRPr lang="en-US" sz="1600" dirty="0"/>
          </a:p>
        </p:txBody>
      </p:sp>
      <p:sp>
        <p:nvSpPr>
          <p:cNvPr id="9" name="Text 7"/>
          <p:cNvSpPr/>
          <p:nvPr/>
        </p:nvSpPr>
        <p:spPr>
          <a:xfrm>
            <a:off x="729020" y="6423303"/>
            <a:ext cx="13172361" cy="333375"/>
          </a:xfrm>
          <a:prstGeom prst="rect">
            <a:avLst/>
          </a:prstGeom>
          <a:noFill/>
          <a:ln/>
        </p:spPr>
        <p:txBody>
          <a:bodyPr wrap="none" lIns="0" tIns="0" rIns="0" bIns="0" rtlCol="0" anchor="t"/>
          <a:lstStyle/>
          <a:p>
            <a:pPr marL="0" indent="0">
              <a:lnSpc>
                <a:spcPts val="2600"/>
              </a:lnSpc>
              <a:buNone/>
            </a:pPr>
            <a:r>
              <a:rPr lang="en-US" sz="1600" b="1" kern="0" spc="-33" dirty="0">
                <a:solidFill>
                  <a:srgbClr val="272525"/>
                </a:solidFill>
                <a:latin typeface="Inter" pitchFamily="34" charset="0"/>
                <a:ea typeface="Inter" pitchFamily="34" charset="-122"/>
                <a:cs typeface="Inter" pitchFamily="34" charset="-120"/>
              </a:rPr>
              <a:t>Splitting Data</a:t>
            </a:r>
            <a:r>
              <a:rPr lang="en-US" sz="1600" kern="0" spc="-33" dirty="0">
                <a:solidFill>
                  <a:srgbClr val="272525"/>
                </a:solidFill>
                <a:latin typeface="Inter" pitchFamily="34" charset="0"/>
                <a:ea typeface="Inter" pitchFamily="34" charset="-122"/>
                <a:cs typeface="Inter" pitchFamily="34" charset="-120"/>
              </a:rPr>
              <a:t>:</a:t>
            </a:r>
            <a:endParaRPr lang="en-US" sz="1600" dirty="0"/>
          </a:p>
        </p:txBody>
      </p:sp>
      <p:sp>
        <p:nvSpPr>
          <p:cNvPr id="10" name="Text 8"/>
          <p:cNvSpPr/>
          <p:nvPr/>
        </p:nvSpPr>
        <p:spPr>
          <a:xfrm>
            <a:off x="729020" y="6990993"/>
            <a:ext cx="13172361" cy="333375"/>
          </a:xfrm>
          <a:prstGeom prst="rect">
            <a:avLst/>
          </a:prstGeom>
          <a:noFill/>
          <a:ln/>
        </p:spPr>
        <p:txBody>
          <a:bodyPr wrap="none" lIns="0" tIns="0" rIns="0" bIns="0" rtlCol="0" anchor="t"/>
          <a:lstStyle/>
          <a:p>
            <a:pPr marL="342900" indent="-342900" algn="l">
              <a:lnSpc>
                <a:spcPts val="2600"/>
              </a:lnSpc>
              <a:buSzPct val="100000"/>
              <a:buChar char="•"/>
            </a:pPr>
            <a:r>
              <a:rPr lang="en-US" sz="1600" kern="0" spc="-33" dirty="0">
                <a:solidFill>
                  <a:srgbClr val="272525"/>
                </a:solidFill>
                <a:latin typeface="Inter" pitchFamily="34" charset="0"/>
                <a:ea typeface="Inter" pitchFamily="34" charset="-122"/>
                <a:cs typeface="Inter" pitchFamily="34" charset="-120"/>
              </a:rPr>
              <a:t>The dataset was split into training (90%) and validation (10%) subsets to train and evaluate the model.</a:t>
            </a:r>
            <a:endParaRPr lang="en-US" sz="1600" dirty="0"/>
          </a:p>
        </p:txBody>
      </p:sp>
      <p:sp>
        <p:nvSpPr>
          <p:cNvPr id="11" name="Rectangle 10">
            <a:extLst>
              <a:ext uri="{FF2B5EF4-FFF2-40B4-BE49-F238E27FC236}">
                <a16:creationId xmlns:a16="http://schemas.microsoft.com/office/drawing/2014/main" id="{C14F7C2B-51F9-36AA-BD6D-FE52C697F923}"/>
              </a:ext>
            </a:extLst>
          </p:cNvPr>
          <p:cNvSpPr/>
          <p:nvPr/>
        </p:nvSpPr>
        <p:spPr>
          <a:xfrm>
            <a:off x="12600878" y="7343567"/>
            <a:ext cx="1918010" cy="88094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1868</Words>
  <Application>Microsoft Office PowerPoint</Application>
  <PresentationFormat>Custom</PresentationFormat>
  <Paragraphs>159</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Consolas</vt:lpstr>
      <vt:lpstr>Inter</vt:lpstr>
      <vt:lpstr>Inter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Jaswanth sandra</cp:lastModifiedBy>
  <cp:revision>2</cp:revision>
  <dcterms:created xsi:type="dcterms:W3CDTF">2024-12-10T17:03:07Z</dcterms:created>
  <dcterms:modified xsi:type="dcterms:W3CDTF">2024-12-10T17:06:40Z</dcterms:modified>
</cp:coreProperties>
</file>