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62"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Problem statement No.39 – Predictive Maintenance of Industrial Machinery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KUSHAL YARLAGADDA – AMRITA VISHWA VIDYAPEETHAM-Computer and Communication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lgn="just">
              <a:buNone/>
            </a:pPr>
            <a:endParaRPr lang="en-US" sz="2000" b="1" dirty="0"/>
          </a:p>
          <a:p>
            <a:pPr marL="305435" indent="-305435" algn="just"/>
            <a:r>
              <a:rPr lang="en-US" sz="2000" dirty="0">
                <a:ea typeface="+mn-lt"/>
                <a:cs typeface="+mn-lt"/>
              </a:rPr>
              <a:t>The future scope of this project involves enhancing the system into a more comprehensive industrial intelligence platform. The model's accuracy could be significantly improved by incorporating richer data sources, such as historical maintenance logs and vibration analysis, while the algorithm itself can be evolved from a binary to a multiclass classifier capable of diagnosing the specific type of failure. On a systemic level, the solution can be scaled from a pilot to a fleet-wide deployment and integrated with existing CMMS or ERP systems to automatically trigger maintenance work orders. Further advancements could leverage emerging technologies; deploying the model on the edge would enable instant on-site predictions, deep learning could be used to analyze more complex sensor data, and Explainable AI (XAI) could be implemented to provide transparent reasons for each prediction, fostering greater trust and faster diagnostics by maintenance teams.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70000" lnSpcReduction="20000"/>
          </a:bodyPr>
          <a:lstStyle/>
          <a:p>
            <a:pPr marL="305435" indent="-305435"/>
            <a:r>
              <a:rPr lang="en-US" sz="2400" dirty="0"/>
              <a:t>Stephan, M., et al. (2020). "An Explainable AI-based Predictive Maintenance Framework for Industry 4.0." Procedia CIRP, 93, 416-421.</a:t>
            </a:r>
          </a:p>
          <a:p>
            <a:pPr marL="305435" indent="-305435"/>
            <a:r>
              <a:rPr lang="en-US" sz="2400" dirty="0"/>
              <a:t>Carvalho, T. P., et al. (2019). "A systematic literature review of machine learning methods applied to predictive maintenance." Computers &amp; Industrial Engineering, 137, 106024.</a:t>
            </a:r>
          </a:p>
          <a:p>
            <a:pPr marL="305435" indent="-305435"/>
            <a:r>
              <a:rPr lang="en-US" sz="2400" dirty="0"/>
              <a:t>Géron, A. (2022). Hands-On Machine Learning with Scikit-Learn, </a:t>
            </a:r>
            <a:r>
              <a:rPr lang="en-US" sz="2400" dirty="0" err="1"/>
              <a:t>Keras</a:t>
            </a:r>
            <a:r>
              <a:rPr lang="en-US" sz="2400" dirty="0"/>
              <a:t> &amp; TensorFlow (3rd ed.). O'Reilly Media.</a:t>
            </a:r>
          </a:p>
          <a:p>
            <a:pPr marL="305435" indent="-305435"/>
            <a:r>
              <a:rPr lang="en-US" sz="2400" dirty="0"/>
              <a:t>Chen, T., &amp; </a:t>
            </a:r>
            <a:r>
              <a:rPr lang="en-US" sz="2400" dirty="0" err="1"/>
              <a:t>Guestrin</a:t>
            </a:r>
            <a:r>
              <a:rPr lang="en-US" sz="2400" dirty="0"/>
              <a:t>, C. (2016). "</a:t>
            </a:r>
            <a:r>
              <a:rPr lang="en-US" sz="2400" dirty="0" err="1"/>
              <a:t>XGBoost</a:t>
            </a:r>
            <a:r>
              <a:rPr lang="en-US" sz="2400" dirty="0"/>
              <a:t>: A Scalable Tree Boosting System." In Proceedings of the 22nd ACM SIGKDD International Conference on Knowledge Discovery and Data Mining.</a:t>
            </a:r>
          </a:p>
          <a:p>
            <a:pPr marL="305435" indent="-305435"/>
            <a:r>
              <a:rPr lang="en-US" sz="2400" dirty="0"/>
              <a:t>Ke, G., et al. (2017). "</a:t>
            </a:r>
            <a:r>
              <a:rPr lang="en-US" sz="2400" dirty="0" err="1"/>
              <a:t>LightGBM</a:t>
            </a:r>
            <a:r>
              <a:rPr lang="en-US" sz="2400" dirty="0"/>
              <a:t>: A Highly Efficient Gradient Boosting Decision Tree." In Advances in Neural Information Processing Systems 30.</a:t>
            </a:r>
          </a:p>
          <a:p>
            <a:pPr marL="305435" indent="-305435"/>
            <a:r>
              <a:rPr lang="en-US" sz="2400" dirty="0" err="1"/>
              <a:t>Breiman</a:t>
            </a:r>
            <a:r>
              <a:rPr lang="en-US" sz="2400" dirty="0"/>
              <a:t>, L. (2001). "Random Forests." Machine Learning, 45(1), 5-32.</a:t>
            </a:r>
          </a:p>
          <a:p>
            <a:pPr marL="305435" indent="-305435"/>
            <a:r>
              <a:rPr lang="en-US" sz="2400" dirty="0"/>
              <a:t>IBM. (2024). IBM Watson Studio Documentation. IBM Cloud. Retrieved from https://cloud.ibm.com/docs/watson-studio.</a:t>
            </a:r>
          </a:p>
          <a:p>
            <a:pPr marL="305435" indent="-305435"/>
            <a:r>
              <a:rPr lang="en-US" sz="2400" dirty="0"/>
              <a:t>Pedregosa, F., et al. (2011). "Scikit-learn: Machine Learning in Python." Journal of Machine Learning Research, 12, 2825-2830.</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D160C9A-F10D-1D4B-019B-BC274DF58571}"/>
              </a:ext>
            </a:extLst>
          </p:cNvPr>
          <p:cNvPicPr>
            <a:picLocks noGrp="1" noChangeAspect="1"/>
          </p:cNvPicPr>
          <p:nvPr>
            <p:ph idx="1"/>
          </p:nvPr>
        </p:nvPicPr>
        <p:blipFill>
          <a:blip r:embed="rId2"/>
          <a:stretch>
            <a:fillRect/>
          </a:stretch>
        </p:blipFill>
        <p:spPr>
          <a:xfrm>
            <a:off x="2974351" y="1301750"/>
            <a:ext cx="6243298" cy="4673600"/>
          </a:xfr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5AFD0E4-8844-E8CA-3D8A-F721D8C17709}"/>
              </a:ext>
            </a:extLst>
          </p:cNvPr>
          <p:cNvPicPr>
            <a:picLocks noGrp="1" noChangeAspect="1"/>
          </p:cNvPicPr>
          <p:nvPr>
            <p:ph idx="1"/>
          </p:nvPr>
        </p:nvPicPr>
        <p:blipFill>
          <a:blip r:embed="rId2"/>
          <a:stretch>
            <a:fillRect/>
          </a:stretch>
        </p:blipFill>
        <p:spPr>
          <a:xfrm>
            <a:off x="2962474" y="1301750"/>
            <a:ext cx="6267052" cy="4673600"/>
          </a:xfr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ADA0D6C0-2DF9-D55C-1887-CA2A302EB7CB}"/>
              </a:ext>
            </a:extLst>
          </p:cNvPr>
          <p:cNvPicPr>
            <a:picLocks noGrp="1" noChangeAspect="1"/>
          </p:cNvPicPr>
          <p:nvPr>
            <p:ph idx="1"/>
          </p:nvPr>
        </p:nvPicPr>
        <p:blipFill>
          <a:blip r:embed="rId2"/>
          <a:stretch>
            <a:fillRect/>
          </a:stretch>
        </p:blipFill>
        <p:spPr>
          <a:xfrm rot="5400000">
            <a:off x="3633766" y="483051"/>
            <a:ext cx="4924467" cy="6421120"/>
          </a:xfr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85000" lnSpcReduction="10000"/>
          </a:bodyPr>
          <a:lstStyle/>
          <a:p>
            <a:pPr marL="0" indent="0" algn="just">
              <a:buNone/>
            </a:pPr>
            <a:r>
              <a:rPr lang="en-US" sz="3200" dirty="0">
                <a:solidFill>
                  <a:srgbClr val="0F0F0F"/>
                </a:solidFill>
                <a:ea typeface="+mn-lt"/>
                <a:cs typeface="+mn-lt"/>
              </a:rPr>
              <a:t>Reactive maintenance in industrial settings is a major bottleneck, leading to costly emergency repairs and significant production losses. This project aims to transition from this reactive model to a proactive, data-driven strategy. We will develop a sophisticated machine learning model that analyzes live sensor data from machinery to anticipate equipment failures. The core objective extends beyond simple failure prediction; the model is being trained to accurately classify the root cause of the impending failure, such as heat dissipation, tool wear, or overstrain. This precise diagnostic capability is key to enabling targeted, scheduled maintenance that minimizes downtime and optimizes resource allocation.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37766"/>
            <a:ext cx="11613485" cy="5311896"/>
          </a:xfrm>
        </p:spPr>
        <p:txBody>
          <a:bodyPr vert="horz" lIns="91440" tIns="45720" rIns="91440" bIns="45720" rtlCol="0" anchor="ctr">
            <a:noAutofit/>
          </a:bodyPr>
          <a:lstStyle/>
          <a:p>
            <a:pPr marL="305435" indent="-305435" algn="just"/>
            <a:endParaRPr lang="en-IN" sz="1200" b="1" dirty="0">
              <a:latin typeface="Calibri"/>
              <a:cs typeface="Calibri"/>
            </a:endParaRPr>
          </a:p>
          <a:p>
            <a:pPr marL="305435" indent="-305435" algn="just"/>
            <a:r>
              <a:rPr lang="en-US" sz="1200" b="1" dirty="0">
                <a:latin typeface="Calibri"/>
                <a:ea typeface="+mn-lt"/>
                <a:cs typeface="+mn-lt"/>
              </a:rPr>
              <a:t>The proposed system aims to address the critical challenge of unscheduled industrial machinery downtime by creating a model to predict failures before they occur. This involves leveraging automated machine learning to analyze sensor data and identify patterns that are precursors to a failure, enabling a shift from reactive to proactive maintenance:</a:t>
            </a:r>
          </a:p>
          <a:p>
            <a:pPr marL="305435" indent="-305435" algn="just"/>
            <a:r>
              <a:rPr lang="en-US" sz="1200" b="1" dirty="0">
                <a:latin typeface="Calibri"/>
                <a:ea typeface="+mn-lt"/>
                <a:cs typeface="+mn-lt"/>
              </a:rPr>
              <a:t>Data Collection:</a:t>
            </a:r>
          </a:p>
          <a:p>
            <a:pPr marL="629435" lvl="1" indent="-305435" algn="just"/>
            <a:r>
              <a:rPr lang="en-US" sz="1200" b="1" dirty="0">
                <a:latin typeface="Calibri"/>
                <a:ea typeface="+mn-lt"/>
                <a:cs typeface="+mn-lt"/>
              </a:rPr>
              <a:t>Gathered a standard predictive maintenance dataset containing historical operational data from a fleet of industrial machines. The dataset includes key sensor readings such as air temperature, process temperature, rotational speed, torque, and tool wear duration, which serve as the primary features for prediction.</a:t>
            </a:r>
          </a:p>
          <a:p>
            <a:pPr marL="305435" indent="-305435" algn="just"/>
            <a:r>
              <a:rPr lang="en-IN" sz="1200" b="1" dirty="0">
                <a:latin typeface="Calibri"/>
                <a:ea typeface="+mn-lt"/>
                <a:cs typeface="+mn-lt"/>
              </a:rPr>
              <a:t>Data Preprocessing:</a:t>
            </a:r>
            <a:endParaRPr lang="en-IN" sz="1200" b="1" dirty="0">
              <a:latin typeface="Calibri"/>
              <a:cs typeface="Calibri"/>
            </a:endParaRPr>
          </a:p>
          <a:p>
            <a:pPr marL="629920" lvl="1" indent="-305435" algn="just"/>
            <a:r>
              <a:rPr lang="en-US" sz="1200" b="1" dirty="0">
                <a:latin typeface="Calibri"/>
                <a:ea typeface="+mn-lt"/>
                <a:cs typeface="+mn-lt"/>
              </a:rPr>
              <a:t>Performed an initial analysis of the dataset, revealing two potential target columns: a binary Target (0/1) and a categorical Failure Type. To create a focused binary classification model (Failure vs. No Failure), the redundant Failure Type column was removed, establishing the Target column as the sole prediction goal. The dataset was then prepared for modeling, a process automated by the chosen tool to handle feature scaling and preparation.</a:t>
            </a:r>
            <a:endParaRPr lang="en-IN" sz="1200" b="1" dirty="0">
              <a:latin typeface="Calibri"/>
              <a:cs typeface="Calibri"/>
            </a:endParaRPr>
          </a:p>
          <a:p>
            <a:pPr marL="305435" indent="-305435" algn="just"/>
            <a:r>
              <a:rPr lang="en-IN" sz="1200" b="1" dirty="0">
                <a:latin typeface="Calibri"/>
                <a:ea typeface="+mn-lt"/>
                <a:cs typeface="+mn-lt"/>
              </a:rPr>
              <a:t>Machine Learning Algorithm:</a:t>
            </a:r>
            <a:endParaRPr lang="en-IN" sz="1200" b="1" dirty="0">
              <a:latin typeface="Calibri"/>
              <a:cs typeface="Calibri"/>
            </a:endParaRPr>
          </a:p>
          <a:p>
            <a:pPr marL="629920" lvl="1" indent="-305435" algn="just"/>
            <a:r>
              <a:rPr lang="en-US" sz="1200" b="1" dirty="0">
                <a:latin typeface="Calibri"/>
                <a:ea typeface="+mn-lt"/>
                <a:cs typeface="+mn-lt"/>
              </a:rPr>
              <a:t>The solution was implemented using IBM Watson Studio's </a:t>
            </a:r>
            <a:r>
              <a:rPr lang="en-US" sz="1200" b="1" dirty="0" err="1">
                <a:latin typeface="Calibri"/>
                <a:ea typeface="+mn-lt"/>
                <a:cs typeface="+mn-lt"/>
              </a:rPr>
              <a:t>AutoAI</a:t>
            </a:r>
            <a:r>
              <a:rPr lang="en-US" sz="1200" b="1" dirty="0">
                <a:latin typeface="Calibri"/>
                <a:ea typeface="+mn-lt"/>
                <a:cs typeface="+mn-lt"/>
              </a:rPr>
              <a:t> functionality to accelerate the model development lifecycle. An </a:t>
            </a:r>
            <a:r>
              <a:rPr lang="en-US" sz="1200" b="1" dirty="0" err="1">
                <a:latin typeface="Calibri"/>
                <a:ea typeface="+mn-lt"/>
                <a:cs typeface="+mn-lt"/>
              </a:rPr>
              <a:t>AutoAI</a:t>
            </a:r>
            <a:r>
              <a:rPr lang="en-US" sz="1200" b="1" dirty="0">
                <a:latin typeface="Calibri"/>
                <a:ea typeface="+mn-lt"/>
                <a:cs typeface="+mn-lt"/>
              </a:rPr>
              <a:t> experiment was configured for a binary classification task, with the objective of predicting the Target variable based on the machine's operational data. </a:t>
            </a:r>
            <a:r>
              <a:rPr lang="en-US" sz="1200" b="1" dirty="0" err="1">
                <a:latin typeface="Calibri"/>
                <a:ea typeface="+mn-lt"/>
                <a:cs typeface="+mn-lt"/>
              </a:rPr>
              <a:t>AutoAI</a:t>
            </a:r>
            <a:r>
              <a:rPr lang="en-US" sz="1200" b="1" dirty="0">
                <a:latin typeface="Calibri"/>
                <a:ea typeface="+mn-lt"/>
                <a:cs typeface="+mn-lt"/>
              </a:rPr>
              <a:t> automated the entire pipeline creation process, including feature engineering, model selection from a range of algorithms (like </a:t>
            </a:r>
            <a:r>
              <a:rPr lang="en-US" sz="1200" b="1" dirty="0" err="1">
                <a:latin typeface="Calibri"/>
                <a:ea typeface="+mn-lt"/>
                <a:cs typeface="+mn-lt"/>
              </a:rPr>
              <a:t>XGBoost</a:t>
            </a:r>
            <a:r>
              <a:rPr lang="en-US" sz="1200" b="1" dirty="0">
                <a:latin typeface="Calibri"/>
                <a:ea typeface="+mn-lt"/>
                <a:cs typeface="+mn-lt"/>
              </a:rPr>
              <a:t>, Random Forest, etc.), and hyperparameter optimization to find the most accurate model.</a:t>
            </a:r>
            <a:endParaRPr lang="en-IN" sz="1200" b="1" dirty="0">
              <a:latin typeface="Calibri"/>
              <a:cs typeface="Calibri"/>
            </a:endParaRPr>
          </a:p>
          <a:p>
            <a:pPr marL="305435" indent="-305435" algn="just"/>
            <a:r>
              <a:rPr lang="en-IN" sz="1200" b="1" dirty="0">
                <a:latin typeface="Calibri"/>
                <a:ea typeface="+mn-lt"/>
                <a:cs typeface="+mn-lt"/>
              </a:rPr>
              <a:t>Deployment:</a:t>
            </a:r>
            <a:endParaRPr lang="en-IN" sz="1200" b="1" dirty="0">
              <a:latin typeface="Calibri"/>
              <a:cs typeface="Calibri"/>
            </a:endParaRPr>
          </a:p>
          <a:p>
            <a:pPr marL="629920" lvl="1" indent="-305435" algn="just"/>
            <a:r>
              <a:rPr lang="en-US" sz="1200" b="1" dirty="0">
                <a:latin typeface="Calibri"/>
                <a:ea typeface="+mn-lt"/>
                <a:cs typeface="+mn-lt"/>
              </a:rPr>
              <a:t>The top-performing model pipeline, as identified by the </a:t>
            </a:r>
            <a:r>
              <a:rPr lang="en-US" sz="1200" b="1" dirty="0" err="1">
                <a:latin typeface="Calibri"/>
                <a:ea typeface="+mn-lt"/>
                <a:cs typeface="+mn-lt"/>
              </a:rPr>
              <a:t>AutoAI</a:t>
            </a:r>
            <a:r>
              <a:rPr lang="en-US" sz="1200" b="1" dirty="0">
                <a:latin typeface="Calibri"/>
                <a:ea typeface="+mn-lt"/>
                <a:cs typeface="+mn-lt"/>
              </a:rPr>
              <a:t> leaderboard, was selected for production. This model was seamlessly deployed as a scalable web service using the integrated IBM Watson Machine Learning service, generating a REST API endpoint capable of delivering real-time predictions.</a:t>
            </a:r>
            <a:r>
              <a:rPr lang="en-IN" sz="1200" b="1" dirty="0">
                <a:latin typeface="Calibri"/>
                <a:ea typeface="+mn-lt"/>
                <a:cs typeface="+mn-lt"/>
              </a:rPr>
              <a:t>.</a:t>
            </a:r>
            <a:endParaRPr lang="en-IN" sz="1200" b="1" dirty="0">
              <a:latin typeface="Calibri"/>
              <a:cs typeface="Calibri"/>
            </a:endParaRPr>
          </a:p>
          <a:p>
            <a:pPr marL="305435" indent="-305435" algn="just"/>
            <a:r>
              <a:rPr lang="en-IN" sz="1200" b="1" dirty="0">
                <a:latin typeface="Calibri"/>
                <a:ea typeface="+mn-lt"/>
                <a:cs typeface="+mn-lt"/>
              </a:rPr>
              <a:t>Evaluation:</a:t>
            </a:r>
            <a:endParaRPr lang="en-IN" sz="1200" b="1" dirty="0">
              <a:latin typeface="Calibri"/>
              <a:cs typeface="Calibri"/>
            </a:endParaRPr>
          </a:p>
          <a:p>
            <a:pPr marL="629920" lvl="1" indent="-305435" algn="just"/>
            <a:r>
              <a:rPr lang="en-US" sz="1200" b="1" dirty="0">
                <a:latin typeface="Calibri"/>
                <a:ea typeface="+mn-lt"/>
                <a:cs typeface="+mn-lt"/>
              </a:rPr>
              <a:t>The final model's performance was thoroughly assessed using standard binary classification metrics automatically generated by </a:t>
            </a:r>
            <a:r>
              <a:rPr lang="en-US" sz="1200" b="1" dirty="0" err="1">
                <a:latin typeface="Calibri"/>
                <a:ea typeface="+mn-lt"/>
                <a:cs typeface="+mn-lt"/>
              </a:rPr>
              <a:t>AutoAI</a:t>
            </a:r>
            <a:r>
              <a:rPr lang="en-US" sz="1200" b="1" dirty="0">
                <a:latin typeface="Calibri"/>
                <a:ea typeface="+mn-lt"/>
                <a:cs typeface="+mn-lt"/>
              </a:rPr>
              <a:t>, including Accuracy</a:t>
            </a:r>
            <a:r>
              <a:rPr lang="en-IN" sz="1200" b="1" dirty="0">
                <a:latin typeface="Calibri"/>
                <a:ea typeface="+mn-lt"/>
                <a:cs typeface="+mn-lt"/>
              </a:rPr>
              <a:t>.</a:t>
            </a:r>
            <a:endParaRPr lang="en-IN" sz="1200" b="1" dirty="0">
              <a:latin typeface="Calibri"/>
            </a:endParaRPr>
          </a:p>
          <a:p>
            <a:pPr marL="305435" marR="0" lvl="0" indent="-305435" algn="just"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lang="en-IN" sz="1200" b="1" dirty="0">
                <a:solidFill>
                  <a:prstClr val="black">
                    <a:lumMod val="75000"/>
                    <a:lumOff val="25000"/>
                  </a:prstClr>
                </a:solidFill>
                <a:latin typeface="Calibri"/>
                <a:ea typeface="+mn-lt"/>
                <a:cs typeface="+mn-lt"/>
              </a:rPr>
              <a:t>Result</a:t>
            </a:r>
            <a:r>
              <a:rPr kumimoji="0" lang="en-IN" sz="1200" b="1" i="0" u="none" strike="noStrike" kern="1200" cap="none" spc="0" normalizeH="0" baseline="0" noProof="0" dirty="0">
                <a:ln>
                  <a:noFill/>
                </a:ln>
                <a:solidFill>
                  <a:prstClr val="black">
                    <a:lumMod val="75000"/>
                    <a:lumOff val="25000"/>
                  </a:prstClr>
                </a:solidFill>
                <a:effectLst/>
                <a:uLnTx/>
                <a:uFillTx/>
                <a:latin typeface="Calibri"/>
                <a:ea typeface="+mn-lt"/>
                <a:cs typeface="+mn-lt"/>
              </a:rPr>
              <a:t>:</a:t>
            </a:r>
          </a:p>
          <a:p>
            <a:pPr marL="305435" marR="0" lvl="0" indent="-305435" algn="just"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1200" b="1" i="0" u="none" strike="noStrike" kern="1200" cap="none" spc="0" normalizeH="0" baseline="0" noProof="0" dirty="0">
                <a:ln>
                  <a:noFill/>
                </a:ln>
                <a:solidFill>
                  <a:prstClr val="black">
                    <a:lumMod val="75000"/>
                    <a:lumOff val="25000"/>
                  </a:prstClr>
                </a:solidFill>
                <a:effectLst/>
                <a:uLnTx/>
                <a:uFillTx/>
                <a:latin typeface="Calibri"/>
                <a:ea typeface="+mn-ea"/>
                <a:cs typeface="Calibri"/>
              </a:rPr>
              <a:t>The process resulted in a highly accurate and fully deployed predictive maintenance model. </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5" cy="4782482"/>
          </a:xfrm>
        </p:spPr>
        <p:txBody>
          <a:bodyPr>
            <a:normAutofit/>
          </a:bodyPr>
          <a:lstStyle/>
          <a:p>
            <a:pPr marL="305435" indent="-305435" algn="just"/>
            <a:r>
              <a:rPr lang="en-IN" sz="1800" b="1" dirty="0">
                <a:solidFill>
                  <a:srgbClr val="0F0F0F"/>
                </a:solidFill>
              </a:rPr>
              <a:t>System requirements</a:t>
            </a:r>
          </a:p>
          <a:p>
            <a:pPr marL="629435" lvl="1" indent="-305435" algn="just"/>
            <a:r>
              <a:rPr lang="en-US" sz="1500" b="1" dirty="0">
                <a:solidFill>
                  <a:srgbClr val="0F0F0F"/>
                </a:solidFill>
              </a:rPr>
              <a:t>IBM Cloud: The project utilizes the watsonx.ai platform hosted on IBM Cloud, with the deployment endpoint configured for the Sydney region (https://au-syd.ml.cloud.ibm.com).</a:t>
            </a:r>
          </a:p>
          <a:p>
            <a:pPr marL="629435" lvl="1" indent="-305435" algn="just"/>
            <a:r>
              <a:rPr lang="en-US" sz="1500" b="1" dirty="0">
                <a:solidFill>
                  <a:srgbClr val="0F0F0F"/>
                </a:solidFill>
              </a:rPr>
              <a:t>IBM Watson Studio: Used as the core environment for managing the project and running the </a:t>
            </a:r>
            <a:r>
              <a:rPr lang="en-US" sz="1500" b="1" dirty="0" err="1">
                <a:solidFill>
                  <a:srgbClr val="0F0F0F"/>
                </a:solidFill>
              </a:rPr>
              <a:t>AutoAI</a:t>
            </a:r>
            <a:r>
              <a:rPr lang="en-US" sz="1500" b="1" dirty="0">
                <a:solidFill>
                  <a:srgbClr val="0F0F0F"/>
                </a:solidFill>
              </a:rPr>
              <a:t> experiment.</a:t>
            </a:r>
          </a:p>
          <a:p>
            <a:pPr marL="629435" lvl="1" indent="-305435" algn="just"/>
            <a:r>
              <a:rPr lang="en-US" sz="1500" b="1" dirty="0" err="1">
                <a:solidFill>
                  <a:srgbClr val="0F0F0F"/>
                </a:solidFill>
              </a:rPr>
              <a:t>AutoAI</a:t>
            </a:r>
            <a:r>
              <a:rPr lang="en-US" sz="1500" b="1" dirty="0">
                <a:solidFill>
                  <a:srgbClr val="0F0F0F"/>
                </a:solidFill>
              </a:rPr>
              <a:t>: The modeling process was automated using IBM's </a:t>
            </a:r>
            <a:r>
              <a:rPr lang="en-US" sz="1500" b="1" dirty="0" err="1">
                <a:solidFill>
                  <a:srgbClr val="0F0F0F"/>
                </a:solidFill>
              </a:rPr>
              <a:t>AutoAI</a:t>
            </a:r>
            <a:r>
              <a:rPr lang="en-US" sz="1500" b="1" dirty="0">
                <a:solidFill>
                  <a:srgbClr val="0F0F0F"/>
                </a:solidFill>
              </a:rPr>
              <a:t> tool, which generated the candidate pipelines and the experiment notebook.</a:t>
            </a:r>
          </a:p>
          <a:p>
            <a:pPr marL="629435" lvl="1" indent="-305435" algn="just"/>
            <a:r>
              <a:rPr lang="en-US" sz="1500" b="1" dirty="0">
                <a:solidFill>
                  <a:srgbClr val="0F0F0F"/>
                </a:solidFill>
              </a:rPr>
              <a:t>Execution Runtime: The experiment was executed in the watsonx.ai Runtime.</a:t>
            </a:r>
            <a:endParaRPr lang="en-IN" sz="1500" b="1" dirty="0">
              <a:solidFill>
                <a:srgbClr val="0F0F0F"/>
              </a:solidFill>
            </a:endParaRPr>
          </a:p>
          <a:p>
            <a:pPr marL="305435" indent="-305435" algn="just"/>
            <a:r>
              <a:rPr lang="en-IN" sz="1800" b="1" dirty="0">
                <a:solidFill>
                  <a:srgbClr val="0F0F0F"/>
                </a:solidFill>
              </a:rPr>
              <a:t>Library required to build the model</a:t>
            </a:r>
          </a:p>
          <a:p>
            <a:pPr marL="629435" lvl="1" indent="-305435" algn="just"/>
            <a:r>
              <a:rPr lang="en-IN" sz="1500" b="1" dirty="0">
                <a:solidFill>
                  <a:srgbClr val="0F0F0F"/>
                </a:solidFill>
              </a:rPr>
              <a:t>The foundational package for programmatic interaction with the platform is </a:t>
            </a:r>
            <a:r>
              <a:rPr lang="en-IN" sz="1500" b="1" dirty="0" err="1">
                <a:solidFill>
                  <a:srgbClr val="0F0F0F"/>
                </a:solidFill>
              </a:rPr>
              <a:t>ibm</a:t>
            </a:r>
            <a:r>
              <a:rPr lang="en-IN" sz="1500" b="1" dirty="0">
                <a:solidFill>
                  <a:srgbClr val="0F0F0F"/>
                </a:solidFill>
              </a:rPr>
              <a:t>-</a:t>
            </a:r>
            <a:r>
              <a:rPr lang="en-IN" sz="1500" b="1" dirty="0" err="1">
                <a:solidFill>
                  <a:srgbClr val="0F0F0F"/>
                </a:solidFill>
              </a:rPr>
              <a:t>watsonx</a:t>
            </a:r>
            <a:r>
              <a:rPr lang="en-IN" sz="1500" b="1" dirty="0">
                <a:solidFill>
                  <a:srgbClr val="0F0F0F"/>
                </a:solidFill>
              </a:rPr>
              <a:t>-ai. The execution of the generated model depends on </a:t>
            </a:r>
            <a:r>
              <a:rPr lang="en-IN" sz="1500" b="1" dirty="0" err="1">
                <a:solidFill>
                  <a:srgbClr val="0F0F0F"/>
                </a:solidFill>
              </a:rPr>
              <a:t>autoai</a:t>
            </a:r>
            <a:r>
              <a:rPr lang="en-IN" sz="1500" b="1" dirty="0">
                <a:solidFill>
                  <a:srgbClr val="0F0F0F"/>
                </a:solidFill>
              </a:rPr>
              <a:t>-libs (version ~2.0) and the </a:t>
            </a:r>
            <a:r>
              <a:rPr lang="en-IN" sz="1500" b="1" dirty="0" err="1">
                <a:solidFill>
                  <a:srgbClr val="0F0F0F"/>
                </a:solidFill>
              </a:rPr>
              <a:t>lale</a:t>
            </a:r>
            <a:r>
              <a:rPr lang="en-IN" sz="1500" b="1" dirty="0">
                <a:solidFill>
                  <a:srgbClr val="0F0F0F"/>
                </a:solidFill>
              </a:rPr>
              <a:t> library (version ~0.8.3) for composing the machine learning pipeline. Core machine learning capabilities are provided by scikit-learn (version 1.3.x). The </a:t>
            </a:r>
            <a:r>
              <a:rPr lang="en-IN" sz="1500" b="1" dirty="0" err="1">
                <a:solidFill>
                  <a:srgbClr val="0F0F0F"/>
                </a:solidFill>
              </a:rPr>
              <a:t>AutoAI</a:t>
            </a:r>
            <a:r>
              <a:rPr lang="en-IN" sz="1500" b="1" dirty="0">
                <a:solidFill>
                  <a:srgbClr val="0F0F0F"/>
                </a:solidFill>
              </a:rPr>
              <a:t> experiment also leveraged high-performance libraries, including </a:t>
            </a:r>
            <a:r>
              <a:rPr lang="en-IN" sz="1500" b="1" dirty="0" err="1">
                <a:solidFill>
                  <a:srgbClr val="0F0F0F"/>
                </a:solidFill>
              </a:rPr>
              <a:t>xgboost</a:t>
            </a:r>
            <a:r>
              <a:rPr lang="en-IN" sz="1500" b="1" dirty="0">
                <a:solidFill>
                  <a:srgbClr val="0F0F0F"/>
                </a:solidFill>
              </a:rPr>
              <a:t> (version 2.0.x), </a:t>
            </a:r>
            <a:r>
              <a:rPr lang="en-IN" sz="1500" b="1" dirty="0" err="1">
                <a:solidFill>
                  <a:srgbClr val="0F0F0F"/>
                </a:solidFill>
              </a:rPr>
              <a:t>lightgbm</a:t>
            </a:r>
            <a:r>
              <a:rPr lang="en-IN" sz="1500" b="1" dirty="0">
                <a:solidFill>
                  <a:srgbClr val="0F0F0F"/>
                </a:solidFill>
              </a:rPr>
              <a:t> (version 4.2.x), and IBM's </a:t>
            </a:r>
            <a:r>
              <a:rPr lang="en-IN" sz="1500" b="1" dirty="0" err="1">
                <a:solidFill>
                  <a:srgbClr val="0F0F0F"/>
                </a:solidFill>
              </a:rPr>
              <a:t>snapml</a:t>
            </a:r>
            <a:r>
              <a:rPr lang="en-IN" sz="1500" b="1" dirty="0">
                <a:solidFill>
                  <a:srgbClr val="0F0F0F"/>
                </a:solidFill>
              </a:rPr>
              <a:t> (version 1.14.x) to accelerate model training.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305435" indent="-305435" algn="just"/>
            <a:r>
              <a:rPr lang="en-IN" sz="1400" b="1" dirty="0">
                <a:ea typeface="+mn-lt"/>
                <a:cs typeface="+mn-lt"/>
              </a:rPr>
              <a:t>Algorithm Selection:</a:t>
            </a:r>
            <a:endParaRPr lang="en-IN" sz="1400" dirty="0"/>
          </a:p>
          <a:p>
            <a:pPr marL="629920" lvl="1" indent="-305435" algn="just"/>
            <a:r>
              <a:rPr lang="en-US" dirty="0">
                <a:ea typeface="+mn-lt"/>
                <a:cs typeface="+mn-lt"/>
              </a:rPr>
              <a:t>The core of this project utilized IBM's </a:t>
            </a:r>
            <a:r>
              <a:rPr lang="en-US" dirty="0" err="1">
                <a:ea typeface="+mn-lt"/>
                <a:cs typeface="+mn-lt"/>
              </a:rPr>
              <a:t>AutoAI</a:t>
            </a:r>
            <a:r>
              <a:rPr lang="en-US" dirty="0">
                <a:ea typeface="+mn-lt"/>
                <a:cs typeface="+mn-lt"/>
              </a:rPr>
              <a:t> to automate the algorithm selection process. Instead of manually selecting a single algorithm, </a:t>
            </a:r>
            <a:r>
              <a:rPr lang="en-US" dirty="0" err="1">
                <a:ea typeface="+mn-lt"/>
                <a:cs typeface="+mn-lt"/>
              </a:rPr>
              <a:t>AutoAI</a:t>
            </a:r>
            <a:r>
              <a:rPr lang="en-US" dirty="0">
                <a:ea typeface="+mn-lt"/>
                <a:cs typeface="+mn-lt"/>
              </a:rPr>
              <a:t> systematically generated, trained, and evaluated multiple candidate pipelines for this binary classification task. The final chosen model is a highly optimized pipeline, likely incorporating a powerful algorithm such as an </a:t>
            </a:r>
            <a:r>
              <a:rPr lang="en-US" dirty="0" err="1">
                <a:ea typeface="+mn-lt"/>
                <a:cs typeface="+mn-lt"/>
              </a:rPr>
              <a:t>XGBoost</a:t>
            </a:r>
            <a:r>
              <a:rPr lang="en-US" dirty="0">
                <a:ea typeface="+mn-lt"/>
                <a:cs typeface="+mn-lt"/>
              </a:rPr>
              <a:t> Classifier or a </a:t>
            </a:r>
            <a:r>
              <a:rPr lang="en-US" dirty="0" err="1">
                <a:ea typeface="+mn-lt"/>
                <a:cs typeface="+mn-lt"/>
              </a:rPr>
              <a:t>LightGBM</a:t>
            </a:r>
            <a:r>
              <a:rPr lang="en-US" dirty="0">
                <a:ea typeface="+mn-lt"/>
                <a:cs typeface="+mn-lt"/>
              </a:rPr>
              <a:t> Classifier. These gradient-boosted tree models are exceptionally well-suited for structured, tabular data like the sensor readings in this dataset. They excel at identifying complex, non-linear patterns that are often precursors to machine failure. The selection was justified by </a:t>
            </a:r>
            <a:r>
              <a:rPr lang="en-US" dirty="0" err="1">
                <a:ea typeface="+mn-lt"/>
                <a:cs typeface="+mn-lt"/>
              </a:rPr>
              <a:t>AutoAI's</a:t>
            </a:r>
            <a:r>
              <a:rPr lang="en-US" dirty="0">
                <a:ea typeface="+mn-lt"/>
                <a:cs typeface="+mn-lt"/>
              </a:rPr>
              <a:t> automated process, which rigorously tested numerous combinations of data preprocessing, feature engineering, and modeling techniques to identify the pipeline with the highest accuracy.</a:t>
            </a:r>
            <a:endParaRPr lang="en-IN" dirty="0"/>
          </a:p>
          <a:p>
            <a:pPr marL="305435" indent="-305435" algn="just"/>
            <a:r>
              <a:rPr lang="en-IN" sz="1400" b="1" dirty="0">
                <a:ea typeface="+mn-lt"/>
                <a:cs typeface="+mn-lt"/>
              </a:rPr>
              <a:t>Data Input:</a:t>
            </a:r>
            <a:endParaRPr lang="en-IN" sz="1400" dirty="0"/>
          </a:p>
          <a:p>
            <a:pPr marL="629920" lvl="1" indent="-305435" algn="just"/>
            <a:r>
              <a:rPr lang="en-US" dirty="0">
                <a:ea typeface="+mn-lt"/>
                <a:cs typeface="+mn-lt"/>
              </a:rPr>
              <a:t>Air temperature [K], Process temperature [K], Rotational speed [rpm], Torque [Nm], Tool wear [min]</a:t>
            </a:r>
            <a:r>
              <a:rPr lang="en-IN" dirty="0">
                <a:ea typeface="+mn-lt"/>
                <a:cs typeface="+mn-lt"/>
              </a:rPr>
              <a:t>.</a:t>
            </a:r>
            <a:endParaRPr lang="en-IN" dirty="0"/>
          </a:p>
          <a:p>
            <a:pPr marL="305435" indent="-305435" algn="just"/>
            <a:r>
              <a:rPr lang="en-IN" sz="1400" b="1" dirty="0">
                <a:ea typeface="+mn-lt"/>
                <a:cs typeface="+mn-lt"/>
              </a:rPr>
              <a:t>Training Process:</a:t>
            </a:r>
            <a:endParaRPr lang="en-IN" sz="1400" dirty="0"/>
          </a:p>
          <a:p>
            <a:pPr marL="629920" lvl="1" indent="-305435" algn="just"/>
            <a:r>
              <a:rPr lang="en-US" dirty="0">
                <a:ea typeface="+mn-lt"/>
                <a:cs typeface="+mn-lt"/>
              </a:rPr>
              <a:t>The model was trained in the IBM </a:t>
            </a:r>
            <a:r>
              <a:rPr lang="en-US" dirty="0" err="1">
                <a:ea typeface="+mn-lt"/>
                <a:cs typeface="+mn-lt"/>
              </a:rPr>
              <a:t>AutoAI</a:t>
            </a:r>
            <a:r>
              <a:rPr lang="en-US" dirty="0">
                <a:ea typeface="+mn-lt"/>
                <a:cs typeface="+mn-lt"/>
              </a:rPr>
              <a:t> environment using the historical dataset. The automated workflow handled all preprocessing and feature engineering, then competitively trained and tuned multiple algorithms to maximize accuracy. A 10% holdout set, as specified in the notebook, was used for final validation of the best-performing pipeline.</a:t>
            </a:r>
            <a:endParaRPr lang="en-IN" dirty="0"/>
          </a:p>
          <a:p>
            <a:pPr marL="305435" indent="-305435" algn="just"/>
            <a:r>
              <a:rPr lang="en-IN" sz="1400" b="1" dirty="0">
                <a:ea typeface="+mn-lt"/>
                <a:cs typeface="+mn-lt"/>
              </a:rPr>
              <a:t>Prediction Process:</a:t>
            </a:r>
            <a:endParaRPr lang="en-IN" sz="1400" dirty="0"/>
          </a:p>
          <a:p>
            <a:pPr marL="629920" lvl="1" indent="-305435" algn="just"/>
            <a:r>
              <a:rPr lang="en-US" dirty="0">
                <a:ea typeface="+mn-lt"/>
                <a:cs typeface="+mn-lt"/>
              </a:rPr>
              <a:t>The final trained pipeline was deployed as a web service with a REST API endpoint. For real-time prediction, new sensor data is sent to this API, and the model returns either a 1 (failure) or 0 (normal operation), enabling immediate proactive maintenance.</a:t>
            </a:r>
            <a:endParaRPr lang="en-IN" dirty="0"/>
          </a:p>
          <a:p>
            <a:pPr marL="305435" indent="-305435" algn="just"/>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0A4E6229-D433-BBA9-5CC2-F5CBC3713B59}"/>
              </a:ext>
            </a:extLst>
          </p:cNvPr>
          <p:cNvPicPr>
            <a:picLocks noGrp="1" noChangeAspect="1"/>
          </p:cNvPicPr>
          <p:nvPr>
            <p:ph idx="1"/>
          </p:nvPr>
        </p:nvPicPr>
        <p:blipFill>
          <a:blip r:embed="rId2"/>
          <a:stretch>
            <a:fillRect/>
          </a:stretch>
        </p:blipFill>
        <p:spPr>
          <a:xfrm>
            <a:off x="581192" y="1232452"/>
            <a:ext cx="10719675" cy="5215317"/>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CDF2D-8C9A-0CC4-7BFE-CF67084068E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ED066E8-3550-BDA9-FD8C-3DC7FA3B490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a:extLst>
              <a:ext uri="{FF2B5EF4-FFF2-40B4-BE49-F238E27FC236}">
                <a16:creationId xmlns:a16="http://schemas.microsoft.com/office/drawing/2014/main" id="{CAA49384-0411-958F-8FFC-B2859672F453}"/>
              </a:ext>
            </a:extLst>
          </p:cNvPr>
          <p:cNvPicPr>
            <a:picLocks noGrp="1" noChangeAspect="1"/>
          </p:cNvPicPr>
          <p:nvPr>
            <p:ph idx="1"/>
          </p:nvPr>
        </p:nvPicPr>
        <p:blipFill>
          <a:blip r:embed="rId2"/>
          <a:stretch>
            <a:fillRect/>
          </a:stretch>
        </p:blipFill>
        <p:spPr>
          <a:xfrm>
            <a:off x="581192" y="1232452"/>
            <a:ext cx="10735422" cy="5222638"/>
          </a:xfrm>
        </p:spPr>
      </p:pic>
    </p:spTree>
    <p:extLst>
      <p:ext uri="{BB962C8B-B14F-4D97-AF65-F5344CB8AC3E}">
        <p14:creationId xmlns:p14="http://schemas.microsoft.com/office/powerpoint/2010/main" val="3704815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solidFill>
                  <a:srgbClr val="0F0F0F"/>
                </a:solidFill>
                <a:ea typeface="+mn-lt"/>
                <a:cs typeface="+mn-lt"/>
              </a:rPr>
              <a:t>This project successfully developed and deployed a high-accuracy predictive maintenance model using IBM's </a:t>
            </a:r>
            <a:r>
              <a:rPr lang="en-US" sz="2000" dirty="0" err="1">
                <a:solidFill>
                  <a:srgbClr val="0F0F0F"/>
                </a:solidFill>
                <a:ea typeface="+mn-lt"/>
                <a:cs typeface="+mn-lt"/>
              </a:rPr>
              <a:t>AutoAI</a:t>
            </a:r>
            <a:r>
              <a:rPr lang="en-US" sz="2000" dirty="0">
                <a:solidFill>
                  <a:srgbClr val="0F0F0F"/>
                </a:solidFill>
                <a:ea typeface="+mn-lt"/>
                <a:cs typeface="+mn-lt"/>
              </a:rPr>
              <a:t>, culminating in a live prediction service accessible via its public API endpoint (https://au-syd.ml.cloud.ibm.com/ml/v4/deployments/9e211eb6-dd44-4e91-b8a9-843d6ba99051/predictions?version=2021-05-01). A key challenge successfully overcome was the initial data preparation, where redundant target columns were resolved to define a clear classification problem. While effective, a primary area for future improvement is to advance the model to perform multiclass classification, enabling it to predict the specific type of failure for more targeted interventions. Ultimately, this solution provides a practical blueprint for shifting from reactive to proactive maintenance, a critical step for reducing costly downtime, extending equipment lifespan, and boosting operational efficiency in an industrial setting.</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70</TotalTime>
  <Words>1557</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Problem statement No.39 – Predictive Maintenance of Industrial Machinery</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Kushal Yarlagadda</cp:lastModifiedBy>
  <cp:revision>28</cp:revision>
  <dcterms:created xsi:type="dcterms:W3CDTF">2021-05-26T16:50:10Z</dcterms:created>
  <dcterms:modified xsi:type="dcterms:W3CDTF">2025-07-29T15:53:47Z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