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05000" y="2910840"/>
            <a:ext cx="118110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 </a:t>
            </a:r>
            <a:r>
              <a:rPr lang="en-US" spc="15" dirty="0">
                <a:solidFill>
                  <a:schemeClr val="accent6">
                    <a:lumMod val="50000"/>
                  </a:schemeClr>
                </a:solidFill>
              </a:rPr>
              <a:t>Suravarapu Kushal Kumar</a:t>
            </a:r>
            <a:endParaRPr spc="15" dirty="0">
              <a:solidFill>
                <a:schemeClr val="accent6">
                  <a:lumMod val="50000"/>
                </a:schemeClr>
              </a:solidFill>
            </a:endParaRPr>
          </a:p>
        </p:txBody>
      </p:sp>
      <p:sp>
        <p:nvSpPr>
          <p:cNvPr id="8" name="object 8"/>
          <p:cNvSpPr txBox="1"/>
          <p:nvPr/>
        </p:nvSpPr>
        <p:spPr>
          <a:xfrm>
            <a:off x="3514724" y="3956763"/>
            <a:ext cx="2143126"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08F60ECF-7DBF-87E9-D8FC-7F027A3C0075}"/>
              </a:ext>
            </a:extLst>
          </p:cNvPr>
          <p:cNvSpPr txBox="1"/>
          <p:nvPr/>
        </p:nvSpPr>
        <p:spPr>
          <a:xfrm>
            <a:off x="1143000" y="1995780"/>
            <a:ext cx="7086600" cy="3046988"/>
          </a:xfrm>
          <a:prstGeom prst="rect">
            <a:avLst/>
          </a:prstGeom>
          <a:noFill/>
        </p:spPr>
        <p:txBody>
          <a:bodyPr wrap="square">
            <a:spAutoFit/>
          </a:bodyPr>
          <a:lstStyle/>
          <a:p>
            <a:r>
              <a:rPr lang="en-US" sz="3200" dirty="0">
                <a:solidFill>
                  <a:schemeClr val="accent6">
                    <a:lumMod val="75000"/>
                  </a:schemeClr>
                </a:solidFill>
              </a:rPr>
              <a:t>Finally we have concluded about </a:t>
            </a:r>
            <a:r>
              <a:rPr lang="en-US" sz="3200" dirty="0" err="1">
                <a:solidFill>
                  <a:schemeClr val="accent6">
                    <a:lumMod val="75000"/>
                  </a:schemeClr>
                </a:solidFill>
              </a:rPr>
              <a:t>keyLogger</a:t>
            </a:r>
            <a:r>
              <a:rPr lang="en-US" sz="3200" dirty="0">
                <a:solidFill>
                  <a:schemeClr val="accent6">
                    <a:lumMod val="75000"/>
                  </a:schemeClr>
                </a:solidFill>
              </a:rPr>
              <a:t> and security </a:t>
            </a:r>
          </a:p>
          <a:p>
            <a:r>
              <a:rPr lang="en-US" sz="3200" dirty="0">
                <a:solidFill>
                  <a:schemeClr val="accent6">
                    <a:lumMod val="75000"/>
                  </a:schemeClr>
                </a:solidFill>
              </a:rPr>
              <a:t>How to overcome and how to secure from attackers</a:t>
            </a:r>
          </a:p>
          <a:p>
            <a:r>
              <a:rPr lang="en-US" sz="3200" dirty="0">
                <a:solidFill>
                  <a:schemeClr val="accent6">
                    <a:lumMod val="75000"/>
                  </a:schemeClr>
                </a:solidFill>
              </a:rPr>
              <a:t>Can we also </a:t>
            </a:r>
          </a:p>
          <a:p>
            <a:endParaRPr lang="en-IN" sz="3200" dirty="0">
              <a:solidFill>
                <a:schemeClr val="accent6">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5D8A-0B0E-8674-8BDF-273EE4C58CAE}"/>
              </a:ext>
            </a:extLst>
          </p:cNvPr>
          <p:cNvSpPr>
            <a:spLocks noGrp="1"/>
          </p:cNvSpPr>
          <p:nvPr>
            <p:ph type="title"/>
          </p:nvPr>
        </p:nvSpPr>
        <p:spPr/>
        <p:txBody>
          <a:bodyPr/>
          <a:lstStyle/>
          <a:p>
            <a:r>
              <a:rPr lang="en-US" dirty="0"/>
              <a:t>PROJECT LINK:</a:t>
            </a:r>
            <a:endParaRPr lang="en-IN" dirty="0"/>
          </a:p>
        </p:txBody>
      </p:sp>
      <p:sp>
        <p:nvSpPr>
          <p:cNvPr id="4" name="TextBox 3">
            <a:extLst>
              <a:ext uri="{FF2B5EF4-FFF2-40B4-BE49-F238E27FC236}">
                <a16:creationId xmlns:a16="http://schemas.microsoft.com/office/drawing/2014/main" id="{71E7BD9D-AC96-8EC6-C5C2-E3D709FB8270}"/>
              </a:ext>
            </a:extLst>
          </p:cNvPr>
          <p:cNvSpPr txBox="1"/>
          <p:nvPr/>
        </p:nvSpPr>
        <p:spPr>
          <a:xfrm>
            <a:off x="990600" y="2667000"/>
            <a:ext cx="7772400" cy="461665"/>
          </a:xfrm>
          <a:prstGeom prst="rect">
            <a:avLst/>
          </a:prstGeom>
          <a:noFill/>
        </p:spPr>
        <p:txBody>
          <a:bodyPr wrap="square">
            <a:spAutoFit/>
          </a:bodyPr>
          <a:lstStyle/>
          <a:p>
            <a:r>
              <a:rPr lang="en-IN" sz="2400" dirty="0">
                <a:solidFill>
                  <a:schemeClr val="accent1"/>
                </a:solidFill>
              </a:rPr>
              <a:t>https://github.com/kushal5511</a:t>
            </a:r>
            <a:r>
              <a:rPr lang="en-IN" sz="2400">
                <a:solidFill>
                  <a:schemeClr val="accent1"/>
                </a:solidFill>
              </a:rPr>
              <a:t>/keylogger-project1.</a:t>
            </a:r>
            <a:r>
              <a:rPr lang="en-IN" sz="2400" dirty="0">
                <a:solidFill>
                  <a:schemeClr val="accent1"/>
                </a:solidFill>
              </a:rPr>
              <a:t>git</a:t>
            </a:r>
          </a:p>
        </p:txBody>
      </p:sp>
    </p:spTree>
    <p:extLst>
      <p:ext uri="{BB962C8B-B14F-4D97-AF65-F5344CB8AC3E}">
        <p14:creationId xmlns:p14="http://schemas.microsoft.com/office/powerpoint/2010/main" val="204365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036180" cy="280974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a:t>
            </a:r>
            <a:br>
              <a:rPr lang="en-US" sz="4250" spc="25" dirty="0"/>
            </a:br>
            <a:br>
              <a:rPr lang="en-US" sz="4250" spc="25" dirty="0"/>
            </a:br>
            <a:br>
              <a:rPr lang="en-US" sz="4250" spc="25" dirty="0"/>
            </a:br>
            <a:r>
              <a:rPr lang="en-US" sz="5400" spc="25" dirty="0" err="1">
                <a:solidFill>
                  <a:schemeClr val="accent6">
                    <a:lumMod val="75000"/>
                  </a:schemeClr>
                </a:solidFill>
              </a:rPr>
              <a:t>KeyLogger</a:t>
            </a:r>
            <a:r>
              <a:rPr lang="en-US" sz="5400" spc="25" dirty="0">
                <a:solidFill>
                  <a:schemeClr val="accent6">
                    <a:lumMod val="75000"/>
                  </a:schemeClr>
                </a:solidFill>
              </a:rPr>
              <a:t> And Security</a:t>
            </a:r>
            <a:endParaRPr sz="5400" dirty="0">
              <a:solidFill>
                <a:schemeClr val="accent6">
                  <a:lumMod val="7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161"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Oval 24">
            <a:extLst>
              <a:ext uri="{FF2B5EF4-FFF2-40B4-BE49-F238E27FC236}">
                <a16:creationId xmlns:a16="http://schemas.microsoft.com/office/drawing/2014/main" id="{65AD7B97-7797-343A-5808-3E83264A086F}"/>
              </a:ext>
            </a:extLst>
          </p:cNvPr>
          <p:cNvSpPr/>
          <p:nvPr/>
        </p:nvSpPr>
        <p:spPr>
          <a:xfrm>
            <a:off x="5750320" y="523240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D2AB3C32-B0A6-1EA0-0357-6731A9765A75}"/>
              </a:ext>
            </a:extLst>
          </p:cNvPr>
          <p:cNvSpPr/>
          <p:nvPr/>
        </p:nvSpPr>
        <p:spPr>
          <a:xfrm>
            <a:off x="5750320" y="455279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09100ED1-C0E6-21EF-90FF-4538D78426FB}"/>
              </a:ext>
            </a:extLst>
          </p:cNvPr>
          <p:cNvSpPr/>
          <p:nvPr/>
        </p:nvSpPr>
        <p:spPr>
          <a:xfrm>
            <a:off x="5750320" y="389284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46008E57-021F-D2EB-89AB-CF4054803B53}"/>
              </a:ext>
            </a:extLst>
          </p:cNvPr>
          <p:cNvSpPr/>
          <p:nvPr/>
        </p:nvSpPr>
        <p:spPr>
          <a:xfrm>
            <a:off x="5750320" y="321513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42A9E32A-88EE-B6AD-FBBE-EB3C02B71620}"/>
              </a:ext>
            </a:extLst>
          </p:cNvPr>
          <p:cNvSpPr/>
          <p:nvPr/>
        </p:nvSpPr>
        <p:spPr>
          <a:xfrm>
            <a:off x="5750320" y="2555648"/>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0" name="Straight Connector 29">
            <a:extLst>
              <a:ext uri="{FF2B5EF4-FFF2-40B4-BE49-F238E27FC236}">
                <a16:creationId xmlns:a16="http://schemas.microsoft.com/office/drawing/2014/main" id="{333C370C-1051-283C-6912-6CD132112F22}"/>
              </a:ext>
            </a:extLst>
          </p:cNvPr>
          <p:cNvCxnSpPr>
            <a:cxnSpLocks/>
            <a:stCxn id="36" idx="4"/>
            <a:endCxn id="45" idx="0"/>
          </p:cNvCxnSpPr>
          <p:nvPr/>
        </p:nvCxnSpPr>
        <p:spPr>
          <a:xfrm>
            <a:off x="5940820" y="1617684"/>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7952FE-73B0-7518-4DFC-DDC1079C98C7}"/>
              </a:ext>
            </a:extLst>
          </p:cNvPr>
          <p:cNvCxnSpPr>
            <a:cxnSpLocks/>
            <a:stCxn id="45" idx="4"/>
            <a:endCxn id="29" idx="0"/>
          </p:cNvCxnSpPr>
          <p:nvPr/>
        </p:nvCxnSpPr>
        <p:spPr>
          <a:xfrm>
            <a:off x="5940820" y="2277166"/>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786215-E405-F4CE-ED54-020110CA16D7}"/>
              </a:ext>
            </a:extLst>
          </p:cNvPr>
          <p:cNvCxnSpPr>
            <a:cxnSpLocks/>
            <a:stCxn id="29" idx="4"/>
            <a:endCxn id="28" idx="0"/>
          </p:cNvCxnSpPr>
          <p:nvPr/>
        </p:nvCxnSpPr>
        <p:spPr>
          <a:xfrm>
            <a:off x="5940820" y="2936648"/>
            <a:ext cx="0" cy="27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63F7E1-0D79-652C-FA0B-C099A4AF8A15}"/>
              </a:ext>
            </a:extLst>
          </p:cNvPr>
          <p:cNvCxnSpPr>
            <a:cxnSpLocks/>
            <a:stCxn id="28" idx="4"/>
            <a:endCxn id="27" idx="0"/>
          </p:cNvCxnSpPr>
          <p:nvPr/>
        </p:nvCxnSpPr>
        <p:spPr>
          <a:xfrm>
            <a:off x="5940820" y="3596130"/>
            <a:ext cx="0" cy="296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6127A-F6D9-8524-621D-C9730C866193}"/>
              </a:ext>
            </a:extLst>
          </p:cNvPr>
          <p:cNvCxnSpPr>
            <a:cxnSpLocks/>
            <a:stCxn id="27" idx="4"/>
            <a:endCxn id="26" idx="0"/>
          </p:cNvCxnSpPr>
          <p:nvPr/>
        </p:nvCxnSpPr>
        <p:spPr>
          <a:xfrm>
            <a:off x="5940820" y="4273843"/>
            <a:ext cx="0" cy="27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D54FB1-133B-D453-D0D7-F10A28B1272D}"/>
              </a:ext>
            </a:extLst>
          </p:cNvPr>
          <p:cNvCxnSpPr>
            <a:cxnSpLocks/>
            <a:stCxn id="26" idx="4"/>
            <a:endCxn id="25" idx="0"/>
          </p:cNvCxnSpPr>
          <p:nvPr/>
        </p:nvCxnSpPr>
        <p:spPr>
          <a:xfrm>
            <a:off x="5940820" y="4933791"/>
            <a:ext cx="0" cy="2986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16796E6-CB6D-DB22-6DAD-DEBB0BC697D7}"/>
              </a:ext>
            </a:extLst>
          </p:cNvPr>
          <p:cNvSpPr/>
          <p:nvPr/>
        </p:nvSpPr>
        <p:spPr>
          <a:xfrm>
            <a:off x="5750320" y="123668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7" name="Group 36">
            <a:extLst>
              <a:ext uri="{FF2B5EF4-FFF2-40B4-BE49-F238E27FC236}">
                <a16:creationId xmlns:a16="http://schemas.microsoft.com/office/drawing/2014/main" id="{B5DB6A22-F26B-87BE-BA3A-E565F9D4793C}"/>
              </a:ext>
            </a:extLst>
          </p:cNvPr>
          <p:cNvGrpSpPr/>
          <p:nvPr/>
        </p:nvGrpSpPr>
        <p:grpSpPr>
          <a:xfrm>
            <a:off x="5744649" y="1891918"/>
            <a:ext cx="420492" cy="385248"/>
            <a:chOff x="4612800" y="1503471"/>
            <a:chExt cx="420492" cy="385248"/>
          </a:xfrm>
        </p:grpSpPr>
        <p:sp>
          <p:nvSpPr>
            <p:cNvPr id="45" name="Oval 44">
              <a:extLst>
                <a:ext uri="{FF2B5EF4-FFF2-40B4-BE49-F238E27FC236}">
                  <a16:creationId xmlns:a16="http://schemas.microsoft.com/office/drawing/2014/main" id="{1C044002-A2C1-D3C3-4B8A-5CE8CAF8A1B1}"/>
                </a:ext>
              </a:extLst>
            </p:cNvPr>
            <p:cNvSpPr/>
            <p:nvPr/>
          </p:nvSpPr>
          <p:spPr>
            <a:xfrm>
              <a:off x="4618471" y="1507719"/>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61">
              <a:extLst>
                <a:ext uri="{FF2B5EF4-FFF2-40B4-BE49-F238E27FC236}">
                  <a16:creationId xmlns:a16="http://schemas.microsoft.com/office/drawing/2014/main" id="{83ED80BB-2E31-41CC-07A2-FE24A04BB0C3}"/>
                </a:ext>
              </a:extLst>
            </p:cNvPr>
            <p:cNvSpPr txBox="1"/>
            <p:nvPr/>
          </p:nvSpPr>
          <p:spPr>
            <a:xfrm>
              <a:off x="4612800" y="1503471"/>
              <a:ext cx="4204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8" name="TextBox 65">
            <a:extLst>
              <a:ext uri="{FF2B5EF4-FFF2-40B4-BE49-F238E27FC236}">
                <a16:creationId xmlns:a16="http://schemas.microsoft.com/office/drawing/2014/main" id="{FCE48CED-521D-7853-B5B1-2778988DFD53}"/>
              </a:ext>
            </a:extLst>
          </p:cNvPr>
          <p:cNvSpPr txBox="1"/>
          <p:nvPr/>
        </p:nvSpPr>
        <p:spPr>
          <a:xfrm>
            <a:off x="6188471" y="1236684"/>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Problem statement</a:t>
            </a:r>
          </a:p>
        </p:txBody>
      </p:sp>
      <p:sp>
        <p:nvSpPr>
          <p:cNvPr id="39" name="TextBox 66">
            <a:extLst>
              <a:ext uri="{FF2B5EF4-FFF2-40B4-BE49-F238E27FC236}">
                <a16:creationId xmlns:a16="http://schemas.microsoft.com/office/drawing/2014/main" id="{7BF59BB8-89A9-77EF-7078-0648B56237E6}"/>
              </a:ext>
            </a:extLst>
          </p:cNvPr>
          <p:cNvSpPr txBox="1"/>
          <p:nvPr/>
        </p:nvSpPr>
        <p:spPr>
          <a:xfrm>
            <a:off x="6188471" y="1896166"/>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overview</a:t>
            </a:r>
          </a:p>
        </p:txBody>
      </p:sp>
      <p:sp>
        <p:nvSpPr>
          <p:cNvPr id="40" name="TextBox 67">
            <a:extLst>
              <a:ext uri="{FF2B5EF4-FFF2-40B4-BE49-F238E27FC236}">
                <a16:creationId xmlns:a16="http://schemas.microsoft.com/office/drawing/2014/main" id="{3BAF0F18-A542-5DC8-E161-22D76A7AFDA7}"/>
              </a:ext>
            </a:extLst>
          </p:cNvPr>
          <p:cNvSpPr txBox="1"/>
          <p:nvPr/>
        </p:nvSpPr>
        <p:spPr>
          <a:xfrm>
            <a:off x="6188470" y="2555648"/>
            <a:ext cx="252940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Who are the end users</a:t>
            </a:r>
          </a:p>
        </p:txBody>
      </p:sp>
      <p:sp>
        <p:nvSpPr>
          <p:cNvPr id="41" name="TextBox 70">
            <a:extLst>
              <a:ext uri="{FF2B5EF4-FFF2-40B4-BE49-F238E27FC236}">
                <a16:creationId xmlns:a16="http://schemas.microsoft.com/office/drawing/2014/main" id="{5047C1C5-3353-4AFF-1890-DC2D2C06C893}"/>
              </a:ext>
            </a:extLst>
          </p:cNvPr>
          <p:cNvSpPr txBox="1"/>
          <p:nvPr/>
        </p:nvSpPr>
        <p:spPr>
          <a:xfrm>
            <a:off x="6188470" y="3215130"/>
            <a:ext cx="3824869"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Your solution and its value proposition </a:t>
            </a:r>
          </a:p>
        </p:txBody>
      </p:sp>
      <p:sp>
        <p:nvSpPr>
          <p:cNvPr id="42" name="TextBox 71">
            <a:extLst>
              <a:ext uri="{FF2B5EF4-FFF2-40B4-BE49-F238E27FC236}">
                <a16:creationId xmlns:a16="http://schemas.microsoft.com/office/drawing/2014/main" id="{975159E5-6EB8-61A9-3EFF-74AC61ACE0BA}"/>
              </a:ext>
            </a:extLst>
          </p:cNvPr>
          <p:cNvSpPr txBox="1"/>
          <p:nvPr/>
        </p:nvSpPr>
        <p:spPr>
          <a:xfrm>
            <a:off x="6188470" y="3922453"/>
            <a:ext cx="272472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wow in the solution</a:t>
            </a:r>
          </a:p>
        </p:txBody>
      </p:sp>
      <p:sp>
        <p:nvSpPr>
          <p:cNvPr id="43" name="TextBox 72">
            <a:extLst>
              <a:ext uri="{FF2B5EF4-FFF2-40B4-BE49-F238E27FC236}">
                <a16:creationId xmlns:a16="http://schemas.microsoft.com/office/drawing/2014/main" id="{DD510E31-A978-970C-D495-AC84D712C7A4}"/>
              </a:ext>
            </a:extLst>
          </p:cNvPr>
          <p:cNvSpPr txBox="1"/>
          <p:nvPr/>
        </p:nvSpPr>
        <p:spPr>
          <a:xfrm>
            <a:off x="6188471" y="4580368"/>
            <a:ext cx="22670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Modelling</a:t>
            </a:r>
          </a:p>
        </p:txBody>
      </p:sp>
      <p:sp>
        <p:nvSpPr>
          <p:cNvPr id="44" name="TextBox 73">
            <a:extLst>
              <a:ext uri="{FF2B5EF4-FFF2-40B4-BE49-F238E27FC236}">
                <a16:creationId xmlns:a16="http://schemas.microsoft.com/office/drawing/2014/main" id="{7EAEBC46-104D-AD08-4D93-F652D8BCE7B3}"/>
              </a:ext>
            </a:extLst>
          </p:cNvPr>
          <p:cNvSpPr txBox="1"/>
          <p:nvPr/>
        </p:nvSpPr>
        <p:spPr>
          <a:xfrm>
            <a:off x="6188471" y="5240316"/>
            <a:ext cx="2267012" cy="3810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1C1E7B8-7595-E743-C1A8-2764F1158C08}"/>
              </a:ext>
            </a:extLst>
          </p:cNvPr>
          <p:cNvSpPr txBox="1"/>
          <p:nvPr/>
        </p:nvSpPr>
        <p:spPr>
          <a:xfrm>
            <a:off x="990600" y="2209800"/>
            <a:ext cx="6099858" cy="1323439"/>
          </a:xfrm>
          <a:prstGeom prst="rect">
            <a:avLst/>
          </a:prstGeom>
          <a:noFill/>
        </p:spPr>
        <p:txBody>
          <a:bodyPr wrap="square">
            <a:spAutoFit/>
          </a:bodyPr>
          <a:lstStyle/>
          <a:p>
            <a:r>
              <a:rPr lang="en-US" sz="4000" dirty="0">
                <a:solidFill>
                  <a:schemeClr val="accent6">
                    <a:lumMod val="75000"/>
                  </a:schemeClr>
                </a:solidFill>
              </a:rPr>
              <a:t>What is </a:t>
            </a:r>
            <a:r>
              <a:rPr lang="en-US" sz="4000" dirty="0" err="1">
                <a:solidFill>
                  <a:schemeClr val="accent6">
                    <a:lumMod val="75000"/>
                  </a:schemeClr>
                </a:solidFill>
              </a:rPr>
              <a:t>keyLogger</a:t>
            </a:r>
            <a:r>
              <a:rPr lang="en-US" sz="4000" dirty="0">
                <a:solidFill>
                  <a:schemeClr val="accent6">
                    <a:lumMod val="75000"/>
                  </a:schemeClr>
                </a:solidFill>
              </a:rPr>
              <a:t> how to overcome keylogger </a:t>
            </a:r>
            <a:endParaRPr lang="en-IN" sz="4000"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2F96088-AF96-6D9B-6208-CB23443269D4}"/>
              </a:ext>
            </a:extLst>
          </p:cNvPr>
          <p:cNvSpPr txBox="1"/>
          <p:nvPr/>
        </p:nvSpPr>
        <p:spPr>
          <a:xfrm>
            <a:off x="928256" y="2244626"/>
            <a:ext cx="6099462" cy="3785652"/>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Increasing incidents of unauthorized access to sensitive information.</a:t>
            </a:r>
          </a:p>
          <a:p>
            <a:pPr marL="342900" indent="-342900" algn="just">
              <a:buFont typeface="Wingdings" panose="05000000000000000000" pitchFamily="2" charset="2"/>
              <a:buChar char="q"/>
            </a:pPr>
            <a:r>
              <a:rPr lang="en-US" sz="2400" dirty="0"/>
              <a:t>Lack of visibility into user activities leading to security breaches.     </a:t>
            </a:r>
          </a:p>
          <a:p>
            <a:pPr marL="342900" indent="-342900" algn="just">
              <a:buFont typeface="Wingdings" panose="05000000000000000000" pitchFamily="2" charset="2"/>
              <a:buChar char="q"/>
            </a:pPr>
            <a:r>
              <a:rPr lang="en-US" sz="2400" dirty="0"/>
              <a:t>Inability to detect and prevent insider threats.      </a:t>
            </a:r>
          </a:p>
          <a:p>
            <a:pPr marL="342900" indent="-342900" algn="just">
              <a:buFont typeface="Wingdings" panose="05000000000000000000" pitchFamily="2" charset="2"/>
              <a:buChar char="q"/>
            </a:pPr>
            <a:r>
              <a:rPr lang="en-US" sz="2400" dirty="0"/>
              <a:t>Challenges in monitoring and securing remote work environments.   </a:t>
            </a:r>
          </a:p>
          <a:p>
            <a:pPr marL="342900" indent="-342900" algn="just">
              <a:buFont typeface="Wingdings" panose="05000000000000000000" pitchFamily="2" charset="2"/>
              <a:buChar char="q"/>
            </a:pPr>
            <a:r>
              <a:rPr lang="en-US" sz="2400" dirty="0"/>
              <a:t>Need for compliance with data protection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5D6E90C-B153-C9DF-E4D1-F2560E3F830F}"/>
              </a:ext>
            </a:extLst>
          </p:cNvPr>
          <p:cNvSpPr txBox="1"/>
          <p:nvPr/>
        </p:nvSpPr>
        <p:spPr>
          <a:xfrm>
            <a:off x="661556" y="2348146"/>
            <a:ext cx="8691994" cy="2554545"/>
          </a:xfrm>
          <a:prstGeom prst="rect">
            <a:avLst/>
          </a:prstGeom>
          <a:noFill/>
        </p:spPr>
        <p:txBody>
          <a:bodyPr wrap="square">
            <a:spAutoFit/>
          </a:bodyPr>
          <a:lstStyle/>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Employee Monitoring</a:t>
            </a:r>
          </a:p>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Parental Control</a:t>
            </a:r>
          </a:p>
          <a:p>
            <a:pPr marL="342900" indent="-342900" algn="l">
              <a:buFont typeface="Wingdings" panose="05000000000000000000" pitchFamily="2" charset="2"/>
              <a:buChar char="Ø"/>
            </a:pPr>
            <a:r>
              <a:rPr lang="en-US" sz="4000" b="0" i="0" dirty="0">
                <a:solidFill>
                  <a:srgbClr val="18181B"/>
                </a:solidFill>
                <a:effectLst/>
                <a:highlight>
                  <a:srgbClr val="E4E4E7"/>
                </a:highlight>
                <a:latin typeface="__DM_Sans_0dfae3"/>
              </a:rPr>
              <a:t>Law Enforcement</a:t>
            </a:r>
            <a:br>
              <a:rPr lang="en-US" sz="4000" dirty="0"/>
            </a:b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02372BD6-6FBE-3B87-1CEF-578057E90DA4}"/>
              </a:ext>
            </a:extLst>
          </p:cNvPr>
          <p:cNvSpPr txBox="1"/>
          <p:nvPr/>
        </p:nvSpPr>
        <p:spPr>
          <a:xfrm>
            <a:off x="3046071" y="1834634"/>
            <a:ext cx="6099858" cy="3046988"/>
          </a:xfrm>
          <a:prstGeom prst="rect">
            <a:avLst/>
          </a:prstGeom>
          <a:noFill/>
        </p:spPr>
        <p:txBody>
          <a:bodyPr wrap="square">
            <a:spAutoFit/>
          </a:bodyPr>
          <a:lstStyle/>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Keep Software Updated</a:t>
            </a: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Use Virtual Keyboards</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Use Two-Factor Authentication </a:t>
            </a:r>
          </a:p>
          <a:p>
            <a:pPr marL="342900" indent="-342900" algn="just">
              <a:buFont typeface="Wingdings" panose="05000000000000000000" pitchFamily="2" charset="2"/>
              <a:buChar char="ü"/>
            </a:pPr>
            <a:r>
              <a:rPr lang="en-US" sz="2400" b="1" i="0" dirty="0">
                <a:solidFill>
                  <a:srgbClr val="18181B"/>
                </a:solidFill>
                <a:effectLst/>
                <a:highlight>
                  <a:srgbClr val="E4E4E7"/>
                </a:highlight>
                <a:latin typeface="__DM_Sans_0dfae3"/>
              </a:rPr>
              <a:t>Use Antivirus and Anti-malware Software</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Physical Security</a:t>
            </a:r>
          </a:p>
          <a:p>
            <a:pPr marL="342900" indent="-342900" algn="just">
              <a:buFont typeface="Wingdings" panose="05000000000000000000" pitchFamily="2" charset="2"/>
              <a:buChar char="ü"/>
            </a:pPr>
            <a:r>
              <a:rPr lang="en-IN" sz="2400" b="1" i="0" dirty="0">
                <a:solidFill>
                  <a:srgbClr val="18181B"/>
                </a:solidFill>
                <a:effectLst/>
                <a:highlight>
                  <a:srgbClr val="E4E4E7"/>
                </a:highlight>
                <a:latin typeface="__DM_Sans_0dfae3"/>
              </a:rPr>
              <a:t>Network Segmentation</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r>
              <a:rPr lang="en-IN" sz="2400" b="1" dirty="0">
                <a:solidFill>
                  <a:srgbClr val="18181B"/>
                </a:solidFill>
                <a:highlight>
                  <a:srgbClr val="E4E4E7"/>
                </a:highlight>
                <a:latin typeface="__DM_Sans_0dfae3"/>
              </a:rPr>
              <a:t>Not to connect public </a:t>
            </a:r>
            <a:r>
              <a:rPr lang="en-IN" sz="2400" b="1" dirty="0" err="1">
                <a:solidFill>
                  <a:srgbClr val="18181B"/>
                </a:solidFill>
                <a:highlight>
                  <a:srgbClr val="E4E4E7"/>
                </a:highlight>
                <a:latin typeface="__DM_Sans_0dfae3"/>
              </a:rPr>
              <a:t>wifi’s</a:t>
            </a:r>
            <a:endParaRPr lang="en-IN" sz="2400" b="1" dirty="0">
              <a:solidFill>
                <a:srgbClr val="18181B"/>
              </a:solidFill>
              <a:highlight>
                <a:srgbClr val="E4E4E7"/>
              </a:highlight>
              <a:latin typeface="__DM_Sans_0dfae3"/>
            </a:endParaRPr>
          </a:p>
          <a:p>
            <a:pPr marL="342900" indent="-342900" algn="just">
              <a:buFont typeface="Wingdings" panose="05000000000000000000" pitchFamily="2" charset="2"/>
              <a:buChar char="ü"/>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Rectangle 3">
            <a:extLst>
              <a:ext uri="{FF2B5EF4-FFF2-40B4-BE49-F238E27FC236}">
                <a16:creationId xmlns:a16="http://schemas.microsoft.com/office/drawing/2014/main" id="{55905A8B-A6E8-9098-07C6-73D9AE647977}"/>
              </a:ext>
            </a:extLst>
          </p:cNvPr>
          <p:cNvSpPr>
            <a:spLocks noChangeArrowheads="1"/>
          </p:cNvSpPr>
          <p:nvPr/>
        </p:nvSpPr>
        <p:spPr bwMode="auto">
          <a:xfrm>
            <a:off x="1219200" y="1755061"/>
            <a:ext cx="777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"Remarkable Solutions: Addressing Keylogger Threats“</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This brief statement conveys the impressive nature of the solutions proposed while summarizing the focus on mitigating keylogger threats. It can be followed by elaboration on the specific solutions and their impact.</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A90F1503-01FE-356F-C8B4-588BB51A517E}"/>
              </a:ext>
            </a:extLst>
          </p:cNvPr>
          <p:cNvSpPr txBox="1"/>
          <p:nvPr/>
        </p:nvSpPr>
        <p:spPr>
          <a:xfrm>
            <a:off x="457200" y="2133600"/>
            <a:ext cx="6099462" cy="3046988"/>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Simulating different types of cyber attacks to assess the effectiveness of the keylogger tool in detecting and mitigating threats.      </a:t>
            </a:r>
          </a:p>
          <a:p>
            <a:pPr marL="285750" indent="-285750" algn="just">
              <a:buFont typeface="Wingdings" panose="05000000000000000000" pitchFamily="2" charset="2"/>
              <a:buChar char="q"/>
            </a:pPr>
            <a:r>
              <a:rPr lang="en-US" sz="2400" dirty="0"/>
              <a:t>Predictive modeling to anticipate future security risks and vulnerabilities.   </a:t>
            </a:r>
          </a:p>
          <a:p>
            <a:pPr marL="285750" indent="-285750" algn="just">
              <a:buFont typeface="Wingdings" panose="05000000000000000000" pitchFamily="2" charset="2"/>
              <a:buChar char="q"/>
            </a:pPr>
            <a:r>
              <a:rPr lang="en-US" sz="2400" dirty="0"/>
              <a:t>Scenario analysis to evaluate the impact of security incidents on business operations and reputation.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314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__DM_Sans_0dfae3</vt:lpstr>
      <vt:lpstr>Arial</vt:lpstr>
      <vt:lpstr>Calibri</vt:lpstr>
      <vt:lpstr>Trebuchet MS</vt:lpstr>
      <vt:lpstr>Wingdings</vt:lpstr>
      <vt:lpstr>Office Theme</vt:lpstr>
      <vt:lpstr>Student Name: Suravarapu Kushal Kumar</vt:lpstr>
      <vt:lpstr>PROJECT TITLE:   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suravarapu kushal kumar</cp:lastModifiedBy>
  <cp:revision>5</cp:revision>
  <dcterms:created xsi:type="dcterms:W3CDTF">2024-06-03T05:48:59Z</dcterms:created>
  <dcterms:modified xsi:type="dcterms:W3CDTF">2024-06-13T06:23:54Z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