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34" r:id="rId4"/>
  </p:sldMasterIdLst>
  <p:notesMasterIdLst>
    <p:notesMasterId r:id="rId21"/>
  </p:notesMasterIdLst>
  <p:handoutMasterIdLst>
    <p:handoutMasterId r:id="rId22"/>
  </p:handoutMasterIdLst>
  <p:sldIdLst>
    <p:sldId id="256" r:id="rId5"/>
    <p:sldId id="268" r:id="rId6"/>
    <p:sldId id="272" r:id="rId7"/>
    <p:sldId id="269" r:id="rId8"/>
    <p:sldId id="270" r:id="rId9"/>
    <p:sldId id="271" r:id="rId10"/>
    <p:sldId id="273" r:id="rId11"/>
    <p:sldId id="274" r:id="rId12"/>
    <p:sldId id="275" r:id="rId13"/>
    <p:sldId id="276" r:id="rId14"/>
    <p:sldId id="277" r:id="rId15"/>
    <p:sldId id="278" r:id="rId16"/>
    <p:sldId id="279" r:id="rId17"/>
    <p:sldId id="280" r:id="rId18"/>
    <p:sldId id="281" r:id="rId19"/>
    <p:sldId id="26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50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463" autoAdjust="0"/>
  </p:normalViewPr>
  <p:slideViewPr>
    <p:cSldViewPr snapToGrid="0">
      <p:cViewPr varScale="1">
        <p:scale>
          <a:sx n="89" d="100"/>
          <a:sy n="89" d="100"/>
        </p:scale>
        <p:origin x="466" y="77"/>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2/14/2021</a:t>
            </a:fld>
            <a:endParaRPr lang="en-US"/>
          </a:p>
        </p:txBody>
      </p:sp>
      <p:sp>
        <p:nvSpPr>
          <p:cNvPr id="4" name="Footer Placeholder 3">
            <a:extLst>
              <a:ext uri="{FF2B5EF4-FFF2-40B4-BE49-F238E27FC236}">
                <a16:creationId xmlns:a16="http://schemas.microsoft.com/office/drawing/2014/main" xmlns=""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2/14/2021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859959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ECF21A4-E71B-4D3A-AF45-E989C23A7BB1}" type="datetimeFigureOut">
              <a:rPr lang="en-US" smtClean="0"/>
              <a:t>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23090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CF21A4-E71B-4D3A-AF45-E989C23A7BB1}" type="datetimeFigureOut">
              <a:rPr lang="en-US" smtClean="0"/>
              <a:t>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784681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CF21A4-E71B-4D3A-AF45-E989C23A7BB1}" type="datetimeFigureOut">
              <a:rPr lang="en-US" smtClean="0"/>
              <a:t>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576606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CF21A4-E71B-4D3A-AF45-E989C23A7BB1}" type="datetimeFigureOut">
              <a:rPr lang="en-US" smtClean="0"/>
              <a:t>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15578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CF21A4-E71B-4D3A-AF45-E989C23A7BB1}" type="datetimeFigureOut">
              <a:rPr lang="en-US" smtClean="0"/>
              <a:t>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655092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ECF21A4-E71B-4D3A-AF45-E989C23A7BB1}" type="datetimeFigureOut">
              <a:rPr lang="en-US" smtClean="0"/>
              <a:t>2/14/2021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958546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ECF21A4-E71B-4D3A-AF45-E989C23A7BB1}" type="datetimeFigureOut">
              <a:rPr lang="en-US" smtClean="0"/>
              <a:t>2/14/2021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262051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CF21A4-E71B-4D3A-AF45-E989C23A7BB1}" type="datetimeFigureOut">
              <a:rPr lang="en-US" smtClean="0"/>
              <a:t>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1750337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CF21A4-E71B-4D3A-AF45-E989C23A7BB1}" type="datetimeFigureOut">
              <a:rPr lang="en-US" smtClean="0"/>
              <a:t>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64023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ECF21A4-E71B-4D3A-AF45-E989C23A7BB1}" type="datetimeFigureOut">
              <a:rPr lang="en-US" smtClean="0"/>
              <a:t>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275028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CF21A4-E71B-4D3A-AF45-E989C23A7BB1}" type="datetimeFigureOut">
              <a:rPr lang="en-US" smtClean="0"/>
              <a:t>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45136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CF21A4-E71B-4D3A-AF45-E989C23A7BB1}" type="datetimeFigureOut">
              <a:rPr lang="en-US" smtClean="0"/>
              <a:t>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754162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CF21A4-E71B-4D3A-AF45-E989C23A7BB1}" type="datetimeFigureOut">
              <a:rPr lang="en-US" smtClean="0"/>
              <a:t>2/14/2021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3272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ECF21A4-E71B-4D3A-AF45-E989C23A7BB1}" type="datetimeFigureOut">
              <a:rPr lang="en-US" smtClean="0"/>
              <a:t>2/14/2021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107010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ECF21A4-E71B-4D3A-AF45-E989C23A7BB1}" type="datetimeFigureOut">
              <a:rPr lang="en-US" smtClean="0"/>
              <a:t>2/14/2021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514724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DECF21A4-E71B-4D3A-AF45-E989C23A7BB1}" type="datetimeFigureOut">
              <a:rPr lang="en-US" smtClean="0"/>
              <a:t>2/14/2021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803141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CF21A4-E71B-4D3A-AF45-E989C23A7BB1}" type="datetimeFigureOut">
              <a:rPr lang="en-US" smtClean="0"/>
              <a:t>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438964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ECF21A4-E71B-4D3A-AF45-E989C23A7BB1}" type="datetimeFigureOut">
              <a:rPr lang="en-US" smtClean="0"/>
              <a:t>2/14/2021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1155453865"/>
      </p:ext>
    </p:extLst>
  </p:cSld>
  <p:clrMap bg1="dk1" tx1="lt1" bg2="dk2" tx2="lt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28.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61AC0E-7195-4ACF-AA0A-5E2923A987F7}"/>
              </a:ext>
            </a:extLst>
          </p:cNvPr>
          <p:cNvSpPr>
            <a:spLocks noGrp="1"/>
          </p:cNvSpPr>
          <p:nvPr>
            <p:ph type="ctrTitle"/>
          </p:nvPr>
        </p:nvSpPr>
        <p:spPr>
          <a:xfrm>
            <a:off x="6376513" y="5888807"/>
            <a:ext cx="5609222" cy="797334"/>
          </a:xfrm>
        </p:spPr>
        <p:txBody>
          <a:bodyPr anchor="t">
            <a:normAutofit/>
          </a:bodyPr>
          <a:lstStyle/>
          <a:p>
            <a:pPr algn="l"/>
            <a:r>
              <a:rPr lang="en-US" sz="4400" b="1" dirty="0" err="1" smtClean="0">
                <a:solidFill>
                  <a:srgbClr val="FA503A"/>
                </a:solidFill>
                <a:latin typeface="Franklin Gothic Book" panose="020B0503020102020204" pitchFamily="34" charset="0"/>
                <a:cs typeface="Segoe UI" panose="020B0502040204020203" pitchFamily="34" charset="0"/>
              </a:rPr>
              <a:t>Laravel</a:t>
            </a:r>
            <a:r>
              <a:rPr lang="en-US" sz="4400" b="1" dirty="0" smtClean="0">
                <a:solidFill>
                  <a:srgbClr val="FA503A"/>
                </a:solidFill>
                <a:latin typeface="Franklin Gothic Book" panose="020B0503020102020204" pitchFamily="34" charset="0"/>
                <a:cs typeface="Segoe UI" panose="020B0502040204020203" pitchFamily="34" charset="0"/>
              </a:rPr>
              <a:t> RESTful API</a:t>
            </a:r>
            <a:endParaRPr lang="en-US" sz="4400" b="1" dirty="0">
              <a:solidFill>
                <a:srgbClr val="FA503A"/>
              </a:solidFill>
              <a:latin typeface="Franklin Gothic Book" panose="020B0503020102020204" pitchFamily="34" charset="0"/>
              <a:cs typeface="Segoe UI" panose="020B0502040204020203" pitchFamily="34" charset="0"/>
            </a:endParaRPr>
          </a:p>
        </p:txBody>
      </p:sp>
      <p:sp>
        <p:nvSpPr>
          <p:cNvPr id="29" name="Freeform: Shape 28">
            <a:extLst>
              <a:ext uri="{FF2B5EF4-FFF2-40B4-BE49-F238E27FC236}">
                <a16:creationId xmlns:a16="http://schemas.microsoft.com/office/drawing/2014/main" xmlns="" id="{F6E384F5-137A-40B1-97F0-694CC6ECD5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xmlns="" id="{EBA87361-6D30-46E4-834B-719CF59055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xmlns="" id="{9DBC4630-03DA-474F-BBCB-BA3AE6B317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xmlns="" id="{D89DB1C0-FEEC-4CB6-88B2-F9C5562E09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a:extLst>
              <a:ext uri="{FF2B5EF4-FFF2-40B4-BE49-F238E27FC236}">
                <a16:creationId xmlns:a16="http://schemas.microsoft.com/office/drawing/2014/main" xmlns="" id="{93E427C7-0218-4592-82DA-2431E4BF87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xmlns="" id="{78418A25-6EAC-4140-BFE6-284E1925B5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xmlns="" id="{08163D1C-ED91-4D5F-A33B-CF1256B270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a:extLst>
              <a:ext uri="{FF2B5EF4-FFF2-40B4-BE49-F238E27FC236}">
                <a16:creationId xmlns:a16="http://schemas.microsoft.com/office/drawing/2014/main" xmlns="" id="{EB71843F-0A0B-4317-B205-4B0A0B97C0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80302" y="1293093"/>
            <a:ext cx="1827742" cy="1827742"/>
          </a:xfrm>
          <a:prstGeom prst="rect">
            <a:avLst/>
          </a:prstGeom>
        </p:spPr>
      </p:pic>
      <p:pic>
        <p:nvPicPr>
          <p:cNvPr id="7" name="Graphic 6">
            <a:extLst>
              <a:ext uri="{FF2B5EF4-FFF2-40B4-BE49-F238E27FC236}">
                <a16:creationId xmlns:a16="http://schemas.microsoft.com/office/drawing/2014/main" xmlns="" id="{2696A1A4-8E43-47F6-A6DC-A9ADAB053D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xmlns="" id="{31103AB2-C090-458F-B752-294F23AFA8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xmlns="" id="{83D471F3-782A-4BA1-9CAB-FF5CDF0A75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a:extLst>
              <a:ext uri="{FF2B5EF4-FFF2-40B4-BE49-F238E27FC236}">
                <a16:creationId xmlns:a16="http://schemas.microsoft.com/office/drawing/2014/main" xmlns="" id="{18A239E6-97C0-4A74-8E7A-C9FD39A8C92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25024" y="332599"/>
            <a:ext cx="2260711" cy="225129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heel(1)">
                                      <p:cBhvr>
                                        <p:cTn id="11" dur="20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ircle(in)">
                                      <p:cBhvr>
                                        <p:cTn id="2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54251" y="368058"/>
            <a:ext cx="10018713" cy="668546"/>
          </a:xfrm>
        </p:spPr>
        <p:txBody>
          <a:bodyPr>
            <a:normAutofit/>
          </a:bodyPr>
          <a:lstStyle/>
          <a:p>
            <a:pPr algn="l"/>
            <a:r>
              <a:rPr lang="en-GB" sz="2800" b="1" dirty="0" smtClean="0">
                <a:solidFill>
                  <a:srgbClr val="FA503A"/>
                </a:solidFill>
                <a:latin typeface="+mn-lt"/>
              </a:rPr>
              <a:t>Let’s Decide the HTTP Methods</a:t>
            </a:r>
            <a:endParaRPr lang="en-IN" sz="2800" dirty="0">
              <a:solidFill>
                <a:srgbClr val="FA503A"/>
              </a:solidFill>
              <a:latin typeface="+mn-lt"/>
            </a:endParaRPr>
          </a:p>
        </p:txBody>
      </p:sp>
      <p:sp>
        <p:nvSpPr>
          <p:cNvPr id="8" name="Freeform 7"/>
          <p:cNvSpPr/>
          <p:nvPr/>
        </p:nvSpPr>
        <p:spPr>
          <a:xfrm>
            <a:off x="3239735" y="1262568"/>
            <a:ext cx="4946731" cy="500400"/>
          </a:xfrm>
          <a:custGeom>
            <a:avLst/>
            <a:gdLst>
              <a:gd name="connsiteX0" fmla="*/ 83402 w 500399"/>
              <a:gd name="connsiteY0" fmla="*/ 0 h 4946730"/>
              <a:gd name="connsiteX1" fmla="*/ 416997 w 500399"/>
              <a:gd name="connsiteY1" fmla="*/ 0 h 4946730"/>
              <a:gd name="connsiteX2" fmla="*/ 500399 w 500399"/>
              <a:gd name="connsiteY2" fmla="*/ 83402 h 4946730"/>
              <a:gd name="connsiteX3" fmla="*/ 500399 w 500399"/>
              <a:gd name="connsiteY3" fmla="*/ 4946730 h 4946730"/>
              <a:gd name="connsiteX4" fmla="*/ 500399 w 500399"/>
              <a:gd name="connsiteY4" fmla="*/ 4946730 h 4946730"/>
              <a:gd name="connsiteX5" fmla="*/ 0 w 500399"/>
              <a:gd name="connsiteY5" fmla="*/ 4946730 h 4946730"/>
              <a:gd name="connsiteX6" fmla="*/ 0 w 500399"/>
              <a:gd name="connsiteY6" fmla="*/ 4946730 h 4946730"/>
              <a:gd name="connsiteX7" fmla="*/ 0 w 500399"/>
              <a:gd name="connsiteY7" fmla="*/ 83402 h 4946730"/>
              <a:gd name="connsiteX8" fmla="*/ 83402 w 500399"/>
              <a:gd name="connsiteY8" fmla="*/ 0 h 494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0399" h="4946730">
                <a:moveTo>
                  <a:pt x="500399" y="824480"/>
                </a:moveTo>
                <a:lnTo>
                  <a:pt x="500399" y="4122250"/>
                </a:lnTo>
                <a:cubicBezTo>
                  <a:pt x="500399" y="4577599"/>
                  <a:pt x="496622" y="4946725"/>
                  <a:pt x="491962" y="4946725"/>
                </a:cubicBezTo>
                <a:lnTo>
                  <a:pt x="0" y="4946725"/>
                </a:lnTo>
                <a:lnTo>
                  <a:pt x="0" y="4946725"/>
                </a:lnTo>
                <a:lnTo>
                  <a:pt x="0" y="5"/>
                </a:lnTo>
                <a:lnTo>
                  <a:pt x="0" y="5"/>
                </a:lnTo>
                <a:lnTo>
                  <a:pt x="491962" y="5"/>
                </a:lnTo>
                <a:cubicBezTo>
                  <a:pt x="496622" y="5"/>
                  <a:pt x="500399" y="369131"/>
                  <a:pt x="500399" y="824480"/>
                </a:cubicBez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3341" tIns="51097" rIns="77767" bIns="51098" numCol="1" spcCol="1270" anchor="ctr" anchorCtr="0">
            <a:noAutofit/>
          </a:bodyPr>
          <a:lstStyle/>
          <a:p>
            <a:pPr marL="114300" lvl="1" indent="-114300" algn="l" defTabSz="622300">
              <a:lnSpc>
                <a:spcPct val="90000"/>
              </a:lnSpc>
              <a:spcBef>
                <a:spcPct val="0"/>
              </a:spcBef>
              <a:spcAft>
                <a:spcPct val="15000"/>
              </a:spcAft>
              <a:buChar char="••"/>
            </a:pPr>
            <a:r>
              <a:rPr lang="en-IN" sz="1400" kern="1200" dirty="0" smtClean="0"/>
              <a:t>Retrieve the resource</a:t>
            </a:r>
            <a:endParaRPr lang="en-IN" sz="1400" kern="1200" dirty="0"/>
          </a:p>
        </p:txBody>
      </p:sp>
      <p:sp>
        <p:nvSpPr>
          <p:cNvPr id="9" name="Freeform 8"/>
          <p:cNvSpPr/>
          <p:nvPr/>
        </p:nvSpPr>
        <p:spPr>
          <a:xfrm>
            <a:off x="457200" y="1200018"/>
            <a:ext cx="2782536" cy="625499"/>
          </a:xfrm>
          <a:custGeom>
            <a:avLst/>
            <a:gdLst>
              <a:gd name="connsiteX0" fmla="*/ 0 w 2782536"/>
              <a:gd name="connsiteY0" fmla="*/ 104252 h 625499"/>
              <a:gd name="connsiteX1" fmla="*/ 104252 w 2782536"/>
              <a:gd name="connsiteY1" fmla="*/ 0 h 625499"/>
              <a:gd name="connsiteX2" fmla="*/ 2678284 w 2782536"/>
              <a:gd name="connsiteY2" fmla="*/ 0 h 625499"/>
              <a:gd name="connsiteX3" fmla="*/ 2782536 w 2782536"/>
              <a:gd name="connsiteY3" fmla="*/ 104252 h 625499"/>
              <a:gd name="connsiteX4" fmla="*/ 2782536 w 2782536"/>
              <a:gd name="connsiteY4" fmla="*/ 521247 h 625499"/>
              <a:gd name="connsiteX5" fmla="*/ 2678284 w 2782536"/>
              <a:gd name="connsiteY5" fmla="*/ 625499 h 625499"/>
              <a:gd name="connsiteX6" fmla="*/ 104252 w 2782536"/>
              <a:gd name="connsiteY6" fmla="*/ 625499 h 625499"/>
              <a:gd name="connsiteX7" fmla="*/ 0 w 2782536"/>
              <a:gd name="connsiteY7" fmla="*/ 521247 h 625499"/>
              <a:gd name="connsiteX8" fmla="*/ 0 w 2782536"/>
              <a:gd name="connsiteY8" fmla="*/ 104252 h 625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2536" h="625499">
                <a:moveTo>
                  <a:pt x="0" y="104252"/>
                </a:moveTo>
                <a:cubicBezTo>
                  <a:pt x="0" y="46675"/>
                  <a:pt x="46675" y="0"/>
                  <a:pt x="104252" y="0"/>
                </a:cubicBezTo>
                <a:lnTo>
                  <a:pt x="2678284" y="0"/>
                </a:lnTo>
                <a:cubicBezTo>
                  <a:pt x="2735861" y="0"/>
                  <a:pt x="2782536" y="46675"/>
                  <a:pt x="2782536" y="104252"/>
                </a:cubicBezTo>
                <a:lnTo>
                  <a:pt x="2782536" y="521247"/>
                </a:lnTo>
                <a:cubicBezTo>
                  <a:pt x="2782536" y="578824"/>
                  <a:pt x="2735861" y="625499"/>
                  <a:pt x="2678284" y="625499"/>
                </a:cubicBezTo>
                <a:lnTo>
                  <a:pt x="104252" y="625499"/>
                </a:lnTo>
                <a:cubicBezTo>
                  <a:pt x="46675" y="625499"/>
                  <a:pt x="0" y="578824"/>
                  <a:pt x="0" y="521247"/>
                </a:cubicBezTo>
                <a:lnTo>
                  <a:pt x="0" y="104252"/>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8644" tIns="89589" rIns="148644" bIns="89589" numCol="1" spcCol="1270" anchor="ctr" anchorCtr="0">
            <a:noAutofit/>
          </a:bodyPr>
          <a:lstStyle/>
          <a:p>
            <a:pPr lvl="0" algn="ctr" defTabSz="1377950">
              <a:lnSpc>
                <a:spcPct val="90000"/>
              </a:lnSpc>
              <a:spcBef>
                <a:spcPct val="0"/>
              </a:spcBef>
              <a:spcAft>
                <a:spcPct val="35000"/>
              </a:spcAft>
            </a:pPr>
            <a:r>
              <a:rPr lang="en-GB" sz="3100" kern="1200" dirty="0" smtClean="0"/>
              <a:t>GET</a:t>
            </a:r>
            <a:endParaRPr lang="en-IN" sz="3100" kern="1200" dirty="0"/>
          </a:p>
        </p:txBody>
      </p:sp>
      <p:sp>
        <p:nvSpPr>
          <p:cNvPr id="10" name="Freeform 9"/>
          <p:cNvSpPr/>
          <p:nvPr/>
        </p:nvSpPr>
        <p:spPr>
          <a:xfrm>
            <a:off x="3239735" y="1919343"/>
            <a:ext cx="4946731" cy="500400"/>
          </a:xfrm>
          <a:custGeom>
            <a:avLst/>
            <a:gdLst>
              <a:gd name="connsiteX0" fmla="*/ 83402 w 500399"/>
              <a:gd name="connsiteY0" fmla="*/ 0 h 4946730"/>
              <a:gd name="connsiteX1" fmla="*/ 416997 w 500399"/>
              <a:gd name="connsiteY1" fmla="*/ 0 h 4946730"/>
              <a:gd name="connsiteX2" fmla="*/ 500399 w 500399"/>
              <a:gd name="connsiteY2" fmla="*/ 83402 h 4946730"/>
              <a:gd name="connsiteX3" fmla="*/ 500399 w 500399"/>
              <a:gd name="connsiteY3" fmla="*/ 4946730 h 4946730"/>
              <a:gd name="connsiteX4" fmla="*/ 500399 w 500399"/>
              <a:gd name="connsiteY4" fmla="*/ 4946730 h 4946730"/>
              <a:gd name="connsiteX5" fmla="*/ 0 w 500399"/>
              <a:gd name="connsiteY5" fmla="*/ 4946730 h 4946730"/>
              <a:gd name="connsiteX6" fmla="*/ 0 w 500399"/>
              <a:gd name="connsiteY6" fmla="*/ 4946730 h 4946730"/>
              <a:gd name="connsiteX7" fmla="*/ 0 w 500399"/>
              <a:gd name="connsiteY7" fmla="*/ 83402 h 4946730"/>
              <a:gd name="connsiteX8" fmla="*/ 83402 w 500399"/>
              <a:gd name="connsiteY8" fmla="*/ 0 h 494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0399" h="4946730">
                <a:moveTo>
                  <a:pt x="500399" y="824480"/>
                </a:moveTo>
                <a:lnTo>
                  <a:pt x="500399" y="4122250"/>
                </a:lnTo>
                <a:cubicBezTo>
                  <a:pt x="500399" y="4577599"/>
                  <a:pt x="496622" y="4946725"/>
                  <a:pt x="491962" y="4946725"/>
                </a:cubicBezTo>
                <a:lnTo>
                  <a:pt x="0" y="4946725"/>
                </a:lnTo>
                <a:lnTo>
                  <a:pt x="0" y="4946725"/>
                </a:lnTo>
                <a:lnTo>
                  <a:pt x="0" y="5"/>
                </a:lnTo>
                <a:lnTo>
                  <a:pt x="0" y="5"/>
                </a:lnTo>
                <a:lnTo>
                  <a:pt x="491962" y="5"/>
                </a:lnTo>
                <a:cubicBezTo>
                  <a:pt x="496622" y="5"/>
                  <a:pt x="500399" y="369131"/>
                  <a:pt x="500399" y="824480"/>
                </a:cubicBez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3341" tIns="51097" rIns="77767" bIns="51098" numCol="1" spcCol="1270" anchor="ctr" anchorCtr="0">
            <a:noAutofit/>
          </a:bodyPr>
          <a:lstStyle/>
          <a:p>
            <a:pPr marL="114300" lvl="1" indent="-114300" algn="l" defTabSz="622300">
              <a:lnSpc>
                <a:spcPct val="90000"/>
              </a:lnSpc>
              <a:spcBef>
                <a:spcPct val="0"/>
              </a:spcBef>
              <a:spcAft>
                <a:spcPct val="15000"/>
              </a:spcAft>
              <a:buChar char="••"/>
            </a:pPr>
            <a:r>
              <a:rPr lang="en-IN" sz="1400" kern="1200" dirty="0" smtClean="0"/>
              <a:t>Add a resource</a:t>
            </a:r>
            <a:endParaRPr lang="en-IN" sz="1400" kern="1200" dirty="0"/>
          </a:p>
        </p:txBody>
      </p:sp>
      <p:sp>
        <p:nvSpPr>
          <p:cNvPr id="11" name="Freeform 10"/>
          <p:cNvSpPr/>
          <p:nvPr/>
        </p:nvSpPr>
        <p:spPr>
          <a:xfrm>
            <a:off x="457200" y="1856792"/>
            <a:ext cx="2782536" cy="625499"/>
          </a:xfrm>
          <a:custGeom>
            <a:avLst/>
            <a:gdLst>
              <a:gd name="connsiteX0" fmla="*/ 0 w 2782536"/>
              <a:gd name="connsiteY0" fmla="*/ 104252 h 625499"/>
              <a:gd name="connsiteX1" fmla="*/ 104252 w 2782536"/>
              <a:gd name="connsiteY1" fmla="*/ 0 h 625499"/>
              <a:gd name="connsiteX2" fmla="*/ 2678284 w 2782536"/>
              <a:gd name="connsiteY2" fmla="*/ 0 h 625499"/>
              <a:gd name="connsiteX3" fmla="*/ 2782536 w 2782536"/>
              <a:gd name="connsiteY3" fmla="*/ 104252 h 625499"/>
              <a:gd name="connsiteX4" fmla="*/ 2782536 w 2782536"/>
              <a:gd name="connsiteY4" fmla="*/ 521247 h 625499"/>
              <a:gd name="connsiteX5" fmla="*/ 2678284 w 2782536"/>
              <a:gd name="connsiteY5" fmla="*/ 625499 h 625499"/>
              <a:gd name="connsiteX6" fmla="*/ 104252 w 2782536"/>
              <a:gd name="connsiteY6" fmla="*/ 625499 h 625499"/>
              <a:gd name="connsiteX7" fmla="*/ 0 w 2782536"/>
              <a:gd name="connsiteY7" fmla="*/ 521247 h 625499"/>
              <a:gd name="connsiteX8" fmla="*/ 0 w 2782536"/>
              <a:gd name="connsiteY8" fmla="*/ 104252 h 625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2536" h="625499">
                <a:moveTo>
                  <a:pt x="0" y="104252"/>
                </a:moveTo>
                <a:cubicBezTo>
                  <a:pt x="0" y="46675"/>
                  <a:pt x="46675" y="0"/>
                  <a:pt x="104252" y="0"/>
                </a:cubicBezTo>
                <a:lnTo>
                  <a:pt x="2678284" y="0"/>
                </a:lnTo>
                <a:cubicBezTo>
                  <a:pt x="2735861" y="0"/>
                  <a:pt x="2782536" y="46675"/>
                  <a:pt x="2782536" y="104252"/>
                </a:cubicBezTo>
                <a:lnTo>
                  <a:pt x="2782536" y="521247"/>
                </a:lnTo>
                <a:cubicBezTo>
                  <a:pt x="2782536" y="578824"/>
                  <a:pt x="2735861" y="625499"/>
                  <a:pt x="2678284" y="625499"/>
                </a:cubicBezTo>
                <a:lnTo>
                  <a:pt x="104252" y="625499"/>
                </a:lnTo>
                <a:cubicBezTo>
                  <a:pt x="46675" y="625499"/>
                  <a:pt x="0" y="578824"/>
                  <a:pt x="0" y="521247"/>
                </a:cubicBezTo>
                <a:lnTo>
                  <a:pt x="0" y="104252"/>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8644" tIns="89589" rIns="148644" bIns="89589" numCol="1" spcCol="1270" anchor="ctr" anchorCtr="0">
            <a:noAutofit/>
          </a:bodyPr>
          <a:lstStyle/>
          <a:p>
            <a:pPr lvl="0" algn="ctr" defTabSz="1377950">
              <a:lnSpc>
                <a:spcPct val="90000"/>
              </a:lnSpc>
              <a:spcBef>
                <a:spcPct val="0"/>
              </a:spcBef>
              <a:spcAft>
                <a:spcPct val="35000"/>
              </a:spcAft>
            </a:pPr>
            <a:r>
              <a:rPr lang="en-IN" sz="3100" kern="1200" dirty="0" smtClean="0"/>
              <a:t>POST</a:t>
            </a:r>
            <a:endParaRPr lang="en-IN" sz="3100" kern="1200" dirty="0"/>
          </a:p>
        </p:txBody>
      </p:sp>
      <p:sp>
        <p:nvSpPr>
          <p:cNvPr id="12" name="Freeform 11"/>
          <p:cNvSpPr/>
          <p:nvPr/>
        </p:nvSpPr>
        <p:spPr>
          <a:xfrm>
            <a:off x="3239735" y="2576117"/>
            <a:ext cx="4946731" cy="500400"/>
          </a:xfrm>
          <a:custGeom>
            <a:avLst/>
            <a:gdLst>
              <a:gd name="connsiteX0" fmla="*/ 83402 w 500399"/>
              <a:gd name="connsiteY0" fmla="*/ 0 h 4946730"/>
              <a:gd name="connsiteX1" fmla="*/ 416997 w 500399"/>
              <a:gd name="connsiteY1" fmla="*/ 0 h 4946730"/>
              <a:gd name="connsiteX2" fmla="*/ 500399 w 500399"/>
              <a:gd name="connsiteY2" fmla="*/ 83402 h 4946730"/>
              <a:gd name="connsiteX3" fmla="*/ 500399 w 500399"/>
              <a:gd name="connsiteY3" fmla="*/ 4946730 h 4946730"/>
              <a:gd name="connsiteX4" fmla="*/ 500399 w 500399"/>
              <a:gd name="connsiteY4" fmla="*/ 4946730 h 4946730"/>
              <a:gd name="connsiteX5" fmla="*/ 0 w 500399"/>
              <a:gd name="connsiteY5" fmla="*/ 4946730 h 4946730"/>
              <a:gd name="connsiteX6" fmla="*/ 0 w 500399"/>
              <a:gd name="connsiteY6" fmla="*/ 4946730 h 4946730"/>
              <a:gd name="connsiteX7" fmla="*/ 0 w 500399"/>
              <a:gd name="connsiteY7" fmla="*/ 83402 h 4946730"/>
              <a:gd name="connsiteX8" fmla="*/ 83402 w 500399"/>
              <a:gd name="connsiteY8" fmla="*/ 0 h 494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0399" h="4946730">
                <a:moveTo>
                  <a:pt x="500399" y="824480"/>
                </a:moveTo>
                <a:lnTo>
                  <a:pt x="500399" y="4122250"/>
                </a:lnTo>
                <a:cubicBezTo>
                  <a:pt x="500399" y="4577599"/>
                  <a:pt x="496622" y="4946725"/>
                  <a:pt x="491962" y="4946725"/>
                </a:cubicBezTo>
                <a:lnTo>
                  <a:pt x="0" y="4946725"/>
                </a:lnTo>
                <a:lnTo>
                  <a:pt x="0" y="4946725"/>
                </a:lnTo>
                <a:lnTo>
                  <a:pt x="0" y="5"/>
                </a:lnTo>
                <a:lnTo>
                  <a:pt x="0" y="5"/>
                </a:lnTo>
                <a:lnTo>
                  <a:pt x="491962" y="5"/>
                </a:lnTo>
                <a:cubicBezTo>
                  <a:pt x="496622" y="5"/>
                  <a:pt x="500399" y="369131"/>
                  <a:pt x="500399" y="824480"/>
                </a:cubicBez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3341" tIns="51097" rIns="77767" bIns="51098" numCol="1" spcCol="1270" anchor="ctr" anchorCtr="0">
            <a:noAutofit/>
          </a:bodyPr>
          <a:lstStyle/>
          <a:p>
            <a:pPr marL="114300" lvl="1" indent="-114300" algn="l" defTabSz="622300">
              <a:lnSpc>
                <a:spcPct val="90000"/>
              </a:lnSpc>
              <a:spcBef>
                <a:spcPct val="0"/>
              </a:spcBef>
              <a:spcAft>
                <a:spcPct val="15000"/>
              </a:spcAft>
              <a:buChar char="••"/>
            </a:pPr>
            <a:r>
              <a:rPr lang="en-GB" sz="1400" kern="1200" dirty="0" smtClean="0"/>
              <a:t>Replace a resource, Complete resource to replace</a:t>
            </a:r>
            <a:endParaRPr lang="en-IN" sz="1400" kern="1200" dirty="0"/>
          </a:p>
        </p:txBody>
      </p:sp>
      <p:sp>
        <p:nvSpPr>
          <p:cNvPr id="13" name="Freeform 12"/>
          <p:cNvSpPr/>
          <p:nvPr/>
        </p:nvSpPr>
        <p:spPr>
          <a:xfrm>
            <a:off x="457198" y="2545184"/>
            <a:ext cx="2782536" cy="625499"/>
          </a:xfrm>
          <a:custGeom>
            <a:avLst/>
            <a:gdLst>
              <a:gd name="connsiteX0" fmla="*/ 0 w 2782536"/>
              <a:gd name="connsiteY0" fmla="*/ 104252 h 625499"/>
              <a:gd name="connsiteX1" fmla="*/ 104252 w 2782536"/>
              <a:gd name="connsiteY1" fmla="*/ 0 h 625499"/>
              <a:gd name="connsiteX2" fmla="*/ 2678284 w 2782536"/>
              <a:gd name="connsiteY2" fmla="*/ 0 h 625499"/>
              <a:gd name="connsiteX3" fmla="*/ 2782536 w 2782536"/>
              <a:gd name="connsiteY3" fmla="*/ 104252 h 625499"/>
              <a:gd name="connsiteX4" fmla="*/ 2782536 w 2782536"/>
              <a:gd name="connsiteY4" fmla="*/ 521247 h 625499"/>
              <a:gd name="connsiteX5" fmla="*/ 2678284 w 2782536"/>
              <a:gd name="connsiteY5" fmla="*/ 625499 h 625499"/>
              <a:gd name="connsiteX6" fmla="*/ 104252 w 2782536"/>
              <a:gd name="connsiteY6" fmla="*/ 625499 h 625499"/>
              <a:gd name="connsiteX7" fmla="*/ 0 w 2782536"/>
              <a:gd name="connsiteY7" fmla="*/ 521247 h 625499"/>
              <a:gd name="connsiteX8" fmla="*/ 0 w 2782536"/>
              <a:gd name="connsiteY8" fmla="*/ 104252 h 625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2536" h="625499">
                <a:moveTo>
                  <a:pt x="0" y="104252"/>
                </a:moveTo>
                <a:cubicBezTo>
                  <a:pt x="0" y="46675"/>
                  <a:pt x="46675" y="0"/>
                  <a:pt x="104252" y="0"/>
                </a:cubicBezTo>
                <a:lnTo>
                  <a:pt x="2678284" y="0"/>
                </a:lnTo>
                <a:cubicBezTo>
                  <a:pt x="2735861" y="0"/>
                  <a:pt x="2782536" y="46675"/>
                  <a:pt x="2782536" y="104252"/>
                </a:cubicBezTo>
                <a:lnTo>
                  <a:pt x="2782536" y="521247"/>
                </a:lnTo>
                <a:cubicBezTo>
                  <a:pt x="2782536" y="578824"/>
                  <a:pt x="2735861" y="625499"/>
                  <a:pt x="2678284" y="625499"/>
                </a:cubicBezTo>
                <a:lnTo>
                  <a:pt x="104252" y="625499"/>
                </a:lnTo>
                <a:cubicBezTo>
                  <a:pt x="46675" y="625499"/>
                  <a:pt x="0" y="578824"/>
                  <a:pt x="0" y="521247"/>
                </a:cubicBezTo>
                <a:lnTo>
                  <a:pt x="0" y="104252"/>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8644" tIns="89589" rIns="148644" bIns="89589" numCol="1" spcCol="1270" anchor="ctr" anchorCtr="0">
            <a:noAutofit/>
          </a:bodyPr>
          <a:lstStyle/>
          <a:p>
            <a:pPr lvl="0" algn="ctr" defTabSz="1377950">
              <a:lnSpc>
                <a:spcPct val="90000"/>
              </a:lnSpc>
              <a:spcBef>
                <a:spcPct val="0"/>
              </a:spcBef>
              <a:spcAft>
                <a:spcPct val="35000"/>
              </a:spcAft>
            </a:pPr>
            <a:r>
              <a:rPr lang="en-IN" sz="3100" kern="1200" dirty="0" smtClean="0"/>
              <a:t>PUT</a:t>
            </a:r>
            <a:endParaRPr lang="en-IN" sz="3100" kern="1200" dirty="0"/>
          </a:p>
        </p:txBody>
      </p:sp>
      <p:sp>
        <p:nvSpPr>
          <p:cNvPr id="14" name="Freeform 13"/>
          <p:cNvSpPr/>
          <p:nvPr/>
        </p:nvSpPr>
        <p:spPr>
          <a:xfrm>
            <a:off x="3239734" y="3295441"/>
            <a:ext cx="4946731" cy="500400"/>
          </a:xfrm>
          <a:custGeom>
            <a:avLst/>
            <a:gdLst>
              <a:gd name="connsiteX0" fmla="*/ 83402 w 500399"/>
              <a:gd name="connsiteY0" fmla="*/ 0 h 4946730"/>
              <a:gd name="connsiteX1" fmla="*/ 416997 w 500399"/>
              <a:gd name="connsiteY1" fmla="*/ 0 h 4946730"/>
              <a:gd name="connsiteX2" fmla="*/ 500399 w 500399"/>
              <a:gd name="connsiteY2" fmla="*/ 83402 h 4946730"/>
              <a:gd name="connsiteX3" fmla="*/ 500399 w 500399"/>
              <a:gd name="connsiteY3" fmla="*/ 4946730 h 4946730"/>
              <a:gd name="connsiteX4" fmla="*/ 500399 w 500399"/>
              <a:gd name="connsiteY4" fmla="*/ 4946730 h 4946730"/>
              <a:gd name="connsiteX5" fmla="*/ 0 w 500399"/>
              <a:gd name="connsiteY5" fmla="*/ 4946730 h 4946730"/>
              <a:gd name="connsiteX6" fmla="*/ 0 w 500399"/>
              <a:gd name="connsiteY6" fmla="*/ 4946730 h 4946730"/>
              <a:gd name="connsiteX7" fmla="*/ 0 w 500399"/>
              <a:gd name="connsiteY7" fmla="*/ 83402 h 4946730"/>
              <a:gd name="connsiteX8" fmla="*/ 83402 w 500399"/>
              <a:gd name="connsiteY8" fmla="*/ 0 h 494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0399" h="4946730">
                <a:moveTo>
                  <a:pt x="500399" y="824480"/>
                </a:moveTo>
                <a:lnTo>
                  <a:pt x="500399" y="4122250"/>
                </a:lnTo>
                <a:cubicBezTo>
                  <a:pt x="500399" y="4577599"/>
                  <a:pt x="496622" y="4946725"/>
                  <a:pt x="491962" y="4946725"/>
                </a:cubicBezTo>
                <a:lnTo>
                  <a:pt x="0" y="4946725"/>
                </a:lnTo>
                <a:lnTo>
                  <a:pt x="0" y="4946725"/>
                </a:lnTo>
                <a:lnTo>
                  <a:pt x="0" y="5"/>
                </a:lnTo>
                <a:lnTo>
                  <a:pt x="0" y="5"/>
                </a:lnTo>
                <a:lnTo>
                  <a:pt x="491962" y="5"/>
                </a:lnTo>
                <a:cubicBezTo>
                  <a:pt x="496622" y="5"/>
                  <a:pt x="500399" y="369131"/>
                  <a:pt x="500399" y="824480"/>
                </a:cubicBez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3341" tIns="51097" rIns="77767" bIns="51098" numCol="1" spcCol="1270" anchor="ctr" anchorCtr="0">
            <a:noAutofit/>
          </a:bodyPr>
          <a:lstStyle/>
          <a:p>
            <a:pPr marL="114300" lvl="1" indent="-114300" defTabSz="622300">
              <a:lnSpc>
                <a:spcPct val="90000"/>
              </a:lnSpc>
              <a:spcBef>
                <a:spcPct val="0"/>
              </a:spcBef>
              <a:spcAft>
                <a:spcPct val="15000"/>
              </a:spcAft>
              <a:buChar char="••"/>
            </a:pPr>
            <a:r>
              <a:rPr lang="en-GB" sz="1400" dirty="0"/>
              <a:t>Update parts of a resource, only one field to replace</a:t>
            </a:r>
            <a:endParaRPr lang="en-IN" sz="1400" kern="1200" dirty="0"/>
          </a:p>
        </p:txBody>
      </p:sp>
      <p:sp>
        <p:nvSpPr>
          <p:cNvPr id="15" name="Freeform 14"/>
          <p:cNvSpPr/>
          <p:nvPr/>
        </p:nvSpPr>
        <p:spPr>
          <a:xfrm>
            <a:off x="457198" y="3232891"/>
            <a:ext cx="2782536" cy="625499"/>
          </a:xfrm>
          <a:custGeom>
            <a:avLst/>
            <a:gdLst>
              <a:gd name="connsiteX0" fmla="*/ 0 w 2782536"/>
              <a:gd name="connsiteY0" fmla="*/ 104252 h 625499"/>
              <a:gd name="connsiteX1" fmla="*/ 104252 w 2782536"/>
              <a:gd name="connsiteY1" fmla="*/ 0 h 625499"/>
              <a:gd name="connsiteX2" fmla="*/ 2678284 w 2782536"/>
              <a:gd name="connsiteY2" fmla="*/ 0 h 625499"/>
              <a:gd name="connsiteX3" fmla="*/ 2782536 w 2782536"/>
              <a:gd name="connsiteY3" fmla="*/ 104252 h 625499"/>
              <a:gd name="connsiteX4" fmla="*/ 2782536 w 2782536"/>
              <a:gd name="connsiteY4" fmla="*/ 521247 h 625499"/>
              <a:gd name="connsiteX5" fmla="*/ 2678284 w 2782536"/>
              <a:gd name="connsiteY5" fmla="*/ 625499 h 625499"/>
              <a:gd name="connsiteX6" fmla="*/ 104252 w 2782536"/>
              <a:gd name="connsiteY6" fmla="*/ 625499 h 625499"/>
              <a:gd name="connsiteX7" fmla="*/ 0 w 2782536"/>
              <a:gd name="connsiteY7" fmla="*/ 521247 h 625499"/>
              <a:gd name="connsiteX8" fmla="*/ 0 w 2782536"/>
              <a:gd name="connsiteY8" fmla="*/ 104252 h 625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2536" h="625499">
                <a:moveTo>
                  <a:pt x="0" y="104252"/>
                </a:moveTo>
                <a:cubicBezTo>
                  <a:pt x="0" y="46675"/>
                  <a:pt x="46675" y="0"/>
                  <a:pt x="104252" y="0"/>
                </a:cubicBezTo>
                <a:lnTo>
                  <a:pt x="2678284" y="0"/>
                </a:lnTo>
                <a:cubicBezTo>
                  <a:pt x="2735861" y="0"/>
                  <a:pt x="2782536" y="46675"/>
                  <a:pt x="2782536" y="104252"/>
                </a:cubicBezTo>
                <a:lnTo>
                  <a:pt x="2782536" y="521247"/>
                </a:lnTo>
                <a:cubicBezTo>
                  <a:pt x="2782536" y="578824"/>
                  <a:pt x="2735861" y="625499"/>
                  <a:pt x="2678284" y="625499"/>
                </a:cubicBezTo>
                <a:lnTo>
                  <a:pt x="104252" y="625499"/>
                </a:lnTo>
                <a:cubicBezTo>
                  <a:pt x="46675" y="625499"/>
                  <a:pt x="0" y="578824"/>
                  <a:pt x="0" y="521247"/>
                </a:cubicBezTo>
                <a:lnTo>
                  <a:pt x="0" y="104252"/>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8644" tIns="89589" rIns="148644" bIns="89589" numCol="1" spcCol="1270" anchor="ctr" anchorCtr="0">
            <a:noAutofit/>
          </a:bodyPr>
          <a:lstStyle/>
          <a:p>
            <a:pPr lvl="0" algn="ctr" defTabSz="1377950">
              <a:lnSpc>
                <a:spcPct val="90000"/>
              </a:lnSpc>
              <a:spcBef>
                <a:spcPct val="0"/>
              </a:spcBef>
              <a:spcAft>
                <a:spcPct val="35000"/>
              </a:spcAft>
            </a:pPr>
            <a:r>
              <a:rPr lang="en-IN" sz="3100" dirty="0" smtClean="0"/>
              <a:t>PATCH</a:t>
            </a:r>
            <a:endParaRPr lang="en-IN" sz="3100" kern="1200" dirty="0"/>
          </a:p>
        </p:txBody>
      </p:sp>
      <p:sp>
        <p:nvSpPr>
          <p:cNvPr id="16" name="Freeform 15"/>
          <p:cNvSpPr/>
          <p:nvPr/>
        </p:nvSpPr>
        <p:spPr>
          <a:xfrm>
            <a:off x="3245492" y="3991312"/>
            <a:ext cx="4946731" cy="500400"/>
          </a:xfrm>
          <a:custGeom>
            <a:avLst/>
            <a:gdLst>
              <a:gd name="connsiteX0" fmla="*/ 83402 w 500399"/>
              <a:gd name="connsiteY0" fmla="*/ 0 h 4946730"/>
              <a:gd name="connsiteX1" fmla="*/ 416997 w 500399"/>
              <a:gd name="connsiteY1" fmla="*/ 0 h 4946730"/>
              <a:gd name="connsiteX2" fmla="*/ 500399 w 500399"/>
              <a:gd name="connsiteY2" fmla="*/ 83402 h 4946730"/>
              <a:gd name="connsiteX3" fmla="*/ 500399 w 500399"/>
              <a:gd name="connsiteY3" fmla="*/ 4946730 h 4946730"/>
              <a:gd name="connsiteX4" fmla="*/ 500399 w 500399"/>
              <a:gd name="connsiteY4" fmla="*/ 4946730 h 4946730"/>
              <a:gd name="connsiteX5" fmla="*/ 0 w 500399"/>
              <a:gd name="connsiteY5" fmla="*/ 4946730 h 4946730"/>
              <a:gd name="connsiteX6" fmla="*/ 0 w 500399"/>
              <a:gd name="connsiteY6" fmla="*/ 4946730 h 4946730"/>
              <a:gd name="connsiteX7" fmla="*/ 0 w 500399"/>
              <a:gd name="connsiteY7" fmla="*/ 83402 h 4946730"/>
              <a:gd name="connsiteX8" fmla="*/ 83402 w 500399"/>
              <a:gd name="connsiteY8" fmla="*/ 0 h 494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0399" h="4946730">
                <a:moveTo>
                  <a:pt x="500399" y="824480"/>
                </a:moveTo>
                <a:lnTo>
                  <a:pt x="500399" y="4122250"/>
                </a:lnTo>
                <a:cubicBezTo>
                  <a:pt x="500399" y="4577599"/>
                  <a:pt x="496622" y="4946725"/>
                  <a:pt x="491962" y="4946725"/>
                </a:cubicBezTo>
                <a:lnTo>
                  <a:pt x="0" y="4946725"/>
                </a:lnTo>
                <a:lnTo>
                  <a:pt x="0" y="4946725"/>
                </a:lnTo>
                <a:lnTo>
                  <a:pt x="0" y="5"/>
                </a:lnTo>
                <a:lnTo>
                  <a:pt x="0" y="5"/>
                </a:lnTo>
                <a:lnTo>
                  <a:pt x="491962" y="5"/>
                </a:lnTo>
                <a:cubicBezTo>
                  <a:pt x="496622" y="5"/>
                  <a:pt x="500399" y="369131"/>
                  <a:pt x="500399" y="824480"/>
                </a:cubicBez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3341" tIns="51097" rIns="77767" bIns="51098" numCol="1" spcCol="1270" anchor="ctr" anchorCtr="0">
            <a:noAutofit/>
          </a:bodyPr>
          <a:lstStyle/>
          <a:p>
            <a:pPr marL="114300" lvl="1" indent="-114300" defTabSz="622300">
              <a:lnSpc>
                <a:spcPct val="90000"/>
              </a:lnSpc>
              <a:spcBef>
                <a:spcPct val="0"/>
              </a:spcBef>
              <a:spcAft>
                <a:spcPct val="15000"/>
              </a:spcAft>
              <a:buChar char="••"/>
            </a:pPr>
            <a:r>
              <a:rPr lang="en-GB" sz="1400" dirty="0"/>
              <a:t>Remove the resource</a:t>
            </a:r>
            <a:endParaRPr lang="en-IN" sz="1400" kern="1200" dirty="0"/>
          </a:p>
        </p:txBody>
      </p:sp>
      <p:sp>
        <p:nvSpPr>
          <p:cNvPr id="17" name="Freeform 16"/>
          <p:cNvSpPr/>
          <p:nvPr/>
        </p:nvSpPr>
        <p:spPr>
          <a:xfrm>
            <a:off x="462957" y="3928762"/>
            <a:ext cx="2782536" cy="625499"/>
          </a:xfrm>
          <a:custGeom>
            <a:avLst/>
            <a:gdLst>
              <a:gd name="connsiteX0" fmla="*/ 0 w 2782536"/>
              <a:gd name="connsiteY0" fmla="*/ 104252 h 625499"/>
              <a:gd name="connsiteX1" fmla="*/ 104252 w 2782536"/>
              <a:gd name="connsiteY1" fmla="*/ 0 h 625499"/>
              <a:gd name="connsiteX2" fmla="*/ 2678284 w 2782536"/>
              <a:gd name="connsiteY2" fmla="*/ 0 h 625499"/>
              <a:gd name="connsiteX3" fmla="*/ 2782536 w 2782536"/>
              <a:gd name="connsiteY3" fmla="*/ 104252 h 625499"/>
              <a:gd name="connsiteX4" fmla="*/ 2782536 w 2782536"/>
              <a:gd name="connsiteY4" fmla="*/ 521247 h 625499"/>
              <a:gd name="connsiteX5" fmla="*/ 2678284 w 2782536"/>
              <a:gd name="connsiteY5" fmla="*/ 625499 h 625499"/>
              <a:gd name="connsiteX6" fmla="*/ 104252 w 2782536"/>
              <a:gd name="connsiteY6" fmla="*/ 625499 h 625499"/>
              <a:gd name="connsiteX7" fmla="*/ 0 w 2782536"/>
              <a:gd name="connsiteY7" fmla="*/ 521247 h 625499"/>
              <a:gd name="connsiteX8" fmla="*/ 0 w 2782536"/>
              <a:gd name="connsiteY8" fmla="*/ 104252 h 625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2536" h="625499">
                <a:moveTo>
                  <a:pt x="0" y="104252"/>
                </a:moveTo>
                <a:cubicBezTo>
                  <a:pt x="0" y="46675"/>
                  <a:pt x="46675" y="0"/>
                  <a:pt x="104252" y="0"/>
                </a:cubicBezTo>
                <a:lnTo>
                  <a:pt x="2678284" y="0"/>
                </a:lnTo>
                <a:cubicBezTo>
                  <a:pt x="2735861" y="0"/>
                  <a:pt x="2782536" y="46675"/>
                  <a:pt x="2782536" y="104252"/>
                </a:cubicBezTo>
                <a:lnTo>
                  <a:pt x="2782536" y="521247"/>
                </a:lnTo>
                <a:cubicBezTo>
                  <a:pt x="2782536" y="578824"/>
                  <a:pt x="2735861" y="625499"/>
                  <a:pt x="2678284" y="625499"/>
                </a:cubicBezTo>
                <a:lnTo>
                  <a:pt x="104252" y="625499"/>
                </a:lnTo>
                <a:cubicBezTo>
                  <a:pt x="46675" y="625499"/>
                  <a:pt x="0" y="578824"/>
                  <a:pt x="0" y="521247"/>
                </a:cubicBezTo>
                <a:lnTo>
                  <a:pt x="0" y="104252"/>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8644" tIns="89589" rIns="148644" bIns="89589" numCol="1" spcCol="1270" anchor="ctr" anchorCtr="0">
            <a:noAutofit/>
          </a:bodyPr>
          <a:lstStyle/>
          <a:p>
            <a:pPr lvl="0" algn="ctr" defTabSz="1377950">
              <a:lnSpc>
                <a:spcPct val="90000"/>
              </a:lnSpc>
              <a:spcBef>
                <a:spcPct val="0"/>
              </a:spcBef>
              <a:spcAft>
                <a:spcPct val="35000"/>
              </a:spcAft>
            </a:pPr>
            <a:r>
              <a:rPr lang="en-IN" sz="3100" dirty="0" smtClean="0"/>
              <a:t>DELETE</a:t>
            </a:r>
            <a:endParaRPr lang="en-IN" sz="3100" kern="1200" dirty="0"/>
          </a:p>
        </p:txBody>
      </p:sp>
    </p:spTree>
    <p:extLst>
      <p:ext uri="{BB962C8B-B14F-4D97-AF65-F5344CB8AC3E}">
        <p14:creationId xmlns:p14="http://schemas.microsoft.com/office/powerpoint/2010/main" val="2190557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54251" y="368058"/>
            <a:ext cx="10018713" cy="668546"/>
          </a:xfrm>
        </p:spPr>
        <p:txBody>
          <a:bodyPr>
            <a:normAutofit/>
          </a:bodyPr>
          <a:lstStyle/>
          <a:p>
            <a:pPr algn="l"/>
            <a:r>
              <a:rPr lang="en-GB" sz="2800" b="1" dirty="0" smtClean="0">
                <a:solidFill>
                  <a:srgbClr val="FA503A"/>
                </a:solidFill>
                <a:latin typeface="+mn-lt"/>
              </a:rPr>
              <a:t>Let’s Map the HTTP Methods in our Project</a:t>
            </a:r>
            <a:endParaRPr lang="en-IN" sz="2800" dirty="0">
              <a:solidFill>
                <a:srgbClr val="FA503A"/>
              </a:solidFill>
              <a:latin typeface="+mn-lt"/>
            </a:endParaRPr>
          </a:p>
        </p:txBody>
      </p:sp>
      <p:sp>
        <p:nvSpPr>
          <p:cNvPr id="4" name="Rectangle 3"/>
          <p:cNvSpPr/>
          <p:nvPr/>
        </p:nvSpPr>
        <p:spPr>
          <a:xfrm>
            <a:off x="3726611" y="1337094"/>
            <a:ext cx="3381555" cy="1009291"/>
          </a:xfrm>
          <a:prstGeom prst="rect">
            <a:avLst/>
          </a:prstGeom>
          <a:solidFill>
            <a:schemeClr val="bg1">
              <a:lumMod val="85000"/>
              <a:lumOff val="15000"/>
            </a:schemeClr>
          </a:solidFill>
          <a:ln>
            <a:solidFill>
              <a:schemeClr val="bg1">
                <a:lumMod val="85000"/>
                <a:lumOff val="1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smtClean="0"/>
              <a:t>Meeting Scheduler</a:t>
            </a:r>
            <a:endParaRPr lang="en-IN" b="1" dirty="0"/>
          </a:p>
        </p:txBody>
      </p:sp>
      <p:sp>
        <p:nvSpPr>
          <p:cNvPr id="5" name="Rectangle 4"/>
          <p:cNvSpPr/>
          <p:nvPr/>
        </p:nvSpPr>
        <p:spPr>
          <a:xfrm>
            <a:off x="500332" y="2915735"/>
            <a:ext cx="2743200" cy="7591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Create Meeting</a:t>
            </a:r>
            <a:endParaRPr lang="en-IN" dirty="0"/>
          </a:p>
        </p:txBody>
      </p:sp>
      <p:sp>
        <p:nvSpPr>
          <p:cNvPr id="6" name="Rectangle 5"/>
          <p:cNvSpPr/>
          <p:nvPr/>
        </p:nvSpPr>
        <p:spPr>
          <a:xfrm>
            <a:off x="500332" y="4405217"/>
            <a:ext cx="2743200" cy="7591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Update Meeting</a:t>
            </a:r>
            <a:endParaRPr lang="en-IN" dirty="0"/>
          </a:p>
        </p:txBody>
      </p:sp>
      <p:sp>
        <p:nvSpPr>
          <p:cNvPr id="7" name="Rectangle 6"/>
          <p:cNvSpPr/>
          <p:nvPr/>
        </p:nvSpPr>
        <p:spPr>
          <a:xfrm>
            <a:off x="500332" y="5894720"/>
            <a:ext cx="2743200" cy="7591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Delete Meeting</a:t>
            </a:r>
            <a:endParaRPr lang="en-IN" dirty="0"/>
          </a:p>
        </p:txBody>
      </p:sp>
      <p:sp>
        <p:nvSpPr>
          <p:cNvPr id="8" name="Rectangle 7"/>
          <p:cNvSpPr/>
          <p:nvPr/>
        </p:nvSpPr>
        <p:spPr>
          <a:xfrm>
            <a:off x="4045788" y="2915734"/>
            <a:ext cx="2743200" cy="759125"/>
          </a:xfrm>
          <a:prstGeom prst="rect">
            <a:avLst/>
          </a:prstGeom>
          <a:solidFill>
            <a:schemeClr val="accent4">
              <a:lumMod val="75000"/>
            </a:schemeClr>
          </a:solidFill>
          <a:ln>
            <a:solidFill>
              <a:schemeClr val="accent4">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Register for Meeting</a:t>
            </a:r>
            <a:endParaRPr lang="en-IN" dirty="0"/>
          </a:p>
        </p:txBody>
      </p:sp>
      <p:sp>
        <p:nvSpPr>
          <p:cNvPr id="9" name="Rectangle 8"/>
          <p:cNvSpPr/>
          <p:nvPr/>
        </p:nvSpPr>
        <p:spPr>
          <a:xfrm>
            <a:off x="4045788" y="4405217"/>
            <a:ext cx="2743200" cy="759125"/>
          </a:xfrm>
          <a:prstGeom prst="rect">
            <a:avLst/>
          </a:prstGeom>
          <a:solidFill>
            <a:schemeClr val="accent4">
              <a:lumMod val="75000"/>
            </a:schemeClr>
          </a:solidFill>
          <a:ln>
            <a:solidFill>
              <a:schemeClr val="accent4">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Unregister from Meeting</a:t>
            </a:r>
            <a:endParaRPr lang="en-IN" dirty="0"/>
          </a:p>
        </p:txBody>
      </p:sp>
      <p:sp>
        <p:nvSpPr>
          <p:cNvPr id="10" name="Rectangle 9"/>
          <p:cNvSpPr/>
          <p:nvPr/>
        </p:nvSpPr>
        <p:spPr>
          <a:xfrm>
            <a:off x="4045788" y="5894720"/>
            <a:ext cx="2743200" cy="759125"/>
          </a:xfrm>
          <a:prstGeom prst="rect">
            <a:avLst/>
          </a:prstGeom>
          <a:solidFill>
            <a:schemeClr val="bg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Create User</a:t>
            </a:r>
            <a:endParaRPr lang="en-IN" dirty="0"/>
          </a:p>
        </p:txBody>
      </p:sp>
      <p:sp>
        <p:nvSpPr>
          <p:cNvPr id="11" name="Rectangle 10"/>
          <p:cNvSpPr/>
          <p:nvPr/>
        </p:nvSpPr>
        <p:spPr>
          <a:xfrm>
            <a:off x="7591244" y="2915733"/>
            <a:ext cx="4166560" cy="759125"/>
          </a:xfrm>
          <a:prstGeom prst="rect">
            <a:avLst/>
          </a:prstGeom>
          <a:solidFill>
            <a:srgbClr val="92D05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Get list of all meetings</a:t>
            </a:r>
            <a:endParaRPr lang="en-IN" dirty="0"/>
          </a:p>
        </p:txBody>
      </p:sp>
      <p:sp>
        <p:nvSpPr>
          <p:cNvPr id="12" name="Rectangle 11"/>
          <p:cNvSpPr/>
          <p:nvPr/>
        </p:nvSpPr>
        <p:spPr>
          <a:xfrm>
            <a:off x="7591244" y="4405217"/>
            <a:ext cx="4166560" cy="759125"/>
          </a:xfrm>
          <a:prstGeom prst="rect">
            <a:avLst/>
          </a:prstGeom>
          <a:solidFill>
            <a:srgbClr val="92D05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Get Data of about individual Meeting</a:t>
            </a:r>
            <a:endParaRPr lang="en-IN" dirty="0"/>
          </a:p>
        </p:txBody>
      </p:sp>
      <p:sp>
        <p:nvSpPr>
          <p:cNvPr id="13" name="Rectangle 12"/>
          <p:cNvSpPr/>
          <p:nvPr/>
        </p:nvSpPr>
        <p:spPr>
          <a:xfrm>
            <a:off x="500332" y="2605184"/>
            <a:ext cx="1138687" cy="3105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smtClean="0">
                <a:ln>
                  <a:solidFill>
                    <a:schemeClr val="tx1"/>
                  </a:solidFill>
                </a:ln>
              </a:rPr>
              <a:t>POST</a:t>
            </a:r>
            <a:endParaRPr lang="en-IN" dirty="0">
              <a:ln>
                <a:solidFill>
                  <a:schemeClr val="tx1"/>
                </a:solidFill>
              </a:ln>
            </a:endParaRPr>
          </a:p>
        </p:txBody>
      </p:sp>
      <p:sp>
        <p:nvSpPr>
          <p:cNvPr id="14" name="Rectangle 13"/>
          <p:cNvSpPr/>
          <p:nvPr/>
        </p:nvSpPr>
        <p:spPr>
          <a:xfrm>
            <a:off x="500332" y="4094668"/>
            <a:ext cx="1138687" cy="3105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smtClean="0">
                <a:ln>
                  <a:solidFill>
                    <a:schemeClr val="tx1"/>
                  </a:solidFill>
                </a:ln>
              </a:rPr>
              <a:t>PATCH</a:t>
            </a:r>
            <a:endParaRPr lang="en-IN" dirty="0">
              <a:ln>
                <a:solidFill>
                  <a:schemeClr val="tx1"/>
                </a:solidFill>
              </a:ln>
            </a:endParaRPr>
          </a:p>
        </p:txBody>
      </p:sp>
      <p:sp>
        <p:nvSpPr>
          <p:cNvPr id="15" name="Rectangle 14"/>
          <p:cNvSpPr/>
          <p:nvPr/>
        </p:nvSpPr>
        <p:spPr>
          <a:xfrm>
            <a:off x="500332" y="5571229"/>
            <a:ext cx="1138687" cy="3105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smtClean="0">
                <a:ln>
                  <a:solidFill>
                    <a:schemeClr val="tx1"/>
                  </a:solidFill>
                </a:ln>
              </a:rPr>
              <a:t>DELETE</a:t>
            </a:r>
            <a:endParaRPr lang="en-IN" dirty="0">
              <a:ln>
                <a:solidFill>
                  <a:schemeClr val="tx1"/>
                </a:solidFill>
              </a:ln>
            </a:endParaRPr>
          </a:p>
        </p:txBody>
      </p:sp>
      <p:sp>
        <p:nvSpPr>
          <p:cNvPr id="16" name="Rectangle 15"/>
          <p:cNvSpPr/>
          <p:nvPr/>
        </p:nvSpPr>
        <p:spPr>
          <a:xfrm>
            <a:off x="4045788" y="2573552"/>
            <a:ext cx="1138687" cy="3105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smtClean="0">
                <a:ln>
                  <a:solidFill>
                    <a:schemeClr val="tx1"/>
                  </a:solidFill>
                </a:ln>
              </a:rPr>
              <a:t>POST</a:t>
            </a:r>
            <a:endParaRPr lang="en-IN" dirty="0">
              <a:ln>
                <a:solidFill>
                  <a:schemeClr val="tx1"/>
                </a:solidFill>
              </a:ln>
            </a:endParaRPr>
          </a:p>
        </p:txBody>
      </p:sp>
      <p:sp>
        <p:nvSpPr>
          <p:cNvPr id="17" name="Rectangle 16"/>
          <p:cNvSpPr/>
          <p:nvPr/>
        </p:nvSpPr>
        <p:spPr>
          <a:xfrm>
            <a:off x="4045788" y="4068782"/>
            <a:ext cx="1138687" cy="3105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smtClean="0">
                <a:ln>
                  <a:solidFill>
                    <a:schemeClr val="tx1"/>
                  </a:solidFill>
                </a:ln>
              </a:rPr>
              <a:t>DELETE</a:t>
            </a:r>
            <a:endParaRPr lang="en-IN" dirty="0">
              <a:ln>
                <a:solidFill>
                  <a:schemeClr val="tx1"/>
                </a:solidFill>
              </a:ln>
            </a:endParaRPr>
          </a:p>
        </p:txBody>
      </p:sp>
      <p:sp>
        <p:nvSpPr>
          <p:cNvPr id="18" name="Rectangle 17"/>
          <p:cNvSpPr/>
          <p:nvPr/>
        </p:nvSpPr>
        <p:spPr>
          <a:xfrm>
            <a:off x="4045787" y="5582011"/>
            <a:ext cx="1138687" cy="3105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smtClean="0">
                <a:ln>
                  <a:solidFill>
                    <a:schemeClr val="tx1"/>
                  </a:solidFill>
                </a:ln>
              </a:rPr>
              <a:t>POST</a:t>
            </a:r>
            <a:endParaRPr lang="en-IN" dirty="0">
              <a:ln>
                <a:solidFill>
                  <a:schemeClr val="tx1"/>
                </a:solidFill>
              </a:ln>
            </a:endParaRPr>
          </a:p>
        </p:txBody>
      </p:sp>
      <p:sp>
        <p:nvSpPr>
          <p:cNvPr id="19" name="Rectangle 18"/>
          <p:cNvSpPr/>
          <p:nvPr/>
        </p:nvSpPr>
        <p:spPr>
          <a:xfrm>
            <a:off x="7591244" y="2596555"/>
            <a:ext cx="1138687" cy="3105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smtClean="0">
                <a:ln>
                  <a:solidFill>
                    <a:schemeClr val="tx1"/>
                  </a:solidFill>
                </a:ln>
              </a:rPr>
              <a:t>GET</a:t>
            </a:r>
            <a:endParaRPr lang="en-IN" dirty="0">
              <a:ln>
                <a:solidFill>
                  <a:schemeClr val="tx1"/>
                </a:solidFill>
              </a:ln>
            </a:endParaRPr>
          </a:p>
        </p:txBody>
      </p:sp>
      <p:sp>
        <p:nvSpPr>
          <p:cNvPr id="20" name="Rectangle 19"/>
          <p:cNvSpPr/>
          <p:nvPr/>
        </p:nvSpPr>
        <p:spPr>
          <a:xfrm>
            <a:off x="7591243" y="4114794"/>
            <a:ext cx="1138687" cy="3105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smtClean="0">
                <a:ln>
                  <a:solidFill>
                    <a:schemeClr val="tx1"/>
                  </a:solidFill>
                </a:ln>
              </a:rPr>
              <a:t>GET</a:t>
            </a:r>
            <a:endParaRPr lang="en-IN" dirty="0">
              <a:ln>
                <a:solidFill>
                  <a:schemeClr val="tx1"/>
                </a:solidFill>
              </a:ln>
            </a:endParaRPr>
          </a:p>
        </p:txBody>
      </p:sp>
    </p:spTree>
    <p:extLst>
      <p:ext uri="{BB962C8B-B14F-4D97-AF65-F5344CB8AC3E}">
        <p14:creationId xmlns:p14="http://schemas.microsoft.com/office/powerpoint/2010/main" val="988143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ppt_x"/>
                                          </p:val>
                                        </p:tav>
                                        <p:tav tm="100000">
                                          <p:val>
                                            <p:strVal val="#ppt_x"/>
                                          </p:val>
                                        </p:tav>
                                      </p:tavLst>
                                    </p:anim>
                                    <p:anim calcmode="lin" valueType="num">
                                      <p:cBhvr additive="base">
                                        <p:cTn id="5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0-#ppt_w/2"/>
                                          </p:val>
                                        </p:tav>
                                        <p:tav tm="100000">
                                          <p:val>
                                            <p:strVal val="#ppt_x"/>
                                          </p:val>
                                        </p:tav>
                                      </p:tavLst>
                                    </p:anim>
                                    <p:anim calcmode="lin" valueType="num">
                                      <p:cBhvr additive="base">
                                        <p:cTn id="5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additive="base">
                                        <p:cTn id="97" dur="500" fill="hold"/>
                                        <p:tgtEl>
                                          <p:spTgt spid="20"/>
                                        </p:tgtEl>
                                        <p:attrNameLst>
                                          <p:attrName>ppt_x</p:attrName>
                                        </p:attrNameLst>
                                      </p:cBhvr>
                                      <p:tavLst>
                                        <p:tav tm="0">
                                          <p:val>
                                            <p:strVal val="#ppt_x"/>
                                          </p:val>
                                        </p:tav>
                                        <p:tav tm="100000">
                                          <p:val>
                                            <p:strVal val="#ppt_x"/>
                                          </p:val>
                                        </p:tav>
                                      </p:tavLst>
                                    </p:anim>
                                    <p:anim calcmode="lin" valueType="num">
                                      <p:cBhvr additive="base">
                                        <p:cTn id="9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54251" y="368058"/>
            <a:ext cx="10018713" cy="668546"/>
          </a:xfrm>
        </p:spPr>
        <p:txBody>
          <a:bodyPr>
            <a:normAutofit/>
          </a:bodyPr>
          <a:lstStyle/>
          <a:p>
            <a:pPr algn="l"/>
            <a:r>
              <a:rPr lang="en-GB" sz="2800" b="1" dirty="0" smtClean="0">
                <a:solidFill>
                  <a:srgbClr val="FA503A"/>
                </a:solidFill>
                <a:latin typeface="+mn-lt"/>
              </a:rPr>
              <a:t>Let’s guess which routes needs to be protected?</a:t>
            </a:r>
            <a:endParaRPr lang="en-IN" sz="2800" dirty="0">
              <a:solidFill>
                <a:srgbClr val="FA503A"/>
              </a:solidFill>
              <a:latin typeface="+mn-lt"/>
            </a:endParaRPr>
          </a:p>
        </p:txBody>
      </p:sp>
      <p:sp>
        <p:nvSpPr>
          <p:cNvPr id="5" name="Rectangle 4"/>
          <p:cNvSpPr/>
          <p:nvPr/>
        </p:nvSpPr>
        <p:spPr>
          <a:xfrm>
            <a:off x="500332" y="2303262"/>
            <a:ext cx="2743200" cy="7591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Create Meeting</a:t>
            </a:r>
            <a:endParaRPr lang="en-IN" dirty="0"/>
          </a:p>
        </p:txBody>
      </p:sp>
      <p:sp>
        <p:nvSpPr>
          <p:cNvPr id="6" name="Rectangle 5"/>
          <p:cNvSpPr/>
          <p:nvPr/>
        </p:nvSpPr>
        <p:spPr>
          <a:xfrm>
            <a:off x="500332" y="3792744"/>
            <a:ext cx="2743200" cy="7591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Update Meeting</a:t>
            </a:r>
            <a:endParaRPr lang="en-IN" dirty="0"/>
          </a:p>
        </p:txBody>
      </p:sp>
      <p:sp>
        <p:nvSpPr>
          <p:cNvPr id="7" name="Rectangle 6"/>
          <p:cNvSpPr/>
          <p:nvPr/>
        </p:nvSpPr>
        <p:spPr>
          <a:xfrm>
            <a:off x="500332" y="5282247"/>
            <a:ext cx="2743200" cy="7591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Delete Meeting</a:t>
            </a:r>
            <a:endParaRPr lang="en-IN" dirty="0"/>
          </a:p>
        </p:txBody>
      </p:sp>
      <p:sp>
        <p:nvSpPr>
          <p:cNvPr id="8" name="Rectangle 7"/>
          <p:cNvSpPr/>
          <p:nvPr/>
        </p:nvSpPr>
        <p:spPr>
          <a:xfrm>
            <a:off x="4045788" y="2303261"/>
            <a:ext cx="2743200" cy="759125"/>
          </a:xfrm>
          <a:prstGeom prst="rect">
            <a:avLst/>
          </a:prstGeom>
          <a:solidFill>
            <a:schemeClr val="accent4">
              <a:lumMod val="75000"/>
            </a:schemeClr>
          </a:solidFill>
          <a:ln>
            <a:solidFill>
              <a:schemeClr val="accent4">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Register for Meeting</a:t>
            </a:r>
            <a:endParaRPr lang="en-IN" dirty="0"/>
          </a:p>
        </p:txBody>
      </p:sp>
      <p:sp>
        <p:nvSpPr>
          <p:cNvPr id="9" name="Rectangle 8"/>
          <p:cNvSpPr/>
          <p:nvPr/>
        </p:nvSpPr>
        <p:spPr>
          <a:xfrm>
            <a:off x="4045788" y="3792744"/>
            <a:ext cx="2743200" cy="759125"/>
          </a:xfrm>
          <a:prstGeom prst="rect">
            <a:avLst/>
          </a:prstGeom>
          <a:solidFill>
            <a:schemeClr val="accent4">
              <a:lumMod val="75000"/>
            </a:schemeClr>
          </a:solidFill>
          <a:ln>
            <a:solidFill>
              <a:schemeClr val="accent4">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Unregister from Meeting</a:t>
            </a:r>
            <a:endParaRPr lang="en-IN" dirty="0"/>
          </a:p>
        </p:txBody>
      </p:sp>
      <p:sp>
        <p:nvSpPr>
          <p:cNvPr id="10" name="Rectangle 9"/>
          <p:cNvSpPr/>
          <p:nvPr/>
        </p:nvSpPr>
        <p:spPr>
          <a:xfrm>
            <a:off x="4045788" y="5282247"/>
            <a:ext cx="2743200" cy="759125"/>
          </a:xfrm>
          <a:prstGeom prst="rect">
            <a:avLst/>
          </a:prstGeom>
          <a:solidFill>
            <a:schemeClr val="bg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Create User</a:t>
            </a:r>
            <a:endParaRPr lang="en-IN" dirty="0"/>
          </a:p>
        </p:txBody>
      </p:sp>
      <p:sp>
        <p:nvSpPr>
          <p:cNvPr id="11" name="Rectangle 10"/>
          <p:cNvSpPr/>
          <p:nvPr/>
        </p:nvSpPr>
        <p:spPr>
          <a:xfrm>
            <a:off x="7591244" y="2303260"/>
            <a:ext cx="4166560" cy="759125"/>
          </a:xfrm>
          <a:prstGeom prst="rect">
            <a:avLst/>
          </a:prstGeom>
          <a:solidFill>
            <a:srgbClr val="92D05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Get list of all meetings</a:t>
            </a:r>
            <a:endParaRPr lang="en-IN" dirty="0"/>
          </a:p>
        </p:txBody>
      </p:sp>
      <p:sp>
        <p:nvSpPr>
          <p:cNvPr id="12" name="Rectangle 11"/>
          <p:cNvSpPr/>
          <p:nvPr/>
        </p:nvSpPr>
        <p:spPr>
          <a:xfrm>
            <a:off x="7591244" y="3792744"/>
            <a:ext cx="4166560" cy="759125"/>
          </a:xfrm>
          <a:prstGeom prst="rect">
            <a:avLst/>
          </a:prstGeom>
          <a:solidFill>
            <a:srgbClr val="92D05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Get Data of about individual Meeting</a:t>
            </a:r>
            <a:endParaRPr lang="en-IN" dirty="0"/>
          </a:p>
        </p:txBody>
      </p:sp>
      <p:sp>
        <p:nvSpPr>
          <p:cNvPr id="13" name="Rectangle 12"/>
          <p:cNvSpPr/>
          <p:nvPr/>
        </p:nvSpPr>
        <p:spPr>
          <a:xfrm>
            <a:off x="500332" y="1992711"/>
            <a:ext cx="1138687" cy="3105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smtClean="0">
                <a:ln>
                  <a:solidFill>
                    <a:schemeClr val="tx1"/>
                  </a:solidFill>
                </a:ln>
              </a:rPr>
              <a:t>POST</a:t>
            </a:r>
            <a:endParaRPr lang="en-IN" dirty="0">
              <a:ln>
                <a:solidFill>
                  <a:schemeClr val="tx1"/>
                </a:solidFill>
              </a:ln>
            </a:endParaRPr>
          </a:p>
        </p:txBody>
      </p:sp>
      <p:sp>
        <p:nvSpPr>
          <p:cNvPr id="14" name="Rectangle 13"/>
          <p:cNvSpPr/>
          <p:nvPr/>
        </p:nvSpPr>
        <p:spPr>
          <a:xfrm>
            <a:off x="500332" y="3482195"/>
            <a:ext cx="1138687" cy="3105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smtClean="0">
                <a:ln>
                  <a:solidFill>
                    <a:schemeClr val="tx1"/>
                  </a:solidFill>
                </a:ln>
              </a:rPr>
              <a:t>PATCH</a:t>
            </a:r>
            <a:endParaRPr lang="en-IN" dirty="0">
              <a:ln>
                <a:solidFill>
                  <a:schemeClr val="tx1"/>
                </a:solidFill>
              </a:ln>
            </a:endParaRPr>
          </a:p>
        </p:txBody>
      </p:sp>
      <p:sp>
        <p:nvSpPr>
          <p:cNvPr id="15" name="Rectangle 14"/>
          <p:cNvSpPr/>
          <p:nvPr/>
        </p:nvSpPr>
        <p:spPr>
          <a:xfrm>
            <a:off x="500332" y="4958756"/>
            <a:ext cx="1138687" cy="3105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smtClean="0">
                <a:ln>
                  <a:solidFill>
                    <a:schemeClr val="tx1"/>
                  </a:solidFill>
                </a:ln>
              </a:rPr>
              <a:t>DELETE</a:t>
            </a:r>
            <a:endParaRPr lang="en-IN" dirty="0">
              <a:ln>
                <a:solidFill>
                  <a:schemeClr val="tx1"/>
                </a:solidFill>
              </a:ln>
            </a:endParaRPr>
          </a:p>
        </p:txBody>
      </p:sp>
      <p:sp>
        <p:nvSpPr>
          <p:cNvPr id="16" name="Rectangle 15"/>
          <p:cNvSpPr/>
          <p:nvPr/>
        </p:nvSpPr>
        <p:spPr>
          <a:xfrm>
            <a:off x="4045788" y="1961079"/>
            <a:ext cx="1138687" cy="3105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smtClean="0">
                <a:ln>
                  <a:solidFill>
                    <a:schemeClr val="tx1"/>
                  </a:solidFill>
                </a:ln>
              </a:rPr>
              <a:t>POST</a:t>
            </a:r>
            <a:endParaRPr lang="en-IN" dirty="0">
              <a:ln>
                <a:solidFill>
                  <a:schemeClr val="tx1"/>
                </a:solidFill>
              </a:ln>
            </a:endParaRPr>
          </a:p>
        </p:txBody>
      </p:sp>
      <p:sp>
        <p:nvSpPr>
          <p:cNvPr id="17" name="Rectangle 16"/>
          <p:cNvSpPr/>
          <p:nvPr/>
        </p:nvSpPr>
        <p:spPr>
          <a:xfrm>
            <a:off x="4045788" y="3456309"/>
            <a:ext cx="1138687" cy="3105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smtClean="0">
                <a:ln>
                  <a:solidFill>
                    <a:schemeClr val="tx1"/>
                  </a:solidFill>
                </a:ln>
              </a:rPr>
              <a:t>DELETE</a:t>
            </a:r>
            <a:endParaRPr lang="en-IN" dirty="0">
              <a:ln>
                <a:solidFill>
                  <a:schemeClr val="tx1"/>
                </a:solidFill>
              </a:ln>
            </a:endParaRPr>
          </a:p>
        </p:txBody>
      </p:sp>
      <p:sp>
        <p:nvSpPr>
          <p:cNvPr id="18" name="Rectangle 17"/>
          <p:cNvSpPr/>
          <p:nvPr/>
        </p:nvSpPr>
        <p:spPr>
          <a:xfrm>
            <a:off x="4045787" y="4969538"/>
            <a:ext cx="1138687" cy="3105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smtClean="0">
                <a:ln>
                  <a:solidFill>
                    <a:schemeClr val="tx1"/>
                  </a:solidFill>
                </a:ln>
              </a:rPr>
              <a:t>POST</a:t>
            </a:r>
            <a:endParaRPr lang="en-IN" dirty="0">
              <a:ln>
                <a:solidFill>
                  <a:schemeClr val="tx1"/>
                </a:solidFill>
              </a:ln>
            </a:endParaRPr>
          </a:p>
        </p:txBody>
      </p:sp>
      <p:sp>
        <p:nvSpPr>
          <p:cNvPr id="19" name="Rectangle 18"/>
          <p:cNvSpPr/>
          <p:nvPr/>
        </p:nvSpPr>
        <p:spPr>
          <a:xfrm>
            <a:off x="7591244" y="1984082"/>
            <a:ext cx="1138687" cy="3105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smtClean="0">
                <a:ln>
                  <a:solidFill>
                    <a:schemeClr val="tx1"/>
                  </a:solidFill>
                </a:ln>
              </a:rPr>
              <a:t>GET</a:t>
            </a:r>
            <a:endParaRPr lang="en-IN" dirty="0">
              <a:ln>
                <a:solidFill>
                  <a:schemeClr val="tx1"/>
                </a:solidFill>
              </a:ln>
            </a:endParaRPr>
          </a:p>
        </p:txBody>
      </p:sp>
      <p:sp>
        <p:nvSpPr>
          <p:cNvPr id="20" name="Rectangle 19"/>
          <p:cNvSpPr/>
          <p:nvPr/>
        </p:nvSpPr>
        <p:spPr>
          <a:xfrm>
            <a:off x="7591243" y="3502321"/>
            <a:ext cx="1138687" cy="3105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smtClean="0">
                <a:ln>
                  <a:solidFill>
                    <a:schemeClr val="tx1"/>
                  </a:solidFill>
                </a:ln>
              </a:rPr>
              <a:t>GET</a:t>
            </a:r>
            <a:endParaRPr lang="en-IN" dirty="0">
              <a:ln>
                <a:solidFill>
                  <a:schemeClr val="tx1"/>
                </a:solidFill>
              </a:ln>
            </a:endParaRPr>
          </a:p>
        </p:txBody>
      </p:sp>
      <p:sp>
        <p:nvSpPr>
          <p:cNvPr id="23" name="Rectangle 22"/>
          <p:cNvSpPr/>
          <p:nvPr/>
        </p:nvSpPr>
        <p:spPr>
          <a:xfrm>
            <a:off x="7629764" y="5269305"/>
            <a:ext cx="4128040" cy="759125"/>
          </a:xfrm>
          <a:prstGeom prst="rect">
            <a:avLst/>
          </a:prstGeom>
          <a:solidFill>
            <a:schemeClr val="bg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User Sign in</a:t>
            </a:r>
            <a:endParaRPr lang="en-IN" dirty="0"/>
          </a:p>
        </p:txBody>
      </p:sp>
      <p:sp>
        <p:nvSpPr>
          <p:cNvPr id="24" name="Rectangle 23"/>
          <p:cNvSpPr/>
          <p:nvPr/>
        </p:nvSpPr>
        <p:spPr>
          <a:xfrm>
            <a:off x="7629763" y="4956596"/>
            <a:ext cx="1100167" cy="3105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smtClean="0">
                <a:ln>
                  <a:solidFill>
                    <a:schemeClr val="tx1"/>
                  </a:solidFill>
                </a:ln>
              </a:rPr>
              <a:t>POST</a:t>
            </a:r>
            <a:endParaRPr lang="en-IN" dirty="0">
              <a:ln>
                <a:solidFill>
                  <a:schemeClr val="tx1"/>
                </a:solidFill>
              </a:ln>
            </a:endParaRPr>
          </a:p>
        </p:txBody>
      </p:sp>
    </p:spTree>
    <p:extLst>
      <p:ext uri="{BB962C8B-B14F-4D97-AF65-F5344CB8AC3E}">
        <p14:creationId xmlns:p14="http://schemas.microsoft.com/office/powerpoint/2010/main" val="808660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ppt_x"/>
                                          </p:val>
                                        </p:tav>
                                        <p:tav tm="100000">
                                          <p:val>
                                            <p:strVal val="#ppt_x"/>
                                          </p:val>
                                        </p:tav>
                                      </p:tavLst>
                                    </p:anim>
                                    <p:anim calcmode="lin" valueType="num">
                                      <p:cBhvr additive="base">
                                        <p:cTn id="56" dur="5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additive="base">
                                        <p:cTn id="59" dur="500" fill="hold"/>
                                        <p:tgtEl>
                                          <p:spTgt spid="18"/>
                                        </p:tgtEl>
                                        <p:attrNameLst>
                                          <p:attrName>ppt_x</p:attrName>
                                        </p:attrNameLst>
                                      </p:cBhvr>
                                      <p:tavLst>
                                        <p:tav tm="0">
                                          <p:val>
                                            <p:strVal val="#ppt_x"/>
                                          </p:val>
                                        </p:tav>
                                        <p:tav tm="100000">
                                          <p:val>
                                            <p:strVal val="#ppt_x"/>
                                          </p:val>
                                        </p:tav>
                                      </p:tavLst>
                                    </p:anim>
                                    <p:anim calcmode="lin" valueType="num">
                                      <p:cBhvr additive="base">
                                        <p:cTn id="60" dur="500" fill="hold"/>
                                        <p:tgtEl>
                                          <p:spTgt spid="1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fill="hold"/>
                                        <p:tgtEl>
                                          <p:spTgt spid="19"/>
                                        </p:tgtEl>
                                        <p:attrNameLst>
                                          <p:attrName>ppt_x</p:attrName>
                                        </p:attrNameLst>
                                      </p:cBhvr>
                                      <p:tavLst>
                                        <p:tav tm="0">
                                          <p:val>
                                            <p:strVal val="#ppt_x"/>
                                          </p:val>
                                        </p:tav>
                                        <p:tav tm="100000">
                                          <p:val>
                                            <p:strVal val="#ppt_x"/>
                                          </p:val>
                                        </p:tav>
                                      </p:tavLst>
                                    </p:anim>
                                    <p:anim calcmode="lin" valueType="num">
                                      <p:cBhvr additive="base">
                                        <p:cTn id="64" dur="500" fill="hold"/>
                                        <p:tgtEl>
                                          <p:spTgt spid="1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mph" presetSubtype="2" fill="hold" nodeType="clickEffect">
                                  <p:stCondLst>
                                    <p:cond delay="900"/>
                                  </p:stCondLst>
                                  <p:childTnLst>
                                    <p:animClr clrSpc="rgb" dir="cw">
                                      <p:cBhvr>
                                        <p:cTn id="72" dur="2000" fill="hold"/>
                                        <p:tgtEl>
                                          <p:spTgt spid="5"/>
                                        </p:tgtEl>
                                        <p:attrNameLst>
                                          <p:attrName>fillcolor</p:attrName>
                                        </p:attrNameLst>
                                      </p:cBhvr>
                                      <p:to>
                                        <a:srgbClr val="C3260C"/>
                                      </p:to>
                                    </p:animClr>
                                    <p:set>
                                      <p:cBhvr>
                                        <p:cTn id="73" dur="2000" fill="hold"/>
                                        <p:tgtEl>
                                          <p:spTgt spid="5"/>
                                        </p:tgtEl>
                                        <p:attrNameLst>
                                          <p:attrName>fill.type</p:attrName>
                                        </p:attrNameLst>
                                      </p:cBhvr>
                                      <p:to>
                                        <p:strVal val="solid"/>
                                      </p:to>
                                    </p:set>
                                    <p:set>
                                      <p:cBhvr>
                                        <p:cTn id="74" dur="2000" fill="hold"/>
                                        <p:tgtEl>
                                          <p:spTgt spid="5"/>
                                        </p:tgtEl>
                                        <p:attrNameLst>
                                          <p:attrName>fill.on</p:attrName>
                                        </p:attrNameLst>
                                      </p:cBhvr>
                                      <p:to>
                                        <p:strVal val="true"/>
                                      </p:to>
                                    </p:set>
                                  </p:childTnLst>
                                </p:cTn>
                              </p:par>
                              <p:par>
                                <p:cTn id="75" presetID="1" presetClass="emph" presetSubtype="2" fill="hold" nodeType="withEffect">
                                  <p:stCondLst>
                                    <p:cond delay="900"/>
                                  </p:stCondLst>
                                  <p:childTnLst>
                                    <p:animClr clrSpc="rgb" dir="cw">
                                      <p:cBhvr>
                                        <p:cTn id="76" dur="2000" fill="hold"/>
                                        <p:tgtEl>
                                          <p:spTgt spid="6"/>
                                        </p:tgtEl>
                                        <p:attrNameLst>
                                          <p:attrName>fillcolor</p:attrName>
                                        </p:attrNameLst>
                                      </p:cBhvr>
                                      <p:to>
                                        <a:srgbClr val="C3260C"/>
                                      </p:to>
                                    </p:animClr>
                                    <p:set>
                                      <p:cBhvr>
                                        <p:cTn id="77" dur="2000" fill="hold"/>
                                        <p:tgtEl>
                                          <p:spTgt spid="6"/>
                                        </p:tgtEl>
                                        <p:attrNameLst>
                                          <p:attrName>fill.type</p:attrName>
                                        </p:attrNameLst>
                                      </p:cBhvr>
                                      <p:to>
                                        <p:strVal val="solid"/>
                                      </p:to>
                                    </p:set>
                                    <p:set>
                                      <p:cBhvr>
                                        <p:cTn id="78" dur="2000" fill="hold"/>
                                        <p:tgtEl>
                                          <p:spTgt spid="6"/>
                                        </p:tgtEl>
                                        <p:attrNameLst>
                                          <p:attrName>fill.on</p:attrName>
                                        </p:attrNameLst>
                                      </p:cBhvr>
                                      <p:to>
                                        <p:strVal val="true"/>
                                      </p:to>
                                    </p:set>
                                  </p:childTnLst>
                                </p:cTn>
                              </p:par>
                              <p:par>
                                <p:cTn id="79" presetID="1" presetClass="emph" presetSubtype="2" fill="hold" nodeType="withEffect">
                                  <p:stCondLst>
                                    <p:cond delay="1000"/>
                                  </p:stCondLst>
                                  <p:childTnLst>
                                    <p:animClr clrSpc="rgb" dir="cw">
                                      <p:cBhvr>
                                        <p:cTn id="80" dur="2000" fill="hold"/>
                                        <p:tgtEl>
                                          <p:spTgt spid="7"/>
                                        </p:tgtEl>
                                        <p:attrNameLst>
                                          <p:attrName>fillcolor</p:attrName>
                                        </p:attrNameLst>
                                      </p:cBhvr>
                                      <p:to>
                                        <a:srgbClr val="C3260C"/>
                                      </p:to>
                                    </p:animClr>
                                    <p:set>
                                      <p:cBhvr>
                                        <p:cTn id="81" dur="2000" fill="hold"/>
                                        <p:tgtEl>
                                          <p:spTgt spid="7"/>
                                        </p:tgtEl>
                                        <p:attrNameLst>
                                          <p:attrName>fill.type</p:attrName>
                                        </p:attrNameLst>
                                      </p:cBhvr>
                                      <p:to>
                                        <p:strVal val="solid"/>
                                      </p:to>
                                    </p:set>
                                    <p:set>
                                      <p:cBhvr>
                                        <p:cTn id="82" dur="2000" fill="hold"/>
                                        <p:tgtEl>
                                          <p:spTgt spid="7"/>
                                        </p:tgtEl>
                                        <p:attrNameLst>
                                          <p:attrName>fill.on</p:attrName>
                                        </p:attrNameLst>
                                      </p:cBhvr>
                                      <p:to>
                                        <p:strVal val="true"/>
                                      </p:to>
                                    </p:set>
                                  </p:childTnLst>
                                </p:cTn>
                              </p:par>
                              <p:par>
                                <p:cTn id="83" presetID="1" presetClass="emph" presetSubtype="2" fill="hold" nodeType="withEffect">
                                  <p:stCondLst>
                                    <p:cond delay="900"/>
                                  </p:stCondLst>
                                  <p:childTnLst>
                                    <p:animClr clrSpc="rgb" dir="cw">
                                      <p:cBhvr>
                                        <p:cTn id="84" dur="2000" fill="hold"/>
                                        <p:tgtEl>
                                          <p:spTgt spid="8"/>
                                        </p:tgtEl>
                                        <p:attrNameLst>
                                          <p:attrName>fillcolor</p:attrName>
                                        </p:attrNameLst>
                                      </p:cBhvr>
                                      <p:to>
                                        <a:srgbClr val="C3260C"/>
                                      </p:to>
                                    </p:animClr>
                                    <p:set>
                                      <p:cBhvr>
                                        <p:cTn id="85" dur="2000" fill="hold"/>
                                        <p:tgtEl>
                                          <p:spTgt spid="8"/>
                                        </p:tgtEl>
                                        <p:attrNameLst>
                                          <p:attrName>fill.type</p:attrName>
                                        </p:attrNameLst>
                                      </p:cBhvr>
                                      <p:to>
                                        <p:strVal val="solid"/>
                                      </p:to>
                                    </p:set>
                                    <p:set>
                                      <p:cBhvr>
                                        <p:cTn id="86" dur="2000" fill="hold"/>
                                        <p:tgtEl>
                                          <p:spTgt spid="8"/>
                                        </p:tgtEl>
                                        <p:attrNameLst>
                                          <p:attrName>fill.on</p:attrName>
                                        </p:attrNameLst>
                                      </p:cBhvr>
                                      <p:to>
                                        <p:strVal val="true"/>
                                      </p:to>
                                    </p:set>
                                  </p:childTnLst>
                                </p:cTn>
                              </p:par>
                              <p:par>
                                <p:cTn id="87" presetID="1" presetClass="emph" presetSubtype="2" fill="hold" nodeType="withEffect">
                                  <p:stCondLst>
                                    <p:cond delay="1000"/>
                                  </p:stCondLst>
                                  <p:childTnLst>
                                    <p:animClr clrSpc="rgb" dir="cw">
                                      <p:cBhvr>
                                        <p:cTn id="88" dur="2000" fill="hold"/>
                                        <p:tgtEl>
                                          <p:spTgt spid="9"/>
                                        </p:tgtEl>
                                        <p:attrNameLst>
                                          <p:attrName>fillcolor</p:attrName>
                                        </p:attrNameLst>
                                      </p:cBhvr>
                                      <p:to>
                                        <a:srgbClr val="C3260C"/>
                                      </p:to>
                                    </p:animClr>
                                    <p:set>
                                      <p:cBhvr>
                                        <p:cTn id="89" dur="2000" fill="hold"/>
                                        <p:tgtEl>
                                          <p:spTgt spid="9"/>
                                        </p:tgtEl>
                                        <p:attrNameLst>
                                          <p:attrName>fill.type</p:attrName>
                                        </p:attrNameLst>
                                      </p:cBhvr>
                                      <p:to>
                                        <p:strVal val="solid"/>
                                      </p:to>
                                    </p:set>
                                    <p:set>
                                      <p:cBhvr>
                                        <p:cTn id="90" dur="2000" fill="hold"/>
                                        <p:tgtEl>
                                          <p:spTgt spid="9"/>
                                        </p:tgtEl>
                                        <p:attrNameLst>
                                          <p:attrName>fill.on</p:attrName>
                                        </p:attrNameLst>
                                      </p:cBhvr>
                                      <p:to>
                                        <p:strVal val="true"/>
                                      </p:to>
                                    </p:set>
                                  </p:childTnLst>
                                </p:cTn>
                              </p:par>
                              <p:par>
                                <p:cTn id="91" presetID="30" presetClass="emph" presetSubtype="0" fill="hold" grpId="1" nodeType="withEffect">
                                  <p:stCondLst>
                                    <p:cond delay="1000"/>
                                  </p:stCondLst>
                                  <p:childTnLst>
                                    <p:animClr clrSpc="hsl" dir="cw">
                                      <p:cBhvr override="childStyle">
                                        <p:cTn id="92" dur="500" fill="hold"/>
                                        <p:tgtEl>
                                          <p:spTgt spid="10"/>
                                        </p:tgtEl>
                                        <p:attrNameLst>
                                          <p:attrName>style.color</p:attrName>
                                        </p:attrNameLst>
                                      </p:cBhvr>
                                      <p:by>
                                        <p:hsl h="0" s="12549" l="25098"/>
                                      </p:by>
                                    </p:animClr>
                                    <p:animClr clrSpc="hsl" dir="cw">
                                      <p:cBhvr>
                                        <p:cTn id="93" dur="500" fill="hold"/>
                                        <p:tgtEl>
                                          <p:spTgt spid="10"/>
                                        </p:tgtEl>
                                        <p:attrNameLst>
                                          <p:attrName>fillcolor</p:attrName>
                                        </p:attrNameLst>
                                      </p:cBhvr>
                                      <p:by>
                                        <p:hsl h="0" s="12549" l="25098"/>
                                      </p:by>
                                    </p:animClr>
                                    <p:animClr clrSpc="hsl" dir="cw">
                                      <p:cBhvr>
                                        <p:cTn id="94" dur="500" fill="hold"/>
                                        <p:tgtEl>
                                          <p:spTgt spid="10"/>
                                        </p:tgtEl>
                                        <p:attrNameLst>
                                          <p:attrName>stroke.color</p:attrName>
                                        </p:attrNameLst>
                                      </p:cBhvr>
                                      <p:by>
                                        <p:hsl h="0" s="12549" l="25098"/>
                                      </p:by>
                                    </p:animClr>
                                    <p:set>
                                      <p:cBhvr>
                                        <p:cTn id="95" dur="500" fill="hold"/>
                                        <p:tgtEl>
                                          <p:spTgt spid="10"/>
                                        </p:tgtEl>
                                        <p:attrNameLst>
                                          <p:attrName>fill.type</p:attrName>
                                        </p:attrNameLst>
                                      </p:cBhvr>
                                      <p:to>
                                        <p:strVal val="solid"/>
                                      </p:to>
                                    </p:set>
                                  </p:childTnLst>
                                </p:cTn>
                              </p:par>
                              <p:par>
                                <p:cTn id="96" presetID="30" presetClass="emph" presetSubtype="0" fill="hold" grpId="1" nodeType="withEffect">
                                  <p:stCondLst>
                                    <p:cond delay="0"/>
                                  </p:stCondLst>
                                  <p:childTnLst>
                                    <p:animClr clrSpc="hsl" dir="cw">
                                      <p:cBhvr override="childStyle">
                                        <p:cTn id="97" dur="500" fill="hold"/>
                                        <p:tgtEl>
                                          <p:spTgt spid="11"/>
                                        </p:tgtEl>
                                        <p:attrNameLst>
                                          <p:attrName>style.color</p:attrName>
                                        </p:attrNameLst>
                                      </p:cBhvr>
                                      <p:by>
                                        <p:hsl h="0" s="12549" l="25098"/>
                                      </p:by>
                                    </p:animClr>
                                    <p:animClr clrSpc="hsl" dir="cw">
                                      <p:cBhvr>
                                        <p:cTn id="98" dur="500" fill="hold"/>
                                        <p:tgtEl>
                                          <p:spTgt spid="11"/>
                                        </p:tgtEl>
                                        <p:attrNameLst>
                                          <p:attrName>fillcolor</p:attrName>
                                        </p:attrNameLst>
                                      </p:cBhvr>
                                      <p:by>
                                        <p:hsl h="0" s="12549" l="25098"/>
                                      </p:by>
                                    </p:animClr>
                                    <p:animClr clrSpc="hsl" dir="cw">
                                      <p:cBhvr>
                                        <p:cTn id="99" dur="500" fill="hold"/>
                                        <p:tgtEl>
                                          <p:spTgt spid="11"/>
                                        </p:tgtEl>
                                        <p:attrNameLst>
                                          <p:attrName>stroke.color</p:attrName>
                                        </p:attrNameLst>
                                      </p:cBhvr>
                                      <p:by>
                                        <p:hsl h="0" s="12549" l="25098"/>
                                      </p:by>
                                    </p:animClr>
                                    <p:set>
                                      <p:cBhvr>
                                        <p:cTn id="100" dur="500" fill="hold"/>
                                        <p:tgtEl>
                                          <p:spTgt spid="11"/>
                                        </p:tgtEl>
                                        <p:attrNameLst>
                                          <p:attrName>fill.type</p:attrName>
                                        </p:attrNameLst>
                                      </p:cBhvr>
                                      <p:to>
                                        <p:strVal val="solid"/>
                                      </p:to>
                                    </p:set>
                                  </p:childTnLst>
                                </p:cTn>
                              </p:par>
                              <p:par>
                                <p:cTn id="101" presetID="30" presetClass="emph" presetSubtype="0" fill="hold" grpId="1" nodeType="withEffect">
                                  <p:stCondLst>
                                    <p:cond delay="0"/>
                                  </p:stCondLst>
                                  <p:childTnLst>
                                    <p:animClr clrSpc="hsl" dir="cw">
                                      <p:cBhvr override="childStyle">
                                        <p:cTn id="102" dur="500" fill="hold"/>
                                        <p:tgtEl>
                                          <p:spTgt spid="12"/>
                                        </p:tgtEl>
                                        <p:attrNameLst>
                                          <p:attrName>style.color</p:attrName>
                                        </p:attrNameLst>
                                      </p:cBhvr>
                                      <p:by>
                                        <p:hsl h="0" s="12549" l="25098"/>
                                      </p:by>
                                    </p:animClr>
                                    <p:animClr clrSpc="hsl" dir="cw">
                                      <p:cBhvr>
                                        <p:cTn id="103" dur="500" fill="hold"/>
                                        <p:tgtEl>
                                          <p:spTgt spid="12"/>
                                        </p:tgtEl>
                                        <p:attrNameLst>
                                          <p:attrName>fillcolor</p:attrName>
                                        </p:attrNameLst>
                                      </p:cBhvr>
                                      <p:by>
                                        <p:hsl h="0" s="12549" l="25098"/>
                                      </p:by>
                                    </p:animClr>
                                    <p:animClr clrSpc="hsl" dir="cw">
                                      <p:cBhvr>
                                        <p:cTn id="104" dur="500" fill="hold"/>
                                        <p:tgtEl>
                                          <p:spTgt spid="12"/>
                                        </p:tgtEl>
                                        <p:attrNameLst>
                                          <p:attrName>stroke.color</p:attrName>
                                        </p:attrNameLst>
                                      </p:cBhvr>
                                      <p:by>
                                        <p:hsl h="0" s="12549" l="25098"/>
                                      </p:by>
                                    </p:animClr>
                                    <p:set>
                                      <p:cBhvr>
                                        <p:cTn id="105" dur="500" fill="hold"/>
                                        <p:tgtEl>
                                          <p:spTgt spid="12"/>
                                        </p:tgtEl>
                                        <p:attrNameLst>
                                          <p:attrName>fill.type</p:attrName>
                                        </p:attrNameLst>
                                      </p:cBhvr>
                                      <p:to>
                                        <p:strVal val="solid"/>
                                      </p:to>
                                    </p:set>
                                  </p:childTnLst>
                                </p:cTn>
                              </p:par>
                              <p:par>
                                <p:cTn id="106" presetID="30" presetClass="emph" presetSubtype="0" fill="hold" grpId="1" nodeType="withEffect">
                                  <p:stCondLst>
                                    <p:cond delay="0"/>
                                  </p:stCondLst>
                                  <p:childTnLst>
                                    <p:animClr clrSpc="hsl" dir="cw">
                                      <p:cBhvr override="childStyle">
                                        <p:cTn id="107" dur="500" fill="hold"/>
                                        <p:tgtEl>
                                          <p:spTgt spid="18"/>
                                        </p:tgtEl>
                                        <p:attrNameLst>
                                          <p:attrName>style.color</p:attrName>
                                        </p:attrNameLst>
                                      </p:cBhvr>
                                      <p:by>
                                        <p:hsl h="0" s="12549" l="25098"/>
                                      </p:by>
                                    </p:animClr>
                                    <p:animClr clrSpc="hsl" dir="cw">
                                      <p:cBhvr>
                                        <p:cTn id="108" dur="500" fill="hold"/>
                                        <p:tgtEl>
                                          <p:spTgt spid="18"/>
                                        </p:tgtEl>
                                        <p:attrNameLst>
                                          <p:attrName>fillcolor</p:attrName>
                                        </p:attrNameLst>
                                      </p:cBhvr>
                                      <p:by>
                                        <p:hsl h="0" s="12549" l="25098"/>
                                      </p:by>
                                    </p:animClr>
                                    <p:animClr clrSpc="hsl" dir="cw">
                                      <p:cBhvr>
                                        <p:cTn id="109" dur="500" fill="hold"/>
                                        <p:tgtEl>
                                          <p:spTgt spid="18"/>
                                        </p:tgtEl>
                                        <p:attrNameLst>
                                          <p:attrName>stroke.color</p:attrName>
                                        </p:attrNameLst>
                                      </p:cBhvr>
                                      <p:by>
                                        <p:hsl h="0" s="12549" l="25098"/>
                                      </p:by>
                                    </p:animClr>
                                    <p:set>
                                      <p:cBhvr>
                                        <p:cTn id="110" dur="500" fill="hold"/>
                                        <p:tgtEl>
                                          <p:spTgt spid="18"/>
                                        </p:tgtEl>
                                        <p:attrNameLst>
                                          <p:attrName>fill.type</p:attrName>
                                        </p:attrNameLst>
                                      </p:cBhvr>
                                      <p:to>
                                        <p:strVal val="solid"/>
                                      </p:to>
                                    </p:set>
                                  </p:childTnLst>
                                </p:cTn>
                              </p:par>
                              <p:par>
                                <p:cTn id="111" presetID="30" presetClass="emph" presetSubtype="0" fill="hold" grpId="1" nodeType="withEffect">
                                  <p:stCondLst>
                                    <p:cond delay="0"/>
                                  </p:stCondLst>
                                  <p:childTnLst>
                                    <p:animClr clrSpc="hsl" dir="cw">
                                      <p:cBhvr override="childStyle">
                                        <p:cTn id="112" dur="500" fill="hold"/>
                                        <p:tgtEl>
                                          <p:spTgt spid="19"/>
                                        </p:tgtEl>
                                        <p:attrNameLst>
                                          <p:attrName>style.color</p:attrName>
                                        </p:attrNameLst>
                                      </p:cBhvr>
                                      <p:by>
                                        <p:hsl h="0" s="12549" l="25098"/>
                                      </p:by>
                                    </p:animClr>
                                    <p:animClr clrSpc="hsl" dir="cw">
                                      <p:cBhvr>
                                        <p:cTn id="113" dur="500" fill="hold"/>
                                        <p:tgtEl>
                                          <p:spTgt spid="19"/>
                                        </p:tgtEl>
                                        <p:attrNameLst>
                                          <p:attrName>fillcolor</p:attrName>
                                        </p:attrNameLst>
                                      </p:cBhvr>
                                      <p:by>
                                        <p:hsl h="0" s="12549" l="25098"/>
                                      </p:by>
                                    </p:animClr>
                                    <p:animClr clrSpc="hsl" dir="cw">
                                      <p:cBhvr>
                                        <p:cTn id="114" dur="500" fill="hold"/>
                                        <p:tgtEl>
                                          <p:spTgt spid="19"/>
                                        </p:tgtEl>
                                        <p:attrNameLst>
                                          <p:attrName>stroke.color</p:attrName>
                                        </p:attrNameLst>
                                      </p:cBhvr>
                                      <p:by>
                                        <p:hsl h="0" s="12549" l="25098"/>
                                      </p:by>
                                    </p:animClr>
                                    <p:set>
                                      <p:cBhvr>
                                        <p:cTn id="115" dur="500" fill="hold"/>
                                        <p:tgtEl>
                                          <p:spTgt spid="19"/>
                                        </p:tgtEl>
                                        <p:attrNameLst>
                                          <p:attrName>fill.type</p:attrName>
                                        </p:attrNameLst>
                                      </p:cBhvr>
                                      <p:to>
                                        <p:strVal val="solid"/>
                                      </p:to>
                                    </p:set>
                                  </p:childTnLst>
                                </p:cTn>
                              </p:par>
                              <p:par>
                                <p:cTn id="116" presetID="30" presetClass="emph" presetSubtype="0" fill="hold" grpId="1" nodeType="withEffect">
                                  <p:stCondLst>
                                    <p:cond delay="0"/>
                                  </p:stCondLst>
                                  <p:childTnLst>
                                    <p:animClr clrSpc="hsl" dir="cw">
                                      <p:cBhvr override="childStyle">
                                        <p:cTn id="117" dur="500" fill="hold"/>
                                        <p:tgtEl>
                                          <p:spTgt spid="20"/>
                                        </p:tgtEl>
                                        <p:attrNameLst>
                                          <p:attrName>style.color</p:attrName>
                                        </p:attrNameLst>
                                      </p:cBhvr>
                                      <p:by>
                                        <p:hsl h="0" s="12549" l="25098"/>
                                      </p:by>
                                    </p:animClr>
                                    <p:animClr clrSpc="hsl" dir="cw">
                                      <p:cBhvr>
                                        <p:cTn id="118" dur="500" fill="hold"/>
                                        <p:tgtEl>
                                          <p:spTgt spid="20"/>
                                        </p:tgtEl>
                                        <p:attrNameLst>
                                          <p:attrName>fillcolor</p:attrName>
                                        </p:attrNameLst>
                                      </p:cBhvr>
                                      <p:by>
                                        <p:hsl h="0" s="12549" l="25098"/>
                                      </p:by>
                                    </p:animClr>
                                    <p:animClr clrSpc="hsl" dir="cw">
                                      <p:cBhvr>
                                        <p:cTn id="119" dur="500" fill="hold"/>
                                        <p:tgtEl>
                                          <p:spTgt spid="20"/>
                                        </p:tgtEl>
                                        <p:attrNameLst>
                                          <p:attrName>stroke.color</p:attrName>
                                        </p:attrNameLst>
                                      </p:cBhvr>
                                      <p:by>
                                        <p:hsl h="0" s="12549" l="25098"/>
                                      </p:by>
                                    </p:animClr>
                                    <p:set>
                                      <p:cBhvr>
                                        <p:cTn id="120" dur="500" fill="hold"/>
                                        <p:tgtEl>
                                          <p:spTgt spid="20"/>
                                        </p:tgtEl>
                                        <p:attrNameLst>
                                          <p:attrName>fill.type</p:attrName>
                                        </p:attrNameLst>
                                      </p:cBhvr>
                                      <p:to>
                                        <p:strVal val="solid"/>
                                      </p:to>
                                    </p:set>
                                  </p:childTnLst>
                                </p:cTn>
                              </p:par>
                            </p:childTnLst>
                          </p:cTn>
                        </p:par>
                      </p:childTnLst>
                    </p:cTn>
                  </p:par>
                  <p:par>
                    <p:cTn id="121" fill="hold">
                      <p:stCondLst>
                        <p:cond delay="indefinite"/>
                      </p:stCondLst>
                      <p:childTnLst>
                        <p:par>
                          <p:cTn id="122" fill="hold">
                            <p:stCondLst>
                              <p:cond delay="0"/>
                            </p:stCondLst>
                            <p:childTnLst>
                              <p:par>
                                <p:cTn id="123" presetID="2" presetClass="entr" presetSubtype="8" fill="hold" grpId="0" nodeType="clickEffect">
                                  <p:stCondLst>
                                    <p:cond delay="0"/>
                                  </p:stCondLst>
                                  <p:childTnLst>
                                    <p:set>
                                      <p:cBhvr>
                                        <p:cTn id="124" dur="1" fill="hold">
                                          <p:stCondLst>
                                            <p:cond delay="0"/>
                                          </p:stCondLst>
                                        </p:cTn>
                                        <p:tgtEl>
                                          <p:spTgt spid="23"/>
                                        </p:tgtEl>
                                        <p:attrNameLst>
                                          <p:attrName>style.visibility</p:attrName>
                                        </p:attrNameLst>
                                      </p:cBhvr>
                                      <p:to>
                                        <p:strVal val="visible"/>
                                      </p:to>
                                    </p:set>
                                    <p:anim calcmode="lin" valueType="num">
                                      <p:cBhvr additive="base">
                                        <p:cTn id="125" dur="500" fill="hold"/>
                                        <p:tgtEl>
                                          <p:spTgt spid="23"/>
                                        </p:tgtEl>
                                        <p:attrNameLst>
                                          <p:attrName>ppt_x</p:attrName>
                                        </p:attrNameLst>
                                      </p:cBhvr>
                                      <p:tavLst>
                                        <p:tav tm="0">
                                          <p:val>
                                            <p:strVal val="0-#ppt_w/2"/>
                                          </p:val>
                                        </p:tav>
                                        <p:tav tm="100000">
                                          <p:val>
                                            <p:strVal val="#ppt_x"/>
                                          </p:val>
                                        </p:tav>
                                      </p:tavLst>
                                    </p:anim>
                                    <p:anim calcmode="lin" valueType="num">
                                      <p:cBhvr additive="base">
                                        <p:cTn id="126" dur="500" fill="hold"/>
                                        <p:tgtEl>
                                          <p:spTgt spid="23"/>
                                        </p:tgtEl>
                                        <p:attrNameLst>
                                          <p:attrName>ppt_y</p:attrName>
                                        </p:attrNameLst>
                                      </p:cBhvr>
                                      <p:tavLst>
                                        <p:tav tm="0">
                                          <p:val>
                                            <p:strVal val="#ppt_y"/>
                                          </p:val>
                                        </p:tav>
                                        <p:tav tm="100000">
                                          <p:val>
                                            <p:strVal val="#ppt_y"/>
                                          </p:val>
                                        </p:tav>
                                      </p:tavLst>
                                    </p:anim>
                                  </p:childTnLst>
                                </p:cTn>
                              </p:par>
                              <p:par>
                                <p:cTn id="127" presetID="2" presetClass="entr" presetSubtype="8" fill="hold" grpId="0" nodeType="withEffect">
                                  <p:stCondLst>
                                    <p:cond delay="0"/>
                                  </p:stCondLst>
                                  <p:childTnLst>
                                    <p:set>
                                      <p:cBhvr>
                                        <p:cTn id="128" dur="1" fill="hold">
                                          <p:stCondLst>
                                            <p:cond delay="0"/>
                                          </p:stCondLst>
                                        </p:cTn>
                                        <p:tgtEl>
                                          <p:spTgt spid="24"/>
                                        </p:tgtEl>
                                        <p:attrNameLst>
                                          <p:attrName>style.visibility</p:attrName>
                                        </p:attrNameLst>
                                      </p:cBhvr>
                                      <p:to>
                                        <p:strVal val="visible"/>
                                      </p:to>
                                    </p:set>
                                    <p:anim calcmode="lin" valueType="num">
                                      <p:cBhvr additive="base">
                                        <p:cTn id="129" dur="500" fill="hold"/>
                                        <p:tgtEl>
                                          <p:spTgt spid="24"/>
                                        </p:tgtEl>
                                        <p:attrNameLst>
                                          <p:attrName>ppt_x</p:attrName>
                                        </p:attrNameLst>
                                      </p:cBhvr>
                                      <p:tavLst>
                                        <p:tav tm="0">
                                          <p:val>
                                            <p:strVal val="0-#ppt_w/2"/>
                                          </p:val>
                                        </p:tav>
                                        <p:tav tm="100000">
                                          <p:val>
                                            <p:strVal val="#ppt_x"/>
                                          </p:val>
                                        </p:tav>
                                      </p:tavLst>
                                    </p:anim>
                                    <p:anim calcmode="lin" valueType="num">
                                      <p:cBhvr additive="base">
                                        <p:cTn id="130"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0" grpId="1" animBg="1"/>
      <p:bldP spid="11" grpId="0" animBg="1"/>
      <p:bldP spid="11" grpId="1" animBg="1"/>
      <p:bldP spid="12" grpId="0" animBg="1"/>
      <p:bldP spid="12" grpId="1" animBg="1"/>
      <p:bldP spid="13" grpId="0" animBg="1"/>
      <p:bldP spid="14" grpId="0" animBg="1"/>
      <p:bldP spid="15" grpId="0" animBg="1"/>
      <p:bldP spid="16" grpId="0" animBg="1"/>
      <p:bldP spid="17" grpId="0" animBg="1"/>
      <p:bldP spid="18" grpId="0" animBg="1"/>
      <p:bldP spid="18" grpId="1" animBg="1"/>
      <p:bldP spid="19" grpId="0" animBg="1"/>
      <p:bldP spid="19" grpId="1" animBg="1"/>
      <p:bldP spid="20" grpId="0" animBg="1"/>
      <p:bldP spid="20" grpId="1" animBg="1"/>
      <p:bldP spid="23" grpId="0" animBg="1"/>
      <p:bldP spid="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54251" y="368058"/>
            <a:ext cx="10018713" cy="668546"/>
          </a:xfrm>
        </p:spPr>
        <p:txBody>
          <a:bodyPr>
            <a:normAutofit/>
          </a:bodyPr>
          <a:lstStyle/>
          <a:p>
            <a:pPr algn="l"/>
            <a:r>
              <a:rPr lang="en-GB" sz="2800" b="1" dirty="0" smtClean="0">
                <a:solidFill>
                  <a:srgbClr val="FA503A"/>
                </a:solidFill>
                <a:latin typeface="+mn-lt"/>
              </a:rPr>
              <a:t>Let’s decide the Routing Styling</a:t>
            </a:r>
            <a:endParaRPr lang="en-IN" sz="2800" dirty="0">
              <a:solidFill>
                <a:srgbClr val="FA503A"/>
              </a:solidFill>
              <a:latin typeface="+mn-lt"/>
            </a:endParaRPr>
          </a:p>
        </p:txBody>
      </p:sp>
      <p:grpSp>
        <p:nvGrpSpPr>
          <p:cNvPr id="57" name="Group 56"/>
          <p:cNvGrpSpPr/>
          <p:nvPr/>
        </p:nvGrpSpPr>
        <p:grpSpPr>
          <a:xfrm>
            <a:off x="510840" y="1541541"/>
            <a:ext cx="3401472" cy="3619500"/>
            <a:chOff x="510840" y="1601914"/>
            <a:chExt cx="3401472" cy="3619500"/>
          </a:xfrm>
        </p:grpSpPr>
        <p:sp>
          <p:nvSpPr>
            <p:cNvPr id="41" name="Rectangle 40"/>
            <p:cNvSpPr/>
            <p:nvPr/>
          </p:nvSpPr>
          <p:spPr>
            <a:xfrm>
              <a:off x="510840" y="1601914"/>
              <a:ext cx="3401472" cy="3619500"/>
            </a:xfrm>
            <a:prstGeom prst="rect">
              <a:avLst/>
            </a:prstGeom>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sp>
        <p:sp>
          <p:nvSpPr>
            <p:cNvPr id="42" name="Rectangle 41"/>
            <p:cNvSpPr/>
            <p:nvPr/>
          </p:nvSpPr>
          <p:spPr>
            <a:xfrm>
              <a:off x="664669" y="1746694"/>
              <a:ext cx="3061324" cy="2352675"/>
            </a:xfrm>
            <a:prstGeom prst="rect">
              <a:avLst/>
            </a:prstGeom>
            <a:blipFill>
              <a:blip r:embed="rId2">
                <a:extLst>
                  <a:ext uri="{28A0092B-C50C-407E-A947-70E740481C1C}">
                    <a14:useLocalDpi xmlns:a14="http://schemas.microsoft.com/office/drawing/2010/main" val="0"/>
                  </a:ext>
                </a:extLst>
              </a:blip>
              <a:srcRect/>
              <a:stretch>
                <a:fillRect t="-9000" b="-9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3" name="Freeform 42"/>
            <p:cNvSpPr/>
            <p:nvPr/>
          </p:nvSpPr>
          <p:spPr>
            <a:xfrm>
              <a:off x="647695" y="4202553"/>
              <a:ext cx="3060712" cy="615286"/>
            </a:xfrm>
            <a:custGeom>
              <a:avLst/>
              <a:gdLst>
                <a:gd name="connsiteX0" fmla="*/ 0 w 2768363"/>
                <a:gd name="connsiteY0" fmla="*/ 0 h 615286"/>
                <a:gd name="connsiteX1" fmla="*/ 2768363 w 2768363"/>
                <a:gd name="connsiteY1" fmla="*/ 0 h 615286"/>
                <a:gd name="connsiteX2" fmla="*/ 2768363 w 2768363"/>
                <a:gd name="connsiteY2" fmla="*/ 615286 h 615286"/>
                <a:gd name="connsiteX3" fmla="*/ 0 w 2768363"/>
                <a:gd name="connsiteY3" fmla="*/ 615286 h 615286"/>
                <a:gd name="connsiteX4" fmla="*/ 0 w 2768363"/>
                <a:gd name="connsiteY4" fmla="*/ 0 h 615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8363" h="615286">
                  <a:moveTo>
                    <a:pt x="0" y="0"/>
                  </a:moveTo>
                  <a:lnTo>
                    <a:pt x="2768363" y="0"/>
                  </a:lnTo>
                  <a:lnTo>
                    <a:pt x="2768363" y="615286"/>
                  </a:lnTo>
                  <a:lnTo>
                    <a:pt x="0" y="61528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GB" sz="3200" kern="1200" dirty="0" smtClean="0"/>
                <a:t>Expressive</a:t>
              </a:r>
              <a:endParaRPr lang="en-IN" sz="3200" kern="1200" dirty="0"/>
            </a:p>
          </p:txBody>
        </p:sp>
        <p:sp>
          <p:nvSpPr>
            <p:cNvPr id="44" name="Freeform 43"/>
            <p:cNvSpPr/>
            <p:nvPr/>
          </p:nvSpPr>
          <p:spPr>
            <a:xfrm>
              <a:off x="664669" y="4789482"/>
              <a:ext cx="3061324" cy="361978"/>
            </a:xfrm>
            <a:custGeom>
              <a:avLst/>
              <a:gdLst>
                <a:gd name="connsiteX0" fmla="*/ 0 w 2768917"/>
                <a:gd name="connsiteY0" fmla="*/ 0 h 361978"/>
                <a:gd name="connsiteX1" fmla="*/ 2768917 w 2768917"/>
                <a:gd name="connsiteY1" fmla="*/ 0 h 361978"/>
                <a:gd name="connsiteX2" fmla="*/ 2768917 w 2768917"/>
                <a:gd name="connsiteY2" fmla="*/ 361978 h 361978"/>
                <a:gd name="connsiteX3" fmla="*/ 0 w 2768917"/>
                <a:gd name="connsiteY3" fmla="*/ 361978 h 361978"/>
                <a:gd name="connsiteX4" fmla="*/ 0 w 2768917"/>
                <a:gd name="connsiteY4" fmla="*/ 0 h 3619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8917" h="361978">
                  <a:moveTo>
                    <a:pt x="0" y="0"/>
                  </a:moveTo>
                  <a:lnTo>
                    <a:pt x="2768917" y="0"/>
                  </a:lnTo>
                  <a:lnTo>
                    <a:pt x="2768917" y="361978"/>
                  </a:lnTo>
                  <a:lnTo>
                    <a:pt x="0" y="36197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GB" sz="1000" kern="1200" dirty="0" smtClean="0"/>
                <a:t>Clear idea of accessed resource or action</a:t>
              </a:r>
              <a:endParaRPr lang="en-IN" sz="1000" kern="1200" dirty="0"/>
            </a:p>
          </p:txBody>
        </p:sp>
      </p:grpSp>
      <p:grpSp>
        <p:nvGrpSpPr>
          <p:cNvPr id="58" name="Group 57"/>
          <p:cNvGrpSpPr/>
          <p:nvPr/>
        </p:nvGrpSpPr>
        <p:grpSpPr>
          <a:xfrm>
            <a:off x="4299876" y="1541541"/>
            <a:ext cx="3401472" cy="3646861"/>
            <a:chOff x="4299876" y="1541541"/>
            <a:chExt cx="3401472" cy="3646861"/>
          </a:xfrm>
        </p:grpSpPr>
        <p:sp>
          <p:nvSpPr>
            <p:cNvPr id="45" name="Rectangle 44"/>
            <p:cNvSpPr/>
            <p:nvPr/>
          </p:nvSpPr>
          <p:spPr>
            <a:xfrm>
              <a:off x="4299876" y="1541541"/>
              <a:ext cx="3401472" cy="3619500"/>
            </a:xfrm>
            <a:prstGeom prst="rect">
              <a:avLst/>
            </a:prstGeom>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sp>
        <p:sp>
          <p:nvSpPr>
            <p:cNvPr id="46" name="Rectangle 45"/>
            <p:cNvSpPr/>
            <p:nvPr/>
          </p:nvSpPr>
          <p:spPr>
            <a:xfrm>
              <a:off x="4453705" y="1746694"/>
              <a:ext cx="3061324" cy="2352675"/>
            </a:xfrm>
            <a:prstGeom prst="rect">
              <a:avLst/>
            </a:prstGeom>
            <a:blipFill>
              <a:blip r:embed="rId3" cstate="print">
                <a:extLst>
                  <a:ext uri="{28A0092B-C50C-407E-A947-70E740481C1C}">
                    <a14:useLocalDpi xmlns:a14="http://schemas.microsoft.com/office/drawing/2010/main" val="0"/>
                  </a:ext>
                </a:extLst>
              </a:blip>
              <a:srcRect/>
              <a:stretch>
                <a:fillRect t="-9000" b="-9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8" name="Freeform 47"/>
            <p:cNvSpPr/>
            <p:nvPr/>
          </p:nvSpPr>
          <p:spPr>
            <a:xfrm>
              <a:off x="4453705" y="4099369"/>
              <a:ext cx="3061324" cy="361978"/>
            </a:xfrm>
            <a:custGeom>
              <a:avLst/>
              <a:gdLst>
                <a:gd name="connsiteX0" fmla="*/ 0 w 2768917"/>
                <a:gd name="connsiteY0" fmla="*/ 0 h 361978"/>
                <a:gd name="connsiteX1" fmla="*/ 2768917 w 2768917"/>
                <a:gd name="connsiteY1" fmla="*/ 0 h 361978"/>
                <a:gd name="connsiteX2" fmla="*/ 2768917 w 2768917"/>
                <a:gd name="connsiteY2" fmla="*/ 361978 h 361978"/>
                <a:gd name="connsiteX3" fmla="*/ 0 w 2768917"/>
                <a:gd name="connsiteY3" fmla="*/ 361978 h 361978"/>
                <a:gd name="connsiteX4" fmla="*/ 0 w 2768917"/>
                <a:gd name="connsiteY4" fmla="*/ 0 h 3619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8917" h="361978">
                  <a:moveTo>
                    <a:pt x="0" y="0"/>
                  </a:moveTo>
                  <a:lnTo>
                    <a:pt x="2768917" y="0"/>
                  </a:lnTo>
                  <a:lnTo>
                    <a:pt x="2768917" y="361978"/>
                  </a:lnTo>
                  <a:lnTo>
                    <a:pt x="0" y="36197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endParaRPr lang="en-IN" sz="1000" kern="1200" dirty="0"/>
            </a:p>
          </p:txBody>
        </p:sp>
        <p:sp>
          <p:nvSpPr>
            <p:cNvPr id="53" name="Freeform 52"/>
            <p:cNvSpPr/>
            <p:nvPr/>
          </p:nvSpPr>
          <p:spPr>
            <a:xfrm>
              <a:off x="4436731" y="4239495"/>
              <a:ext cx="3060712" cy="615286"/>
            </a:xfrm>
            <a:custGeom>
              <a:avLst/>
              <a:gdLst>
                <a:gd name="connsiteX0" fmla="*/ 0 w 2768363"/>
                <a:gd name="connsiteY0" fmla="*/ 0 h 615286"/>
                <a:gd name="connsiteX1" fmla="*/ 2768363 w 2768363"/>
                <a:gd name="connsiteY1" fmla="*/ 0 h 615286"/>
                <a:gd name="connsiteX2" fmla="*/ 2768363 w 2768363"/>
                <a:gd name="connsiteY2" fmla="*/ 615286 h 615286"/>
                <a:gd name="connsiteX3" fmla="*/ 0 w 2768363"/>
                <a:gd name="connsiteY3" fmla="*/ 615286 h 615286"/>
                <a:gd name="connsiteX4" fmla="*/ 0 w 2768363"/>
                <a:gd name="connsiteY4" fmla="*/ 0 h 615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8363" h="615286">
                  <a:moveTo>
                    <a:pt x="0" y="0"/>
                  </a:moveTo>
                  <a:lnTo>
                    <a:pt x="2768363" y="0"/>
                  </a:lnTo>
                  <a:lnTo>
                    <a:pt x="2768363" y="615286"/>
                  </a:lnTo>
                  <a:lnTo>
                    <a:pt x="0" y="61528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GB" sz="3200" kern="1200" dirty="0" smtClean="0"/>
                <a:t>Updatable</a:t>
              </a:r>
              <a:endParaRPr lang="en-IN" sz="3200" kern="1200" dirty="0"/>
            </a:p>
          </p:txBody>
        </p:sp>
        <p:sp>
          <p:nvSpPr>
            <p:cNvPr id="54" name="Freeform 53"/>
            <p:cNvSpPr/>
            <p:nvPr/>
          </p:nvSpPr>
          <p:spPr>
            <a:xfrm>
              <a:off x="4453705" y="4826424"/>
              <a:ext cx="3061324" cy="361978"/>
            </a:xfrm>
            <a:custGeom>
              <a:avLst/>
              <a:gdLst>
                <a:gd name="connsiteX0" fmla="*/ 0 w 2768917"/>
                <a:gd name="connsiteY0" fmla="*/ 0 h 361978"/>
                <a:gd name="connsiteX1" fmla="*/ 2768917 w 2768917"/>
                <a:gd name="connsiteY1" fmla="*/ 0 h 361978"/>
                <a:gd name="connsiteX2" fmla="*/ 2768917 w 2768917"/>
                <a:gd name="connsiteY2" fmla="*/ 361978 h 361978"/>
                <a:gd name="connsiteX3" fmla="*/ 0 w 2768917"/>
                <a:gd name="connsiteY3" fmla="*/ 361978 h 361978"/>
                <a:gd name="connsiteX4" fmla="*/ 0 w 2768917"/>
                <a:gd name="connsiteY4" fmla="*/ 0 h 3619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8917" h="361978">
                  <a:moveTo>
                    <a:pt x="0" y="0"/>
                  </a:moveTo>
                  <a:lnTo>
                    <a:pt x="2768917" y="0"/>
                  </a:lnTo>
                  <a:lnTo>
                    <a:pt x="2768917" y="361978"/>
                  </a:lnTo>
                  <a:lnTo>
                    <a:pt x="0" y="36197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GB" sz="1000" kern="1200" dirty="0" smtClean="0"/>
                <a:t>Easy usage of multiple API versions</a:t>
              </a:r>
              <a:endParaRPr lang="en-IN" sz="1000" kern="1200" dirty="0"/>
            </a:p>
          </p:txBody>
        </p:sp>
      </p:grpSp>
      <p:grpSp>
        <p:nvGrpSpPr>
          <p:cNvPr id="59" name="Group 58"/>
          <p:cNvGrpSpPr/>
          <p:nvPr/>
        </p:nvGrpSpPr>
        <p:grpSpPr>
          <a:xfrm>
            <a:off x="8088912" y="1541541"/>
            <a:ext cx="3401472" cy="3672749"/>
            <a:chOff x="8088912" y="1601914"/>
            <a:chExt cx="3401472" cy="3672749"/>
          </a:xfrm>
        </p:grpSpPr>
        <p:sp>
          <p:nvSpPr>
            <p:cNvPr id="49" name="Rectangle 48"/>
            <p:cNvSpPr/>
            <p:nvPr/>
          </p:nvSpPr>
          <p:spPr>
            <a:xfrm>
              <a:off x="8088912" y="1601914"/>
              <a:ext cx="3401472" cy="3619500"/>
            </a:xfrm>
            <a:prstGeom prst="rect">
              <a:avLst/>
            </a:prstGeom>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sp>
        <p:sp>
          <p:nvSpPr>
            <p:cNvPr id="50" name="Rectangle 49"/>
            <p:cNvSpPr/>
            <p:nvPr/>
          </p:nvSpPr>
          <p:spPr>
            <a:xfrm>
              <a:off x="8242741" y="1746694"/>
              <a:ext cx="3061324" cy="2352675"/>
            </a:xfrm>
            <a:prstGeom prst="rect">
              <a:avLst/>
            </a:prstGeom>
            <a:blipFill>
              <a:blip r:embed="rId4" cstate="print">
                <a:extLst>
                  <a:ext uri="{28A0092B-C50C-407E-A947-70E740481C1C}">
                    <a14:useLocalDpi xmlns:a14="http://schemas.microsoft.com/office/drawing/2010/main" val="0"/>
                  </a:ext>
                </a:extLst>
              </a:blip>
              <a:srcRect/>
              <a:stretch>
                <a:fillRect t="-9000" b="-9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52" name="Freeform 51"/>
            <p:cNvSpPr/>
            <p:nvPr/>
          </p:nvSpPr>
          <p:spPr>
            <a:xfrm>
              <a:off x="8242741" y="4099369"/>
              <a:ext cx="3061324" cy="361978"/>
            </a:xfrm>
            <a:custGeom>
              <a:avLst/>
              <a:gdLst>
                <a:gd name="connsiteX0" fmla="*/ 0 w 2768917"/>
                <a:gd name="connsiteY0" fmla="*/ 0 h 361978"/>
                <a:gd name="connsiteX1" fmla="*/ 2768917 w 2768917"/>
                <a:gd name="connsiteY1" fmla="*/ 0 h 361978"/>
                <a:gd name="connsiteX2" fmla="*/ 2768917 w 2768917"/>
                <a:gd name="connsiteY2" fmla="*/ 361978 h 361978"/>
                <a:gd name="connsiteX3" fmla="*/ 0 w 2768917"/>
                <a:gd name="connsiteY3" fmla="*/ 361978 h 361978"/>
                <a:gd name="connsiteX4" fmla="*/ 0 w 2768917"/>
                <a:gd name="connsiteY4" fmla="*/ 0 h 3619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8917" h="361978">
                  <a:moveTo>
                    <a:pt x="0" y="0"/>
                  </a:moveTo>
                  <a:lnTo>
                    <a:pt x="2768917" y="0"/>
                  </a:lnTo>
                  <a:lnTo>
                    <a:pt x="2768917" y="361978"/>
                  </a:lnTo>
                  <a:lnTo>
                    <a:pt x="0" y="36197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endParaRPr lang="en-IN" sz="1000" kern="1200"/>
            </a:p>
          </p:txBody>
        </p:sp>
        <p:sp>
          <p:nvSpPr>
            <p:cNvPr id="55" name="Freeform 54"/>
            <p:cNvSpPr/>
            <p:nvPr/>
          </p:nvSpPr>
          <p:spPr>
            <a:xfrm>
              <a:off x="8223771" y="4325756"/>
              <a:ext cx="3060712" cy="615286"/>
            </a:xfrm>
            <a:custGeom>
              <a:avLst/>
              <a:gdLst>
                <a:gd name="connsiteX0" fmla="*/ 0 w 2768363"/>
                <a:gd name="connsiteY0" fmla="*/ 0 h 615286"/>
                <a:gd name="connsiteX1" fmla="*/ 2768363 w 2768363"/>
                <a:gd name="connsiteY1" fmla="*/ 0 h 615286"/>
                <a:gd name="connsiteX2" fmla="*/ 2768363 w 2768363"/>
                <a:gd name="connsiteY2" fmla="*/ 615286 h 615286"/>
                <a:gd name="connsiteX3" fmla="*/ 0 w 2768363"/>
                <a:gd name="connsiteY3" fmla="*/ 615286 h 615286"/>
                <a:gd name="connsiteX4" fmla="*/ 0 w 2768363"/>
                <a:gd name="connsiteY4" fmla="*/ 0 h 615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8363" h="615286">
                  <a:moveTo>
                    <a:pt x="0" y="0"/>
                  </a:moveTo>
                  <a:lnTo>
                    <a:pt x="2768363" y="0"/>
                  </a:lnTo>
                  <a:lnTo>
                    <a:pt x="2768363" y="615286"/>
                  </a:lnTo>
                  <a:lnTo>
                    <a:pt x="0" y="61528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GB" sz="3200" kern="1200" dirty="0" smtClean="0"/>
                <a:t>Easy to guess</a:t>
              </a:r>
              <a:endParaRPr lang="en-IN" sz="3200" kern="1200" dirty="0"/>
            </a:p>
          </p:txBody>
        </p:sp>
        <p:sp>
          <p:nvSpPr>
            <p:cNvPr id="56" name="Freeform 55"/>
            <p:cNvSpPr/>
            <p:nvPr/>
          </p:nvSpPr>
          <p:spPr>
            <a:xfrm>
              <a:off x="8240745" y="4912685"/>
              <a:ext cx="3061324" cy="361978"/>
            </a:xfrm>
            <a:custGeom>
              <a:avLst/>
              <a:gdLst>
                <a:gd name="connsiteX0" fmla="*/ 0 w 2768917"/>
                <a:gd name="connsiteY0" fmla="*/ 0 h 361978"/>
                <a:gd name="connsiteX1" fmla="*/ 2768917 w 2768917"/>
                <a:gd name="connsiteY1" fmla="*/ 0 h 361978"/>
                <a:gd name="connsiteX2" fmla="*/ 2768917 w 2768917"/>
                <a:gd name="connsiteY2" fmla="*/ 361978 h 361978"/>
                <a:gd name="connsiteX3" fmla="*/ 0 w 2768917"/>
                <a:gd name="connsiteY3" fmla="*/ 361978 h 361978"/>
                <a:gd name="connsiteX4" fmla="*/ 0 w 2768917"/>
                <a:gd name="connsiteY4" fmla="*/ 0 h 3619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8917" h="361978">
                  <a:moveTo>
                    <a:pt x="0" y="0"/>
                  </a:moveTo>
                  <a:lnTo>
                    <a:pt x="2768917" y="0"/>
                  </a:lnTo>
                  <a:lnTo>
                    <a:pt x="2768917" y="361978"/>
                  </a:lnTo>
                  <a:lnTo>
                    <a:pt x="0" y="36197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GB" sz="1000" kern="1200" dirty="0" smtClean="0"/>
                <a:t>Allow inference of other endpoints</a:t>
              </a:r>
              <a:endParaRPr lang="en-IN" sz="1000" kern="1200" dirty="0"/>
            </a:p>
          </p:txBody>
        </p:sp>
      </p:grpSp>
    </p:spTree>
    <p:extLst>
      <p:ext uri="{BB962C8B-B14F-4D97-AF65-F5344CB8AC3E}">
        <p14:creationId xmlns:p14="http://schemas.microsoft.com/office/powerpoint/2010/main" val="261353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0-#ppt_w/2"/>
                                          </p:val>
                                        </p:tav>
                                        <p:tav tm="100000">
                                          <p:val>
                                            <p:strVal val="#ppt_x"/>
                                          </p:val>
                                        </p:tav>
                                      </p:tavLst>
                                    </p:anim>
                                    <p:anim calcmode="lin" valueType="num">
                                      <p:cBhvr additive="base">
                                        <p:cTn id="8" dur="500" fill="hold"/>
                                        <p:tgtEl>
                                          <p:spTgt spid="5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additive="base">
                                        <p:cTn id="13" dur="500" fill="hold"/>
                                        <p:tgtEl>
                                          <p:spTgt spid="58"/>
                                        </p:tgtEl>
                                        <p:attrNameLst>
                                          <p:attrName>ppt_x</p:attrName>
                                        </p:attrNameLst>
                                      </p:cBhvr>
                                      <p:tavLst>
                                        <p:tav tm="0">
                                          <p:val>
                                            <p:strVal val="0-#ppt_w/2"/>
                                          </p:val>
                                        </p:tav>
                                        <p:tav tm="100000">
                                          <p:val>
                                            <p:strVal val="#ppt_x"/>
                                          </p:val>
                                        </p:tav>
                                      </p:tavLst>
                                    </p:anim>
                                    <p:anim calcmode="lin" valueType="num">
                                      <p:cBhvr additive="base">
                                        <p:cTn id="14"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additive="base">
                                        <p:cTn id="19" dur="500" fill="hold"/>
                                        <p:tgtEl>
                                          <p:spTgt spid="59"/>
                                        </p:tgtEl>
                                        <p:attrNameLst>
                                          <p:attrName>ppt_x</p:attrName>
                                        </p:attrNameLst>
                                      </p:cBhvr>
                                      <p:tavLst>
                                        <p:tav tm="0">
                                          <p:val>
                                            <p:strVal val="0-#ppt_w/2"/>
                                          </p:val>
                                        </p:tav>
                                        <p:tav tm="100000">
                                          <p:val>
                                            <p:strVal val="#ppt_x"/>
                                          </p:val>
                                        </p:tav>
                                      </p:tavLst>
                                    </p:anim>
                                    <p:anim calcmode="lin" valueType="num">
                                      <p:cBhvr additive="base">
                                        <p:cTn id="20"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54251" y="368058"/>
            <a:ext cx="10018713" cy="668546"/>
          </a:xfrm>
        </p:spPr>
        <p:txBody>
          <a:bodyPr>
            <a:normAutofit/>
          </a:bodyPr>
          <a:lstStyle/>
          <a:p>
            <a:pPr algn="l"/>
            <a:r>
              <a:rPr lang="en-GB" sz="2800" b="1" dirty="0" smtClean="0">
                <a:solidFill>
                  <a:srgbClr val="FA503A"/>
                </a:solidFill>
                <a:latin typeface="+mn-lt"/>
              </a:rPr>
              <a:t>Let’s Compare some possible route style</a:t>
            </a:r>
            <a:endParaRPr lang="en-IN" sz="2800" dirty="0">
              <a:solidFill>
                <a:srgbClr val="FA503A"/>
              </a:solidFill>
              <a:latin typeface="+mn-lt"/>
            </a:endParaRPr>
          </a:p>
        </p:txBody>
      </p:sp>
      <p:grpSp>
        <p:nvGrpSpPr>
          <p:cNvPr id="17" name="Group 16"/>
          <p:cNvGrpSpPr/>
          <p:nvPr/>
        </p:nvGrpSpPr>
        <p:grpSpPr>
          <a:xfrm>
            <a:off x="940279" y="1941412"/>
            <a:ext cx="10213676" cy="4163221"/>
            <a:chOff x="940279" y="1941412"/>
            <a:chExt cx="10213676" cy="4163221"/>
          </a:xfrm>
        </p:grpSpPr>
        <p:sp>
          <p:nvSpPr>
            <p:cNvPr id="4" name="TextBox 3"/>
            <p:cNvSpPr txBox="1"/>
            <p:nvPr/>
          </p:nvSpPr>
          <p:spPr>
            <a:xfrm>
              <a:off x="1000664" y="2562046"/>
              <a:ext cx="1258678" cy="369332"/>
            </a:xfrm>
            <a:prstGeom prst="rect">
              <a:avLst/>
            </a:prstGeom>
            <a:noFill/>
          </p:spPr>
          <p:txBody>
            <a:bodyPr wrap="none" rtlCol="0">
              <a:spAutoFit/>
            </a:bodyPr>
            <a:lstStyle/>
            <a:p>
              <a:r>
                <a:rPr lang="en-GB" dirty="0" smtClean="0">
                  <a:solidFill>
                    <a:srgbClr val="FF0000"/>
                  </a:solidFill>
                </a:rPr>
                <a:t>GET/POST</a:t>
              </a:r>
              <a:endParaRPr lang="en-IN" dirty="0">
                <a:solidFill>
                  <a:srgbClr val="FF0000"/>
                </a:solidFill>
              </a:endParaRPr>
            </a:p>
          </p:txBody>
        </p:sp>
        <p:sp>
          <p:nvSpPr>
            <p:cNvPr id="10" name="Rectangle 9"/>
            <p:cNvSpPr/>
            <p:nvPr/>
          </p:nvSpPr>
          <p:spPr>
            <a:xfrm>
              <a:off x="5244860" y="1941412"/>
              <a:ext cx="5909095" cy="1362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20483" y="2182956"/>
              <a:ext cx="821857" cy="957329"/>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25598" y="2182956"/>
              <a:ext cx="912960" cy="957329"/>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78035" y="2182956"/>
              <a:ext cx="498397" cy="888053"/>
            </a:xfrm>
            <a:prstGeom prst="rect">
              <a:avLst/>
            </a:prstGeom>
          </p:spPr>
        </p:pic>
        <p:cxnSp>
          <p:nvCxnSpPr>
            <p:cNvPr id="12" name="Straight Connector 11"/>
            <p:cNvCxnSpPr/>
            <p:nvPr/>
          </p:nvCxnSpPr>
          <p:spPr>
            <a:xfrm flipV="1">
              <a:off x="940279" y="3441940"/>
              <a:ext cx="10213676" cy="8626"/>
            </a:xfrm>
            <a:prstGeom prst="line">
              <a:avLst/>
            </a:prstGeom>
          </p:spPr>
          <p:style>
            <a:lnRef idx="1">
              <a:schemeClr val="accent6"/>
            </a:lnRef>
            <a:fillRef idx="0">
              <a:schemeClr val="accent6"/>
            </a:fillRef>
            <a:effectRef idx="0">
              <a:schemeClr val="accent6"/>
            </a:effectRef>
            <a:fontRef idx="minor">
              <a:schemeClr val="tx1"/>
            </a:fontRef>
          </p:style>
        </p:cxnSp>
        <p:sp>
          <p:nvSpPr>
            <p:cNvPr id="13" name="TextBox 12"/>
            <p:cNvSpPr txBox="1"/>
            <p:nvPr/>
          </p:nvSpPr>
          <p:spPr>
            <a:xfrm>
              <a:off x="940279" y="4002657"/>
              <a:ext cx="2401619" cy="369332"/>
            </a:xfrm>
            <a:prstGeom prst="rect">
              <a:avLst/>
            </a:prstGeom>
            <a:noFill/>
          </p:spPr>
          <p:txBody>
            <a:bodyPr wrap="none" rtlCol="0">
              <a:spAutoFit/>
            </a:bodyPr>
            <a:lstStyle/>
            <a:p>
              <a:r>
                <a:rPr lang="en-GB" dirty="0" smtClean="0"/>
                <a:t>/</a:t>
              </a:r>
              <a:r>
                <a:rPr lang="en-GB" dirty="0" err="1" smtClean="0"/>
                <a:t>api</a:t>
              </a:r>
              <a:r>
                <a:rPr lang="en-GB" dirty="0" smtClean="0"/>
                <a:t>/meeting/get/5</a:t>
              </a:r>
              <a:endParaRPr lang="en-IN" dirty="0"/>
            </a:p>
          </p:txBody>
        </p:sp>
        <p:sp>
          <p:nvSpPr>
            <p:cNvPr id="15" name="TextBox 14"/>
            <p:cNvSpPr txBox="1"/>
            <p:nvPr/>
          </p:nvSpPr>
          <p:spPr>
            <a:xfrm>
              <a:off x="940279" y="4868979"/>
              <a:ext cx="1915909" cy="369332"/>
            </a:xfrm>
            <a:prstGeom prst="rect">
              <a:avLst/>
            </a:prstGeom>
            <a:noFill/>
          </p:spPr>
          <p:txBody>
            <a:bodyPr wrap="none" rtlCol="0">
              <a:spAutoFit/>
            </a:bodyPr>
            <a:lstStyle/>
            <a:p>
              <a:r>
                <a:rPr lang="en-GB" dirty="0" smtClean="0"/>
                <a:t>/</a:t>
              </a:r>
              <a:r>
                <a:rPr lang="en-GB" dirty="0" err="1" smtClean="0"/>
                <a:t>api</a:t>
              </a:r>
              <a:r>
                <a:rPr lang="en-GB" dirty="0" smtClean="0"/>
                <a:t>/meeting/5</a:t>
              </a:r>
              <a:endParaRPr lang="en-IN" dirty="0"/>
            </a:p>
          </p:txBody>
        </p:sp>
        <p:sp>
          <p:nvSpPr>
            <p:cNvPr id="16" name="TextBox 15"/>
            <p:cNvSpPr txBox="1"/>
            <p:nvPr/>
          </p:nvSpPr>
          <p:spPr>
            <a:xfrm>
              <a:off x="1000664" y="5735301"/>
              <a:ext cx="2307042" cy="369332"/>
            </a:xfrm>
            <a:prstGeom prst="rect">
              <a:avLst/>
            </a:prstGeom>
            <a:noFill/>
          </p:spPr>
          <p:txBody>
            <a:bodyPr wrap="none" rtlCol="0">
              <a:spAutoFit/>
            </a:bodyPr>
            <a:lstStyle/>
            <a:p>
              <a:r>
                <a:rPr lang="en-GB" dirty="0" smtClean="0"/>
                <a:t>/</a:t>
              </a:r>
              <a:r>
                <a:rPr lang="en-GB" dirty="0" err="1" smtClean="0"/>
                <a:t>api</a:t>
              </a:r>
              <a:r>
                <a:rPr lang="en-GB" dirty="0" smtClean="0"/>
                <a:t>/V1/meeting/5</a:t>
              </a:r>
              <a:endParaRPr lang="en-IN" dirty="0"/>
            </a:p>
          </p:txBody>
        </p:sp>
      </p:grpSp>
      <p:sp>
        <p:nvSpPr>
          <p:cNvPr id="18" name="Multiply 17"/>
          <p:cNvSpPr/>
          <p:nvPr/>
        </p:nvSpPr>
        <p:spPr>
          <a:xfrm>
            <a:off x="8074323" y="3679910"/>
            <a:ext cx="698739" cy="686526"/>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0" name="Multiply 19"/>
          <p:cNvSpPr/>
          <p:nvPr/>
        </p:nvSpPr>
        <p:spPr>
          <a:xfrm>
            <a:off x="9973739" y="3679910"/>
            <a:ext cx="698739" cy="686526"/>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1" name="Multiply 20"/>
          <p:cNvSpPr/>
          <p:nvPr/>
        </p:nvSpPr>
        <p:spPr>
          <a:xfrm>
            <a:off x="8135412" y="4595778"/>
            <a:ext cx="660653" cy="810681"/>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3" name="Half Frame 22"/>
          <p:cNvSpPr/>
          <p:nvPr/>
        </p:nvSpPr>
        <p:spPr>
          <a:xfrm rot="12410231">
            <a:off x="6063986" y="3752875"/>
            <a:ext cx="470987" cy="619284"/>
          </a:xfrm>
          <a:prstGeom prst="halfFram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solidFill>
                <a:schemeClr val="tx1"/>
              </a:solidFill>
            </a:endParaRPr>
          </a:p>
        </p:txBody>
      </p:sp>
      <p:sp>
        <p:nvSpPr>
          <p:cNvPr id="29" name="Half Frame 28"/>
          <p:cNvSpPr/>
          <p:nvPr/>
        </p:nvSpPr>
        <p:spPr>
          <a:xfrm rot="12410231">
            <a:off x="6063985" y="4668743"/>
            <a:ext cx="470987" cy="619284"/>
          </a:xfrm>
          <a:prstGeom prst="halfFram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solidFill>
                <a:schemeClr val="tx1"/>
              </a:solidFill>
            </a:endParaRPr>
          </a:p>
        </p:txBody>
      </p:sp>
      <p:sp>
        <p:nvSpPr>
          <p:cNvPr id="30" name="Half Frame 29"/>
          <p:cNvSpPr/>
          <p:nvPr/>
        </p:nvSpPr>
        <p:spPr>
          <a:xfrm rot="12410231">
            <a:off x="10087615" y="4668743"/>
            <a:ext cx="470987" cy="619284"/>
          </a:xfrm>
          <a:prstGeom prst="halfFram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solidFill>
                <a:schemeClr val="tx1"/>
              </a:solidFill>
            </a:endParaRPr>
          </a:p>
        </p:txBody>
      </p:sp>
      <p:sp>
        <p:nvSpPr>
          <p:cNvPr id="31" name="Half Frame 30"/>
          <p:cNvSpPr/>
          <p:nvPr/>
        </p:nvSpPr>
        <p:spPr>
          <a:xfrm rot="12410231">
            <a:off x="6038423" y="5509850"/>
            <a:ext cx="470987" cy="619284"/>
          </a:xfrm>
          <a:prstGeom prst="halfFram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solidFill>
                <a:schemeClr val="tx1"/>
              </a:solidFill>
            </a:endParaRPr>
          </a:p>
        </p:txBody>
      </p:sp>
      <p:sp>
        <p:nvSpPr>
          <p:cNvPr id="32" name="Half Frame 31"/>
          <p:cNvSpPr/>
          <p:nvPr/>
        </p:nvSpPr>
        <p:spPr>
          <a:xfrm rot="12410231">
            <a:off x="8230244" y="5509850"/>
            <a:ext cx="470987" cy="619284"/>
          </a:xfrm>
          <a:prstGeom prst="halfFram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solidFill>
                <a:schemeClr val="tx1"/>
              </a:solidFill>
            </a:endParaRPr>
          </a:p>
        </p:txBody>
      </p:sp>
      <p:sp>
        <p:nvSpPr>
          <p:cNvPr id="33" name="Half Frame 32"/>
          <p:cNvSpPr/>
          <p:nvPr/>
        </p:nvSpPr>
        <p:spPr>
          <a:xfrm rot="12410231">
            <a:off x="10087615" y="5509850"/>
            <a:ext cx="470987" cy="619284"/>
          </a:xfrm>
          <a:prstGeom prst="halfFram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9605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1" grpId="0" animBg="1"/>
      <p:bldP spid="23" grpId="0" animBg="1"/>
      <p:bldP spid="29" grpId="0" animBg="1"/>
      <p:bldP spid="30" grpId="0" animBg="1"/>
      <p:bldP spid="31" grpId="0" animBg="1"/>
      <p:bldP spid="32" grpId="0" animBg="1"/>
      <p:bldP spid="3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00332" y="2303262"/>
            <a:ext cx="2743200" cy="7591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Create Meeting</a:t>
            </a:r>
            <a:endParaRPr lang="en-IN" dirty="0"/>
          </a:p>
        </p:txBody>
      </p:sp>
      <p:sp>
        <p:nvSpPr>
          <p:cNvPr id="4" name="Rectangle 3"/>
          <p:cNvSpPr/>
          <p:nvPr/>
        </p:nvSpPr>
        <p:spPr>
          <a:xfrm>
            <a:off x="500332" y="3792744"/>
            <a:ext cx="2743200" cy="7591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Update Meeting</a:t>
            </a:r>
            <a:endParaRPr lang="en-IN" dirty="0"/>
          </a:p>
        </p:txBody>
      </p:sp>
      <p:sp>
        <p:nvSpPr>
          <p:cNvPr id="5" name="Rectangle 4"/>
          <p:cNvSpPr/>
          <p:nvPr/>
        </p:nvSpPr>
        <p:spPr>
          <a:xfrm>
            <a:off x="500332" y="5282247"/>
            <a:ext cx="2743200" cy="7591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Delete Meeting</a:t>
            </a:r>
            <a:endParaRPr lang="en-IN" dirty="0"/>
          </a:p>
        </p:txBody>
      </p:sp>
      <p:sp>
        <p:nvSpPr>
          <p:cNvPr id="6" name="Rectangle 5"/>
          <p:cNvSpPr/>
          <p:nvPr/>
        </p:nvSpPr>
        <p:spPr>
          <a:xfrm>
            <a:off x="4045788" y="2303261"/>
            <a:ext cx="2743200" cy="759125"/>
          </a:xfrm>
          <a:prstGeom prst="rect">
            <a:avLst/>
          </a:prstGeom>
          <a:solidFill>
            <a:schemeClr val="accent4">
              <a:lumMod val="75000"/>
            </a:schemeClr>
          </a:solidFill>
          <a:ln>
            <a:solidFill>
              <a:schemeClr val="accent4">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Register for Meeting</a:t>
            </a:r>
            <a:endParaRPr lang="en-IN" dirty="0"/>
          </a:p>
        </p:txBody>
      </p:sp>
      <p:sp>
        <p:nvSpPr>
          <p:cNvPr id="7" name="Rectangle 6"/>
          <p:cNvSpPr/>
          <p:nvPr/>
        </p:nvSpPr>
        <p:spPr>
          <a:xfrm>
            <a:off x="4045788" y="3792744"/>
            <a:ext cx="2743200" cy="759125"/>
          </a:xfrm>
          <a:prstGeom prst="rect">
            <a:avLst/>
          </a:prstGeom>
          <a:solidFill>
            <a:schemeClr val="accent4">
              <a:lumMod val="75000"/>
            </a:schemeClr>
          </a:solidFill>
          <a:ln>
            <a:solidFill>
              <a:schemeClr val="accent4">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Unregister from Meeting</a:t>
            </a:r>
            <a:endParaRPr lang="en-IN" dirty="0"/>
          </a:p>
        </p:txBody>
      </p:sp>
      <p:sp>
        <p:nvSpPr>
          <p:cNvPr id="8" name="Rectangle 7"/>
          <p:cNvSpPr/>
          <p:nvPr/>
        </p:nvSpPr>
        <p:spPr>
          <a:xfrm>
            <a:off x="4045788" y="5282247"/>
            <a:ext cx="2743200" cy="759125"/>
          </a:xfrm>
          <a:prstGeom prst="rect">
            <a:avLst/>
          </a:prstGeom>
          <a:solidFill>
            <a:schemeClr val="bg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Create User</a:t>
            </a:r>
            <a:endParaRPr lang="en-IN" dirty="0"/>
          </a:p>
        </p:txBody>
      </p:sp>
      <p:sp>
        <p:nvSpPr>
          <p:cNvPr id="9" name="Rectangle 8"/>
          <p:cNvSpPr/>
          <p:nvPr/>
        </p:nvSpPr>
        <p:spPr>
          <a:xfrm>
            <a:off x="7591244" y="2303260"/>
            <a:ext cx="4166560" cy="759125"/>
          </a:xfrm>
          <a:prstGeom prst="rect">
            <a:avLst/>
          </a:prstGeom>
          <a:solidFill>
            <a:srgbClr val="92D05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Get list of all meetings</a:t>
            </a:r>
            <a:endParaRPr lang="en-IN" dirty="0"/>
          </a:p>
        </p:txBody>
      </p:sp>
      <p:sp>
        <p:nvSpPr>
          <p:cNvPr id="10" name="Rectangle 9"/>
          <p:cNvSpPr/>
          <p:nvPr/>
        </p:nvSpPr>
        <p:spPr>
          <a:xfrm>
            <a:off x="7591244" y="3792744"/>
            <a:ext cx="4166560" cy="759125"/>
          </a:xfrm>
          <a:prstGeom prst="rect">
            <a:avLst/>
          </a:prstGeom>
          <a:solidFill>
            <a:srgbClr val="92D05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Get Data of about individual Meeting</a:t>
            </a:r>
            <a:endParaRPr lang="en-IN" dirty="0"/>
          </a:p>
        </p:txBody>
      </p:sp>
      <p:sp>
        <p:nvSpPr>
          <p:cNvPr id="11" name="Rectangle 10"/>
          <p:cNvSpPr/>
          <p:nvPr/>
        </p:nvSpPr>
        <p:spPr>
          <a:xfrm>
            <a:off x="500332" y="1992711"/>
            <a:ext cx="1138687" cy="3105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smtClean="0">
                <a:ln>
                  <a:solidFill>
                    <a:schemeClr val="tx1"/>
                  </a:solidFill>
                </a:ln>
              </a:rPr>
              <a:t>POST</a:t>
            </a:r>
            <a:endParaRPr lang="en-IN" dirty="0">
              <a:ln>
                <a:solidFill>
                  <a:schemeClr val="tx1"/>
                </a:solidFill>
              </a:ln>
            </a:endParaRPr>
          </a:p>
        </p:txBody>
      </p:sp>
      <p:sp>
        <p:nvSpPr>
          <p:cNvPr id="12" name="Rectangle 11"/>
          <p:cNvSpPr/>
          <p:nvPr/>
        </p:nvSpPr>
        <p:spPr>
          <a:xfrm>
            <a:off x="500332" y="3482195"/>
            <a:ext cx="1138687" cy="3105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smtClean="0">
                <a:ln>
                  <a:solidFill>
                    <a:schemeClr val="tx1"/>
                  </a:solidFill>
                </a:ln>
              </a:rPr>
              <a:t>PATCH</a:t>
            </a:r>
            <a:endParaRPr lang="en-IN" dirty="0">
              <a:ln>
                <a:solidFill>
                  <a:schemeClr val="tx1"/>
                </a:solidFill>
              </a:ln>
            </a:endParaRPr>
          </a:p>
        </p:txBody>
      </p:sp>
      <p:sp>
        <p:nvSpPr>
          <p:cNvPr id="13" name="Rectangle 12"/>
          <p:cNvSpPr/>
          <p:nvPr/>
        </p:nvSpPr>
        <p:spPr>
          <a:xfrm>
            <a:off x="500332" y="4958756"/>
            <a:ext cx="1138687" cy="3105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smtClean="0">
                <a:ln>
                  <a:solidFill>
                    <a:schemeClr val="tx1"/>
                  </a:solidFill>
                </a:ln>
              </a:rPr>
              <a:t>DELETE</a:t>
            </a:r>
            <a:endParaRPr lang="en-IN" dirty="0">
              <a:ln>
                <a:solidFill>
                  <a:schemeClr val="tx1"/>
                </a:solidFill>
              </a:ln>
            </a:endParaRPr>
          </a:p>
        </p:txBody>
      </p:sp>
      <p:sp>
        <p:nvSpPr>
          <p:cNvPr id="14" name="Rectangle 13"/>
          <p:cNvSpPr/>
          <p:nvPr/>
        </p:nvSpPr>
        <p:spPr>
          <a:xfrm>
            <a:off x="4045788" y="1961079"/>
            <a:ext cx="1138687" cy="3105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smtClean="0">
                <a:ln>
                  <a:solidFill>
                    <a:schemeClr val="tx1"/>
                  </a:solidFill>
                </a:ln>
              </a:rPr>
              <a:t>POST</a:t>
            </a:r>
            <a:endParaRPr lang="en-IN" dirty="0">
              <a:ln>
                <a:solidFill>
                  <a:schemeClr val="tx1"/>
                </a:solidFill>
              </a:ln>
            </a:endParaRPr>
          </a:p>
        </p:txBody>
      </p:sp>
      <p:sp>
        <p:nvSpPr>
          <p:cNvPr id="15" name="Rectangle 14"/>
          <p:cNvSpPr/>
          <p:nvPr/>
        </p:nvSpPr>
        <p:spPr>
          <a:xfrm>
            <a:off x="4045788" y="3456309"/>
            <a:ext cx="1138687" cy="3105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smtClean="0">
                <a:ln>
                  <a:solidFill>
                    <a:schemeClr val="tx1"/>
                  </a:solidFill>
                </a:ln>
              </a:rPr>
              <a:t>DELETE</a:t>
            </a:r>
            <a:endParaRPr lang="en-IN" dirty="0">
              <a:ln>
                <a:solidFill>
                  <a:schemeClr val="tx1"/>
                </a:solidFill>
              </a:ln>
            </a:endParaRPr>
          </a:p>
        </p:txBody>
      </p:sp>
      <p:sp>
        <p:nvSpPr>
          <p:cNvPr id="16" name="Rectangle 15"/>
          <p:cNvSpPr/>
          <p:nvPr/>
        </p:nvSpPr>
        <p:spPr>
          <a:xfrm>
            <a:off x="4045787" y="4969538"/>
            <a:ext cx="1138687" cy="3105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smtClean="0">
                <a:ln>
                  <a:solidFill>
                    <a:schemeClr val="tx1"/>
                  </a:solidFill>
                </a:ln>
              </a:rPr>
              <a:t>POST</a:t>
            </a:r>
            <a:endParaRPr lang="en-IN" dirty="0">
              <a:ln>
                <a:solidFill>
                  <a:schemeClr val="tx1"/>
                </a:solidFill>
              </a:ln>
            </a:endParaRPr>
          </a:p>
        </p:txBody>
      </p:sp>
      <p:sp>
        <p:nvSpPr>
          <p:cNvPr id="17" name="Rectangle 16"/>
          <p:cNvSpPr/>
          <p:nvPr/>
        </p:nvSpPr>
        <p:spPr>
          <a:xfrm>
            <a:off x="7591244" y="1984082"/>
            <a:ext cx="1138687" cy="3105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smtClean="0">
                <a:ln>
                  <a:solidFill>
                    <a:schemeClr val="tx1"/>
                  </a:solidFill>
                </a:ln>
              </a:rPr>
              <a:t>GET</a:t>
            </a:r>
            <a:endParaRPr lang="en-IN" dirty="0">
              <a:ln>
                <a:solidFill>
                  <a:schemeClr val="tx1"/>
                </a:solidFill>
              </a:ln>
            </a:endParaRPr>
          </a:p>
        </p:txBody>
      </p:sp>
      <p:sp>
        <p:nvSpPr>
          <p:cNvPr id="18" name="Rectangle 17"/>
          <p:cNvSpPr/>
          <p:nvPr/>
        </p:nvSpPr>
        <p:spPr>
          <a:xfrm>
            <a:off x="7591239" y="3477912"/>
            <a:ext cx="1138687" cy="3105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smtClean="0">
                <a:ln>
                  <a:solidFill>
                    <a:schemeClr val="tx1"/>
                  </a:solidFill>
                </a:ln>
              </a:rPr>
              <a:t>GET</a:t>
            </a:r>
            <a:endParaRPr lang="en-IN" dirty="0">
              <a:ln>
                <a:solidFill>
                  <a:schemeClr val="tx1"/>
                </a:solidFill>
              </a:ln>
            </a:endParaRPr>
          </a:p>
        </p:txBody>
      </p:sp>
      <p:sp>
        <p:nvSpPr>
          <p:cNvPr id="19" name="Rectangle 18"/>
          <p:cNvSpPr/>
          <p:nvPr/>
        </p:nvSpPr>
        <p:spPr>
          <a:xfrm>
            <a:off x="7591240" y="5282247"/>
            <a:ext cx="4149312" cy="759125"/>
          </a:xfrm>
          <a:prstGeom prst="rect">
            <a:avLst/>
          </a:prstGeom>
          <a:solidFill>
            <a:schemeClr val="bg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User Sign in</a:t>
            </a:r>
            <a:endParaRPr lang="en-IN" dirty="0"/>
          </a:p>
        </p:txBody>
      </p:sp>
      <p:sp>
        <p:nvSpPr>
          <p:cNvPr id="20" name="Rectangle 19"/>
          <p:cNvSpPr/>
          <p:nvPr/>
        </p:nvSpPr>
        <p:spPr>
          <a:xfrm>
            <a:off x="7591239" y="4969538"/>
            <a:ext cx="1138687" cy="3105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smtClean="0">
                <a:ln>
                  <a:solidFill>
                    <a:schemeClr val="tx1"/>
                  </a:solidFill>
                </a:ln>
              </a:rPr>
              <a:t>POST</a:t>
            </a:r>
            <a:endParaRPr lang="en-IN" dirty="0">
              <a:ln>
                <a:solidFill>
                  <a:schemeClr val="tx1"/>
                </a:solidFill>
              </a:ln>
            </a:endParaRPr>
          </a:p>
        </p:txBody>
      </p:sp>
      <p:sp>
        <p:nvSpPr>
          <p:cNvPr id="21" name="Title 1"/>
          <p:cNvSpPr txBox="1">
            <a:spLocks/>
          </p:cNvSpPr>
          <p:nvPr/>
        </p:nvSpPr>
        <p:spPr>
          <a:xfrm>
            <a:off x="354251" y="368058"/>
            <a:ext cx="10018713" cy="668546"/>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800" b="1" dirty="0" smtClean="0">
                <a:solidFill>
                  <a:srgbClr val="FA503A"/>
                </a:solidFill>
                <a:latin typeface="+mn-lt"/>
              </a:rPr>
              <a:t>Let’s note down the URLs based on HTTP methods</a:t>
            </a:r>
            <a:endParaRPr lang="en-IN" sz="2800" dirty="0">
              <a:solidFill>
                <a:srgbClr val="FA503A"/>
              </a:solidFill>
              <a:latin typeface="+mn-lt"/>
            </a:endParaRPr>
          </a:p>
        </p:txBody>
      </p:sp>
      <p:sp>
        <p:nvSpPr>
          <p:cNvPr id="22" name="Rectangle 21"/>
          <p:cNvSpPr/>
          <p:nvPr/>
        </p:nvSpPr>
        <p:spPr>
          <a:xfrm>
            <a:off x="500333" y="3062366"/>
            <a:ext cx="2743200" cy="310549"/>
          </a:xfrm>
          <a:prstGeom prst="rect">
            <a:avLst/>
          </a:prstGeom>
          <a:solidFill>
            <a:srgbClr val="C0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GB" sz="1200" dirty="0" smtClean="0">
                <a:ln>
                  <a:solidFill>
                    <a:schemeClr val="tx1"/>
                  </a:solidFill>
                </a:ln>
              </a:rPr>
              <a:t>/</a:t>
            </a:r>
            <a:r>
              <a:rPr lang="en-GB" sz="1200" dirty="0" err="1" smtClean="0">
                <a:ln>
                  <a:solidFill>
                    <a:schemeClr val="tx1"/>
                  </a:solidFill>
                </a:ln>
              </a:rPr>
              <a:t>api</a:t>
            </a:r>
            <a:r>
              <a:rPr lang="en-GB" sz="1200" dirty="0" smtClean="0">
                <a:ln>
                  <a:solidFill>
                    <a:schemeClr val="tx1"/>
                  </a:solidFill>
                </a:ln>
              </a:rPr>
              <a:t>/v1/meeting</a:t>
            </a:r>
            <a:endParaRPr lang="en-IN" sz="1200" dirty="0">
              <a:ln>
                <a:solidFill>
                  <a:schemeClr val="tx1"/>
                </a:solidFill>
              </a:ln>
            </a:endParaRPr>
          </a:p>
        </p:txBody>
      </p:sp>
      <p:sp>
        <p:nvSpPr>
          <p:cNvPr id="23" name="Rectangle 22"/>
          <p:cNvSpPr/>
          <p:nvPr/>
        </p:nvSpPr>
        <p:spPr>
          <a:xfrm>
            <a:off x="500332" y="4523122"/>
            <a:ext cx="2743200" cy="310549"/>
          </a:xfrm>
          <a:prstGeom prst="rect">
            <a:avLst/>
          </a:prstGeom>
          <a:solidFill>
            <a:srgbClr val="C0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GB" sz="1200" dirty="0" smtClean="0">
                <a:ln>
                  <a:solidFill>
                    <a:schemeClr val="tx1"/>
                  </a:solidFill>
                </a:ln>
              </a:rPr>
              <a:t>/</a:t>
            </a:r>
            <a:r>
              <a:rPr lang="en-GB" sz="1200" dirty="0" err="1" smtClean="0">
                <a:ln>
                  <a:solidFill>
                    <a:schemeClr val="tx1"/>
                  </a:solidFill>
                </a:ln>
              </a:rPr>
              <a:t>api</a:t>
            </a:r>
            <a:r>
              <a:rPr lang="en-GB" sz="1200" dirty="0" smtClean="0">
                <a:ln>
                  <a:solidFill>
                    <a:schemeClr val="tx1"/>
                  </a:solidFill>
                </a:ln>
              </a:rPr>
              <a:t>/v1/meeting</a:t>
            </a:r>
            <a:endParaRPr lang="en-IN" sz="1200" dirty="0">
              <a:ln>
                <a:solidFill>
                  <a:schemeClr val="tx1"/>
                </a:solidFill>
              </a:ln>
            </a:endParaRPr>
          </a:p>
        </p:txBody>
      </p:sp>
      <p:sp>
        <p:nvSpPr>
          <p:cNvPr id="24" name="Rectangle 23"/>
          <p:cNvSpPr/>
          <p:nvPr/>
        </p:nvSpPr>
        <p:spPr>
          <a:xfrm>
            <a:off x="500332" y="6054314"/>
            <a:ext cx="2743200" cy="310549"/>
          </a:xfrm>
          <a:prstGeom prst="rect">
            <a:avLst/>
          </a:prstGeom>
          <a:solidFill>
            <a:srgbClr val="C0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GB" sz="1200" dirty="0" smtClean="0">
                <a:ln>
                  <a:solidFill>
                    <a:schemeClr val="tx1"/>
                  </a:solidFill>
                </a:ln>
              </a:rPr>
              <a:t>/</a:t>
            </a:r>
            <a:r>
              <a:rPr lang="en-GB" sz="1200" dirty="0" err="1" smtClean="0">
                <a:ln>
                  <a:solidFill>
                    <a:schemeClr val="tx1"/>
                  </a:solidFill>
                </a:ln>
              </a:rPr>
              <a:t>api</a:t>
            </a:r>
            <a:r>
              <a:rPr lang="en-GB" sz="1200" dirty="0" smtClean="0">
                <a:ln>
                  <a:solidFill>
                    <a:schemeClr val="tx1"/>
                  </a:solidFill>
                </a:ln>
              </a:rPr>
              <a:t>/v1/meeting</a:t>
            </a:r>
            <a:endParaRPr lang="en-IN" sz="1200" dirty="0">
              <a:ln>
                <a:solidFill>
                  <a:schemeClr val="tx1"/>
                </a:solidFill>
              </a:ln>
            </a:endParaRPr>
          </a:p>
        </p:txBody>
      </p:sp>
      <p:sp>
        <p:nvSpPr>
          <p:cNvPr id="25" name="Rectangle 24"/>
          <p:cNvSpPr/>
          <p:nvPr/>
        </p:nvSpPr>
        <p:spPr>
          <a:xfrm>
            <a:off x="4045787" y="3062366"/>
            <a:ext cx="2743200" cy="310549"/>
          </a:xfrm>
          <a:prstGeom prst="rect">
            <a:avLst/>
          </a:prstGeom>
          <a:solidFill>
            <a:srgbClr val="C0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GB" sz="1200" dirty="0" smtClean="0">
                <a:ln>
                  <a:solidFill>
                    <a:schemeClr val="tx1"/>
                  </a:solidFill>
                </a:ln>
              </a:rPr>
              <a:t>/</a:t>
            </a:r>
            <a:r>
              <a:rPr lang="en-GB" sz="1200" dirty="0" err="1" smtClean="0">
                <a:ln>
                  <a:solidFill>
                    <a:schemeClr val="tx1"/>
                  </a:solidFill>
                </a:ln>
              </a:rPr>
              <a:t>api</a:t>
            </a:r>
            <a:r>
              <a:rPr lang="en-GB" sz="1200" dirty="0" smtClean="0">
                <a:ln>
                  <a:solidFill>
                    <a:schemeClr val="tx1"/>
                  </a:solidFill>
                </a:ln>
              </a:rPr>
              <a:t>/v1/meeting/registration</a:t>
            </a:r>
            <a:endParaRPr lang="en-IN" sz="1200" dirty="0">
              <a:ln>
                <a:solidFill>
                  <a:schemeClr val="tx1"/>
                </a:solidFill>
              </a:ln>
            </a:endParaRPr>
          </a:p>
        </p:txBody>
      </p:sp>
      <p:sp>
        <p:nvSpPr>
          <p:cNvPr id="26" name="Rectangle 25"/>
          <p:cNvSpPr/>
          <p:nvPr/>
        </p:nvSpPr>
        <p:spPr>
          <a:xfrm>
            <a:off x="4045787" y="4556171"/>
            <a:ext cx="2743200" cy="310549"/>
          </a:xfrm>
          <a:prstGeom prst="rect">
            <a:avLst/>
          </a:prstGeom>
          <a:solidFill>
            <a:srgbClr val="C0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GB" sz="1200" dirty="0" smtClean="0">
                <a:ln>
                  <a:solidFill>
                    <a:schemeClr val="tx1"/>
                  </a:solidFill>
                </a:ln>
              </a:rPr>
              <a:t>/</a:t>
            </a:r>
            <a:r>
              <a:rPr lang="en-GB" sz="1200" dirty="0" err="1" smtClean="0">
                <a:ln>
                  <a:solidFill>
                    <a:schemeClr val="tx1"/>
                  </a:solidFill>
                </a:ln>
              </a:rPr>
              <a:t>api</a:t>
            </a:r>
            <a:r>
              <a:rPr lang="en-GB" sz="1200" dirty="0" smtClean="0">
                <a:ln>
                  <a:solidFill>
                    <a:schemeClr val="tx1"/>
                  </a:solidFill>
                </a:ln>
              </a:rPr>
              <a:t>/v1/meeting/registration</a:t>
            </a:r>
            <a:endParaRPr lang="en-IN" sz="1200" dirty="0">
              <a:ln>
                <a:solidFill>
                  <a:schemeClr val="tx1"/>
                </a:solidFill>
              </a:ln>
            </a:endParaRPr>
          </a:p>
        </p:txBody>
      </p:sp>
      <p:sp>
        <p:nvSpPr>
          <p:cNvPr id="27" name="Rectangle 26"/>
          <p:cNvSpPr/>
          <p:nvPr/>
        </p:nvSpPr>
        <p:spPr>
          <a:xfrm>
            <a:off x="4045787" y="6010465"/>
            <a:ext cx="2743200" cy="310549"/>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GB" sz="1200" dirty="0" smtClean="0">
                <a:ln>
                  <a:solidFill>
                    <a:schemeClr val="tx1"/>
                  </a:solidFill>
                </a:ln>
              </a:rPr>
              <a:t>/</a:t>
            </a:r>
            <a:r>
              <a:rPr lang="en-GB" sz="1200" dirty="0" err="1" smtClean="0">
                <a:ln>
                  <a:solidFill>
                    <a:schemeClr val="tx1"/>
                  </a:solidFill>
                </a:ln>
              </a:rPr>
              <a:t>api</a:t>
            </a:r>
            <a:r>
              <a:rPr lang="en-GB" sz="1200" dirty="0" smtClean="0">
                <a:ln>
                  <a:solidFill>
                    <a:schemeClr val="tx1"/>
                  </a:solidFill>
                </a:ln>
              </a:rPr>
              <a:t>/v1/user</a:t>
            </a:r>
            <a:endParaRPr lang="en-IN" sz="1200" dirty="0">
              <a:ln>
                <a:solidFill>
                  <a:schemeClr val="tx1"/>
                </a:solidFill>
              </a:ln>
            </a:endParaRPr>
          </a:p>
        </p:txBody>
      </p:sp>
      <p:sp>
        <p:nvSpPr>
          <p:cNvPr id="28" name="Rectangle 27"/>
          <p:cNvSpPr/>
          <p:nvPr/>
        </p:nvSpPr>
        <p:spPr>
          <a:xfrm>
            <a:off x="7591240" y="3057711"/>
            <a:ext cx="4166563" cy="310549"/>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GB" sz="1200" dirty="0" smtClean="0">
                <a:ln>
                  <a:solidFill>
                    <a:schemeClr val="tx1"/>
                  </a:solidFill>
                </a:ln>
              </a:rPr>
              <a:t>/</a:t>
            </a:r>
            <a:r>
              <a:rPr lang="en-GB" sz="1200" dirty="0" err="1" smtClean="0">
                <a:ln>
                  <a:solidFill>
                    <a:schemeClr val="tx1"/>
                  </a:solidFill>
                </a:ln>
              </a:rPr>
              <a:t>api</a:t>
            </a:r>
            <a:r>
              <a:rPr lang="en-GB" sz="1200" dirty="0" smtClean="0">
                <a:ln>
                  <a:solidFill>
                    <a:schemeClr val="tx1"/>
                  </a:solidFill>
                </a:ln>
              </a:rPr>
              <a:t>/v1/meeting</a:t>
            </a:r>
            <a:endParaRPr lang="en-IN" sz="1200" dirty="0">
              <a:ln>
                <a:solidFill>
                  <a:schemeClr val="tx1"/>
                </a:solidFill>
              </a:ln>
            </a:endParaRPr>
          </a:p>
        </p:txBody>
      </p:sp>
      <p:sp>
        <p:nvSpPr>
          <p:cNvPr id="29" name="Rectangle 28"/>
          <p:cNvSpPr/>
          <p:nvPr/>
        </p:nvSpPr>
        <p:spPr>
          <a:xfrm>
            <a:off x="7591239" y="4556171"/>
            <a:ext cx="4166563" cy="310549"/>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GB" sz="1200" dirty="0" smtClean="0">
                <a:ln>
                  <a:solidFill>
                    <a:schemeClr val="tx1"/>
                  </a:solidFill>
                </a:ln>
              </a:rPr>
              <a:t>/</a:t>
            </a:r>
            <a:r>
              <a:rPr lang="en-GB" sz="1200" dirty="0" err="1" smtClean="0">
                <a:ln>
                  <a:solidFill>
                    <a:schemeClr val="tx1"/>
                  </a:solidFill>
                </a:ln>
              </a:rPr>
              <a:t>api</a:t>
            </a:r>
            <a:r>
              <a:rPr lang="en-GB" sz="1200" dirty="0" smtClean="0">
                <a:ln>
                  <a:solidFill>
                    <a:schemeClr val="tx1"/>
                  </a:solidFill>
                </a:ln>
              </a:rPr>
              <a:t>/v1/meeting</a:t>
            </a:r>
            <a:endParaRPr lang="en-IN" sz="1200" dirty="0">
              <a:ln>
                <a:solidFill>
                  <a:schemeClr val="tx1"/>
                </a:solidFill>
              </a:ln>
            </a:endParaRPr>
          </a:p>
        </p:txBody>
      </p:sp>
      <p:sp>
        <p:nvSpPr>
          <p:cNvPr id="30" name="Rectangle 29"/>
          <p:cNvSpPr/>
          <p:nvPr/>
        </p:nvSpPr>
        <p:spPr>
          <a:xfrm>
            <a:off x="7591240" y="6010465"/>
            <a:ext cx="4149312" cy="310549"/>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GB" sz="1200" dirty="0" smtClean="0">
                <a:ln>
                  <a:solidFill>
                    <a:schemeClr val="tx1"/>
                  </a:solidFill>
                </a:ln>
              </a:rPr>
              <a:t>/</a:t>
            </a:r>
            <a:r>
              <a:rPr lang="en-GB" sz="1200" dirty="0" err="1" smtClean="0">
                <a:ln>
                  <a:solidFill>
                    <a:schemeClr val="tx1"/>
                  </a:solidFill>
                </a:ln>
              </a:rPr>
              <a:t>api</a:t>
            </a:r>
            <a:r>
              <a:rPr lang="en-GB" sz="1200" dirty="0" smtClean="0">
                <a:ln>
                  <a:solidFill>
                    <a:schemeClr val="tx1"/>
                  </a:solidFill>
                </a:ln>
              </a:rPr>
              <a:t>/v1/user/</a:t>
            </a:r>
            <a:r>
              <a:rPr lang="en-GB" sz="1200" dirty="0" err="1" smtClean="0">
                <a:ln>
                  <a:solidFill>
                    <a:schemeClr val="tx1"/>
                  </a:solidFill>
                </a:ln>
              </a:rPr>
              <a:t>signin</a:t>
            </a:r>
            <a:endParaRPr lang="en-IN" sz="1200" dirty="0">
              <a:ln>
                <a:solidFill>
                  <a:schemeClr val="tx1"/>
                </a:solidFill>
              </a:ln>
            </a:endParaRPr>
          </a:p>
        </p:txBody>
      </p:sp>
      <p:sp>
        <p:nvSpPr>
          <p:cNvPr id="31" name="Rectangle 30"/>
          <p:cNvSpPr/>
          <p:nvPr/>
        </p:nvSpPr>
        <p:spPr>
          <a:xfrm>
            <a:off x="603849" y="1268083"/>
            <a:ext cx="284672" cy="25016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p:cNvSpPr txBox="1"/>
          <p:nvPr/>
        </p:nvSpPr>
        <p:spPr>
          <a:xfrm>
            <a:off x="1112812" y="1186134"/>
            <a:ext cx="2933816" cy="369332"/>
          </a:xfrm>
          <a:prstGeom prst="rect">
            <a:avLst/>
          </a:prstGeom>
          <a:noFill/>
        </p:spPr>
        <p:txBody>
          <a:bodyPr wrap="none" rtlCol="0">
            <a:spAutoFit/>
          </a:bodyPr>
          <a:lstStyle/>
          <a:p>
            <a:r>
              <a:rPr lang="en-GB" dirty="0" smtClean="0"/>
              <a:t>Authentication Required</a:t>
            </a:r>
            <a:endParaRPr lang="en-IN" dirty="0"/>
          </a:p>
        </p:txBody>
      </p:sp>
      <p:sp>
        <p:nvSpPr>
          <p:cNvPr id="34" name="Rectangle 33"/>
          <p:cNvSpPr/>
          <p:nvPr/>
        </p:nvSpPr>
        <p:spPr>
          <a:xfrm>
            <a:off x="5069457" y="1265573"/>
            <a:ext cx="284672" cy="2501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p:cNvSpPr txBox="1"/>
          <p:nvPr/>
        </p:nvSpPr>
        <p:spPr>
          <a:xfrm>
            <a:off x="5578420" y="1183624"/>
            <a:ext cx="3305713" cy="369332"/>
          </a:xfrm>
          <a:prstGeom prst="rect">
            <a:avLst/>
          </a:prstGeom>
          <a:noFill/>
        </p:spPr>
        <p:txBody>
          <a:bodyPr wrap="none" rtlCol="0">
            <a:spAutoFit/>
          </a:bodyPr>
          <a:lstStyle/>
          <a:p>
            <a:r>
              <a:rPr lang="en-GB" dirty="0" smtClean="0"/>
              <a:t>No authentication Required</a:t>
            </a:r>
            <a:endParaRPr lang="en-IN" dirty="0"/>
          </a:p>
        </p:txBody>
      </p:sp>
    </p:spTree>
    <p:extLst>
      <p:ext uri="{BB962C8B-B14F-4D97-AF65-F5344CB8AC3E}">
        <p14:creationId xmlns:p14="http://schemas.microsoft.com/office/powerpoint/2010/main" val="1199972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0-#ppt_w/2"/>
                                          </p:val>
                                        </p:tav>
                                        <p:tav tm="100000">
                                          <p:val>
                                            <p:strVal val="#ppt_x"/>
                                          </p:val>
                                        </p:tav>
                                      </p:tavLst>
                                    </p:anim>
                                    <p:anim calcmode="lin" valueType="num">
                                      <p:cBhvr additive="base">
                                        <p:cTn id="22"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0-#ppt_w/2"/>
                                          </p:val>
                                        </p:tav>
                                        <p:tav tm="100000">
                                          <p:val>
                                            <p:strVal val="#ppt_x"/>
                                          </p:val>
                                        </p:tav>
                                      </p:tavLst>
                                    </p:anim>
                                    <p:anim calcmode="lin" valueType="num">
                                      <p:cBhvr additive="base">
                                        <p:cTn id="3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0-#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 calcmode="lin" valueType="num">
                                      <p:cBhvr additive="base">
                                        <p:cTn id="41" dur="500" fill="hold"/>
                                        <p:tgtEl>
                                          <p:spTgt spid="25"/>
                                        </p:tgtEl>
                                        <p:attrNameLst>
                                          <p:attrName>ppt_x</p:attrName>
                                        </p:attrNameLst>
                                      </p:cBhvr>
                                      <p:tavLst>
                                        <p:tav tm="0">
                                          <p:val>
                                            <p:strVal val="0-#ppt_w/2"/>
                                          </p:val>
                                        </p:tav>
                                        <p:tav tm="100000">
                                          <p:val>
                                            <p:strVal val="#ppt_x"/>
                                          </p:val>
                                        </p:tav>
                                      </p:tavLst>
                                    </p:anim>
                                    <p:anim calcmode="lin" valueType="num">
                                      <p:cBhvr additive="base">
                                        <p:cTn id="42"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0-#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additive="base">
                                        <p:cTn id="51" dur="500" fill="hold"/>
                                        <p:tgtEl>
                                          <p:spTgt spid="26"/>
                                        </p:tgtEl>
                                        <p:attrNameLst>
                                          <p:attrName>ppt_x</p:attrName>
                                        </p:attrNameLst>
                                      </p:cBhvr>
                                      <p:tavLst>
                                        <p:tav tm="0">
                                          <p:val>
                                            <p:strVal val="0-#ppt_w/2"/>
                                          </p:val>
                                        </p:tav>
                                        <p:tav tm="100000">
                                          <p:val>
                                            <p:strVal val="#ppt_x"/>
                                          </p:val>
                                        </p:tav>
                                      </p:tavLst>
                                    </p:anim>
                                    <p:anim calcmode="lin" valueType="num">
                                      <p:cBhvr additive="base">
                                        <p:cTn id="52"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fill="hold"/>
                                        <p:tgtEl>
                                          <p:spTgt spid="16"/>
                                        </p:tgtEl>
                                        <p:attrNameLst>
                                          <p:attrName>ppt_x</p:attrName>
                                        </p:attrNameLst>
                                      </p:cBhvr>
                                      <p:tavLst>
                                        <p:tav tm="0">
                                          <p:val>
                                            <p:strVal val="0-#ppt_w/2"/>
                                          </p:val>
                                        </p:tav>
                                        <p:tav tm="100000">
                                          <p:val>
                                            <p:strVal val="#ppt_x"/>
                                          </p:val>
                                        </p:tav>
                                      </p:tavLst>
                                    </p:anim>
                                    <p:anim calcmode="lin" valueType="num">
                                      <p:cBhvr additive="base">
                                        <p:cTn id="58" dur="500" fill="hold"/>
                                        <p:tgtEl>
                                          <p:spTgt spid="16"/>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 calcmode="lin" valueType="num">
                                      <p:cBhvr additive="base">
                                        <p:cTn id="61" dur="500" fill="hold"/>
                                        <p:tgtEl>
                                          <p:spTgt spid="27"/>
                                        </p:tgtEl>
                                        <p:attrNameLst>
                                          <p:attrName>ppt_x</p:attrName>
                                        </p:attrNameLst>
                                      </p:cBhvr>
                                      <p:tavLst>
                                        <p:tav tm="0">
                                          <p:val>
                                            <p:strVal val="0-#ppt_w/2"/>
                                          </p:val>
                                        </p:tav>
                                        <p:tav tm="100000">
                                          <p:val>
                                            <p:strVal val="#ppt_x"/>
                                          </p:val>
                                        </p:tav>
                                      </p:tavLst>
                                    </p:anim>
                                    <p:anim calcmode="lin" valueType="num">
                                      <p:cBhvr additive="base">
                                        <p:cTn id="62"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0-#ppt_w/2"/>
                                          </p:val>
                                        </p:tav>
                                        <p:tav tm="100000">
                                          <p:val>
                                            <p:strVal val="#ppt_x"/>
                                          </p:val>
                                        </p:tav>
                                      </p:tavLst>
                                    </p:anim>
                                    <p:anim calcmode="lin" valueType="num">
                                      <p:cBhvr additive="base">
                                        <p:cTn id="68" dur="500" fill="hold"/>
                                        <p:tgtEl>
                                          <p:spTgt spid="17"/>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additive="base">
                                        <p:cTn id="71" dur="500" fill="hold"/>
                                        <p:tgtEl>
                                          <p:spTgt spid="28"/>
                                        </p:tgtEl>
                                        <p:attrNameLst>
                                          <p:attrName>ppt_x</p:attrName>
                                        </p:attrNameLst>
                                      </p:cBhvr>
                                      <p:tavLst>
                                        <p:tav tm="0">
                                          <p:val>
                                            <p:strVal val="0-#ppt_w/2"/>
                                          </p:val>
                                        </p:tav>
                                        <p:tav tm="100000">
                                          <p:val>
                                            <p:strVal val="#ppt_x"/>
                                          </p:val>
                                        </p:tav>
                                      </p:tavLst>
                                    </p:anim>
                                    <p:anim calcmode="lin" valueType="num">
                                      <p:cBhvr additive="base">
                                        <p:cTn id="72"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 calcmode="lin" valueType="num">
                                      <p:cBhvr additive="base">
                                        <p:cTn id="77" dur="500" fill="hold"/>
                                        <p:tgtEl>
                                          <p:spTgt spid="18"/>
                                        </p:tgtEl>
                                        <p:attrNameLst>
                                          <p:attrName>ppt_x</p:attrName>
                                        </p:attrNameLst>
                                      </p:cBhvr>
                                      <p:tavLst>
                                        <p:tav tm="0">
                                          <p:val>
                                            <p:strVal val="0-#ppt_w/2"/>
                                          </p:val>
                                        </p:tav>
                                        <p:tav tm="100000">
                                          <p:val>
                                            <p:strVal val="#ppt_x"/>
                                          </p:val>
                                        </p:tav>
                                      </p:tavLst>
                                    </p:anim>
                                    <p:anim calcmode="lin" valueType="num">
                                      <p:cBhvr additive="base">
                                        <p:cTn id="78" dur="500" fill="hold"/>
                                        <p:tgtEl>
                                          <p:spTgt spid="18"/>
                                        </p:tgtEl>
                                        <p:attrNameLst>
                                          <p:attrName>ppt_y</p:attrName>
                                        </p:attrNameLst>
                                      </p:cBhvr>
                                      <p:tavLst>
                                        <p:tav tm="0">
                                          <p:val>
                                            <p:strVal val="#ppt_y"/>
                                          </p:val>
                                        </p:tav>
                                        <p:tav tm="100000">
                                          <p:val>
                                            <p:strVal val="#ppt_y"/>
                                          </p:val>
                                        </p:tav>
                                      </p:tavLst>
                                    </p:anim>
                                  </p:childTnLst>
                                </p:cTn>
                              </p:par>
                              <p:par>
                                <p:cTn id="79" presetID="2" presetClass="entr" presetSubtype="8" fill="hold" grpId="0" nodeType="withEffect">
                                  <p:stCondLst>
                                    <p:cond delay="0"/>
                                  </p:stCondLst>
                                  <p:childTnLst>
                                    <p:set>
                                      <p:cBhvr>
                                        <p:cTn id="80" dur="1" fill="hold">
                                          <p:stCondLst>
                                            <p:cond delay="0"/>
                                          </p:stCondLst>
                                        </p:cTn>
                                        <p:tgtEl>
                                          <p:spTgt spid="29"/>
                                        </p:tgtEl>
                                        <p:attrNameLst>
                                          <p:attrName>style.visibility</p:attrName>
                                        </p:attrNameLst>
                                      </p:cBhvr>
                                      <p:to>
                                        <p:strVal val="visible"/>
                                      </p:to>
                                    </p:set>
                                    <p:anim calcmode="lin" valueType="num">
                                      <p:cBhvr additive="base">
                                        <p:cTn id="81" dur="500" fill="hold"/>
                                        <p:tgtEl>
                                          <p:spTgt spid="29"/>
                                        </p:tgtEl>
                                        <p:attrNameLst>
                                          <p:attrName>ppt_x</p:attrName>
                                        </p:attrNameLst>
                                      </p:cBhvr>
                                      <p:tavLst>
                                        <p:tav tm="0">
                                          <p:val>
                                            <p:strVal val="0-#ppt_w/2"/>
                                          </p:val>
                                        </p:tav>
                                        <p:tav tm="100000">
                                          <p:val>
                                            <p:strVal val="#ppt_x"/>
                                          </p:val>
                                        </p:tav>
                                      </p:tavLst>
                                    </p:anim>
                                    <p:anim calcmode="lin" valueType="num">
                                      <p:cBhvr additive="base">
                                        <p:cTn id="82"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8"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anim calcmode="lin" valueType="num">
                                      <p:cBhvr additive="base">
                                        <p:cTn id="87" dur="500" fill="hold"/>
                                        <p:tgtEl>
                                          <p:spTgt spid="20"/>
                                        </p:tgtEl>
                                        <p:attrNameLst>
                                          <p:attrName>ppt_x</p:attrName>
                                        </p:attrNameLst>
                                      </p:cBhvr>
                                      <p:tavLst>
                                        <p:tav tm="0">
                                          <p:val>
                                            <p:strVal val="0-#ppt_w/2"/>
                                          </p:val>
                                        </p:tav>
                                        <p:tav tm="100000">
                                          <p:val>
                                            <p:strVal val="#ppt_x"/>
                                          </p:val>
                                        </p:tav>
                                      </p:tavLst>
                                    </p:anim>
                                    <p:anim calcmode="lin" valueType="num">
                                      <p:cBhvr additive="base">
                                        <p:cTn id="88" dur="500" fill="hold"/>
                                        <p:tgtEl>
                                          <p:spTgt spid="20"/>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30"/>
                                        </p:tgtEl>
                                        <p:attrNameLst>
                                          <p:attrName>style.visibility</p:attrName>
                                        </p:attrNameLst>
                                      </p:cBhvr>
                                      <p:to>
                                        <p:strVal val="visible"/>
                                      </p:to>
                                    </p:set>
                                    <p:anim calcmode="lin" valueType="num">
                                      <p:cBhvr additive="base">
                                        <p:cTn id="91" dur="500" fill="hold"/>
                                        <p:tgtEl>
                                          <p:spTgt spid="30"/>
                                        </p:tgtEl>
                                        <p:attrNameLst>
                                          <p:attrName>ppt_x</p:attrName>
                                        </p:attrNameLst>
                                      </p:cBhvr>
                                      <p:tavLst>
                                        <p:tav tm="0">
                                          <p:val>
                                            <p:strVal val="0-#ppt_w/2"/>
                                          </p:val>
                                        </p:tav>
                                        <p:tav tm="100000">
                                          <p:val>
                                            <p:strVal val="#ppt_x"/>
                                          </p:val>
                                        </p:tav>
                                      </p:tavLst>
                                    </p:anim>
                                    <p:anim calcmode="lin" valueType="num">
                                      <p:cBhvr additive="base">
                                        <p:cTn id="92"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20" grpId="0" animBg="1"/>
      <p:bldP spid="22" grpId="0" animBg="1"/>
      <p:bldP spid="23" grpId="0" animBg="1"/>
      <p:bldP spid="24" grpId="0" animBg="1"/>
      <p:bldP spid="25" grpId="0" animBg="1"/>
      <p:bldP spid="26" grpId="0" animBg="1"/>
      <p:bldP spid="27" grpId="0" animBg="1"/>
      <p:bldP spid="28" grpId="0" animBg="1"/>
      <p:bldP spid="29" grpId="0" animBg="1"/>
      <p:bldP spid="3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xmlns=""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xmlns="" id="{DFDA47BC-3069-47F5-8257-24B3B1F76A0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xmlns=""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xmlns="" id="{942B920A-73AD-402A-8EEF-B88E1A9398B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xmlns=""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xmlns="" id="{00C9EB70-BC82-414A-BF8D-AD7FC672761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xmlns=""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xmlns="" id="{7AE95D8F-9825-4222-8846-E3461598CC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E561AC0E-7195-4ACF-AA0A-5E2923A987F7}"/>
              </a:ext>
            </a:extLst>
          </p:cNvPr>
          <p:cNvSpPr>
            <a:spLocks noGrp="1"/>
          </p:cNvSpPr>
          <p:nvPr>
            <p:ph type="ctrTitle"/>
          </p:nvPr>
        </p:nvSpPr>
        <p:spPr>
          <a:xfrm>
            <a:off x="526073" y="4735033"/>
            <a:ext cx="11139854" cy="930447"/>
          </a:xfrm>
        </p:spPr>
        <p:txBody>
          <a:bodyPr>
            <a:normAutofit/>
          </a:bodyPr>
          <a:lstStyle/>
          <a:p>
            <a:pPr algn="ctr"/>
            <a:r>
              <a:rPr lang="en-US" sz="5400" dirty="0" smtClean="0">
                <a:solidFill>
                  <a:srgbClr val="FA503A"/>
                </a:solidFill>
                <a:latin typeface="Franklin Gothic Book" panose="020B0503020102020204" pitchFamily="34" charset="0"/>
                <a:cs typeface="Segoe UI" panose="020B0502040204020203" pitchFamily="34" charset="0"/>
              </a:rPr>
              <a:t>Course Content End</a:t>
            </a:r>
            <a:endParaRPr lang="en-US" sz="5400" dirty="0">
              <a:solidFill>
                <a:srgbClr val="FA503A"/>
              </a:solidFill>
              <a:latin typeface="Franklin Gothic Book" panose="020B0503020102020204" pitchFamily="34" charset="0"/>
              <a:cs typeface="Segoe UI" panose="020B0502040204020203" pitchFamily="34" charset="0"/>
            </a:endParaRPr>
          </a:p>
        </p:txBody>
      </p:sp>
      <p:cxnSp>
        <p:nvCxnSpPr>
          <p:cNvPr id="24" name="Straight Connector 23">
            <a:extLst>
              <a:ext uri="{FF2B5EF4-FFF2-40B4-BE49-F238E27FC236}">
                <a16:creationId xmlns:a16="http://schemas.microsoft.com/office/drawing/2014/main" xmlns="" id="{3217665F-0036-444A-8D4A-33AF36A36A4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209800" y="5738691"/>
            <a:ext cx="7772400" cy="0"/>
          </a:xfrm>
          <a:prstGeom prst="line">
            <a:avLst/>
          </a:prstGeom>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3729688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2C824B-4279-4D47-92DD-71F5353FAA23}"/>
              </a:ext>
            </a:extLst>
          </p:cNvPr>
          <p:cNvSpPr>
            <a:spLocks noGrp="1"/>
          </p:cNvSpPr>
          <p:nvPr>
            <p:ph type="title"/>
          </p:nvPr>
        </p:nvSpPr>
        <p:spPr>
          <a:xfrm>
            <a:off x="1577271" y="447449"/>
            <a:ext cx="10515600" cy="671110"/>
          </a:xfrm>
        </p:spPr>
        <p:txBody>
          <a:bodyPr>
            <a:normAutofit fontScale="90000"/>
          </a:bodyPr>
          <a:lstStyle/>
          <a:p>
            <a:pPr algn="l"/>
            <a:r>
              <a:rPr lang="en-GB" b="1" dirty="0" smtClean="0">
                <a:solidFill>
                  <a:srgbClr val="FA503A"/>
                </a:solidFill>
                <a:latin typeface="+mn-lt"/>
              </a:rPr>
              <a:t>What you will learn?</a:t>
            </a:r>
            <a:endParaRPr lang="en-IN" b="1" dirty="0">
              <a:solidFill>
                <a:srgbClr val="FA503A"/>
              </a:solidFill>
              <a:latin typeface="+mn-lt"/>
            </a:endParaRPr>
          </a:p>
        </p:txBody>
      </p:sp>
      <p:sp>
        <p:nvSpPr>
          <p:cNvPr id="3" name="Rectangle 2"/>
          <p:cNvSpPr/>
          <p:nvPr/>
        </p:nvSpPr>
        <p:spPr>
          <a:xfrm>
            <a:off x="447210" y="1459302"/>
            <a:ext cx="2656936" cy="1475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Introduction</a:t>
            </a:r>
            <a:endParaRPr lang="en-IN" dirty="0"/>
          </a:p>
        </p:txBody>
      </p:sp>
      <p:sp>
        <p:nvSpPr>
          <p:cNvPr id="10" name="Rectangle 9"/>
          <p:cNvSpPr/>
          <p:nvPr/>
        </p:nvSpPr>
        <p:spPr>
          <a:xfrm>
            <a:off x="4084607" y="1450676"/>
            <a:ext cx="2510287" cy="148374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Designing &amp; Structure a RESTful Services</a:t>
            </a:r>
            <a:endParaRPr lang="en-IN" dirty="0"/>
          </a:p>
        </p:txBody>
      </p:sp>
      <p:sp>
        <p:nvSpPr>
          <p:cNvPr id="11" name="Rectangle 10"/>
          <p:cNvSpPr/>
          <p:nvPr/>
        </p:nvSpPr>
        <p:spPr>
          <a:xfrm>
            <a:off x="7575355" y="1477274"/>
            <a:ext cx="2510287" cy="147511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dirty="0" smtClean="0"/>
              <a:t>Routing</a:t>
            </a:r>
            <a:endParaRPr lang="en-IN" dirty="0"/>
          </a:p>
        </p:txBody>
      </p:sp>
      <p:sp>
        <p:nvSpPr>
          <p:cNvPr id="12" name="Rectangle 11"/>
          <p:cNvSpPr/>
          <p:nvPr/>
        </p:nvSpPr>
        <p:spPr>
          <a:xfrm>
            <a:off x="593859" y="3588588"/>
            <a:ext cx="2510287" cy="147511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smtClean="0"/>
              <a:t>Request &amp; Response</a:t>
            </a:r>
            <a:endParaRPr lang="en-IN" dirty="0"/>
          </a:p>
        </p:txBody>
      </p:sp>
      <p:sp>
        <p:nvSpPr>
          <p:cNvPr id="13" name="Rectangle 12"/>
          <p:cNvSpPr/>
          <p:nvPr/>
        </p:nvSpPr>
        <p:spPr>
          <a:xfrm>
            <a:off x="4011283" y="3588585"/>
            <a:ext cx="2656935" cy="1475117"/>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dirty="0" smtClean="0"/>
              <a:t>CRUD Operation</a:t>
            </a:r>
            <a:endParaRPr lang="en-IN" dirty="0"/>
          </a:p>
        </p:txBody>
      </p:sp>
      <p:sp>
        <p:nvSpPr>
          <p:cNvPr id="17" name="Rectangle 16"/>
          <p:cNvSpPr/>
          <p:nvPr/>
        </p:nvSpPr>
        <p:spPr>
          <a:xfrm>
            <a:off x="7575355" y="3588586"/>
            <a:ext cx="2656935" cy="1475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Authentication</a:t>
            </a:r>
            <a:endParaRPr lang="en-IN" dirty="0"/>
          </a:p>
        </p:txBody>
      </p:sp>
    </p:spTree>
    <p:extLst>
      <p:ext uri="{BB962C8B-B14F-4D97-AF65-F5344CB8AC3E}">
        <p14:creationId xmlns:p14="http://schemas.microsoft.com/office/powerpoint/2010/main" val="153491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1" grpId="0" animBg="1"/>
      <p:bldP spid="12" grpId="0" animBg="1"/>
      <p:bldP spid="13" grpId="0" animBg="1"/>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665466" y="392503"/>
            <a:ext cx="10018713" cy="668546"/>
          </a:xfrm>
        </p:spPr>
        <p:txBody>
          <a:bodyPr>
            <a:normAutofit/>
          </a:bodyPr>
          <a:lstStyle/>
          <a:p>
            <a:pPr algn="l"/>
            <a:r>
              <a:rPr lang="en-GB" sz="2800" b="1" dirty="0" smtClean="0">
                <a:solidFill>
                  <a:srgbClr val="FA503A"/>
                </a:solidFill>
                <a:latin typeface="+mn-lt"/>
              </a:rPr>
              <a:t>What is the RESTful Services?</a:t>
            </a:r>
            <a:endParaRPr lang="en-IN" sz="2800" dirty="0">
              <a:solidFill>
                <a:srgbClr val="FA503A"/>
              </a:solidFill>
              <a:latin typeface="+mn-lt"/>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5466" y="1587261"/>
            <a:ext cx="868693" cy="101599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6094" y="1698685"/>
            <a:ext cx="733725" cy="85178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91754" y="1728877"/>
            <a:ext cx="749061" cy="80728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5999" y="4136187"/>
            <a:ext cx="2381250" cy="238125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79533" y="4136187"/>
            <a:ext cx="2381250" cy="2381250"/>
          </a:xfrm>
          <a:prstGeom prst="rect">
            <a:avLst/>
          </a:prstGeom>
        </p:spPr>
      </p:pic>
      <p:sp>
        <p:nvSpPr>
          <p:cNvPr id="10" name="Rectangle 9"/>
          <p:cNvSpPr/>
          <p:nvPr/>
        </p:nvSpPr>
        <p:spPr>
          <a:xfrm>
            <a:off x="1095555" y="1371600"/>
            <a:ext cx="9920377" cy="1492370"/>
          </a:xfrm>
          <a:prstGeom prst="rect">
            <a:avLst/>
          </a:prstGeom>
          <a:noFill/>
          <a:ln>
            <a:solidFill>
              <a:schemeClr val="tx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p:cNvCxnSpPr/>
          <p:nvPr/>
        </p:nvCxnSpPr>
        <p:spPr>
          <a:xfrm>
            <a:off x="5727940" y="2863970"/>
            <a:ext cx="17252" cy="836762"/>
          </a:xfrm>
          <a:prstGeom prst="line">
            <a:avLst/>
          </a:prstGeom>
          <a:ln w="28575">
            <a:solidFill>
              <a:schemeClr val="tx1">
                <a:lumMod val="9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8" idx="0"/>
          </p:cNvCxnSpPr>
          <p:nvPr/>
        </p:nvCxnSpPr>
        <p:spPr>
          <a:xfrm flipH="1">
            <a:off x="4206624" y="3700732"/>
            <a:ext cx="1529942" cy="435455"/>
          </a:xfrm>
          <a:prstGeom prst="line">
            <a:avLst/>
          </a:prstGeom>
          <a:ln w="28575">
            <a:solidFill>
              <a:schemeClr val="tx1">
                <a:lumMod val="9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9" idx="0"/>
          </p:cNvCxnSpPr>
          <p:nvPr/>
        </p:nvCxnSpPr>
        <p:spPr>
          <a:xfrm>
            <a:off x="5745192" y="3700732"/>
            <a:ext cx="1424966" cy="435455"/>
          </a:xfrm>
          <a:prstGeom prst="line">
            <a:avLst/>
          </a:prstGeom>
          <a:ln w="28575">
            <a:solidFill>
              <a:schemeClr val="tx1">
                <a:lumMod val="95000"/>
              </a:schemeClr>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897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05951" y="1362973"/>
            <a:ext cx="9999453" cy="3970318"/>
          </a:xfrm>
          <a:prstGeom prst="rect">
            <a:avLst/>
          </a:prstGeom>
          <a:noFill/>
        </p:spPr>
        <p:txBody>
          <a:bodyPr wrap="square" rtlCol="0">
            <a:spAutoFit/>
          </a:bodyPr>
          <a:lstStyle/>
          <a:p>
            <a:pPr marL="285750" indent="-285750">
              <a:buFont typeface="Wingdings" panose="05000000000000000000" pitchFamily="2" charset="2"/>
              <a:buChar char="Ø"/>
            </a:pPr>
            <a:r>
              <a:rPr lang="en-GB" b="1" dirty="0" smtClean="0"/>
              <a:t>The PHP Framework for web Artisans</a:t>
            </a:r>
          </a:p>
          <a:p>
            <a:pPr marL="285750" indent="-285750">
              <a:buFont typeface="Wingdings" panose="05000000000000000000" pitchFamily="2" charset="2"/>
              <a:buChar char="Ø"/>
            </a:pPr>
            <a:r>
              <a:rPr lang="en-GB" b="1" dirty="0" smtClean="0"/>
              <a:t>Comprehensive MVC Framework</a:t>
            </a:r>
          </a:p>
          <a:p>
            <a:pPr marL="742950" lvl="1" indent="-285750">
              <a:buFont typeface="Wingdings" panose="05000000000000000000" pitchFamily="2" charset="2"/>
              <a:buChar char="Ø"/>
            </a:pPr>
            <a:r>
              <a:rPr lang="en-GB" b="1" dirty="0" smtClean="0"/>
              <a:t>Model &amp; Database </a:t>
            </a:r>
          </a:p>
          <a:p>
            <a:pPr marL="742950" lvl="1" indent="-285750">
              <a:buFont typeface="Wingdings" panose="05000000000000000000" pitchFamily="2" charset="2"/>
              <a:buChar char="Ø"/>
            </a:pPr>
            <a:r>
              <a:rPr lang="en-GB" b="1" dirty="0" smtClean="0">
                <a:solidFill>
                  <a:schemeClr val="accent5">
                    <a:lumMod val="75000"/>
                  </a:schemeClr>
                </a:solidFill>
              </a:rPr>
              <a:t>View &amp; Templating Engine</a:t>
            </a:r>
          </a:p>
          <a:p>
            <a:pPr marL="742950" lvl="1" indent="-285750">
              <a:buFont typeface="Wingdings" panose="05000000000000000000" pitchFamily="2" charset="2"/>
              <a:buChar char="Ø"/>
            </a:pPr>
            <a:r>
              <a:rPr lang="en-GB" b="1" dirty="0" smtClean="0"/>
              <a:t>Controller</a:t>
            </a:r>
          </a:p>
          <a:p>
            <a:pPr marL="742950" lvl="1" indent="-285750">
              <a:buFont typeface="Wingdings" panose="05000000000000000000" pitchFamily="2" charset="2"/>
              <a:buChar char="Ø"/>
            </a:pPr>
            <a:r>
              <a:rPr lang="en-GB" b="1" dirty="0" smtClean="0"/>
              <a:t>Request &amp; Response Flow</a:t>
            </a:r>
          </a:p>
          <a:p>
            <a:pPr marL="742950" lvl="1" indent="-285750">
              <a:buFont typeface="Wingdings" panose="05000000000000000000" pitchFamily="2" charset="2"/>
              <a:buChar char="Ø"/>
            </a:pPr>
            <a:r>
              <a:rPr lang="en-GB" b="1" dirty="0" smtClean="0"/>
              <a:t>Middleware</a:t>
            </a:r>
          </a:p>
          <a:p>
            <a:pPr marL="742950" lvl="1" indent="-285750">
              <a:buFont typeface="Wingdings" panose="05000000000000000000" pitchFamily="2" charset="2"/>
              <a:buChar char="Ø"/>
            </a:pPr>
            <a:r>
              <a:rPr lang="en-GB" b="1" dirty="0" smtClean="0"/>
              <a:t>Routing</a:t>
            </a:r>
          </a:p>
          <a:p>
            <a:pPr marL="742950" lvl="1" indent="-285750">
              <a:buFont typeface="Wingdings" panose="05000000000000000000" pitchFamily="2" charset="2"/>
              <a:buChar char="Ø"/>
            </a:pPr>
            <a:r>
              <a:rPr lang="en-GB" b="1" dirty="0" smtClean="0"/>
              <a:t>Validation</a:t>
            </a:r>
          </a:p>
          <a:p>
            <a:pPr marL="742950" lvl="1" indent="-285750">
              <a:buFont typeface="Wingdings" panose="05000000000000000000" pitchFamily="2" charset="2"/>
              <a:buChar char="Ø"/>
            </a:pPr>
            <a:r>
              <a:rPr lang="en-GB" b="1" dirty="0" smtClean="0">
                <a:solidFill>
                  <a:schemeClr val="accent5">
                    <a:lumMod val="75000"/>
                  </a:schemeClr>
                </a:solidFill>
              </a:rPr>
              <a:t>Session Management</a:t>
            </a:r>
          </a:p>
          <a:p>
            <a:pPr marL="742950" lvl="1" indent="-285750">
              <a:buFont typeface="Wingdings" panose="05000000000000000000" pitchFamily="2" charset="2"/>
              <a:buChar char="Ø"/>
            </a:pPr>
            <a:r>
              <a:rPr lang="en-GB" b="1" dirty="0" smtClean="0"/>
              <a:t>Authentication</a:t>
            </a:r>
          </a:p>
          <a:p>
            <a:pPr marL="742950" lvl="1" indent="-285750">
              <a:buFont typeface="Wingdings" panose="05000000000000000000" pitchFamily="2" charset="2"/>
              <a:buChar char="Ø"/>
            </a:pPr>
            <a:r>
              <a:rPr lang="en-GB" b="1" dirty="0" smtClean="0"/>
              <a:t>Helpers &amp; Facades</a:t>
            </a:r>
          </a:p>
          <a:p>
            <a:pPr marL="742950" lvl="1" indent="-285750">
              <a:buFont typeface="Wingdings" panose="05000000000000000000" pitchFamily="2" charset="2"/>
              <a:buChar char="Ø"/>
            </a:pPr>
            <a:r>
              <a:rPr lang="en-GB" b="1" dirty="0" smtClean="0"/>
              <a:t>Extendable</a:t>
            </a:r>
          </a:p>
          <a:p>
            <a:pPr marL="742950" lvl="1" indent="-285750">
              <a:buFont typeface="Wingdings" panose="05000000000000000000" pitchFamily="2" charset="2"/>
              <a:buChar char="Ø"/>
            </a:pPr>
            <a:r>
              <a:rPr lang="en-GB" b="1" dirty="0" smtClean="0"/>
              <a:t>Much More……..</a:t>
            </a:r>
          </a:p>
        </p:txBody>
      </p:sp>
      <p:sp>
        <p:nvSpPr>
          <p:cNvPr id="5" name="TextBox 4"/>
          <p:cNvSpPr txBox="1"/>
          <p:nvPr/>
        </p:nvSpPr>
        <p:spPr>
          <a:xfrm>
            <a:off x="1605951" y="474452"/>
            <a:ext cx="4830793" cy="523220"/>
          </a:xfrm>
          <a:prstGeom prst="rect">
            <a:avLst/>
          </a:prstGeom>
          <a:noFill/>
        </p:spPr>
        <p:txBody>
          <a:bodyPr wrap="square" rtlCol="0">
            <a:spAutoFit/>
          </a:bodyPr>
          <a:lstStyle/>
          <a:p>
            <a:r>
              <a:rPr lang="en-GB" sz="2800" b="1" dirty="0" smtClean="0">
                <a:solidFill>
                  <a:srgbClr val="FA503A"/>
                </a:solidFill>
              </a:rPr>
              <a:t>What is the Laravel?</a:t>
            </a:r>
            <a:endParaRPr lang="en-IN" sz="2800" b="1" dirty="0">
              <a:solidFill>
                <a:srgbClr val="FA503A"/>
              </a:solidFill>
            </a:endParaRPr>
          </a:p>
        </p:txBody>
      </p:sp>
    </p:spTree>
    <p:extLst>
      <p:ext uri="{BB962C8B-B14F-4D97-AF65-F5344CB8AC3E}">
        <p14:creationId xmlns:p14="http://schemas.microsoft.com/office/powerpoint/2010/main" val="767280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 calcmode="lin" valueType="num">
                                      <p:cBhvr additive="base">
                                        <p:cTn id="35"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4">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 calcmode="lin" valueType="num">
                                      <p:cBhvr additive="base">
                                        <p:cTn id="39"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4">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 calcmode="lin" valueType="num">
                                      <p:cBhvr additive="base">
                                        <p:cTn id="43" dur="500" fill="hold"/>
                                        <p:tgtEl>
                                          <p:spTgt spid="4">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8" end="8"/>
                                            </p:txEl>
                                          </p:spTgt>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 calcmode="lin" valueType="num">
                                      <p:cBhvr additive="base">
                                        <p:cTn id="47" dur="500" fill="hold"/>
                                        <p:tgtEl>
                                          <p:spTgt spid="4">
                                            <p:txEl>
                                              <p:pRg st="9" end="9"/>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4">
                                            <p:txEl>
                                              <p:pRg st="9" end="9"/>
                                            </p:txEl>
                                          </p:spTgt>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anim calcmode="lin" valueType="num">
                                      <p:cBhvr additive="base">
                                        <p:cTn id="51" dur="500" fill="hold"/>
                                        <p:tgtEl>
                                          <p:spTgt spid="4">
                                            <p:txEl>
                                              <p:pRg st="10" end="1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4">
                                            <p:txEl>
                                              <p:pRg st="10" end="10"/>
                                            </p:txEl>
                                          </p:spTgt>
                                        </p:tgtEl>
                                        <p:attrNameLst>
                                          <p:attrName>ppt_y</p:attrName>
                                        </p:attrNameLst>
                                      </p:cBhvr>
                                      <p:tavLst>
                                        <p:tav tm="0">
                                          <p:val>
                                            <p:strVal val="#ppt_y"/>
                                          </p:val>
                                        </p:tav>
                                        <p:tav tm="100000">
                                          <p:val>
                                            <p:strVal val="#ppt_y"/>
                                          </p:val>
                                        </p:tav>
                                      </p:tavLst>
                                    </p:anim>
                                  </p:childTnLst>
                                </p:cTn>
                              </p:par>
                              <p:par>
                                <p:cTn id="53" presetID="2" presetClass="entr" presetSubtype="8" fill="hold" nodeType="with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anim calcmode="lin" valueType="num">
                                      <p:cBhvr additive="base">
                                        <p:cTn id="55" dur="500" fill="hold"/>
                                        <p:tgtEl>
                                          <p:spTgt spid="4">
                                            <p:txEl>
                                              <p:pRg st="11" end="11"/>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4">
                                            <p:txEl>
                                              <p:pRg st="11" end="11"/>
                                            </p:txEl>
                                          </p:spTgt>
                                        </p:tgtEl>
                                        <p:attrNameLst>
                                          <p:attrName>ppt_y</p:attrName>
                                        </p:attrNameLst>
                                      </p:cBhvr>
                                      <p:tavLst>
                                        <p:tav tm="0">
                                          <p:val>
                                            <p:strVal val="#ppt_y"/>
                                          </p:val>
                                        </p:tav>
                                        <p:tav tm="100000">
                                          <p:val>
                                            <p:strVal val="#ppt_y"/>
                                          </p:val>
                                        </p:tav>
                                      </p:tavLst>
                                    </p:anim>
                                  </p:childTnLst>
                                </p:cTn>
                              </p:par>
                              <p:par>
                                <p:cTn id="57" presetID="2" presetClass="entr" presetSubtype="8" fill="hold" nodeType="with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anim calcmode="lin" valueType="num">
                                      <p:cBhvr additive="base">
                                        <p:cTn id="59" dur="500" fill="hold"/>
                                        <p:tgtEl>
                                          <p:spTgt spid="4">
                                            <p:txEl>
                                              <p:pRg st="12" end="12"/>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4">
                                            <p:txEl>
                                              <p:pRg st="12" end="12"/>
                                            </p:txEl>
                                          </p:spTgt>
                                        </p:tgtEl>
                                        <p:attrNameLst>
                                          <p:attrName>ppt_y</p:attrName>
                                        </p:attrNameLst>
                                      </p:cBhvr>
                                      <p:tavLst>
                                        <p:tav tm="0">
                                          <p:val>
                                            <p:strVal val="#ppt_y"/>
                                          </p:val>
                                        </p:tav>
                                        <p:tav tm="100000">
                                          <p:val>
                                            <p:strVal val="#ppt_y"/>
                                          </p:val>
                                        </p:tav>
                                      </p:tavLst>
                                    </p:anim>
                                  </p:childTnLst>
                                </p:cTn>
                              </p:par>
                              <p:par>
                                <p:cTn id="61" presetID="2" presetClass="entr" presetSubtype="8" fill="hold" nodeType="with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anim calcmode="lin" valueType="num">
                                      <p:cBhvr additive="base">
                                        <p:cTn id="63" dur="500" fill="hold"/>
                                        <p:tgtEl>
                                          <p:spTgt spid="4">
                                            <p:txEl>
                                              <p:pRg st="13" end="13"/>
                                            </p:txEl>
                                          </p:spTgt>
                                        </p:tgtEl>
                                        <p:attrNameLst>
                                          <p:attrName>ppt_x</p:attrName>
                                        </p:attrNameLst>
                                      </p:cBhvr>
                                      <p:tavLst>
                                        <p:tav tm="0">
                                          <p:val>
                                            <p:strVal val="0-#ppt_w/2"/>
                                          </p:val>
                                        </p:tav>
                                        <p:tav tm="100000">
                                          <p:val>
                                            <p:strVal val="#ppt_x"/>
                                          </p:val>
                                        </p:tav>
                                      </p:tavLst>
                                    </p:anim>
                                    <p:anim calcmode="lin" valueType="num">
                                      <p:cBhvr additive="base">
                                        <p:cTn id="64" dur="500" fill="hold"/>
                                        <p:tgtEl>
                                          <p:spTgt spid="4">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5466" y="392503"/>
            <a:ext cx="10018713" cy="668546"/>
          </a:xfrm>
        </p:spPr>
        <p:txBody>
          <a:bodyPr>
            <a:normAutofit/>
          </a:bodyPr>
          <a:lstStyle/>
          <a:p>
            <a:pPr algn="l"/>
            <a:r>
              <a:rPr lang="en-GB" sz="2800" b="1" dirty="0" smtClean="0">
                <a:solidFill>
                  <a:srgbClr val="FA503A"/>
                </a:solidFill>
                <a:latin typeface="+mn-lt"/>
              </a:rPr>
              <a:t>Installation of Server</a:t>
            </a:r>
            <a:endParaRPr lang="en-IN" sz="2800" dirty="0">
              <a:solidFill>
                <a:srgbClr val="FA503A"/>
              </a:solidFill>
              <a:latin typeface="+mn-lt"/>
            </a:endParaRPr>
          </a:p>
        </p:txBody>
      </p:sp>
      <p:sp>
        <p:nvSpPr>
          <p:cNvPr id="4" name="Freeform 3"/>
          <p:cNvSpPr/>
          <p:nvPr/>
        </p:nvSpPr>
        <p:spPr>
          <a:xfrm>
            <a:off x="3041083" y="1539883"/>
            <a:ext cx="6562255" cy="1099244"/>
          </a:xfrm>
          <a:custGeom>
            <a:avLst/>
            <a:gdLst>
              <a:gd name="connsiteX0" fmla="*/ 0 w 6562255"/>
              <a:gd name="connsiteY0" fmla="*/ 0 h 1099242"/>
              <a:gd name="connsiteX1" fmla="*/ 6012634 w 6562255"/>
              <a:gd name="connsiteY1" fmla="*/ 0 h 1099242"/>
              <a:gd name="connsiteX2" fmla="*/ 6562255 w 6562255"/>
              <a:gd name="connsiteY2" fmla="*/ 549621 h 1099242"/>
              <a:gd name="connsiteX3" fmla="*/ 6012634 w 6562255"/>
              <a:gd name="connsiteY3" fmla="*/ 1099242 h 1099242"/>
              <a:gd name="connsiteX4" fmla="*/ 0 w 6562255"/>
              <a:gd name="connsiteY4" fmla="*/ 1099242 h 1099242"/>
              <a:gd name="connsiteX5" fmla="*/ 0 w 6562255"/>
              <a:gd name="connsiteY5" fmla="*/ 0 h 10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62255" h="1099242">
                <a:moveTo>
                  <a:pt x="6562255" y="1099241"/>
                </a:moveTo>
                <a:lnTo>
                  <a:pt x="549621" y="1099241"/>
                </a:lnTo>
                <a:lnTo>
                  <a:pt x="0" y="549621"/>
                </a:lnTo>
                <a:lnTo>
                  <a:pt x="549621" y="1"/>
                </a:lnTo>
                <a:lnTo>
                  <a:pt x="6562255" y="1"/>
                </a:lnTo>
                <a:lnTo>
                  <a:pt x="6562255" y="1099241"/>
                </a:lnTo>
                <a:close/>
              </a:path>
            </a:pathLst>
          </a:custGeom>
          <a:solidFill>
            <a:schemeClr val="accent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59545" tIns="53341" rIns="99568" bIns="53341" numCol="1" spcCol="1270" anchor="ctr" anchorCtr="0">
            <a:noAutofit/>
          </a:bodyPr>
          <a:lstStyle/>
          <a:p>
            <a:pPr lvl="0" algn="ctr" defTabSz="622300" rtl="0">
              <a:lnSpc>
                <a:spcPct val="90000"/>
              </a:lnSpc>
              <a:spcBef>
                <a:spcPct val="0"/>
              </a:spcBef>
              <a:spcAft>
                <a:spcPct val="35000"/>
              </a:spcAft>
            </a:pPr>
            <a:r>
              <a:rPr lang="en-GB" sz="1400" b="0" kern="1200" dirty="0" smtClean="0"/>
              <a:t>Setup on local machine (MAMP, WAMP, XAMPP..)</a:t>
            </a:r>
            <a:endParaRPr lang="en-IN" sz="1400" b="0" kern="1200" dirty="0"/>
          </a:p>
        </p:txBody>
      </p:sp>
      <p:sp>
        <p:nvSpPr>
          <p:cNvPr id="5" name="Oval 4"/>
          <p:cNvSpPr/>
          <p:nvPr/>
        </p:nvSpPr>
        <p:spPr>
          <a:xfrm>
            <a:off x="2491462" y="1539884"/>
            <a:ext cx="1099242" cy="1099242"/>
          </a:xfrm>
          <a:prstGeom prst="ellipse">
            <a:avLst/>
          </a:prstGeom>
          <a:blipFill>
            <a:blip r:embed="rId2">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6" name="Freeform 5"/>
          <p:cNvSpPr/>
          <p:nvPr/>
        </p:nvSpPr>
        <p:spPr>
          <a:xfrm>
            <a:off x="3041083" y="2967258"/>
            <a:ext cx="6562255" cy="1099243"/>
          </a:xfrm>
          <a:custGeom>
            <a:avLst/>
            <a:gdLst>
              <a:gd name="connsiteX0" fmla="*/ 0 w 6562255"/>
              <a:gd name="connsiteY0" fmla="*/ 0 h 1099242"/>
              <a:gd name="connsiteX1" fmla="*/ 6012634 w 6562255"/>
              <a:gd name="connsiteY1" fmla="*/ 0 h 1099242"/>
              <a:gd name="connsiteX2" fmla="*/ 6562255 w 6562255"/>
              <a:gd name="connsiteY2" fmla="*/ 549621 h 1099242"/>
              <a:gd name="connsiteX3" fmla="*/ 6012634 w 6562255"/>
              <a:gd name="connsiteY3" fmla="*/ 1099242 h 1099242"/>
              <a:gd name="connsiteX4" fmla="*/ 0 w 6562255"/>
              <a:gd name="connsiteY4" fmla="*/ 1099242 h 1099242"/>
              <a:gd name="connsiteX5" fmla="*/ 0 w 6562255"/>
              <a:gd name="connsiteY5" fmla="*/ 0 h 10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62255" h="1099242">
                <a:moveTo>
                  <a:pt x="6562255" y="1099241"/>
                </a:moveTo>
                <a:lnTo>
                  <a:pt x="549621" y="1099241"/>
                </a:lnTo>
                <a:lnTo>
                  <a:pt x="0" y="549621"/>
                </a:lnTo>
                <a:lnTo>
                  <a:pt x="549621" y="1"/>
                </a:lnTo>
                <a:lnTo>
                  <a:pt x="6562255" y="1"/>
                </a:lnTo>
                <a:lnTo>
                  <a:pt x="6562255" y="1099241"/>
                </a:lnTo>
                <a:close/>
              </a:path>
            </a:pathLst>
          </a:custGeom>
          <a:solidFill>
            <a:schemeClr val="accent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59545" tIns="53340" rIns="99568" bIns="53341" numCol="1" spcCol="1270" anchor="ctr" anchorCtr="0">
            <a:noAutofit/>
          </a:bodyPr>
          <a:lstStyle/>
          <a:p>
            <a:pPr lvl="0" algn="ctr" defTabSz="622300" rtl="0">
              <a:lnSpc>
                <a:spcPct val="90000"/>
              </a:lnSpc>
              <a:spcBef>
                <a:spcPct val="0"/>
              </a:spcBef>
              <a:spcAft>
                <a:spcPct val="35000"/>
              </a:spcAft>
            </a:pPr>
            <a:r>
              <a:rPr lang="en-GB" sz="1400" b="0" kern="1200" dirty="0" smtClean="0"/>
              <a:t>Setup on virtual machine (Vagrant – Homestead)</a:t>
            </a:r>
            <a:endParaRPr lang="en-IN" sz="1400" b="0" kern="1200" dirty="0"/>
          </a:p>
        </p:txBody>
      </p:sp>
      <p:sp>
        <p:nvSpPr>
          <p:cNvPr id="8" name="Oval 7"/>
          <p:cNvSpPr/>
          <p:nvPr/>
        </p:nvSpPr>
        <p:spPr>
          <a:xfrm>
            <a:off x="2491462" y="2967258"/>
            <a:ext cx="1099242" cy="1099242"/>
          </a:xfrm>
          <a:prstGeom prst="ellipse">
            <a:avLst/>
          </a:prstGeom>
          <a:blipFill>
            <a:blip r:embed="rId3" cstate="print">
              <a:extLst>
                <a:ext uri="{28A0092B-C50C-407E-A947-70E740481C1C}">
                  <a14:useLocalDpi xmlns:a14="http://schemas.microsoft.com/office/drawing/2010/main" val="0"/>
                </a:ext>
              </a:extLst>
            </a:blip>
            <a:srcRect/>
            <a:stretch>
              <a:fillRect t="-11000" b="-11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9" name="Freeform 8"/>
          <p:cNvSpPr/>
          <p:nvPr/>
        </p:nvSpPr>
        <p:spPr>
          <a:xfrm>
            <a:off x="3041083" y="4394632"/>
            <a:ext cx="6562255" cy="1099243"/>
          </a:xfrm>
          <a:custGeom>
            <a:avLst/>
            <a:gdLst>
              <a:gd name="connsiteX0" fmla="*/ 0 w 6562255"/>
              <a:gd name="connsiteY0" fmla="*/ 0 h 1099242"/>
              <a:gd name="connsiteX1" fmla="*/ 6012634 w 6562255"/>
              <a:gd name="connsiteY1" fmla="*/ 0 h 1099242"/>
              <a:gd name="connsiteX2" fmla="*/ 6562255 w 6562255"/>
              <a:gd name="connsiteY2" fmla="*/ 549621 h 1099242"/>
              <a:gd name="connsiteX3" fmla="*/ 6012634 w 6562255"/>
              <a:gd name="connsiteY3" fmla="*/ 1099242 h 1099242"/>
              <a:gd name="connsiteX4" fmla="*/ 0 w 6562255"/>
              <a:gd name="connsiteY4" fmla="*/ 1099242 h 1099242"/>
              <a:gd name="connsiteX5" fmla="*/ 0 w 6562255"/>
              <a:gd name="connsiteY5" fmla="*/ 0 h 10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62255" h="1099242">
                <a:moveTo>
                  <a:pt x="6562255" y="1099241"/>
                </a:moveTo>
                <a:lnTo>
                  <a:pt x="549621" y="1099241"/>
                </a:lnTo>
                <a:lnTo>
                  <a:pt x="0" y="549621"/>
                </a:lnTo>
                <a:lnTo>
                  <a:pt x="549621" y="1"/>
                </a:lnTo>
                <a:lnTo>
                  <a:pt x="6562255" y="1"/>
                </a:lnTo>
                <a:lnTo>
                  <a:pt x="6562255" y="1099241"/>
                </a:lnTo>
                <a:close/>
              </a:path>
            </a:pathLst>
          </a:custGeom>
          <a:solidFill>
            <a:schemeClr val="accent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59545" tIns="53341" rIns="99568" bIns="53340" numCol="1" spcCol="1270" anchor="ctr" anchorCtr="0">
            <a:noAutofit/>
          </a:bodyPr>
          <a:lstStyle/>
          <a:p>
            <a:pPr lvl="0" algn="ctr" defTabSz="622300" rtl="0">
              <a:lnSpc>
                <a:spcPct val="90000"/>
              </a:lnSpc>
              <a:spcBef>
                <a:spcPct val="0"/>
              </a:spcBef>
              <a:spcAft>
                <a:spcPct val="35000"/>
              </a:spcAft>
            </a:pPr>
            <a:r>
              <a:rPr lang="en-GB" sz="1400" b="0" kern="1200" dirty="0" smtClean="0"/>
              <a:t>Setup on cloud workspace/IDE</a:t>
            </a:r>
            <a:endParaRPr lang="en-IN" sz="1400" b="0" kern="1200" dirty="0"/>
          </a:p>
        </p:txBody>
      </p:sp>
      <p:sp>
        <p:nvSpPr>
          <p:cNvPr id="10" name="Oval 9"/>
          <p:cNvSpPr/>
          <p:nvPr/>
        </p:nvSpPr>
        <p:spPr>
          <a:xfrm>
            <a:off x="2491462" y="4394633"/>
            <a:ext cx="1099242" cy="1099242"/>
          </a:xfrm>
          <a:prstGeom prst="ellipse">
            <a:avLst/>
          </a:prstGeom>
          <a:blipFill>
            <a:blip r:embed="rId4">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160590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0-#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665466" y="392503"/>
            <a:ext cx="10018713" cy="668546"/>
          </a:xfrm>
        </p:spPr>
        <p:txBody>
          <a:bodyPr>
            <a:normAutofit/>
          </a:bodyPr>
          <a:lstStyle/>
          <a:p>
            <a:pPr algn="l"/>
            <a:r>
              <a:rPr lang="en-GB" sz="2800" b="1" dirty="0" smtClean="0">
                <a:solidFill>
                  <a:srgbClr val="FA503A"/>
                </a:solidFill>
                <a:latin typeface="+mn-lt"/>
              </a:rPr>
              <a:t>Setup steps for Laravel</a:t>
            </a:r>
            <a:endParaRPr lang="en-IN" sz="2800" dirty="0">
              <a:solidFill>
                <a:srgbClr val="FA503A"/>
              </a:solidFill>
              <a:latin typeface="+mn-lt"/>
            </a:endParaRPr>
          </a:p>
        </p:txBody>
      </p:sp>
      <p:sp>
        <p:nvSpPr>
          <p:cNvPr id="4" name="Freeform 3"/>
          <p:cNvSpPr/>
          <p:nvPr/>
        </p:nvSpPr>
        <p:spPr>
          <a:xfrm>
            <a:off x="2227905" y="1467319"/>
            <a:ext cx="6700309" cy="1160276"/>
          </a:xfrm>
          <a:custGeom>
            <a:avLst/>
            <a:gdLst>
              <a:gd name="connsiteX0" fmla="*/ 0 w 6700309"/>
              <a:gd name="connsiteY0" fmla="*/ 0 h 1160274"/>
              <a:gd name="connsiteX1" fmla="*/ 6120172 w 6700309"/>
              <a:gd name="connsiteY1" fmla="*/ 0 h 1160274"/>
              <a:gd name="connsiteX2" fmla="*/ 6700309 w 6700309"/>
              <a:gd name="connsiteY2" fmla="*/ 580137 h 1160274"/>
              <a:gd name="connsiteX3" fmla="*/ 6120172 w 6700309"/>
              <a:gd name="connsiteY3" fmla="*/ 1160274 h 1160274"/>
              <a:gd name="connsiteX4" fmla="*/ 0 w 6700309"/>
              <a:gd name="connsiteY4" fmla="*/ 1160274 h 1160274"/>
              <a:gd name="connsiteX5" fmla="*/ 0 w 6700309"/>
              <a:gd name="connsiteY5" fmla="*/ 0 h 1160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00309" h="1160274">
                <a:moveTo>
                  <a:pt x="6700309" y="1160273"/>
                </a:moveTo>
                <a:lnTo>
                  <a:pt x="580137" y="1160273"/>
                </a:lnTo>
                <a:lnTo>
                  <a:pt x="0" y="580137"/>
                </a:lnTo>
                <a:lnTo>
                  <a:pt x="580137" y="1"/>
                </a:lnTo>
                <a:lnTo>
                  <a:pt x="6700309" y="1"/>
                </a:lnTo>
                <a:lnTo>
                  <a:pt x="6700309" y="116027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01717" tIns="57151" rIns="106680" bIns="57151" numCol="1" spcCol="1270" anchor="ctr" anchorCtr="0">
            <a:noAutofit/>
          </a:bodyPr>
          <a:lstStyle/>
          <a:p>
            <a:pPr lvl="0" algn="ctr" defTabSz="666750" rtl="0">
              <a:lnSpc>
                <a:spcPct val="90000"/>
              </a:lnSpc>
              <a:spcBef>
                <a:spcPct val="0"/>
              </a:spcBef>
              <a:spcAft>
                <a:spcPct val="35000"/>
              </a:spcAft>
            </a:pPr>
            <a:r>
              <a:rPr lang="en-GB" sz="1500" kern="1200" dirty="0" smtClean="0"/>
              <a:t>Fetch composer from getcomposer.org</a:t>
            </a:r>
          </a:p>
        </p:txBody>
      </p:sp>
      <p:sp>
        <p:nvSpPr>
          <p:cNvPr id="5" name="Oval 4"/>
          <p:cNvSpPr/>
          <p:nvPr/>
        </p:nvSpPr>
        <p:spPr>
          <a:xfrm>
            <a:off x="1647768" y="1467320"/>
            <a:ext cx="1160274" cy="1160274"/>
          </a:xfrm>
          <a:prstGeom prst="ellipse">
            <a:avLst/>
          </a:prstGeom>
          <a:blipFill>
            <a:blip r:embed="rId2">
              <a:extLst>
                <a:ext uri="{28A0092B-C50C-407E-A947-70E740481C1C}">
                  <a14:useLocalDpi xmlns:a14="http://schemas.microsoft.com/office/drawing/2010/main" val="0"/>
                </a:ext>
              </a:extLst>
            </a:blip>
            <a:srcRect/>
            <a:stretch>
              <a:fillRect t="-9000" b="-9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6" name="Freeform 5"/>
          <p:cNvSpPr/>
          <p:nvPr/>
        </p:nvSpPr>
        <p:spPr>
          <a:xfrm>
            <a:off x="2237085" y="2973945"/>
            <a:ext cx="6700309" cy="1160275"/>
          </a:xfrm>
          <a:custGeom>
            <a:avLst/>
            <a:gdLst>
              <a:gd name="connsiteX0" fmla="*/ 0 w 6700309"/>
              <a:gd name="connsiteY0" fmla="*/ 0 h 1160274"/>
              <a:gd name="connsiteX1" fmla="*/ 6120172 w 6700309"/>
              <a:gd name="connsiteY1" fmla="*/ 0 h 1160274"/>
              <a:gd name="connsiteX2" fmla="*/ 6700309 w 6700309"/>
              <a:gd name="connsiteY2" fmla="*/ 580137 h 1160274"/>
              <a:gd name="connsiteX3" fmla="*/ 6120172 w 6700309"/>
              <a:gd name="connsiteY3" fmla="*/ 1160274 h 1160274"/>
              <a:gd name="connsiteX4" fmla="*/ 0 w 6700309"/>
              <a:gd name="connsiteY4" fmla="*/ 1160274 h 1160274"/>
              <a:gd name="connsiteX5" fmla="*/ 0 w 6700309"/>
              <a:gd name="connsiteY5" fmla="*/ 0 h 1160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00309" h="1160274">
                <a:moveTo>
                  <a:pt x="6700309" y="1160273"/>
                </a:moveTo>
                <a:lnTo>
                  <a:pt x="580137" y="1160273"/>
                </a:lnTo>
                <a:lnTo>
                  <a:pt x="0" y="580137"/>
                </a:lnTo>
                <a:lnTo>
                  <a:pt x="580137" y="1"/>
                </a:lnTo>
                <a:lnTo>
                  <a:pt x="6700309" y="1"/>
                </a:lnTo>
                <a:lnTo>
                  <a:pt x="6700309" y="116027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01717" tIns="57150" rIns="106680" bIns="57151" numCol="1" spcCol="1270" anchor="b" anchorCtr="0">
            <a:noAutofit/>
          </a:bodyPr>
          <a:lstStyle/>
          <a:p>
            <a:pPr lvl="0" algn="ctr" defTabSz="666750" rtl="0">
              <a:lnSpc>
                <a:spcPct val="90000"/>
              </a:lnSpc>
              <a:spcBef>
                <a:spcPct val="0"/>
              </a:spcBef>
              <a:spcAft>
                <a:spcPct val="35000"/>
              </a:spcAft>
            </a:pPr>
            <a:endParaRPr lang="en-GB" sz="1500" kern="1200" dirty="0" smtClean="0"/>
          </a:p>
          <a:p>
            <a:pPr lvl="0" algn="ctr" defTabSz="666750" rtl="0">
              <a:lnSpc>
                <a:spcPct val="90000"/>
              </a:lnSpc>
              <a:spcBef>
                <a:spcPct val="0"/>
              </a:spcBef>
              <a:spcAft>
                <a:spcPct val="35000"/>
              </a:spcAft>
            </a:pPr>
            <a:r>
              <a:rPr lang="en-GB" sz="1500" kern="1200" dirty="0" smtClean="0"/>
              <a:t>Install the Laravel Installer with composer</a:t>
            </a:r>
          </a:p>
          <a:p>
            <a:pPr lvl="0" algn="ctr" defTabSz="666750" rtl="0">
              <a:lnSpc>
                <a:spcPct val="90000"/>
              </a:lnSpc>
              <a:spcBef>
                <a:spcPct val="0"/>
              </a:spcBef>
              <a:spcAft>
                <a:spcPct val="35000"/>
              </a:spcAft>
            </a:pPr>
            <a:r>
              <a:rPr lang="en-GB" sz="1500" kern="1200" dirty="0" smtClean="0"/>
              <a:t/>
            </a:r>
            <a:br>
              <a:rPr lang="en-GB" sz="1500" kern="1200" dirty="0" smtClean="0"/>
            </a:br>
            <a:r>
              <a:rPr lang="en-IN" sz="1500" kern="1200" dirty="0" smtClean="0"/>
              <a:t>composer global require </a:t>
            </a:r>
            <a:r>
              <a:rPr lang="en-IN" sz="1500" kern="1200" dirty="0" err="1" smtClean="0"/>
              <a:t>laravel</a:t>
            </a:r>
            <a:r>
              <a:rPr lang="en-IN" sz="1500" kern="1200" dirty="0" smtClean="0"/>
              <a:t>/installer</a:t>
            </a:r>
            <a:endParaRPr lang="en-GB" sz="1500" kern="1200" dirty="0" smtClean="0"/>
          </a:p>
        </p:txBody>
      </p:sp>
      <p:sp>
        <p:nvSpPr>
          <p:cNvPr id="8" name="Oval 7"/>
          <p:cNvSpPr/>
          <p:nvPr/>
        </p:nvSpPr>
        <p:spPr>
          <a:xfrm>
            <a:off x="1647768" y="2973945"/>
            <a:ext cx="1160274" cy="1160274"/>
          </a:xfrm>
          <a:prstGeom prst="ellipse">
            <a:avLst/>
          </a:prstGeom>
          <a:blipFill>
            <a:blip r:embed="rId3" cstate="print">
              <a:extLst>
                <a:ext uri="{28A0092B-C50C-407E-A947-70E740481C1C}">
                  <a14:useLocalDpi xmlns:a14="http://schemas.microsoft.com/office/drawing/2010/main" val="0"/>
                </a:ext>
              </a:extLst>
            </a:blip>
            <a:srcRect/>
            <a:stretch>
              <a:fillRect l="-15000" r="-15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9" name="Freeform 8"/>
          <p:cNvSpPr/>
          <p:nvPr/>
        </p:nvSpPr>
        <p:spPr>
          <a:xfrm>
            <a:off x="2227905" y="4480569"/>
            <a:ext cx="6700309" cy="1160275"/>
          </a:xfrm>
          <a:custGeom>
            <a:avLst/>
            <a:gdLst>
              <a:gd name="connsiteX0" fmla="*/ 0 w 6700309"/>
              <a:gd name="connsiteY0" fmla="*/ 0 h 1160274"/>
              <a:gd name="connsiteX1" fmla="*/ 6120172 w 6700309"/>
              <a:gd name="connsiteY1" fmla="*/ 0 h 1160274"/>
              <a:gd name="connsiteX2" fmla="*/ 6700309 w 6700309"/>
              <a:gd name="connsiteY2" fmla="*/ 580137 h 1160274"/>
              <a:gd name="connsiteX3" fmla="*/ 6120172 w 6700309"/>
              <a:gd name="connsiteY3" fmla="*/ 1160274 h 1160274"/>
              <a:gd name="connsiteX4" fmla="*/ 0 w 6700309"/>
              <a:gd name="connsiteY4" fmla="*/ 1160274 h 1160274"/>
              <a:gd name="connsiteX5" fmla="*/ 0 w 6700309"/>
              <a:gd name="connsiteY5" fmla="*/ 0 h 1160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00309" h="1160274">
                <a:moveTo>
                  <a:pt x="6700309" y="1160273"/>
                </a:moveTo>
                <a:lnTo>
                  <a:pt x="580137" y="1160273"/>
                </a:lnTo>
                <a:lnTo>
                  <a:pt x="0" y="580137"/>
                </a:lnTo>
                <a:lnTo>
                  <a:pt x="580137" y="1"/>
                </a:lnTo>
                <a:lnTo>
                  <a:pt x="6700309" y="1"/>
                </a:lnTo>
                <a:lnTo>
                  <a:pt x="6700309" y="116027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01717" tIns="57151" rIns="106680" bIns="57150" numCol="1" spcCol="1270" anchor="b" anchorCtr="0">
            <a:noAutofit/>
          </a:bodyPr>
          <a:lstStyle/>
          <a:p>
            <a:pPr lvl="0" algn="ctr" defTabSz="666750" rtl="0">
              <a:lnSpc>
                <a:spcPct val="90000"/>
              </a:lnSpc>
              <a:spcBef>
                <a:spcPct val="0"/>
              </a:spcBef>
              <a:spcAft>
                <a:spcPct val="35000"/>
              </a:spcAft>
            </a:pPr>
            <a:r>
              <a:rPr lang="en-GB" sz="1500" kern="1200" dirty="0" smtClean="0"/>
              <a:t>Create a new Project</a:t>
            </a:r>
            <a:br>
              <a:rPr lang="en-GB" sz="1500" kern="1200" dirty="0" smtClean="0"/>
            </a:br>
            <a:r>
              <a:rPr lang="en-GB" sz="1500" kern="1200" dirty="0" err="1" smtClean="0"/>
              <a:t>laravel</a:t>
            </a:r>
            <a:r>
              <a:rPr lang="en-GB" sz="1500" kern="1200" dirty="0" smtClean="0"/>
              <a:t> new rest-project</a:t>
            </a:r>
            <a:br>
              <a:rPr lang="en-GB" sz="1500" kern="1200" dirty="0" smtClean="0"/>
            </a:br>
            <a:endParaRPr lang="en-GB" sz="1500" kern="1200" dirty="0" smtClean="0"/>
          </a:p>
        </p:txBody>
      </p:sp>
      <p:sp>
        <p:nvSpPr>
          <p:cNvPr id="10" name="Oval 9"/>
          <p:cNvSpPr/>
          <p:nvPr/>
        </p:nvSpPr>
        <p:spPr>
          <a:xfrm>
            <a:off x="1647768" y="4480570"/>
            <a:ext cx="1160274" cy="1160274"/>
          </a:xfrm>
          <a:prstGeom prst="ellipse">
            <a:avLst/>
          </a:prstGeom>
          <a:blipFill>
            <a:blip r:embed="rId4">
              <a:extLst>
                <a:ext uri="{28A0092B-C50C-407E-A947-70E740481C1C}">
                  <a14:useLocalDpi xmlns:a14="http://schemas.microsoft.com/office/drawing/2010/main" val="0"/>
                </a:ext>
              </a:extLst>
            </a:blip>
            <a:srcRect/>
            <a:stretch>
              <a:fillRect t="-2000" b="-2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2319906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0-#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665466" y="392503"/>
            <a:ext cx="10018713" cy="668546"/>
          </a:xfrm>
        </p:spPr>
        <p:txBody>
          <a:bodyPr>
            <a:normAutofit/>
          </a:bodyPr>
          <a:lstStyle/>
          <a:p>
            <a:pPr algn="l"/>
            <a:r>
              <a:rPr lang="en-GB" sz="2800" b="1" dirty="0" smtClean="0">
                <a:solidFill>
                  <a:srgbClr val="FA503A"/>
                </a:solidFill>
                <a:latin typeface="+mn-lt"/>
              </a:rPr>
              <a:t>Demo Project</a:t>
            </a:r>
            <a:endParaRPr lang="en-IN" sz="2800" dirty="0">
              <a:solidFill>
                <a:srgbClr val="FA503A"/>
              </a:solidFill>
              <a:latin typeface="+mn-lt"/>
            </a:endParaRPr>
          </a:p>
        </p:txBody>
      </p:sp>
      <p:sp>
        <p:nvSpPr>
          <p:cNvPr id="5" name="Rectangle 4"/>
          <p:cNvSpPr/>
          <p:nvPr/>
        </p:nvSpPr>
        <p:spPr>
          <a:xfrm>
            <a:off x="1665466" y="1279939"/>
            <a:ext cx="6096000" cy="2585323"/>
          </a:xfrm>
          <a:prstGeom prst="rect">
            <a:avLst/>
          </a:prstGeom>
        </p:spPr>
        <p:txBody>
          <a:bodyPr>
            <a:spAutoFit/>
          </a:bodyPr>
          <a:lstStyle/>
          <a:p>
            <a:pPr marL="285750" indent="-285750">
              <a:buFont typeface="Wingdings" panose="05000000000000000000" pitchFamily="2" charset="2"/>
              <a:buChar char="Ø"/>
            </a:pPr>
            <a:r>
              <a:rPr lang="en-GB" b="1" dirty="0" smtClean="0"/>
              <a:t>Create User</a:t>
            </a:r>
          </a:p>
          <a:p>
            <a:pPr marL="285750" indent="-285750">
              <a:buFont typeface="Wingdings" panose="05000000000000000000" pitchFamily="2" charset="2"/>
              <a:buChar char="Ø"/>
            </a:pPr>
            <a:r>
              <a:rPr lang="en-GB" b="1" dirty="0" smtClean="0"/>
              <a:t>Sign-in User</a:t>
            </a:r>
          </a:p>
          <a:p>
            <a:pPr marL="285750" indent="-285750">
              <a:buFont typeface="Wingdings" panose="05000000000000000000" pitchFamily="2" charset="2"/>
              <a:buChar char="Ø"/>
            </a:pPr>
            <a:r>
              <a:rPr lang="en-GB" b="1" dirty="0" smtClean="0"/>
              <a:t>Create a meeting</a:t>
            </a:r>
          </a:p>
          <a:p>
            <a:pPr marL="285750" indent="-285750">
              <a:buFont typeface="Wingdings" panose="05000000000000000000" pitchFamily="2" charset="2"/>
              <a:buChar char="Ø"/>
            </a:pPr>
            <a:r>
              <a:rPr lang="en-GB" b="1" dirty="0" smtClean="0"/>
              <a:t>Get a meeting</a:t>
            </a:r>
          </a:p>
          <a:p>
            <a:pPr marL="285750" indent="-285750">
              <a:buFont typeface="Wingdings" panose="05000000000000000000" pitchFamily="2" charset="2"/>
              <a:buChar char="Ø"/>
            </a:pPr>
            <a:r>
              <a:rPr lang="en-GB" b="1" dirty="0" smtClean="0"/>
              <a:t>Get all meetings</a:t>
            </a:r>
          </a:p>
          <a:p>
            <a:pPr marL="285750" indent="-285750">
              <a:buFont typeface="Wingdings" panose="05000000000000000000" pitchFamily="2" charset="2"/>
              <a:buChar char="Ø"/>
            </a:pPr>
            <a:r>
              <a:rPr lang="en-GB" b="1" dirty="0" smtClean="0"/>
              <a:t>Update a meeting</a:t>
            </a:r>
          </a:p>
          <a:p>
            <a:pPr marL="285750" indent="-285750">
              <a:buFont typeface="Wingdings" panose="05000000000000000000" pitchFamily="2" charset="2"/>
              <a:buChar char="Ø"/>
            </a:pPr>
            <a:r>
              <a:rPr lang="en-GB" b="1" dirty="0" smtClean="0"/>
              <a:t>Delete a meeting</a:t>
            </a:r>
          </a:p>
          <a:p>
            <a:pPr marL="285750" indent="-285750">
              <a:buFont typeface="Wingdings" panose="05000000000000000000" pitchFamily="2" charset="2"/>
              <a:buChar char="Ø"/>
            </a:pPr>
            <a:r>
              <a:rPr lang="en-GB" b="1" dirty="0" smtClean="0"/>
              <a:t>Register for meeting </a:t>
            </a:r>
          </a:p>
          <a:p>
            <a:pPr marL="285750" indent="-285750">
              <a:buFont typeface="Wingdings" panose="05000000000000000000" pitchFamily="2" charset="2"/>
              <a:buChar char="Ø"/>
            </a:pPr>
            <a:r>
              <a:rPr lang="en-GB" b="1" dirty="0" smtClean="0"/>
              <a:t>Unregister from meeting</a:t>
            </a:r>
            <a:endParaRPr lang="en-GB" b="1" dirty="0"/>
          </a:p>
        </p:txBody>
      </p:sp>
      <p:sp>
        <p:nvSpPr>
          <p:cNvPr id="7" name="TextBox 6"/>
          <p:cNvSpPr txBox="1"/>
          <p:nvPr/>
        </p:nvSpPr>
        <p:spPr>
          <a:xfrm>
            <a:off x="1224951" y="4580626"/>
            <a:ext cx="10205049" cy="1754326"/>
          </a:xfrm>
          <a:prstGeom prst="rect">
            <a:avLst/>
          </a:prstGeom>
          <a:noFill/>
        </p:spPr>
        <p:txBody>
          <a:bodyPr wrap="square" rtlCol="0">
            <a:spAutoFit/>
          </a:bodyPr>
          <a:lstStyle/>
          <a:p>
            <a:r>
              <a:rPr lang="en-GB" dirty="0" smtClean="0"/>
              <a:t>Meeting Scheduler API </a:t>
            </a:r>
          </a:p>
          <a:p>
            <a:endParaRPr lang="en-GB" dirty="0"/>
          </a:p>
          <a:p>
            <a:r>
              <a:rPr lang="en-GB" dirty="0" smtClean="0">
                <a:solidFill>
                  <a:srgbClr val="FF0000"/>
                </a:solidFill>
              </a:rPr>
              <a:t>Users</a:t>
            </a:r>
            <a:r>
              <a:rPr lang="en-GB" dirty="0" smtClean="0"/>
              <a:t> should be able to </a:t>
            </a:r>
            <a:r>
              <a:rPr lang="en-GB" dirty="0" smtClean="0">
                <a:solidFill>
                  <a:srgbClr val="FF0000"/>
                </a:solidFill>
              </a:rPr>
              <a:t>create</a:t>
            </a:r>
            <a:r>
              <a:rPr lang="en-GB" dirty="0" smtClean="0"/>
              <a:t>, </a:t>
            </a:r>
            <a:r>
              <a:rPr lang="en-GB" dirty="0" smtClean="0">
                <a:solidFill>
                  <a:srgbClr val="FF0000"/>
                </a:solidFill>
              </a:rPr>
              <a:t>update</a:t>
            </a:r>
            <a:r>
              <a:rPr lang="en-GB" dirty="0" smtClean="0"/>
              <a:t> and </a:t>
            </a:r>
            <a:r>
              <a:rPr lang="en-GB" dirty="0" smtClean="0">
                <a:solidFill>
                  <a:srgbClr val="FF0000"/>
                </a:solidFill>
              </a:rPr>
              <a:t>delete meetings</a:t>
            </a:r>
            <a:r>
              <a:rPr lang="en-GB" dirty="0" smtClean="0"/>
              <a:t>.</a:t>
            </a:r>
          </a:p>
          <a:p>
            <a:r>
              <a:rPr lang="en-GB" dirty="0" smtClean="0"/>
              <a:t>Furthermore, other users should be able to </a:t>
            </a:r>
            <a:r>
              <a:rPr lang="en-GB" dirty="0" smtClean="0">
                <a:solidFill>
                  <a:schemeClr val="accent2">
                    <a:lumMod val="75000"/>
                  </a:schemeClr>
                </a:solidFill>
              </a:rPr>
              <a:t>register</a:t>
            </a:r>
            <a:r>
              <a:rPr lang="en-GB" dirty="0" smtClean="0"/>
              <a:t> and </a:t>
            </a:r>
            <a:r>
              <a:rPr lang="en-GB" dirty="0" smtClean="0">
                <a:solidFill>
                  <a:schemeClr val="accent2">
                    <a:lumMod val="75000"/>
                  </a:schemeClr>
                </a:solidFill>
              </a:rPr>
              <a:t>unregister</a:t>
            </a:r>
            <a:r>
              <a:rPr lang="en-GB" dirty="0" smtClean="0"/>
              <a:t> for any created meetings. Lastly, it should be possible to </a:t>
            </a:r>
            <a:r>
              <a:rPr lang="en-GB" dirty="0" smtClean="0">
                <a:solidFill>
                  <a:srgbClr val="92D050"/>
                </a:solidFill>
              </a:rPr>
              <a:t>retrieve a list of all meetings </a:t>
            </a:r>
            <a:r>
              <a:rPr lang="en-GB" dirty="0" smtClean="0"/>
              <a:t>or data about and </a:t>
            </a:r>
            <a:r>
              <a:rPr lang="en-GB" dirty="0" smtClean="0">
                <a:solidFill>
                  <a:srgbClr val="92D050"/>
                </a:solidFill>
              </a:rPr>
              <a:t>individual meeting</a:t>
            </a:r>
            <a:r>
              <a:rPr lang="en-GB" dirty="0" smtClean="0"/>
              <a:t>.</a:t>
            </a:r>
            <a:endParaRPr lang="en-IN" dirty="0"/>
          </a:p>
        </p:txBody>
      </p:sp>
    </p:spTree>
    <p:extLst>
      <p:ext uri="{BB962C8B-B14F-4D97-AF65-F5344CB8AC3E}">
        <p14:creationId xmlns:p14="http://schemas.microsoft.com/office/powerpoint/2010/main" val="4209457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7"/>
                                        </p:tgtEl>
                                        <p:attrNameLst>
                                          <p:attrName>style.visibility</p:attrName>
                                        </p:attrNameLst>
                                      </p:cBhvr>
                                      <p:to>
                                        <p:strVal val="visible"/>
                                      </p:to>
                                    </p:set>
                                    <p:anim calcmode="lin" valueType="num">
                                      <p:cBhvr additive="base">
                                        <p:cTn id="61" dur="500" fill="hold"/>
                                        <p:tgtEl>
                                          <p:spTgt spid="7"/>
                                        </p:tgtEl>
                                        <p:attrNameLst>
                                          <p:attrName>ppt_x</p:attrName>
                                        </p:attrNameLst>
                                      </p:cBhvr>
                                      <p:tavLst>
                                        <p:tav tm="0">
                                          <p:val>
                                            <p:strVal val="#ppt_x"/>
                                          </p:val>
                                        </p:tav>
                                        <p:tav tm="100000">
                                          <p:val>
                                            <p:strVal val="#ppt_x"/>
                                          </p:val>
                                        </p:tav>
                                      </p:tavLst>
                                    </p:anim>
                                    <p:anim calcmode="lin" valueType="num">
                                      <p:cBhvr additive="base">
                                        <p:cTn id="6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665466" y="392503"/>
            <a:ext cx="10018713" cy="668546"/>
          </a:xfrm>
        </p:spPr>
        <p:txBody>
          <a:bodyPr>
            <a:normAutofit/>
          </a:bodyPr>
          <a:lstStyle/>
          <a:p>
            <a:pPr algn="l"/>
            <a:r>
              <a:rPr lang="en-GB" sz="2800" b="1" dirty="0" smtClean="0">
                <a:solidFill>
                  <a:srgbClr val="FA503A"/>
                </a:solidFill>
                <a:latin typeface="+mn-lt"/>
              </a:rPr>
              <a:t>Decomposition of the Meeting Scheduler API</a:t>
            </a:r>
            <a:endParaRPr lang="en-IN" sz="2800" dirty="0">
              <a:solidFill>
                <a:srgbClr val="FA503A"/>
              </a:solidFill>
              <a:latin typeface="+mn-lt"/>
            </a:endParaRPr>
          </a:p>
        </p:txBody>
      </p:sp>
      <p:sp>
        <p:nvSpPr>
          <p:cNvPr id="4" name="Rectangle 3"/>
          <p:cNvSpPr/>
          <p:nvPr/>
        </p:nvSpPr>
        <p:spPr>
          <a:xfrm>
            <a:off x="3726611" y="1337094"/>
            <a:ext cx="3381555" cy="1009291"/>
          </a:xfrm>
          <a:prstGeom prst="rect">
            <a:avLst/>
          </a:prstGeom>
          <a:solidFill>
            <a:schemeClr val="bg1">
              <a:lumMod val="85000"/>
              <a:lumOff val="15000"/>
            </a:schemeClr>
          </a:solidFill>
          <a:ln>
            <a:solidFill>
              <a:schemeClr val="bg1">
                <a:lumMod val="85000"/>
                <a:lumOff val="1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smtClean="0"/>
              <a:t>Meeting Scheduler</a:t>
            </a:r>
            <a:endParaRPr lang="en-IN" b="1" dirty="0"/>
          </a:p>
        </p:txBody>
      </p:sp>
      <p:sp>
        <p:nvSpPr>
          <p:cNvPr id="5" name="Rectangle 4"/>
          <p:cNvSpPr/>
          <p:nvPr/>
        </p:nvSpPr>
        <p:spPr>
          <a:xfrm>
            <a:off x="500332" y="3062377"/>
            <a:ext cx="2743200" cy="7591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Create Meeting</a:t>
            </a:r>
            <a:endParaRPr lang="en-IN" dirty="0"/>
          </a:p>
        </p:txBody>
      </p:sp>
      <p:sp>
        <p:nvSpPr>
          <p:cNvPr id="6" name="Rectangle 5"/>
          <p:cNvSpPr/>
          <p:nvPr/>
        </p:nvSpPr>
        <p:spPr>
          <a:xfrm>
            <a:off x="500332" y="4224068"/>
            <a:ext cx="2743200" cy="7591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Update Meeting</a:t>
            </a:r>
            <a:endParaRPr lang="en-IN" dirty="0"/>
          </a:p>
        </p:txBody>
      </p:sp>
      <p:sp>
        <p:nvSpPr>
          <p:cNvPr id="7" name="Rectangle 6"/>
          <p:cNvSpPr/>
          <p:nvPr/>
        </p:nvSpPr>
        <p:spPr>
          <a:xfrm>
            <a:off x="500332" y="5385759"/>
            <a:ext cx="2743200" cy="7591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Delete Meeting</a:t>
            </a:r>
            <a:endParaRPr lang="en-IN" dirty="0"/>
          </a:p>
        </p:txBody>
      </p:sp>
      <p:sp>
        <p:nvSpPr>
          <p:cNvPr id="8" name="Rectangle 7"/>
          <p:cNvSpPr/>
          <p:nvPr/>
        </p:nvSpPr>
        <p:spPr>
          <a:xfrm>
            <a:off x="4045788" y="3062376"/>
            <a:ext cx="2743200" cy="759125"/>
          </a:xfrm>
          <a:prstGeom prst="rect">
            <a:avLst/>
          </a:prstGeom>
          <a:solidFill>
            <a:schemeClr val="accent4">
              <a:lumMod val="75000"/>
            </a:schemeClr>
          </a:solidFill>
          <a:ln>
            <a:solidFill>
              <a:schemeClr val="accent4">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Register for Meeting</a:t>
            </a:r>
            <a:endParaRPr lang="en-IN" dirty="0"/>
          </a:p>
        </p:txBody>
      </p:sp>
      <p:sp>
        <p:nvSpPr>
          <p:cNvPr id="9" name="Rectangle 8"/>
          <p:cNvSpPr/>
          <p:nvPr/>
        </p:nvSpPr>
        <p:spPr>
          <a:xfrm>
            <a:off x="4045788" y="4224068"/>
            <a:ext cx="2743200" cy="759125"/>
          </a:xfrm>
          <a:prstGeom prst="rect">
            <a:avLst/>
          </a:prstGeom>
          <a:solidFill>
            <a:schemeClr val="accent4">
              <a:lumMod val="75000"/>
            </a:schemeClr>
          </a:solidFill>
          <a:ln>
            <a:solidFill>
              <a:schemeClr val="accent4">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Unregister from Meeting</a:t>
            </a:r>
            <a:endParaRPr lang="en-IN" dirty="0"/>
          </a:p>
        </p:txBody>
      </p:sp>
      <p:sp>
        <p:nvSpPr>
          <p:cNvPr id="10" name="Rectangle 9"/>
          <p:cNvSpPr/>
          <p:nvPr/>
        </p:nvSpPr>
        <p:spPr>
          <a:xfrm>
            <a:off x="4045788" y="5385759"/>
            <a:ext cx="2743200" cy="759125"/>
          </a:xfrm>
          <a:prstGeom prst="rect">
            <a:avLst/>
          </a:prstGeom>
          <a:solidFill>
            <a:schemeClr val="bg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Create User</a:t>
            </a:r>
            <a:endParaRPr lang="en-IN" dirty="0"/>
          </a:p>
        </p:txBody>
      </p:sp>
      <p:sp>
        <p:nvSpPr>
          <p:cNvPr id="11" name="Rectangle 10"/>
          <p:cNvSpPr/>
          <p:nvPr/>
        </p:nvSpPr>
        <p:spPr>
          <a:xfrm>
            <a:off x="7591244" y="3062375"/>
            <a:ext cx="4166560" cy="759125"/>
          </a:xfrm>
          <a:prstGeom prst="rect">
            <a:avLst/>
          </a:prstGeom>
          <a:solidFill>
            <a:srgbClr val="92D05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Get list of all meetings</a:t>
            </a:r>
            <a:endParaRPr lang="en-IN" dirty="0"/>
          </a:p>
        </p:txBody>
      </p:sp>
      <p:sp>
        <p:nvSpPr>
          <p:cNvPr id="12" name="Rectangle 11"/>
          <p:cNvSpPr/>
          <p:nvPr/>
        </p:nvSpPr>
        <p:spPr>
          <a:xfrm>
            <a:off x="7591244" y="4224068"/>
            <a:ext cx="4166560" cy="759125"/>
          </a:xfrm>
          <a:prstGeom prst="rect">
            <a:avLst/>
          </a:prstGeom>
          <a:solidFill>
            <a:srgbClr val="92D05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Get Data of about individual Meeting</a:t>
            </a:r>
            <a:endParaRPr lang="en-IN" dirty="0"/>
          </a:p>
        </p:txBody>
      </p:sp>
    </p:spTree>
    <p:extLst>
      <p:ext uri="{BB962C8B-B14F-4D97-AF65-F5344CB8AC3E}">
        <p14:creationId xmlns:p14="http://schemas.microsoft.com/office/powerpoint/2010/main" val="658080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ppt_x"/>
                                          </p:val>
                                        </p:tav>
                                        <p:tav tm="100000">
                                          <p:val>
                                            <p:strVal val="#ppt_x"/>
                                          </p:val>
                                        </p:tav>
                                      </p:tavLst>
                                    </p:anim>
                                    <p:anim calcmode="lin" valueType="num">
                                      <p:cBhvr additive="base">
                                        <p:cTn id="5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54251" y="368058"/>
            <a:ext cx="10018713" cy="668546"/>
          </a:xfrm>
        </p:spPr>
        <p:txBody>
          <a:bodyPr>
            <a:normAutofit/>
          </a:bodyPr>
          <a:lstStyle/>
          <a:p>
            <a:pPr algn="l"/>
            <a:r>
              <a:rPr lang="en-GB" sz="2800" b="1" dirty="0" smtClean="0">
                <a:solidFill>
                  <a:srgbClr val="FA503A"/>
                </a:solidFill>
                <a:latin typeface="+mn-lt"/>
              </a:rPr>
              <a:t>Data formats</a:t>
            </a:r>
            <a:endParaRPr lang="en-IN" sz="2800" dirty="0">
              <a:solidFill>
                <a:srgbClr val="FA503A"/>
              </a:solidFill>
              <a:latin typeface="+mn-lt"/>
            </a:endParaRPr>
          </a:p>
        </p:txBody>
      </p:sp>
      <p:sp>
        <p:nvSpPr>
          <p:cNvPr id="4" name="Rectangle 3"/>
          <p:cNvSpPr/>
          <p:nvPr/>
        </p:nvSpPr>
        <p:spPr>
          <a:xfrm>
            <a:off x="4560499" y="1197631"/>
            <a:ext cx="2743200" cy="7591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JSON</a:t>
            </a:r>
            <a:endParaRPr lang="en-IN" dirty="0"/>
          </a:p>
        </p:txBody>
      </p:sp>
      <p:sp>
        <p:nvSpPr>
          <p:cNvPr id="5" name="Rectangle 4"/>
          <p:cNvSpPr/>
          <p:nvPr/>
        </p:nvSpPr>
        <p:spPr>
          <a:xfrm>
            <a:off x="1084054" y="1197631"/>
            <a:ext cx="2743200" cy="7591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XAML</a:t>
            </a:r>
            <a:endParaRPr lang="en-IN" dirty="0"/>
          </a:p>
        </p:txBody>
      </p:sp>
      <p:sp>
        <p:nvSpPr>
          <p:cNvPr id="6" name="Rectangle 5"/>
          <p:cNvSpPr/>
          <p:nvPr/>
        </p:nvSpPr>
        <p:spPr>
          <a:xfrm>
            <a:off x="8036944" y="1197631"/>
            <a:ext cx="2743200" cy="7591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CSV</a:t>
            </a:r>
            <a:endParaRPr lang="en-IN" dirty="0"/>
          </a:p>
        </p:txBody>
      </p:sp>
      <p:sp>
        <p:nvSpPr>
          <p:cNvPr id="8" name="Title 1"/>
          <p:cNvSpPr txBox="1">
            <a:spLocks/>
          </p:cNvSpPr>
          <p:nvPr/>
        </p:nvSpPr>
        <p:spPr>
          <a:xfrm>
            <a:off x="354250" y="2654778"/>
            <a:ext cx="10018713" cy="668546"/>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800" b="1" dirty="0" smtClean="0">
                <a:solidFill>
                  <a:srgbClr val="FA503A"/>
                </a:solidFill>
                <a:latin typeface="+mn-lt"/>
              </a:rPr>
              <a:t>Possible parameters and responses for Routes</a:t>
            </a:r>
            <a:endParaRPr lang="en-IN" sz="2800" dirty="0">
              <a:solidFill>
                <a:srgbClr val="FA503A"/>
              </a:solidFill>
              <a:latin typeface="+mn-lt"/>
            </a:endParaRPr>
          </a:p>
        </p:txBody>
      </p:sp>
      <p:sp>
        <p:nvSpPr>
          <p:cNvPr id="9" name="Rectangle 8"/>
          <p:cNvSpPr/>
          <p:nvPr/>
        </p:nvSpPr>
        <p:spPr>
          <a:xfrm>
            <a:off x="354250" y="3286662"/>
            <a:ext cx="3309669" cy="100066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GB" dirty="0"/>
              <a:t>Create </a:t>
            </a:r>
            <a:r>
              <a:rPr lang="en-GB" dirty="0" smtClean="0"/>
              <a:t>Meeting</a:t>
            </a:r>
            <a:br>
              <a:rPr lang="en-GB" dirty="0" smtClean="0"/>
            </a:br>
            <a:r>
              <a:rPr lang="en-GB" sz="1000" dirty="0" err="1" smtClean="0"/>
              <a:t>Param</a:t>
            </a:r>
            <a:r>
              <a:rPr lang="en-GB" sz="1000" dirty="0" smtClean="0"/>
              <a:t> :  Title</a:t>
            </a:r>
            <a:r>
              <a:rPr lang="en-GB" sz="1000" dirty="0"/>
              <a:t>, Time, Description, User-id</a:t>
            </a:r>
          </a:p>
          <a:p>
            <a:r>
              <a:rPr lang="en-GB" sz="1000" dirty="0" smtClean="0"/>
              <a:t> Response: Message</a:t>
            </a:r>
            <a:r>
              <a:rPr lang="en-GB" sz="1000" dirty="0"/>
              <a:t>, Summary, Meeting </a:t>
            </a:r>
            <a:r>
              <a:rPr lang="en-GB" sz="1000" dirty="0" smtClean="0"/>
              <a:t>URL, Participants[Good </a:t>
            </a:r>
            <a:r>
              <a:rPr lang="en-GB" sz="1000" dirty="0"/>
              <a:t>to have]</a:t>
            </a:r>
            <a:endParaRPr lang="en-IN" sz="1000" dirty="0"/>
          </a:p>
        </p:txBody>
      </p:sp>
      <p:sp>
        <p:nvSpPr>
          <p:cNvPr id="10" name="Rectangle 9"/>
          <p:cNvSpPr/>
          <p:nvPr/>
        </p:nvSpPr>
        <p:spPr>
          <a:xfrm>
            <a:off x="354250" y="4448353"/>
            <a:ext cx="3309669" cy="100066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GB" dirty="0" smtClean="0"/>
              <a:t>Update Meeting</a:t>
            </a:r>
            <a:br>
              <a:rPr lang="en-GB" dirty="0" smtClean="0"/>
            </a:br>
            <a:r>
              <a:rPr lang="en-GB" sz="1000" dirty="0" err="1" smtClean="0">
                <a:solidFill>
                  <a:srgbClr val="FFFFFF"/>
                </a:solidFill>
                <a:latin typeface="Century Gothic" panose="020B0502020202020204" pitchFamily="34" charset="0"/>
              </a:rPr>
              <a:t>Param</a:t>
            </a:r>
            <a:r>
              <a:rPr lang="en-GB" sz="1000" dirty="0" smtClean="0">
                <a:solidFill>
                  <a:srgbClr val="FFFFFF"/>
                </a:solidFill>
                <a:latin typeface="Century Gothic" panose="020B0502020202020204" pitchFamily="34" charset="0"/>
              </a:rPr>
              <a:t>  : Title</a:t>
            </a:r>
            <a:r>
              <a:rPr lang="en-GB" sz="1000" dirty="0">
                <a:solidFill>
                  <a:srgbClr val="FFFFFF"/>
                </a:solidFill>
                <a:latin typeface="Century Gothic" panose="020B0502020202020204" pitchFamily="34" charset="0"/>
              </a:rPr>
              <a:t>, Description, Time, Meeting Id, User-id</a:t>
            </a:r>
            <a:br>
              <a:rPr lang="en-GB" sz="1000" dirty="0">
                <a:solidFill>
                  <a:srgbClr val="FFFFFF"/>
                </a:solidFill>
                <a:latin typeface="Century Gothic" panose="020B0502020202020204" pitchFamily="34" charset="0"/>
              </a:rPr>
            </a:br>
            <a:r>
              <a:rPr lang="en-GB" sz="1000" dirty="0" smtClean="0">
                <a:solidFill>
                  <a:srgbClr val="FFFFFF"/>
                </a:solidFill>
                <a:latin typeface="Century Gothic" panose="020B0502020202020204" pitchFamily="34" charset="0"/>
              </a:rPr>
              <a:t>Response: Message</a:t>
            </a:r>
            <a:r>
              <a:rPr lang="en-GB" sz="1000" dirty="0">
                <a:solidFill>
                  <a:srgbClr val="FFFFFF"/>
                </a:solidFill>
                <a:latin typeface="Century Gothic" panose="020B0502020202020204" pitchFamily="34" charset="0"/>
              </a:rPr>
              <a:t>, Summary, Meeting URL, Participants</a:t>
            </a:r>
            <a:endParaRPr lang="en-IN" sz="1000" dirty="0"/>
          </a:p>
        </p:txBody>
      </p:sp>
      <p:sp>
        <p:nvSpPr>
          <p:cNvPr id="11" name="Rectangle 10"/>
          <p:cNvSpPr/>
          <p:nvPr/>
        </p:nvSpPr>
        <p:spPr>
          <a:xfrm>
            <a:off x="354250" y="5610044"/>
            <a:ext cx="3309669" cy="100066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GB" dirty="0"/>
              <a:t>Delete Meeting</a:t>
            </a:r>
            <a:br>
              <a:rPr lang="en-GB" dirty="0"/>
            </a:br>
            <a:r>
              <a:rPr lang="en-GB" sz="1000" dirty="0" err="1"/>
              <a:t>Param</a:t>
            </a:r>
            <a:r>
              <a:rPr lang="en-GB" sz="1000" dirty="0"/>
              <a:t> </a:t>
            </a:r>
            <a:r>
              <a:rPr lang="en-GB" sz="1000" dirty="0" smtClean="0"/>
              <a:t>: Meeting </a:t>
            </a:r>
            <a:r>
              <a:rPr lang="en-GB" sz="1000" dirty="0"/>
              <a:t>ID, User-id </a:t>
            </a:r>
            <a:r>
              <a:rPr lang="en-GB" sz="1000" dirty="0" smtClean="0"/>
              <a:t/>
            </a:r>
            <a:br>
              <a:rPr lang="en-GB" sz="1000" dirty="0" smtClean="0"/>
            </a:br>
            <a:r>
              <a:rPr lang="en-GB" sz="1000" dirty="0" smtClean="0"/>
              <a:t>Response : Message</a:t>
            </a:r>
            <a:endParaRPr lang="en-IN" sz="1000" dirty="0"/>
          </a:p>
        </p:txBody>
      </p:sp>
      <p:sp>
        <p:nvSpPr>
          <p:cNvPr id="12" name="Rectangle 11"/>
          <p:cNvSpPr/>
          <p:nvPr/>
        </p:nvSpPr>
        <p:spPr>
          <a:xfrm>
            <a:off x="3899706" y="3286661"/>
            <a:ext cx="3309669" cy="1000664"/>
          </a:xfrm>
          <a:prstGeom prst="rect">
            <a:avLst/>
          </a:prstGeom>
          <a:solidFill>
            <a:schemeClr val="accent4">
              <a:lumMod val="75000"/>
            </a:schemeClr>
          </a:solidFill>
          <a:ln>
            <a:solidFill>
              <a:schemeClr val="accent4">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GB" dirty="0" smtClean="0"/>
              <a:t>Register </a:t>
            </a:r>
            <a:r>
              <a:rPr lang="en-GB" dirty="0"/>
              <a:t>for </a:t>
            </a:r>
            <a:r>
              <a:rPr lang="en-GB" dirty="0" smtClean="0"/>
              <a:t>Meeting</a:t>
            </a:r>
            <a:br>
              <a:rPr lang="en-GB" dirty="0" smtClean="0"/>
            </a:br>
            <a:r>
              <a:rPr lang="en-GB" sz="1000" dirty="0" err="1" smtClean="0"/>
              <a:t>Param</a:t>
            </a:r>
            <a:r>
              <a:rPr lang="en-GB" sz="1000" dirty="0" smtClean="0"/>
              <a:t> : User-id</a:t>
            </a:r>
            <a:r>
              <a:rPr lang="en-GB" sz="1000" dirty="0"/>
              <a:t>, Meeting ID</a:t>
            </a:r>
          </a:p>
          <a:p>
            <a:r>
              <a:rPr lang="en-GB" sz="1000" dirty="0" smtClean="0"/>
              <a:t>Response: Message</a:t>
            </a:r>
            <a:r>
              <a:rPr lang="en-GB" sz="1000" dirty="0"/>
              <a:t>, User Info, Meeting info, Unregister link</a:t>
            </a:r>
            <a:r>
              <a:rPr lang="en-GB" dirty="0"/>
              <a:t/>
            </a:r>
            <a:br>
              <a:rPr lang="en-GB" dirty="0"/>
            </a:br>
            <a:endParaRPr lang="en-IN" sz="1000" dirty="0"/>
          </a:p>
        </p:txBody>
      </p:sp>
      <p:sp>
        <p:nvSpPr>
          <p:cNvPr id="13" name="Rectangle 12"/>
          <p:cNvSpPr/>
          <p:nvPr/>
        </p:nvSpPr>
        <p:spPr>
          <a:xfrm>
            <a:off x="3899706" y="4448353"/>
            <a:ext cx="3309669" cy="1000664"/>
          </a:xfrm>
          <a:prstGeom prst="rect">
            <a:avLst/>
          </a:prstGeom>
          <a:solidFill>
            <a:schemeClr val="accent4">
              <a:lumMod val="75000"/>
            </a:schemeClr>
          </a:solidFill>
          <a:ln>
            <a:solidFill>
              <a:schemeClr val="accent4">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GB" dirty="0" smtClean="0"/>
              <a:t>Unregister from Meeting</a:t>
            </a:r>
            <a:r>
              <a:rPr lang="en-GB" dirty="0"/>
              <a:t/>
            </a:r>
            <a:br>
              <a:rPr lang="en-GB" dirty="0"/>
            </a:br>
            <a:r>
              <a:rPr lang="en-GB" sz="1000" dirty="0" err="1"/>
              <a:t>Param</a:t>
            </a:r>
            <a:r>
              <a:rPr lang="en-GB" sz="1000" dirty="0"/>
              <a:t> </a:t>
            </a:r>
            <a:r>
              <a:rPr lang="en-GB" sz="1000" dirty="0" smtClean="0"/>
              <a:t>: Meeting </a:t>
            </a:r>
            <a:r>
              <a:rPr lang="en-GB" sz="1000" dirty="0"/>
              <a:t>Id, User-id</a:t>
            </a:r>
          </a:p>
          <a:p>
            <a:r>
              <a:rPr lang="en-GB" sz="1000" dirty="0" smtClean="0"/>
              <a:t>Response:  </a:t>
            </a:r>
            <a:r>
              <a:rPr lang="en-GB" sz="1000" dirty="0"/>
              <a:t>Message, User info, Meeting info, </a:t>
            </a:r>
            <a:r>
              <a:rPr lang="en-GB" sz="1000" dirty="0" smtClean="0"/>
              <a:t>Registration </a:t>
            </a:r>
            <a:r>
              <a:rPr lang="en-GB" sz="1000" dirty="0"/>
              <a:t>link.</a:t>
            </a:r>
            <a:endParaRPr lang="en-IN" sz="1000" dirty="0"/>
          </a:p>
        </p:txBody>
      </p:sp>
      <p:sp>
        <p:nvSpPr>
          <p:cNvPr id="14" name="Rectangle 13"/>
          <p:cNvSpPr/>
          <p:nvPr/>
        </p:nvSpPr>
        <p:spPr>
          <a:xfrm>
            <a:off x="3899706" y="5610044"/>
            <a:ext cx="3309669" cy="1000664"/>
          </a:xfrm>
          <a:prstGeom prst="rect">
            <a:avLst/>
          </a:prstGeom>
          <a:solidFill>
            <a:schemeClr val="bg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GB" dirty="0"/>
              <a:t>Create User</a:t>
            </a:r>
            <a:br>
              <a:rPr lang="en-GB" dirty="0"/>
            </a:br>
            <a:r>
              <a:rPr lang="en-GB" sz="1000" dirty="0" err="1" smtClean="0"/>
              <a:t>Param</a:t>
            </a:r>
            <a:r>
              <a:rPr lang="en-GB" sz="1000" dirty="0" smtClean="0"/>
              <a:t>:  First </a:t>
            </a:r>
            <a:r>
              <a:rPr lang="en-GB" sz="1000" dirty="0"/>
              <a:t>Name, Last Name, email and Password</a:t>
            </a:r>
          </a:p>
          <a:p>
            <a:r>
              <a:rPr lang="en-GB" sz="1000" dirty="0" smtClean="0"/>
              <a:t>Response:  </a:t>
            </a:r>
            <a:r>
              <a:rPr lang="en-GB" sz="1000" dirty="0"/>
              <a:t>Message, Summary.</a:t>
            </a:r>
            <a:endParaRPr lang="en-IN" sz="1000" dirty="0"/>
          </a:p>
        </p:txBody>
      </p:sp>
      <p:sp>
        <p:nvSpPr>
          <p:cNvPr id="15" name="Rectangle 14"/>
          <p:cNvSpPr/>
          <p:nvPr/>
        </p:nvSpPr>
        <p:spPr>
          <a:xfrm>
            <a:off x="7445163" y="3286660"/>
            <a:ext cx="4536928" cy="1000664"/>
          </a:xfrm>
          <a:prstGeom prst="rect">
            <a:avLst/>
          </a:prstGeom>
          <a:solidFill>
            <a:srgbClr val="92D05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GB" dirty="0" smtClean="0"/>
              <a:t>Get list of </a:t>
            </a:r>
            <a:r>
              <a:rPr lang="en-GB" dirty="0"/>
              <a:t>all meetings</a:t>
            </a:r>
            <a:br>
              <a:rPr lang="en-GB" dirty="0"/>
            </a:br>
            <a:r>
              <a:rPr lang="en-GB" sz="1000" dirty="0" err="1" smtClean="0"/>
              <a:t>Param</a:t>
            </a:r>
            <a:r>
              <a:rPr lang="en-GB" sz="1000" dirty="0" smtClean="0"/>
              <a:t> Basic	=&gt; No </a:t>
            </a:r>
            <a:r>
              <a:rPr lang="en-GB" sz="1000" dirty="0"/>
              <a:t>data</a:t>
            </a:r>
          </a:p>
          <a:p>
            <a:r>
              <a:rPr lang="en-GB" sz="1000" dirty="0" smtClean="0"/>
              <a:t>Response 	=&gt; Meetings </a:t>
            </a:r>
            <a:r>
              <a:rPr lang="en-GB" sz="1000" dirty="0"/>
              <a:t>info, link to individual meeting</a:t>
            </a:r>
            <a:endParaRPr lang="en-IN" sz="1000" dirty="0"/>
          </a:p>
        </p:txBody>
      </p:sp>
      <p:sp>
        <p:nvSpPr>
          <p:cNvPr id="16" name="Rectangle 15"/>
          <p:cNvSpPr/>
          <p:nvPr/>
        </p:nvSpPr>
        <p:spPr>
          <a:xfrm>
            <a:off x="7445163" y="4448353"/>
            <a:ext cx="4536928" cy="1000664"/>
          </a:xfrm>
          <a:prstGeom prst="rect">
            <a:avLst/>
          </a:prstGeom>
          <a:solidFill>
            <a:srgbClr val="92D05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GB" dirty="0" smtClean="0"/>
              <a:t>Get Data of about </a:t>
            </a:r>
            <a:r>
              <a:rPr lang="en-GB" dirty="0"/>
              <a:t>individual Meeting</a:t>
            </a:r>
            <a:br>
              <a:rPr lang="en-GB" dirty="0"/>
            </a:br>
            <a:r>
              <a:rPr lang="en-GB" sz="1000" dirty="0" err="1"/>
              <a:t>Param</a:t>
            </a:r>
            <a:r>
              <a:rPr lang="en-GB" sz="1000" dirty="0"/>
              <a:t> Basic	=&gt; Meeting Id,</a:t>
            </a:r>
          </a:p>
          <a:p>
            <a:r>
              <a:rPr lang="en-GB" sz="1000" dirty="0" smtClean="0"/>
              <a:t>Response </a:t>
            </a:r>
            <a:r>
              <a:rPr lang="en-GB" sz="1000" dirty="0"/>
              <a:t>	=&gt; Meeting info, Link to list of meetings</a:t>
            </a:r>
            <a:endParaRPr lang="en-IN" sz="1000" dirty="0"/>
          </a:p>
        </p:txBody>
      </p:sp>
    </p:spTree>
    <p:extLst>
      <p:ext uri="{BB962C8B-B14F-4D97-AF65-F5344CB8AC3E}">
        <p14:creationId xmlns:p14="http://schemas.microsoft.com/office/powerpoint/2010/main" val="235268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2000" fill="hold"/>
                                        <p:tgtEl>
                                          <p:spTgt spid="4"/>
                                        </p:tgtEl>
                                        <p:attrNameLst>
                                          <p:attrName>fillcolor</p:attrName>
                                        </p:attrNameLst>
                                      </p:cBhvr>
                                      <p:to>
                                        <a:schemeClr val="accent2"/>
                                      </p:to>
                                    </p:animClr>
                                    <p:set>
                                      <p:cBhvr>
                                        <p:cTn id="25" dur="2000" fill="hold"/>
                                        <p:tgtEl>
                                          <p:spTgt spid="4"/>
                                        </p:tgtEl>
                                        <p:attrNameLst>
                                          <p:attrName>fill.type</p:attrName>
                                        </p:attrNameLst>
                                      </p:cBhvr>
                                      <p:to>
                                        <p:strVal val="solid"/>
                                      </p:to>
                                    </p:set>
                                    <p:set>
                                      <p:cBhvr>
                                        <p:cTn id="26" dur="2000" fill="hold"/>
                                        <p:tgtEl>
                                          <p:spTgt spid="4"/>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1000"/>
                                        <p:tgtEl>
                                          <p:spTgt spid="9"/>
                                        </p:tgtEl>
                                      </p:cBhvr>
                                    </p:animEffect>
                                    <p:anim calcmode="lin" valueType="num">
                                      <p:cBhvr>
                                        <p:cTn id="38" dur="1000" fill="hold"/>
                                        <p:tgtEl>
                                          <p:spTgt spid="9"/>
                                        </p:tgtEl>
                                        <p:attrNameLst>
                                          <p:attrName>ppt_x</p:attrName>
                                        </p:attrNameLst>
                                      </p:cBhvr>
                                      <p:tavLst>
                                        <p:tav tm="0">
                                          <p:val>
                                            <p:strVal val="#ppt_x"/>
                                          </p:val>
                                        </p:tav>
                                        <p:tav tm="100000">
                                          <p:val>
                                            <p:strVal val="#ppt_x"/>
                                          </p:val>
                                        </p:tav>
                                      </p:tavLst>
                                    </p:anim>
                                    <p:anim calcmode="lin" valueType="num">
                                      <p:cBhvr>
                                        <p:cTn id="39" dur="1000" fill="hold"/>
                                        <p:tgtEl>
                                          <p:spTgt spid="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1000"/>
                                        <p:tgtEl>
                                          <p:spTgt spid="11"/>
                                        </p:tgtEl>
                                      </p:cBhvr>
                                    </p:animEffect>
                                    <p:anim calcmode="lin" valueType="num">
                                      <p:cBhvr>
                                        <p:cTn id="48" dur="1000" fill="hold"/>
                                        <p:tgtEl>
                                          <p:spTgt spid="11"/>
                                        </p:tgtEl>
                                        <p:attrNameLst>
                                          <p:attrName>ppt_x</p:attrName>
                                        </p:attrNameLst>
                                      </p:cBhvr>
                                      <p:tavLst>
                                        <p:tav tm="0">
                                          <p:val>
                                            <p:strVal val="#ppt_x"/>
                                          </p:val>
                                        </p:tav>
                                        <p:tav tm="100000">
                                          <p:val>
                                            <p:strVal val="#ppt_x"/>
                                          </p:val>
                                        </p:tav>
                                      </p:tavLst>
                                    </p:anim>
                                    <p:anim calcmode="lin" valueType="num">
                                      <p:cBhvr>
                                        <p:cTn id="4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additive="base">
                                        <p:cTn id="54" dur="500" fill="hold"/>
                                        <p:tgtEl>
                                          <p:spTgt spid="12"/>
                                        </p:tgtEl>
                                        <p:attrNameLst>
                                          <p:attrName>ppt_x</p:attrName>
                                        </p:attrNameLst>
                                      </p:cBhvr>
                                      <p:tavLst>
                                        <p:tav tm="0">
                                          <p:val>
                                            <p:strVal val="#ppt_x"/>
                                          </p:val>
                                        </p:tav>
                                        <p:tav tm="100000">
                                          <p:val>
                                            <p:strVal val="#ppt_x"/>
                                          </p:val>
                                        </p:tav>
                                      </p:tavLst>
                                    </p:anim>
                                    <p:anim calcmode="lin" valueType="num">
                                      <p:cBhvr additive="base">
                                        <p:cTn id="55" dur="500" fill="hold"/>
                                        <p:tgtEl>
                                          <p:spTgt spid="12"/>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 calcmode="lin" valueType="num">
                                      <p:cBhvr additive="base">
                                        <p:cTn id="58" dur="500" fill="hold"/>
                                        <p:tgtEl>
                                          <p:spTgt spid="13"/>
                                        </p:tgtEl>
                                        <p:attrNameLst>
                                          <p:attrName>ppt_x</p:attrName>
                                        </p:attrNameLst>
                                      </p:cBhvr>
                                      <p:tavLst>
                                        <p:tav tm="0">
                                          <p:val>
                                            <p:strVal val="#ppt_x"/>
                                          </p:val>
                                        </p:tav>
                                        <p:tav tm="100000">
                                          <p:val>
                                            <p:strVal val="#ppt_x"/>
                                          </p:val>
                                        </p:tav>
                                      </p:tavLst>
                                    </p:anim>
                                    <p:anim calcmode="lin" valueType="num">
                                      <p:cBhvr additive="base">
                                        <p:cTn id="5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500" fill="hold"/>
                                        <p:tgtEl>
                                          <p:spTgt spid="14"/>
                                        </p:tgtEl>
                                        <p:attrNameLst>
                                          <p:attrName>ppt_x</p:attrName>
                                        </p:attrNameLst>
                                      </p:cBhvr>
                                      <p:tavLst>
                                        <p:tav tm="0">
                                          <p:val>
                                            <p:strVal val="#ppt_x"/>
                                          </p:val>
                                        </p:tav>
                                        <p:tav tm="100000">
                                          <p:val>
                                            <p:strVal val="#ppt_x"/>
                                          </p:val>
                                        </p:tav>
                                      </p:tavLst>
                                    </p:anim>
                                    <p:anim calcmode="lin" valueType="num">
                                      <p:cBhvr additive="base">
                                        <p:cTn id="6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15"/>
                                        </p:tgtEl>
                                        <p:attrNameLst>
                                          <p:attrName>style.visibility</p:attrName>
                                        </p:attrNameLst>
                                      </p:cBhvr>
                                      <p:to>
                                        <p:strVal val="visible"/>
                                      </p:to>
                                    </p:set>
                                    <p:anim calcmode="lin" valueType="num">
                                      <p:cBhvr additive="base">
                                        <p:cTn id="70" dur="500" fill="hold"/>
                                        <p:tgtEl>
                                          <p:spTgt spid="15"/>
                                        </p:tgtEl>
                                        <p:attrNameLst>
                                          <p:attrName>ppt_x</p:attrName>
                                        </p:attrNameLst>
                                      </p:cBhvr>
                                      <p:tavLst>
                                        <p:tav tm="0">
                                          <p:val>
                                            <p:strVal val="#ppt_x"/>
                                          </p:val>
                                        </p:tav>
                                        <p:tav tm="100000">
                                          <p:val>
                                            <p:strVal val="#ppt_x"/>
                                          </p:val>
                                        </p:tav>
                                      </p:tavLst>
                                    </p:anim>
                                    <p:anim calcmode="lin" valueType="num">
                                      <p:cBhvr additive="base">
                                        <p:cTn id="71" dur="500" fill="hold"/>
                                        <p:tgtEl>
                                          <p:spTgt spid="15"/>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anim calcmode="lin" valueType="num">
                                      <p:cBhvr additive="base">
                                        <p:cTn id="74" dur="500" fill="hold"/>
                                        <p:tgtEl>
                                          <p:spTgt spid="16"/>
                                        </p:tgtEl>
                                        <p:attrNameLst>
                                          <p:attrName>ppt_x</p:attrName>
                                        </p:attrNameLst>
                                      </p:cBhvr>
                                      <p:tavLst>
                                        <p:tav tm="0">
                                          <p:val>
                                            <p:strVal val="#ppt_x"/>
                                          </p:val>
                                        </p:tav>
                                        <p:tav tm="100000">
                                          <p:val>
                                            <p:strVal val="#ppt_x"/>
                                          </p:val>
                                        </p:tav>
                                      </p:tavLst>
                                    </p:anim>
                                    <p:anim calcmode="lin" valueType="num">
                                      <p:cBhvr additive="base">
                                        <p:cTn id="7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p:bldP spid="9" grpId="0" animBg="1"/>
      <p:bldP spid="10" grpId="0" animBg="1"/>
      <p:bldP spid="11" grpId="0" animBg="1"/>
      <p:bldP spid="12" grpId="0" animBg="1"/>
      <p:bldP spid="13" grpId="0" animBg="1"/>
      <p:bldP spid="14" grpId="0" animBg="1"/>
      <p:bldP spid="15" grpId="0" animBg="1"/>
      <p:bldP spid="16"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http://schemas.microsoft.com/office/2006/documentManagement/types"/>
    <ds:schemaRef ds:uri="http://purl.org/dc/terms/"/>
    <ds:schemaRef ds:uri="http://purl.org/dc/elements/1.1/"/>
    <ds:schemaRef ds:uri="http://purl.org/dc/dcmitype/"/>
    <ds:schemaRef ds:uri="71af3243-3dd4-4a8d-8c0d-dd76da1f02a5"/>
    <ds:schemaRef ds:uri="http://schemas.microsoft.com/office/infopath/2007/PartnerControls"/>
    <ds:schemaRef ds:uri="http://schemas.openxmlformats.org/package/2006/metadata/core-properties"/>
    <ds:schemaRef ds:uri="16c05727-aa75-4e4a-9b5f-8a80a116589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0</TotalTime>
  <Words>705</Words>
  <Application>Microsoft Office PowerPoint</Application>
  <PresentationFormat>Widescreen</PresentationFormat>
  <Paragraphs>180</Paragraphs>
  <Slides>16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Century Gothic</vt:lpstr>
      <vt:lpstr>Franklin Gothic Book</vt:lpstr>
      <vt:lpstr>Segoe UI</vt:lpstr>
      <vt:lpstr>Wingdings</vt:lpstr>
      <vt:lpstr>Wingdings 3</vt:lpstr>
      <vt:lpstr>Ion</vt:lpstr>
      <vt:lpstr>Laravel RESTful API</vt:lpstr>
      <vt:lpstr>What you will learn?</vt:lpstr>
      <vt:lpstr>What is the RESTful Services?</vt:lpstr>
      <vt:lpstr>PowerPoint Presentation</vt:lpstr>
      <vt:lpstr>Installation of Server</vt:lpstr>
      <vt:lpstr>Setup steps for Laravel</vt:lpstr>
      <vt:lpstr>Demo Project</vt:lpstr>
      <vt:lpstr>Decomposition of the Meeting Scheduler API</vt:lpstr>
      <vt:lpstr>Data formats</vt:lpstr>
      <vt:lpstr>Let’s Decide the HTTP Methods</vt:lpstr>
      <vt:lpstr>Let’s Map the HTTP Methods in our Project</vt:lpstr>
      <vt:lpstr>Let’s guess which routes needs to be protected?</vt:lpstr>
      <vt:lpstr>Let’s decide the Routing Styling</vt:lpstr>
      <vt:lpstr>Let’s Compare some possible route style</vt:lpstr>
      <vt:lpstr>PowerPoint Presentation</vt:lpstr>
      <vt:lpstr>Course Content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2021-02-13T12:44:39Z</dcterms:created>
  <dcterms:modified xsi:type="dcterms:W3CDTF">2021-02-15T03:21:26Z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