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sldIdLst>
    <p:sldId id="256" r:id="rId2"/>
    <p:sldId id="257"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78"/>
  </p:normalViewPr>
  <p:slideViewPr>
    <p:cSldViewPr snapToGrid="0">
      <p:cViewPr>
        <p:scale>
          <a:sx n="135" d="100"/>
          <a:sy n="135" d="100"/>
        </p:scale>
        <p:origin x="-1296"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F4A7C8F6-4FCE-B94A-8BCB-1956FB06994B}" type="datetimeFigureOut">
              <a:rPr lang="en-US" smtClean="0"/>
              <a:t>2/13/23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FCE97A99-3590-574D-9EC4-2B6C9E7B31EF}"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7028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4A7C8F6-4FCE-B94A-8BCB-1956FB06994B}" type="datetimeFigureOut">
              <a:rPr lang="en-US" smtClean="0"/>
              <a:t>2/13/23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97A99-3590-574D-9EC4-2B6C9E7B31EF}"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0177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4A7C8F6-4FCE-B94A-8BCB-1956FB06994B}" type="datetimeFigureOut">
              <a:rPr lang="en-US" smtClean="0"/>
              <a:t>2/13/23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97A99-3590-574D-9EC4-2B6C9E7B31EF}"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1832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4A7C8F6-4FCE-B94A-8BCB-1956FB06994B}" type="datetimeFigureOut">
              <a:rPr lang="en-US" smtClean="0"/>
              <a:t>2/13/23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97A99-3590-574D-9EC4-2B6C9E7B31EF}"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5790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4A7C8F6-4FCE-B94A-8BCB-1956FB06994B}" type="datetimeFigureOut">
              <a:rPr lang="en-US" smtClean="0"/>
              <a:t>2/13/23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97A99-3590-574D-9EC4-2B6C9E7B31EF}"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3424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4A7C8F6-4FCE-B94A-8BCB-1956FB06994B}" type="datetimeFigureOut">
              <a:rPr lang="en-US" smtClean="0"/>
              <a:t>2/13/23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E97A99-3590-574D-9EC4-2B6C9E7B31EF}"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1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4A7C8F6-4FCE-B94A-8BCB-1956FB06994B}" type="datetimeFigureOut">
              <a:rPr lang="en-US" smtClean="0"/>
              <a:t>2/13/23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E97A99-3590-574D-9EC4-2B6C9E7B31EF}"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8927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4A7C8F6-4FCE-B94A-8BCB-1956FB06994B}" type="datetimeFigureOut">
              <a:rPr lang="en-US" smtClean="0"/>
              <a:t>2/13/23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E97A99-3590-574D-9EC4-2B6C9E7B31EF}"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9255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A7C8F6-4FCE-B94A-8BCB-1956FB06994B}" type="datetimeFigureOut">
              <a:rPr lang="en-US" smtClean="0"/>
              <a:t>2/13/23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E97A99-3590-574D-9EC4-2B6C9E7B31EF}" type="slidenum">
              <a:rPr lang="en-US" smtClean="0"/>
              <a:t>‹#›</a:t>
            </a:fld>
            <a:endParaRPr lang="en-US"/>
          </a:p>
        </p:txBody>
      </p:sp>
    </p:spTree>
    <p:extLst>
      <p:ext uri="{BB962C8B-B14F-4D97-AF65-F5344CB8AC3E}">
        <p14:creationId xmlns:p14="http://schemas.microsoft.com/office/powerpoint/2010/main" val="470753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4A7C8F6-4FCE-B94A-8BCB-1956FB06994B}" type="datetimeFigureOut">
              <a:rPr lang="en-US" smtClean="0"/>
              <a:t>2/13/23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E97A99-3590-574D-9EC4-2B6C9E7B31EF}"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9546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4A7C8F6-4FCE-B94A-8BCB-1956FB06994B}" type="datetimeFigureOut">
              <a:rPr lang="en-US" smtClean="0"/>
              <a:t>2/13/23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FCE97A99-3590-574D-9EC4-2B6C9E7B31EF}"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7035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4A7C8F6-4FCE-B94A-8BCB-1956FB06994B}" type="datetimeFigureOut">
              <a:rPr lang="en-US" smtClean="0"/>
              <a:t>2/13/23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CE97A99-3590-574D-9EC4-2B6C9E7B31EF}"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465985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8B1E4-F903-1C3E-8BAF-F67BDEC209D5}"/>
              </a:ext>
            </a:extLst>
          </p:cNvPr>
          <p:cNvSpPr>
            <a:spLocks noGrp="1"/>
          </p:cNvSpPr>
          <p:nvPr>
            <p:ph type="ctrTitle"/>
          </p:nvPr>
        </p:nvSpPr>
        <p:spPr/>
        <p:txBody>
          <a:bodyPr>
            <a:normAutofit/>
          </a:bodyPr>
          <a:lstStyle/>
          <a:p>
            <a:r>
              <a:rPr lang="en-IN" sz="2000" b="1" i="1" dirty="0">
                <a:effectLst/>
                <a:latin typeface="AdvOT863180fb"/>
              </a:rPr>
              <a:t>Multistep electric vehicle charging station occupancy prediction using hybrid LSTM neural networks </a:t>
            </a:r>
            <a:br>
              <a:rPr lang="en-IN" sz="2000" b="1" i="1" dirty="0"/>
            </a:br>
            <a:endParaRPr lang="en-US" sz="2000" b="1" i="1" dirty="0"/>
          </a:p>
        </p:txBody>
      </p:sp>
      <p:sp>
        <p:nvSpPr>
          <p:cNvPr id="4" name="TextBox 3">
            <a:extLst>
              <a:ext uri="{FF2B5EF4-FFF2-40B4-BE49-F238E27FC236}">
                <a16:creationId xmlns:a16="http://schemas.microsoft.com/office/drawing/2014/main" id="{2A4D0791-4659-5B93-9840-F2F7D8533DAD}"/>
              </a:ext>
            </a:extLst>
          </p:cNvPr>
          <p:cNvSpPr txBox="1"/>
          <p:nvPr/>
        </p:nvSpPr>
        <p:spPr>
          <a:xfrm>
            <a:off x="2508738" y="3716215"/>
            <a:ext cx="8637073" cy="1754326"/>
          </a:xfrm>
          <a:prstGeom prst="rect">
            <a:avLst/>
          </a:prstGeom>
          <a:noFill/>
        </p:spPr>
        <p:txBody>
          <a:bodyPr wrap="square" rtlCol="0">
            <a:spAutoFit/>
          </a:bodyPr>
          <a:lstStyle/>
          <a:p>
            <a:r>
              <a:rPr lang="en-US" dirty="0"/>
              <a:t>Kushal Banda, SE20UARI086</a:t>
            </a:r>
          </a:p>
          <a:p>
            <a:r>
              <a:rPr lang="en-US" dirty="0"/>
              <a:t>Rohan Sagar, SE20UARI125</a:t>
            </a:r>
          </a:p>
          <a:p>
            <a:r>
              <a:rPr lang="en-US" dirty="0"/>
              <a:t>Sai Sujith, SE20UARI132</a:t>
            </a:r>
          </a:p>
          <a:p>
            <a:r>
              <a:rPr lang="en-US" dirty="0" err="1"/>
              <a:t>Sarath.L</a:t>
            </a:r>
            <a:r>
              <a:rPr lang="en-US" dirty="0"/>
              <a:t>, SE20UARI137</a:t>
            </a:r>
          </a:p>
          <a:p>
            <a:r>
              <a:rPr lang="en-US" dirty="0" err="1"/>
              <a:t>Vishwanath.G</a:t>
            </a:r>
            <a:r>
              <a:rPr lang="en-US" dirty="0"/>
              <a:t>, SE20UCSE229</a:t>
            </a:r>
          </a:p>
          <a:p>
            <a:endParaRPr lang="en-US" dirty="0"/>
          </a:p>
        </p:txBody>
      </p:sp>
    </p:spTree>
    <p:extLst>
      <p:ext uri="{BB962C8B-B14F-4D97-AF65-F5344CB8AC3E}">
        <p14:creationId xmlns:p14="http://schemas.microsoft.com/office/powerpoint/2010/main" val="4218579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55DCDD-CDDB-DF88-B059-649B2A4D5F79}"/>
              </a:ext>
            </a:extLst>
          </p:cNvPr>
          <p:cNvSpPr>
            <a:spLocks noGrp="1"/>
          </p:cNvSpPr>
          <p:nvPr>
            <p:ph type="title"/>
          </p:nvPr>
        </p:nvSpPr>
        <p:spPr/>
        <p:txBody>
          <a:bodyPr/>
          <a:lstStyle/>
          <a:p>
            <a:r>
              <a:rPr lang="en-US" b="1" i="1" dirty="0"/>
              <a:t>	Abstract </a:t>
            </a:r>
          </a:p>
        </p:txBody>
      </p:sp>
      <p:sp>
        <p:nvSpPr>
          <p:cNvPr id="5" name="Content Placeholder 4">
            <a:extLst>
              <a:ext uri="{FF2B5EF4-FFF2-40B4-BE49-F238E27FC236}">
                <a16:creationId xmlns:a16="http://schemas.microsoft.com/office/drawing/2014/main" id="{753EEA50-D856-469D-7550-BD1CE9076E4A}"/>
              </a:ext>
            </a:extLst>
          </p:cNvPr>
          <p:cNvSpPr>
            <a:spLocks noGrp="1"/>
          </p:cNvSpPr>
          <p:nvPr>
            <p:ph idx="1"/>
          </p:nvPr>
        </p:nvSpPr>
        <p:spPr/>
        <p:txBody>
          <a:bodyPr>
            <a:normAutofit/>
          </a:bodyPr>
          <a:lstStyle/>
          <a:p>
            <a:r>
              <a:rPr lang="en-US" sz="1800" i="1" dirty="0"/>
              <a:t> Public charging station occupancy prediction plays key importance in developing a smart charging strategy to reduce electric vehicle (EV) operator and user inconvenience.</a:t>
            </a:r>
            <a:r>
              <a:rPr lang="en-IN" sz="1800" dirty="0">
                <a:effectLst/>
              </a:rPr>
              <a:t> we propose a hybrid LSTM neural network that combines both LSTM and forward neural networks to merge het- </a:t>
            </a:r>
            <a:r>
              <a:rPr lang="en-IN" sz="1800" dirty="0" err="1">
                <a:effectLst/>
              </a:rPr>
              <a:t>erogeneous</a:t>
            </a:r>
            <a:r>
              <a:rPr lang="en-IN" sz="1800" dirty="0">
                <a:effectLst/>
              </a:rPr>
              <a:t> features for the prediction of EV charging occupancy over a planning horizon. </a:t>
            </a:r>
            <a:r>
              <a:rPr lang="en-US" sz="1800" i="1" dirty="0"/>
              <a:t>. The proposed method produces very accurate predictions (99.99% and 81.87% for 1 step (10 min) and 6 steps (1 h) ahead, respectively, and outperforms the benchmark approaches.</a:t>
            </a:r>
          </a:p>
        </p:txBody>
      </p:sp>
      <p:pic>
        <p:nvPicPr>
          <p:cNvPr id="1026" name="Picture 2" descr="8,427 Tesla Charging Images, Stock Photos &amp; Vectors | Shutterstock">
            <a:extLst>
              <a:ext uri="{FF2B5EF4-FFF2-40B4-BE49-F238E27FC236}">
                <a16:creationId xmlns:a16="http://schemas.microsoft.com/office/drawing/2014/main" id="{D54BB7FC-0D5E-0839-6989-1701CF5BDF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188" y="2057400"/>
            <a:ext cx="4953000" cy="3556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FA6F0FA-1587-0D3C-BAF4-46A1378D3CE9}"/>
              </a:ext>
            </a:extLst>
          </p:cNvPr>
          <p:cNvSpPr txBox="1"/>
          <p:nvPr/>
        </p:nvSpPr>
        <p:spPr>
          <a:xfrm>
            <a:off x="691662" y="902677"/>
            <a:ext cx="4026108" cy="523220"/>
          </a:xfrm>
          <a:prstGeom prst="rect">
            <a:avLst/>
          </a:prstGeom>
          <a:noFill/>
        </p:spPr>
        <p:txBody>
          <a:bodyPr wrap="square" rtlCol="0">
            <a:spAutoFit/>
          </a:bodyPr>
          <a:lstStyle/>
          <a:p>
            <a:r>
              <a:rPr lang="en-US" sz="2800" b="1" i="1" dirty="0"/>
              <a:t>			</a:t>
            </a:r>
            <a:r>
              <a:rPr lang="en-US" sz="2800" b="1" i="1" u="sng" dirty="0"/>
              <a:t>Abstract </a:t>
            </a:r>
            <a:r>
              <a:rPr lang="en-US" sz="2800" b="1" i="1" dirty="0"/>
              <a:t>	</a:t>
            </a:r>
          </a:p>
        </p:txBody>
      </p:sp>
    </p:spTree>
    <p:extLst>
      <p:ext uri="{BB962C8B-B14F-4D97-AF65-F5344CB8AC3E}">
        <p14:creationId xmlns:p14="http://schemas.microsoft.com/office/powerpoint/2010/main" val="2054749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BB0262-B1A5-1AED-78D6-BFCD09F71E2C}"/>
              </a:ext>
            </a:extLst>
          </p:cNvPr>
          <p:cNvSpPr>
            <a:spLocks noGrp="1"/>
          </p:cNvSpPr>
          <p:nvPr>
            <p:ph type="title"/>
          </p:nvPr>
        </p:nvSpPr>
        <p:spPr/>
        <p:txBody>
          <a:bodyPr/>
          <a:lstStyle/>
          <a:p>
            <a:r>
              <a:rPr lang="en-US" i="1" dirty="0"/>
              <a:t>		</a:t>
            </a:r>
            <a:r>
              <a:rPr lang="en-US" i="1" u="sng" dirty="0"/>
              <a:t>CHARGING DISTRIBUTIONS</a:t>
            </a:r>
          </a:p>
        </p:txBody>
      </p:sp>
      <p:sp>
        <p:nvSpPr>
          <p:cNvPr id="7" name="Content Placeholder 6">
            <a:extLst>
              <a:ext uri="{FF2B5EF4-FFF2-40B4-BE49-F238E27FC236}">
                <a16:creationId xmlns:a16="http://schemas.microsoft.com/office/drawing/2014/main" id="{DF99DB60-E80D-9665-1EE8-F6EA3D796956}"/>
              </a:ext>
            </a:extLst>
          </p:cNvPr>
          <p:cNvSpPr>
            <a:spLocks noGrp="1"/>
          </p:cNvSpPr>
          <p:nvPr>
            <p:ph sz="half" idx="2"/>
          </p:nvPr>
        </p:nvSpPr>
        <p:spPr/>
        <p:txBody>
          <a:bodyPr>
            <a:normAutofit lnSpcReduction="10000"/>
          </a:bodyPr>
          <a:lstStyle/>
          <a:p>
            <a:r>
              <a:rPr lang="en-IN" sz="2000" dirty="0">
                <a:latin typeface="AdvOT863180fb"/>
              </a:rPr>
              <a:t>P</a:t>
            </a:r>
            <a:r>
              <a:rPr lang="en-IN" sz="2000" dirty="0">
                <a:effectLst/>
                <a:latin typeface="AdvOT863180fb"/>
              </a:rPr>
              <a:t>redicting charging occupancy patterns allows charging service platforms to better manage the limited charging resources available and reduce a customer's charging waiting time loss. </a:t>
            </a:r>
            <a:endParaRPr lang="en-IN" dirty="0"/>
          </a:p>
          <a:p>
            <a:r>
              <a:rPr lang="en-IN" sz="2000" dirty="0">
                <a:effectLst/>
                <a:latin typeface="AdvOT863180fb"/>
              </a:rPr>
              <a:t>The graph shows the ‘Distribution of EV plug-in times, charging duration, and energy charged using rapid chargers on weekdays and weekends.’ </a:t>
            </a:r>
            <a:endParaRPr lang="en-IN" dirty="0"/>
          </a:p>
          <a:p>
            <a:endParaRPr lang="en-US" dirty="0"/>
          </a:p>
          <a:p>
            <a:endParaRPr lang="en-US" dirty="0"/>
          </a:p>
        </p:txBody>
      </p:sp>
      <p:pic>
        <p:nvPicPr>
          <p:cNvPr id="8" name="Content Placeholder 7">
            <a:extLst>
              <a:ext uri="{FF2B5EF4-FFF2-40B4-BE49-F238E27FC236}">
                <a16:creationId xmlns:a16="http://schemas.microsoft.com/office/drawing/2014/main" id="{3455AE6F-115D-60A0-271D-2D5E53646E5B}"/>
              </a:ext>
            </a:extLst>
          </p:cNvPr>
          <p:cNvPicPr>
            <a:picLocks noGrp="1" noChangeAspect="1"/>
          </p:cNvPicPr>
          <p:nvPr>
            <p:ph sz="half" idx="1"/>
          </p:nvPr>
        </p:nvPicPr>
        <p:blipFill>
          <a:blip r:embed="rId2"/>
          <a:stretch>
            <a:fillRect/>
          </a:stretch>
        </p:blipFill>
        <p:spPr>
          <a:xfrm>
            <a:off x="1447800" y="2017343"/>
            <a:ext cx="4645025" cy="3351825"/>
          </a:xfrm>
          <a:prstGeom prst="rect">
            <a:avLst/>
          </a:prstGeom>
        </p:spPr>
      </p:pic>
    </p:spTree>
    <p:extLst>
      <p:ext uri="{BB962C8B-B14F-4D97-AF65-F5344CB8AC3E}">
        <p14:creationId xmlns:p14="http://schemas.microsoft.com/office/powerpoint/2010/main" val="1800239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E14C3-4345-3325-AC9D-64DAD755E5E2}"/>
              </a:ext>
            </a:extLst>
          </p:cNvPr>
          <p:cNvSpPr>
            <a:spLocks noGrp="1"/>
          </p:cNvSpPr>
          <p:nvPr>
            <p:ph type="title"/>
          </p:nvPr>
        </p:nvSpPr>
        <p:spPr/>
        <p:txBody>
          <a:bodyPr/>
          <a:lstStyle/>
          <a:p>
            <a:r>
              <a:rPr lang="en-US" b="1" i="1" dirty="0"/>
              <a:t>			</a:t>
            </a:r>
            <a:r>
              <a:rPr lang="en-US" i="1" u="sng" dirty="0"/>
              <a:t>Conclusion</a:t>
            </a:r>
          </a:p>
        </p:txBody>
      </p:sp>
      <p:pic>
        <p:nvPicPr>
          <p:cNvPr id="6" name="Content Placeholder 5">
            <a:extLst>
              <a:ext uri="{FF2B5EF4-FFF2-40B4-BE49-F238E27FC236}">
                <a16:creationId xmlns:a16="http://schemas.microsoft.com/office/drawing/2014/main" id="{1DE85099-09FC-A015-AB73-B9D63EAEFA5A}"/>
              </a:ext>
            </a:extLst>
          </p:cNvPr>
          <p:cNvPicPr>
            <a:picLocks noGrp="1" noChangeAspect="1"/>
          </p:cNvPicPr>
          <p:nvPr>
            <p:ph sz="half" idx="1"/>
          </p:nvPr>
        </p:nvPicPr>
        <p:blipFill>
          <a:blip r:embed="rId2"/>
          <a:stretch>
            <a:fillRect/>
          </a:stretch>
        </p:blipFill>
        <p:spPr>
          <a:xfrm>
            <a:off x="1447800" y="2017343"/>
            <a:ext cx="4645025" cy="3750411"/>
          </a:xfrm>
        </p:spPr>
      </p:pic>
      <p:sp>
        <p:nvSpPr>
          <p:cNvPr id="4" name="Content Placeholder 3">
            <a:extLst>
              <a:ext uri="{FF2B5EF4-FFF2-40B4-BE49-F238E27FC236}">
                <a16:creationId xmlns:a16="http://schemas.microsoft.com/office/drawing/2014/main" id="{5C1F81E7-EF26-8489-04CE-8C7775B98B88}"/>
              </a:ext>
            </a:extLst>
          </p:cNvPr>
          <p:cNvSpPr>
            <a:spLocks noGrp="1"/>
          </p:cNvSpPr>
          <p:nvPr>
            <p:ph sz="half" idx="2"/>
          </p:nvPr>
        </p:nvSpPr>
        <p:spPr/>
        <p:txBody>
          <a:bodyPr>
            <a:normAutofit fontScale="92500" lnSpcReduction="20000"/>
          </a:bodyPr>
          <a:lstStyle/>
          <a:p>
            <a:r>
              <a:rPr lang="en-US" dirty="0"/>
              <a:t>An open dataset provided by the city of Dundee, UK, is used as a basis to implement our approach and verify its performance. This method is compared with four other machine learning methods and three other DL networks. In all cases, the accuracy rate and F1 score show higher performance, both for short-term prediction (10 min: þ22% improvement over the best competing approach) and long-term predictions.</a:t>
            </a:r>
          </a:p>
        </p:txBody>
      </p:sp>
    </p:spTree>
    <p:extLst>
      <p:ext uri="{BB962C8B-B14F-4D97-AF65-F5344CB8AC3E}">
        <p14:creationId xmlns:p14="http://schemas.microsoft.com/office/powerpoint/2010/main" val="146736806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{1D508079-BC8D-934B-9550-2E811154A081}tf10001119_mac</Template>
  <TotalTime>45</TotalTime>
  <Words>274</Words>
  <Application>Microsoft Macintosh PowerPoint</Application>
  <PresentationFormat>Widescreen</PresentationFormat>
  <Paragraphs>14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AdvOT863180fb</vt:lpstr>
      <vt:lpstr>Arial</vt:lpstr>
      <vt:lpstr>Gill Sans MT</vt:lpstr>
      <vt:lpstr>Gallery</vt:lpstr>
      <vt:lpstr>Multistep electric vehicle charging station occupancy prediction using hybrid LSTM neural networks  </vt:lpstr>
      <vt:lpstr> Abstract </vt:lpstr>
      <vt:lpstr>  CHARGING DISTRIBUTIONS</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Multistep electric vehicle charging station occupancy prediction using hybrid LSTM neural networks  </dc:title>
  <dc:creator>Kushal Banda</dc:creator>
  <cp:lastModifiedBy>Kushal Banda</cp:lastModifiedBy>
  <cp:revision>2</cp:revision>
  <dcterms:created xsi:type="dcterms:W3CDTF">2023-02-13T05:12:36Z</dcterms:created>
  <dcterms:modified xsi:type="dcterms:W3CDTF">2023-02-13T06:26:27Z</dcterms:modified>
</cp:coreProperties>
</file>