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2004" y="888238"/>
            <a:ext cx="5968390" cy="360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888238"/>
            <a:ext cx="2977515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Python Workshop</a:t>
            </a:r>
            <a:r>
              <a:rPr dirty="0" spc="-15"/>
              <a:t> </a:t>
            </a:r>
            <a:r>
              <a:rPr dirty="0" spc="-10"/>
              <a:t>Details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04" y="1798066"/>
            <a:ext cx="2663190" cy="1145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Carlito"/>
                <a:cs typeface="Carlito"/>
              </a:rPr>
              <a:t>This </a:t>
            </a:r>
            <a:r>
              <a:rPr dirty="0" sz="1200" spc="-5">
                <a:latin typeface="Carlito"/>
                <a:cs typeface="Carlito"/>
              </a:rPr>
              <a:t>document contains </a:t>
            </a:r>
            <a:r>
              <a:rPr dirty="0" sz="1200">
                <a:latin typeface="Carlito"/>
                <a:cs typeface="Carlito"/>
              </a:rPr>
              <a:t>details</a:t>
            </a:r>
            <a:r>
              <a:rPr dirty="0" sz="1200" spc="-35">
                <a:latin typeface="Carlito"/>
                <a:cs typeface="Carlito"/>
              </a:rPr>
              <a:t> </a:t>
            </a:r>
            <a:r>
              <a:rPr dirty="0" sz="1200" spc="-5">
                <a:latin typeface="Carlito"/>
                <a:cs typeface="Carlito"/>
              </a:rPr>
              <a:t>on</a:t>
            </a:r>
            <a:endParaRPr sz="1200">
              <a:latin typeface="Carlito"/>
              <a:cs typeface="Carlito"/>
            </a:endParaRPr>
          </a:p>
          <a:p>
            <a:pPr marL="469265" indent="-228600">
              <a:lnSpc>
                <a:spcPct val="100000"/>
              </a:lnSpc>
              <a:spcBef>
                <a:spcPts val="102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Carlito"/>
                <a:cs typeface="Carlito"/>
              </a:rPr>
              <a:t>Workshop</a:t>
            </a:r>
            <a:r>
              <a:rPr dirty="0" sz="1200" spc="5">
                <a:latin typeface="Carlito"/>
                <a:cs typeface="Carlito"/>
              </a:rPr>
              <a:t> </a:t>
            </a:r>
            <a:r>
              <a:rPr dirty="0" sz="1200" spc="-5">
                <a:latin typeface="Carlito"/>
                <a:cs typeface="Carlito"/>
              </a:rPr>
              <a:t>Objective</a:t>
            </a:r>
            <a:endParaRPr sz="1200">
              <a:latin typeface="Carlito"/>
              <a:cs typeface="Carlito"/>
            </a:endParaRPr>
          </a:p>
          <a:p>
            <a:pPr marL="469265" indent="-228600">
              <a:lnSpc>
                <a:spcPct val="100000"/>
              </a:lnSpc>
              <a:spcBef>
                <a:spcPts val="20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Carlito"/>
                <a:cs typeface="Carlito"/>
              </a:rPr>
              <a:t>Workshop Scheduling and</a:t>
            </a:r>
            <a:r>
              <a:rPr dirty="0" sz="1200">
                <a:latin typeface="Carlito"/>
                <a:cs typeface="Carlito"/>
              </a:rPr>
              <a:t> </a:t>
            </a:r>
            <a:r>
              <a:rPr dirty="0" sz="1200" spc="-5">
                <a:latin typeface="Carlito"/>
                <a:cs typeface="Carlito"/>
              </a:rPr>
              <a:t>Timeline</a:t>
            </a:r>
            <a:endParaRPr sz="1200">
              <a:latin typeface="Carlito"/>
              <a:cs typeface="Carlito"/>
            </a:endParaRPr>
          </a:p>
          <a:p>
            <a:pPr marL="469265" indent="-228600">
              <a:lnSpc>
                <a:spcPct val="100000"/>
              </a:lnSpc>
              <a:spcBef>
                <a:spcPts val="204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>
                <a:latin typeface="Carlito"/>
                <a:cs typeface="Carlito"/>
              </a:rPr>
              <a:t>Group</a:t>
            </a:r>
            <a:r>
              <a:rPr dirty="0" sz="1200" spc="-10">
                <a:latin typeface="Carlito"/>
                <a:cs typeface="Carlito"/>
              </a:rPr>
              <a:t> </a:t>
            </a:r>
            <a:r>
              <a:rPr dirty="0" sz="1200" spc="-5">
                <a:latin typeface="Carlito"/>
                <a:cs typeface="Carlito"/>
              </a:rPr>
              <a:t>Responsibilities</a:t>
            </a:r>
            <a:endParaRPr sz="1200">
              <a:latin typeface="Carlito"/>
              <a:cs typeface="Carlito"/>
            </a:endParaRPr>
          </a:p>
          <a:p>
            <a:pPr marL="469265" indent="-228600">
              <a:lnSpc>
                <a:spcPct val="100000"/>
              </a:lnSpc>
              <a:spcBef>
                <a:spcPts val="19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Carlito"/>
                <a:cs typeface="Carlito"/>
              </a:rPr>
              <a:t>Project</a:t>
            </a:r>
            <a:r>
              <a:rPr dirty="0" sz="1200" spc="-10">
                <a:latin typeface="Carlito"/>
                <a:cs typeface="Carlito"/>
              </a:rPr>
              <a:t> </a:t>
            </a:r>
            <a:r>
              <a:rPr dirty="0" sz="1200" spc="-5">
                <a:latin typeface="Carlito"/>
                <a:cs typeface="Carlito"/>
              </a:rPr>
              <a:t>Evaluations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8577833"/>
            <a:ext cx="2484755" cy="5416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>
                <a:latin typeface="Carlito"/>
                <a:cs typeface="Carlito"/>
              </a:rPr>
              <a:t>Created by: Kushal Sharma</a:t>
            </a:r>
            <a:r>
              <a:rPr dirty="0" sz="1300" spc="5">
                <a:latin typeface="Carlito"/>
                <a:cs typeface="Carlito"/>
              </a:rPr>
              <a:t> </a:t>
            </a:r>
            <a:r>
              <a:rPr dirty="0" sz="1300" spc="-5">
                <a:latin typeface="Carlito"/>
                <a:cs typeface="Carlito"/>
              </a:rPr>
              <a:t>Bastakoti</a:t>
            </a:r>
            <a:endParaRPr sz="13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dirty="0" sz="1300" spc="-5">
                <a:latin typeface="Carlito"/>
                <a:cs typeface="Carlito"/>
              </a:rPr>
              <a:t>Date:</a:t>
            </a:r>
            <a:r>
              <a:rPr dirty="0" sz="1300" spc="-10">
                <a:latin typeface="Carlito"/>
                <a:cs typeface="Carlito"/>
              </a:rPr>
              <a:t> </a:t>
            </a:r>
            <a:r>
              <a:rPr dirty="0" sz="1300" spc="-5">
                <a:latin typeface="Carlito"/>
                <a:cs typeface="Carlito"/>
              </a:rPr>
              <a:t>12/21/2021</a:t>
            </a:r>
            <a:endParaRPr sz="13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8238"/>
            <a:ext cx="5957570" cy="31299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 b="1">
                <a:latin typeface="Carlito"/>
                <a:cs typeface="Carlito"/>
              </a:rPr>
              <a:t>Workshop Objective</a:t>
            </a:r>
            <a:endParaRPr sz="2200">
              <a:latin typeface="Carlito"/>
              <a:cs typeface="Carlito"/>
            </a:endParaRPr>
          </a:p>
          <a:p>
            <a:pPr marL="469265" indent="-228600">
              <a:lnSpc>
                <a:spcPct val="100000"/>
              </a:lnSpc>
              <a:spcBef>
                <a:spcPts val="116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600" spc="-5">
                <a:latin typeface="Carlito"/>
                <a:cs typeface="Carlito"/>
              </a:rPr>
              <a:t>Be able to read </a:t>
            </a:r>
            <a:r>
              <a:rPr dirty="0" sz="1600">
                <a:latin typeface="Carlito"/>
                <a:cs typeface="Carlito"/>
              </a:rPr>
              <a:t>and </a:t>
            </a:r>
            <a:r>
              <a:rPr dirty="0" sz="1600" spc="-5">
                <a:latin typeface="Carlito"/>
                <a:cs typeface="Carlito"/>
              </a:rPr>
              <a:t>write all of python</a:t>
            </a:r>
            <a:r>
              <a:rPr dirty="0" sz="1600" spc="25">
                <a:latin typeface="Carlito"/>
                <a:cs typeface="Carlito"/>
              </a:rPr>
              <a:t> </a:t>
            </a:r>
            <a:r>
              <a:rPr dirty="0" sz="1600" spc="-5">
                <a:latin typeface="Carlito"/>
                <a:cs typeface="Carlito"/>
              </a:rPr>
              <a:t>syntax.</a:t>
            </a:r>
            <a:endParaRPr sz="1600">
              <a:latin typeface="Carlito"/>
              <a:cs typeface="Carlito"/>
            </a:endParaRPr>
          </a:p>
          <a:p>
            <a:pPr marL="469265" marR="197485">
              <a:lnSpc>
                <a:spcPct val="109400"/>
              </a:lnSpc>
              <a:spcBef>
                <a:spcPts val="815"/>
              </a:spcBef>
            </a:pPr>
            <a:r>
              <a:rPr dirty="0" sz="1600" spc="-5">
                <a:latin typeface="Carlito"/>
                <a:cs typeface="Carlito"/>
              </a:rPr>
              <a:t>This objective is pretty self-explanatory, we hope that each  participant has good understanding of POP and </a:t>
            </a:r>
            <a:r>
              <a:rPr dirty="0" sz="1600" spc="-10">
                <a:latin typeface="Carlito"/>
                <a:cs typeface="Carlito"/>
              </a:rPr>
              <a:t>OOP</a:t>
            </a:r>
            <a:r>
              <a:rPr dirty="0" sz="1600" spc="85">
                <a:latin typeface="Carlito"/>
                <a:cs typeface="Carlito"/>
              </a:rPr>
              <a:t> </a:t>
            </a:r>
            <a:r>
              <a:rPr dirty="0" sz="1600" spc="-5">
                <a:latin typeface="Carlito"/>
                <a:cs typeface="Carlito"/>
              </a:rPr>
              <a:t>paradigms.</a:t>
            </a:r>
            <a:endParaRPr sz="1600">
              <a:latin typeface="Carlito"/>
              <a:cs typeface="Carlito"/>
            </a:endParaRPr>
          </a:p>
          <a:p>
            <a:pPr marL="469265" marR="5080" indent="-228600">
              <a:lnSpc>
                <a:spcPct val="109400"/>
              </a:lnSpc>
              <a:spcBef>
                <a:spcPts val="90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600" spc="-5">
                <a:latin typeface="Carlito"/>
                <a:cs typeface="Carlito"/>
              </a:rPr>
              <a:t>Create a custom </a:t>
            </a:r>
            <a:r>
              <a:rPr dirty="0" sz="1600">
                <a:latin typeface="Carlito"/>
                <a:cs typeface="Carlito"/>
              </a:rPr>
              <a:t>real-life </a:t>
            </a:r>
            <a:r>
              <a:rPr dirty="0" sz="1600" spc="-5">
                <a:latin typeface="Carlito"/>
                <a:cs typeface="Carlito"/>
              </a:rPr>
              <a:t>application that </a:t>
            </a:r>
            <a:r>
              <a:rPr dirty="0" sz="1600" spc="-10">
                <a:latin typeface="Carlito"/>
                <a:cs typeface="Carlito"/>
              </a:rPr>
              <a:t>solves </a:t>
            </a:r>
            <a:r>
              <a:rPr dirty="0" sz="1600" spc="-5">
                <a:latin typeface="Carlito"/>
                <a:cs typeface="Carlito"/>
              </a:rPr>
              <a:t>a specific </a:t>
            </a:r>
            <a:r>
              <a:rPr dirty="0" sz="1600" spc="-10">
                <a:latin typeface="Carlito"/>
                <a:cs typeface="Carlito"/>
              </a:rPr>
              <a:t>problem  </a:t>
            </a:r>
            <a:r>
              <a:rPr dirty="0" sz="1600" spc="-5">
                <a:latin typeface="Carlito"/>
                <a:cs typeface="Carlito"/>
              </a:rPr>
              <a:t>or automates a </a:t>
            </a:r>
            <a:r>
              <a:rPr dirty="0" sz="1600">
                <a:latin typeface="Carlito"/>
                <a:cs typeface="Carlito"/>
              </a:rPr>
              <a:t>real-life</a:t>
            </a:r>
            <a:r>
              <a:rPr dirty="0" sz="1600" spc="5">
                <a:latin typeface="Carlito"/>
                <a:cs typeface="Carlito"/>
              </a:rPr>
              <a:t> </a:t>
            </a:r>
            <a:r>
              <a:rPr dirty="0" sz="1600" spc="-5">
                <a:latin typeface="Carlito"/>
                <a:cs typeface="Carlito"/>
              </a:rPr>
              <a:t>task.</a:t>
            </a:r>
            <a:endParaRPr sz="1600">
              <a:latin typeface="Carlito"/>
              <a:cs typeface="Carlito"/>
            </a:endParaRPr>
          </a:p>
          <a:p>
            <a:pPr marL="469265" marR="99695" indent="-228600">
              <a:lnSpc>
                <a:spcPct val="110000"/>
              </a:lnSpc>
              <a:spcBef>
                <a:spcPts val="8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600" spc="-5">
                <a:latin typeface="Carlito"/>
                <a:cs typeface="Carlito"/>
              </a:rPr>
              <a:t>Create and deploy a Django Server </a:t>
            </a:r>
            <a:r>
              <a:rPr dirty="0" sz="1600">
                <a:latin typeface="Carlito"/>
                <a:cs typeface="Carlito"/>
              </a:rPr>
              <a:t>and </a:t>
            </a:r>
            <a:r>
              <a:rPr dirty="0" sz="1600" spc="-5">
                <a:latin typeface="Carlito"/>
                <a:cs typeface="Carlito"/>
              </a:rPr>
              <a:t>create a personal website  that </a:t>
            </a:r>
            <a:r>
              <a:rPr dirty="0" sz="1600" spc="-10">
                <a:latin typeface="Carlito"/>
                <a:cs typeface="Carlito"/>
              </a:rPr>
              <a:t>solves </a:t>
            </a:r>
            <a:r>
              <a:rPr dirty="0" sz="1600" spc="-5">
                <a:latin typeface="Carlito"/>
                <a:cs typeface="Carlito"/>
              </a:rPr>
              <a:t>a real-life </a:t>
            </a:r>
            <a:r>
              <a:rPr dirty="0" sz="1600" spc="-10">
                <a:latin typeface="Carlito"/>
                <a:cs typeface="Carlito"/>
              </a:rPr>
              <a:t>business</a:t>
            </a:r>
            <a:r>
              <a:rPr dirty="0" sz="1600" spc="10">
                <a:latin typeface="Carlito"/>
                <a:cs typeface="Carlito"/>
              </a:rPr>
              <a:t> </a:t>
            </a:r>
            <a:r>
              <a:rPr dirty="0" sz="1600" spc="-5">
                <a:latin typeface="Carlito"/>
                <a:cs typeface="Carlito"/>
              </a:rPr>
              <a:t>problem.</a:t>
            </a:r>
            <a:endParaRPr sz="1600">
              <a:latin typeface="Carlito"/>
              <a:cs typeface="Carlito"/>
            </a:endParaRPr>
          </a:p>
          <a:p>
            <a:pPr marL="469265" marR="287020" indent="-228600">
              <a:lnSpc>
                <a:spcPct val="110000"/>
              </a:lnSpc>
              <a:spcBef>
                <a:spcPts val="7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600" spc="-5">
                <a:latin typeface="Carlito"/>
                <a:cs typeface="Carlito"/>
              </a:rPr>
              <a:t>Introduction to Machine </a:t>
            </a:r>
            <a:r>
              <a:rPr dirty="0" sz="1600" spc="-10">
                <a:latin typeface="Carlito"/>
                <a:cs typeface="Carlito"/>
              </a:rPr>
              <a:t>Learning </a:t>
            </a:r>
            <a:r>
              <a:rPr dirty="0" sz="1600">
                <a:latin typeface="Carlito"/>
                <a:cs typeface="Carlito"/>
              </a:rPr>
              <a:t>and </a:t>
            </a:r>
            <a:r>
              <a:rPr dirty="0" sz="1600" spc="-10">
                <a:latin typeface="Carlito"/>
                <a:cs typeface="Carlito"/>
              </a:rPr>
              <a:t>deploying </a:t>
            </a:r>
            <a:r>
              <a:rPr dirty="0" sz="1600" spc="5">
                <a:latin typeface="Carlito"/>
                <a:cs typeface="Carlito"/>
              </a:rPr>
              <a:t>AI’s </a:t>
            </a:r>
            <a:r>
              <a:rPr dirty="0" sz="1600">
                <a:latin typeface="Carlito"/>
                <a:cs typeface="Carlito"/>
              </a:rPr>
              <a:t>related </a:t>
            </a:r>
            <a:r>
              <a:rPr dirty="0" sz="1600" spc="-5">
                <a:latin typeface="Carlito"/>
                <a:cs typeface="Carlito"/>
              </a:rPr>
              <a:t>to  facial recognition, </a:t>
            </a:r>
            <a:r>
              <a:rPr dirty="0" sz="1600">
                <a:latin typeface="Carlito"/>
                <a:cs typeface="Carlito"/>
              </a:rPr>
              <a:t>game </a:t>
            </a:r>
            <a:r>
              <a:rPr dirty="0" sz="1600" spc="-10">
                <a:latin typeface="Carlito"/>
                <a:cs typeface="Carlito"/>
              </a:rPr>
              <a:t>engines, </a:t>
            </a:r>
            <a:r>
              <a:rPr dirty="0" sz="1600" spc="-5">
                <a:latin typeface="Carlito"/>
                <a:cs typeface="Carlito"/>
              </a:rPr>
              <a:t>stock analyzer,</a:t>
            </a:r>
            <a:r>
              <a:rPr dirty="0" sz="1600" spc="1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etc.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698676"/>
            <a:ext cx="5752465" cy="4144010"/>
          </a:xfrm>
          <a:prstGeom prst="rect">
            <a:avLst/>
          </a:prstGeom>
        </p:spPr>
        <p:txBody>
          <a:bodyPr wrap="square" lIns="0" tIns="201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85"/>
              </a:spcBef>
            </a:pPr>
            <a:r>
              <a:rPr dirty="0" sz="2200" spc="-10" b="1">
                <a:latin typeface="Carlito"/>
                <a:cs typeface="Carlito"/>
              </a:rPr>
              <a:t>Timeline</a:t>
            </a:r>
            <a:endParaRPr sz="2200">
              <a:latin typeface="Carlito"/>
              <a:cs typeface="Carlito"/>
            </a:endParaRPr>
          </a:p>
          <a:p>
            <a:pPr marL="469265" marR="43180" indent="-228600">
              <a:lnSpc>
                <a:spcPct val="110000"/>
              </a:lnSpc>
              <a:spcBef>
                <a:spcPts val="890"/>
              </a:spcBef>
              <a:buAutoNum type="arabicPeriod"/>
              <a:tabLst>
                <a:tab pos="469900" algn="l"/>
              </a:tabLst>
            </a:pPr>
            <a:r>
              <a:rPr dirty="0" sz="1600" spc="-5">
                <a:latin typeface="Carlito"/>
                <a:cs typeface="Carlito"/>
              </a:rPr>
              <a:t>Introduction to OOP and POP paradigms of python will be </a:t>
            </a:r>
            <a:r>
              <a:rPr dirty="0" sz="1600" spc="-10">
                <a:latin typeface="Carlito"/>
                <a:cs typeface="Carlito"/>
              </a:rPr>
              <a:t>done  </a:t>
            </a:r>
            <a:r>
              <a:rPr dirty="0" sz="1600" spc="-5">
                <a:latin typeface="Carlito"/>
                <a:cs typeface="Carlito"/>
              </a:rPr>
              <a:t>within the first </a:t>
            </a:r>
            <a:r>
              <a:rPr dirty="0" sz="1600" spc="-10">
                <a:latin typeface="Carlito"/>
                <a:cs typeface="Carlito"/>
              </a:rPr>
              <a:t>week.</a:t>
            </a:r>
            <a:endParaRPr sz="1600">
              <a:latin typeface="Carlito"/>
              <a:cs typeface="Carlito"/>
            </a:endParaRPr>
          </a:p>
          <a:p>
            <a:pPr marL="469265" indent="-228600">
              <a:lnSpc>
                <a:spcPct val="100000"/>
              </a:lnSpc>
              <a:spcBef>
                <a:spcPts val="180"/>
              </a:spcBef>
              <a:buAutoNum type="arabicPeriod"/>
              <a:tabLst>
                <a:tab pos="469900" algn="l"/>
              </a:tabLst>
            </a:pPr>
            <a:r>
              <a:rPr dirty="0" sz="1600" spc="-5">
                <a:latin typeface="Carlito"/>
                <a:cs typeface="Carlito"/>
              </a:rPr>
              <a:t>The </a:t>
            </a:r>
            <a:r>
              <a:rPr dirty="0" sz="1600" spc="-10">
                <a:latin typeface="Carlito"/>
                <a:cs typeface="Carlito"/>
              </a:rPr>
              <a:t>next </a:t>
            </a:r>
            <a:r>
              <a:rPr dirty="0" sz="1600" spc="-5">
                <a:latin typeface="Carlito"/>
                <a:cs typeface="Carlito"/>
              </a:rPr>
              <a:t>3 weeks will be given to create a </a:t>
            </a:r>
            <a:r>
              <a:rPr dirty="0" sz="1600">
                <a:latin typeface="Carlito"/>
                <a:cs typeface="Carlito"/>
              </a:rPr>
              <a:t>real-life</a:t>
            </a:r>
            <a:r>
              <a:rPr dirty="0" sz="1600" spc="70">
                <a:latin typeface="Carlito"/>
                <a:cs typeface="Carlito"/>
              </a:rPr>
              <a:t> </a:t>
            </a:r>
            <a:r>
              <a:rPr dirty="0" sz="1600" spc="-5">
                <a:latin typeface="Carlito"/>
                <a:cs typeface="Carlito"/>
              </a:rPr>
              <a:t>application.</a:t>
            </a:r>
            <a:endParaRPr sz="1600">
              <a:latin typeface="Carlito"/>
              <a:cs typeface="Carlito"/>
            </a:endParaRPr>
          </a:p>
          <a:p>
            <a:pPr marL="469265" marR="145415" indent="-228600">
              <a:lnSpc>
                <a:spcPct val="110000"/>
              </a:lnSpc>
              <a:buAutoNum type="arabicPeriod"/>
              <a:tabLst>
                <a:tab pos="469900" algn="l"/>
              </a:tabLst>
            </a:pPr>
            <a:r>
              <a:rPr dirty="0" sz="1600" spc="-5">
                <a:latin typeface="Carlito"/>
                <a:cs typeface="Carlito"/>
              </a:rPr>
              <a:t>The first week of </a:t>
            </a:r>
            <a:r>
              <a:rPr dirty="0" sz="1600">
                <a:latin typeface="Carlito"/>
                <a:cs typeface="Carlito"/>
              </a:rPr>
              <a:t>the </a:t>
            </a:r>
            <a:r>
              <a:rPr dirty="0" sz="1600" spc="-10">
                <a:latin typeface="Carlito"/>
                <a:cs typeface="Carlito"/>
              </a:rPr>
              <a:t>next </a:t>
            </a:r>
            <a:r>
              <a:rPr dirty="0" sz="1600" spc="-5">
                <a:latin typeface="Carlito"/>
                <a:cs typeface="Carlito"/>
              </a:rPr>
              <a:t>month we will evaluate applications  </a:t>
            </a:r>
            <a:r>
              <a:rPr dirty="0" sz="1600" spc="-10">
                <a:latin typeface="Carlito"/>
                <a:cs typeface="Carlito"/>
              </a:rPr>
              <a:t>developed </a:t>
            </a:r>
            <a:r>
              <a:rPr dirty="0" sz="1600" spc="-5">
                <a:latin typeface="Carlito"/>
                <a:cs typeface="Carlito"/>
              </a:rPr>
              <a:t>by the</a:t>
            </a:r>
            <a:r>
              <a:rPr dirty="0" sz="1600" spc="15">
                <a:latin typeface="Carlito"/>
                <a:cs typeface="Carlito"/>
              </a:rPr>
              <a:t> </a:t>
            </a:r>
            <a:r>
              <a:rPr dirty="0" sz="1600" spc="-5">
                <a:latin typeface="Carlito"/>
                <a:cs typeface="Carlito"/>
              </a:rPr>
              <a:t>participants.</a:t>
            </a:r>
            <a:endParaRPr sz="1600">
              <a:latin typeface="Carlito"/>
              <a:cs typeface="Carlito"/>
            </a:endParaRPr>
          </a:p>
          <a:p>
            <a:pPr marL="469265" indent="-228600">
              <a:lnSpc>
                <a:spcPct val="100000"/>
              </a:lnSpc>
              <a:spcBef>
                <a:spcPts val="180"/>
              </a:spcBef>
              <a:buAutoNum type="arabicPeriod"/>
              <a:tabLst>
                <a:tab pos="469900" algn="l"/>
              </a:tabLst>
            </a:pPr>
            <a:r>
              <a:rPr dirty="0" sz="1600" spc="-5">
                <a:latin typeface="Carlito"/>
                <a:cs typeface="Carlito"/>
              </a:rPr>
              <a:t>The </a:t>
            </a:r>
            <a:r>
              <a:rPr dirty="0" sz="1600" spc="-10">
                <a:latin typeface="Carlito"/>
                <a:cs typeface="Carlito"/>
              </a:rPr>
              <a:t>next </a:t>
            </a:r>
            <a:r>
              <a:rPr dirty="0" sz="1600" spc="-5">
                <a:latin typeface="Carlito"/>
                <a:cs typeface="Carlito"/>
              </a:rPr>
              <a:t>week we will start to learn</a:t>
            </a:r>
            <a:r>
              <a:rPr dirty="0" sz="1600" spc="40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Django.</a:t>
            </a:r>
            <a:endParaRPr sz="1600">
              <a:latin typeface="Carlito"/>
              <a:cs typeface="Carlito"/>
            </a:endParaRPr>
          </a:p>
          <a:p>
            <a:pPr marL="469265" indent="-228600">
              <a:lnSpc>
                <a:spcPct val="100000"/>
              </a:lnSpc>
              <a:spcBef>
                <a:spcPts val="195"/>
              </a:spcBef>
              <a:buAutoNum type="arabicPeriod"/>
              <a:tabLst>
                <a:tab pos="469900" algn="l"/>
              </a:tabLst>
            </a:pPr>
            <a:r>
              <a:rPr dirty="0" sz="1600" spc="-5">
                <a:latin typeface="Carlito"/>
                <a:cs typeface="Carlito"/>
              </a:rPr>
              <a:t>Within the </a:t>
            </a:r>
            <a:r>
              <a:rPr dirty="0" sz="1600" spc="-10">
                <a:latin typeface="Carlito"/>
                <a:cs typeface="Carlito"/>
              </a:rPr>
              <a:t>next </a:t>
            </a:r>
            <a:r>
              <a:rPr dirty="0" sz="1600" spc="-5">
                <a:latin typeface="Carlito"/>
                <a:cs typeface="Carlito"/>
              </a:rPr>
              <a:t>5 weeks </a:t>
            </a:r>
            <a:r>
              <a:rPr dirty="0" sz="1600">
                <a:latin typeface="Carlito"/>
                <a:cs typeface="Carlito"/>
              </a:rPr>
              <a:t>we </a:t>
            </a:r>
            <a:r>
              <a:rPr dirty="0" sz="1600" spc="-5">
                <a:latin typeface="Carlito"/>
                <a:cs typeface="Carlito"/>
              </a:rPr>
              <a:t>will </a:t>
            </a:r>
            <a:r>
              <a:rPr dirty="0" sz="1600" spc="-10">
                <a:latin typeface="Carlito"/>
                <a:cs typeface="Carlito"/>
              </a:rPr>
              <a:t>deploy </a:t>
            </a:r>
            <a:r>
              <a:rPr dirty="0" sz="1600" spc="-5">
                <a:latin typeface="Carlito"/>
                <a:cs typeface="Carlito"/>
              </a:rPr>
              <a:t>a live Django</a:t>
            </a:r>
            <a:r>
              <a:rPr dirty="0" sz="1600" spc="45">
                <a:latin typeface="Carlito"/>
                <a:cs typeface="Carlito"/>
              </a:rPr>
              <a:t> </a:t>
            </a:r>
            <a:r>
              <a:rPr dirty="0" sz="1600" spc="-5">
                <a:latin typeface="Carlito"/>
                <a:cs typeface="Carlito"/>
              </a:rPr>
              <a:t>server.</a:t>
            </a:r>
            <a:endParaRPr sz="1600">
              <a:latin typeface="Carlito"/>
              <a:cs typeface="Carlito"/>
            </a:endParaRPr>
          </a:p>
          <a:p>
            <a:pPr marL="469265" marR="484505" indent="-228600">
              <a:lnSpc>
                <a:spcPct val="109400"/>
              </a:lnSpc>
              <a:spcBef>
                <a:spcPts val="10"/>
              </a:spcBef>
              <a:buAutoNum type="arabicPeriod"/>
              <a:tabLst>
                <a:tab pos="469900" algn="l"/>
              </a:tabLst>
            </a:pPr>
            <a:r>
              <a:rPr dirty="0" sz="1600" spc="-5">
                <a:latin typeface="Carlito"/>
                <a:cs typeface="Carlito"/>
              </a:rPr>
              <a:t>The </a:t>
            </a:r>
            <a:r>
              <a:rPr dirty="0" sz="1600" spc="-10">
                <a:latin typeface="Carlito"/>
                <a:cs typeface="Carlito"/>
              </a:rPr>
              <a:t>next </a:t>
            </a:r>
            <a:r>
              <a:rPr dirty="0" sz="1600" spc="-5">
                <a:latin typeface="Carlito"/>
                <a:cs typeface="Carlito"/>
              </a:rPr>
              <a:t>week we will evaluate the </a:t>
            </a:r>
            <a:r>
              <a:rPr dirty="0" sz="1600" spc="-10">
                <a:latin typeface="Carlito"/>
                <a:cs typeface="Carlito"/>
              </a:rPr>
              <a:t>project </a:t>
            </a:r>
            <a:r>
              <a:rPr dirty="0" sz="1600" spc="-5">
                <a:latin typeface="Carlito"/>
                <a:cs typeface="Carlito"/>
              </a:rPr>
              <a:t>and organize a  </a:t>
            </a:r>
            <a:r>
              <a:rPr dirty="0" sz="1600" spc="-10">
                <a:latin typeface="Carlito"/>
                <a:cs typeface="Carlito"/>
              </a:rPr>
              <a:t>seminar </a:t>
            </a:r>
            <a:r>
              <a:rPr dirty="0" sz="1600" spc="-5">
                <a:latin typeface="Carlito"/>
                <a:cs typeface="Carlito"/>
              </a:rPr>
              <a:t>to </a:t>
            </a:r>
            <a:r>
              <a:rPr dirty="0" sz="1600">
                <a:latin typeface="Carlito"/>
                <a:cs typeface="Carlito"/>
              </a:rPr>
              <a:t>present </a:t>
            </a:r>
            <a:r>
              <a:rPr dirty="0" sz="1600" spc="-10">
                <a:latin typeface="Carlito"/>
                <a:cs typeface="Carlito"/>
              </a:rPr>
              <a:t>projects </a:t>
            </a:r>
            <a:r>
              <a:rPr dirty="0" sz="1600" spc="-5">
                <a:latin typeface="Carlito"/>
                <a:cs typeface="Carlito"/>
              </a:rPr>
              <a:t>done </a:t>
            </a:r>
            <a:r>
              <a:rPr dirty="0" sz="1600">
                <a:latin typeface="Carlito"/>
                <a:cs typeface="Carlito"/>
              </a:rPr>
              <a:t>by </a:t>
            </a:r>
            <a:r>
              <a:rPr dirty="0" sz="1600" spc="-5">
                <a:latin typeface="Carlito"/>
                <a:cs typeface="Carlito"/>
              </a:rPr>
              <a:t>the</a:t>
            </a:r>
            <a:r>
              <a:rPr dirty="0" sz="1600" spc="15">
                <a:latin typeface="Carlito"/>
                <a:cs typeface="Carlito"/>
              </a:rPr>
              <a:t> </a:t>
            </a:r>
            <a:r>
              <a:rPr dirty="0" sz="1600" spc="-5">
                <a:latin typeface="Carlito"/>
                <a:cs typeface="Carlito"/>
              </a:rPr>
              <a:t>participants.</a:t>
            </a:r>
            <a:endParaRPr sz="1600">
              <a:latin typeface="Carlito"/>
              <a:cs typeface="Carlito"/>
            </a:endParaRPr>
          </a:p>
          <a:p>
            <a:pPr marL="469265" marR="5080" indent="-228600">
              <a:lnSpc>
                <a:spcPct val="110000"/>
              </a:lnSpc>
              <a:buAutoNum type="arabicPeriod"/>
              <a:tabLst>
                <a:tab pos="469900" algn="l"/>
              </a:tabLst>
            </a:pPr>
            <a:r>
              <a:rPr dirty="0" sz="1600" spc="-10">
                <a:latin typeface="Carlito"/>
                <a:cs typeface="Carlito"/>
              </a:rPr>
              <a:t>We </a:t>
            </a:r>
            <a:r>
              <a:rPr dirty="0" sz="1600" spc="-5">
                <a:latin typeface="Carlito"/>
                <a:cs typeface="Carlito"/>
              </a:rPr>
              <a:t>will then start to learn Machine Learning and AI for the </a:t>
            </a:r>
            <a:r>
              <a:rPr dirty="0" sz="1600" spc="-10">
                <a:latin typeface="Carlito"/>
                <a:cs typeface="Carlito"/>
              </a:rPr>
              <a:t>next  </a:t>
            </a:r>
            <a:r>
              <a:rPr dirty="0" sz="1600" spc="-5">
                <a:latin typeface="Carlito"/>
                <a:cs typeface="Carlito"/>
              </a:rPr>
              <a:t>month and write our </a:t>
            </a:r>
            <a:r>
              <a:rPr dirty="0" sz="1600" spc="-10">
                <a:latin typeface="Carlito"/>
                <a:cs typeface="Carlito"/>
              </a:rPr>
              <a:t>projects </a:t>
            </a:r>
            <a:r>
              <a:rPr dirty="0" sz="1600" spc="-5">
                <a:latin typeface="Carlito"/>
                <a:cs typeface="Carlito"/>
              </a:rPr>
              <a:t>side by</a:t>
            </a:r>
            <a:r>
              <a:rPr dirty="0" sz="1600" spc="30">
                <a:latin typeface="Carlito"/>
                <a:cs typeface="Carlito"/>
              </a:rPr>
              <a:t> </a:t>
            </a:r>
            <a:r>
              <a:rPr dirty="0" sz="1600" spc="-5">
                <a:latin typeface="Carlito"/>
                <a:cs typeface="Carlito"/>
              </a:rPr>
              <a:t>side.</a:t>
            </a:r>
            <a:endParaRPr sz="1600">
              <a:latin typeface="Carlito"/>
              <a:cs typeface="Carlito"/>
            </a:endParaRPr>
          </a:p>
          <a:p>
            <a:pPr marL="469265" marR="53975" indent="-228600">
              <a:lnSpc>
                <a:spcPts val="2110"/>
              </a:lnSpc>
              <a:spcBef>
                <a:spcPts val="95"/>
              </a:spcBef>
              <a:buAutoNum type="arabicPeriod"/>
              <a:tabLst>
                <a:tab pos="469900" algn="l"/>
              </a:tabLst>
            </a:pPr>
            <a:r>
              <a:rPr dirty="0" sz="1600" spc="-5">
                <a:latin typeface="Carlito"/>
                <a:cs typeface="Carlito"/>
              </a:rPr>
              <a:t>After completion </a:t>
            </a:r>
            <a:r>
              <a:rPr dirty="0" sz="1600">
                <a:latin typeface="Carlito"/>
                <a:cs typeface="Carlito"/>
              </a:rPr>
              <a:t>of the </a:t>
            </a:r>
            <a:r>
              <a:rPr dirty="0" sz="1600" spc="-5">
                <a:latin typeface="Carlito"/>
                <a:cs typeface="Carlito"/>
              </a:rPr>
              <a:t>month we will reorganize a seminar </a:t>
            </a:r>
            <a:r>
              <a:rPr dirty="0" sz="1600" spc="-10">
                <a:latin typeface="Carlito"/>
                <a:cs typeface="Carlito"/>
              </a:rPr>
              <a:t>for  </a:t>
            </a:r>
            <a:r>
              <a:rPr dirty="0" sz="1600" spc="-5">
                <a:latin typeface="Carlito"/>
                <a:cs typeface="Carlito"/>
              </a:rPr>
              <a:t>the participants to display their</a:t>
            </a:r>
            <a:r>
              <a:rPr dirty="0" sz="1600" spc="-10">
                <a:latin typeface="Carlito"/>
                <a:cs typeface="Carlito"/>
              </a:rPr>
              <a:t> </a:t>
            </a:r>
            <a:r>
              <a:rPr dirty="0" sz="1600" spc="-5">
                <a:latin typeface="Carlito"/>
                <a:cs typeface="Carlito"/>
              </a:rPr>
              <a:t>projects.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9153" y="888238"/>
            <a:ext cx="5439410" cy="3652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 b="1">
                <a:latin typeface="Carlito"/>
                <a:cs typeface="Carlito"/>
              </a:rPr>
              <a:t>Scheduling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1600" spc="-10">
                <a:latin typeface="Carlito"/>
                <a:cs typeface="Carlito"/>
              </a:rPr>
              <a:t>Our </a:t>
            </a:r>
            <a:r>
              <a:rPr dirty="0" sz="1600" spc="-5">
                <a:latin typeface="Carlito"/>
                <a:cs typeface="Carlito"/>
              </a:rPr>
              <a:t>Scheduling approach will follow the following</a:t>
            </a:r>
            <a:r>
              <a:rPr dirty="0" sz="1600" spc="35">
                <a:latin typeface="Carlito"/>
                <a:cs typeface="Carlito"/>
              </a:rPr>
              <a:t> </a:t>
            </a:r>
            <a:r>
              <a:rPr dirty="0" sz="1600" spc="-5">
                <a:latin typeface="Carlito"/>
                <a:cs typeface="Carlito"/>
              </a:rPr>
              <a:t>paradigms: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buAutoNum type="arabicPeriod"/>
              <a:tabLst>
                <a:tab pos="241300" algn="l"/>
              </a:tabLst>
            </a:pPr>
            <a:r>
              <a:rPr dirty="0" sz="1600" spc="-5">
                <a:latin typeface="Carlito"/>
                <a:cs typeface="Carlito"/>
              </a:rPr>
              <a:t>Virtual meetings </a:t>
            </a:r>
            <a:r>
              <a:rPr dirty="0" sz="1600">
                <a:latin typeface="Carlito"/>
                <a:cs typeface="Carlito"/>
              </a:rPr>
              <a:t>better </a:t>
            </a:r>
            <a:r>
              <a:rPr dirty="0" sz="1600" spc="-5">
                <a:latin typeface="Carlito"/>
                <a:cs typeface="Carlito"/>
              </a:rPr>
              <a:t>than</a:t>
            </a:r>
            <a:r>
              <a:rPr dirty="0" sz="1600" spc="-10">
                <a:latin typeface="Carlito"/>
                <a:cs typeface="Carlito"/>
              </a:rPr>
              <a:t> </a:t>
            </a:r>
            <a:r>
              <a:rPr dirty="0" sz="1600" spc="-5">
                <a:latin typeface="Carlito"/>
                <a:cs typeface="Carlito"/>
              </a:rPr>
              <a:t>physical</a:t>
            </a:r>
            <a:endParaRPr sz="16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195"/>
              </a:spcBef>
              <a:buAutoNum type="arabicPeriod"/>
              <a:tabLst>
                <a:tab pos="241300" algn="l"/>
              </a:tabLst>
            </a:pPr>
            <a:r>
              <a:rPr dirty="0" sz="1600" spc="-5">
                <a:latin typeface="Carlito"/>
                <a:cs typeface="Carlito"/>
              </a:rPr>
              <a:t>10 mins a day to discuss progress and</a:t>
            </a:r>
            <a:r>
              <a:rPr dirty="0" sz="1600" spc="25">
                <a:latin typeface="Carlito"/>
                <a:cs typeface="Carlito"/>
              </a:rPr>
              <a:t> </a:t>
            </a:r>
            <a:r>
              <a:rPr dirty="0" sz="1600" spc="-5">
                <a:latin typeface="Carlito"/>
                <a:cs typeface="Carlito"/>
              </a:rPr>
              <a:t>problem.</a:t>
            </a:r>
            <a:endParaRPr sz="16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190"/>
              </a:spcBef>
              <a:buAutoNum type="arabicPeriod"/>
              <a:tabLst>
                <a:tab pos="241300" algn="l"/>
              </a:tabLst>
            </a:pPr>
            <a:r>
              <a:rPr dirty="0" sz="1600" spc="-10">
                <a:latin typeface="Carlito"/>
                <a:cs typeface="Carlito"/>
              </a:rPr>
              <a:t>Less </a:t>
            </a:r>
            <a:r>
              <a:rPr dirty="0" sz="1600" spc="-5">
                <a:latin typeface="Carlito"/>
                <a:cs typeface="Carlito"/>
              </a:rPr>
              <a:t>Listening and </a:t>
            </a:r>
            <a:r>
              <a:rPr dirty="0" sz="1600" spc="-10">
                <a:latin typeface="Carlito"/>
                <a:cs typeface="Carlito"/>
              </a:rPr>
              <a:t>More</a:t>
            </a:r>
            <a:r>
              <a:rPr dirty="0" sz="1600" spc="20">
                <a:latin typeface="Carlito"/>
                <a:cs typeface="Carlito"/>
              </a:rPr>
              <a:t> </a:t>
            </a:r>
            <a:r>
              <a:rPr dirty="0" sz="1600" spc="-5">
                <a:latin typeface="Carlito"/>
                <a:cs typeface="Carlito"/>
              </a:rPr>
              <a:t>Doing.</a:t>
            </a:r>
            <a:endParaRPr sz="1600">
              <a:latin typeface="Carlito"/>
              <a:cs typeface="Carlito"/>
            </a:endParaRPr>
          </a:p>
          <a:p>
            <a:pPr marL="241300" marR="24765" indent="-228600">
              <a:lnSpc>
                <a:spcPts val="2110"/>
              </a:lnSpc>
              <a:spcBef>
                <a:spcPts val="95"/>
              </a:spcBef>
              <a:buAutoNum type="arabicPeriod"/>
              <a:tabLst>
                <a:tab pos="241300" algn="l"/>
              </a:tabLst>
            </a:pPr>
            <a:r>
              <a:rPr dirty="0" sz="1600" spc="-10">
                <a:latin typeface="Carlito"/>
                <a:cs typeface="Carlito"/>
              </a:rPr>
              <a:t>Saturdays </a:t>
            </a:r>
            <a:r>
              <a:rPr dirty="0" sz="1600" spc="-5">
                <a:latin typeface="Carlito"/>
                <a:cs typeface="Carlito"/>
              </a:rPr>
              <a:t>are showcase days, where we will </a:t>
            </a:r>
            <a:r>
              <a:rPr dirty="0" sz="1600" spc="-10">
                <a:latin typeface="Carlito"/>
                <a:cs typeface="Carlito"/>
              </a:rPr>
              <a:t>show our projects  </a:t>
            </a:r>
            <a:r>
              <a:rPr dirty="0" sz="1600" spc="-5">
                <a:latin typeface="Carlito"/>
                <a:cs typeface="Carlito"/>
              </a:rPr>
              <a:t>and activities to </a:t>
            </a:r>
            <a:r>
              <a:rPr dirty="0" sz="1600" spc="-10">
                <a:latin typeface="Carlito"/>
                <a:cs typeface="Carlito"/>
              </a:rPr>
              <a:t>others.</a:t>
            </a:r>
            <a:endParaRPr sz="1600">
              <a:latin typeface="Carlito"/>
              <a:cs typeface="Carlito"/>
            </a:endParaRPr>
          </a:p>
          <a:p>
            <a:pPr marL="241300" marR="222250" indent="-228600">
              <a:lnSpc>
                <a:spcPts val="2100"/>
              </a:lnSpc>
              <a:spcBef>
                <a:spcPts val="10"/>
              </a:spcBef>
              <a:buAutoNum type="arabicPeriod"/>
              <a:tabLst>
                <a:tab pos="241300" algn="l"/>
              </a:tabLst>
            </a:pPr>
            <a:r>
              <a:rPr dirty="0" sz="1600" spc="-5">
                <a:latin typeface="Carlito"/>
                <a:cs typeface="Carlito"/>
              </a:rPr>
              <a:t>Day to Day activities, that require a physical presence, when  required, will be done from 10:00 to 10:40</a:t>
            </a:r>
            <a:r>
              <a:rPr dirty="0" sz="1600" spc="2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am.</a:t>
            </a:r>
            <a:endParaRPr sz="1600">
              <a:latin typeface="Carlito"/>
              <a:cs typeface="Carlito"/>
            </a:endParaRPr>
          </a:p>
          <a:p>
            <a:pPr marL="241300" marR="5080" indent="-228600">
              <a:lnSpc>
                <a:spcPts val="2110"/>
              </a:lnSpc>
              <a:spcBef>
                <a:spcPts val="5"/>
              </a:spcBef>
              <a:buAutoNum type="arabicPeriod"/>
              <a:tabLst>
                <a:tab pos="241300" algn="l"/>
              </a:tabLst>
            </a:pPr>
            <a:r>
              <a:rPr dirty="0" sz="1600" spc="-5">
                <a:latin typeface="Carlito"/>
                <a:cs typeface="Carlito"/>
              </a:rPr>
              <a:t>In case of visitor trainer, we can </a:t>
            </a:r>
            <a:r>
              <a:rPr dirty="0" sz="1600">
                <a:latin typeface="Carlito"/>
                <a:cs typeface="Carlito"/>
              </a:rPr>
              <a:t>expect </a:t>
            </a:r>
            <a:r>
              <a:rPr dirty="0" sz="1600" spc="-5">
                <a:latin typeface="Carlito"/>
                <a:cs typeface="Carlito"/>
              </a:rPr>
              <a:t>to change the schedule  according to need and</a:t>
            </a:r>
            <a:r>
              <a:rPr dirty="0" sz="1600" spc="5">
                <a:latin typeface="Carlito"/>
                <a:cs typeface="Carlito"/>
              </a:rPr>
              <a:t> </a:t>
            </a:r>
            <a:r>
              <a:rPr dirty="0" sz="1600" spc="-5">
                <a:latin typeface="Carlito"/>
                <a:cs typeface="Carlito"/>
              </a:rPr>
              <a:t>reason.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87753" y="888238"/>
            <a:ext cx="5252085" cy="82569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0" b="1">
                <a:latin typeface="Carlito"/>
                <a:cs typeface="Carlito"/>
              </a:rPr>
              <a:t>Group </a:t>
            </a:r>
            <a:r>
              <a:rPr dirty="0" sz="2200" spc="-5" b="1">
                <a:latin typeface="Carlito"/>
                <a:cs typeface="Carlito"/>
              </a:rPr>
              <a:t>Responsibilities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450">
              <a:latin typeface="Carlito"/>
              <a:cs typeface="Carlito"/>
            </a:endParaRPr>
          </a:p>
          <a:p>
            <a:pPr marL="12700" marR="23495">
              <a:lnSpc>
                <a:spcPct val="109700"/>
              </a:lnSpc>
              <a:spcBef>
                <a:spcPts val="5"/>
              </a:spcBef>
            </a:pPr>
            <a:r>
              <a:rPr dirty="0" sz="1600" spc="-5">
                <a:latin typeface="Carlito"/>
                <a:cs typeface="Carlito"/>
              </a:rPr>
              <a:t>As with any group and organization, for </a:t>
            </a:r>
            <a:r>
              <a:rPr dirty="0" sz="1600">
                <a:latin typeface="Carlito"/>
                <a:cs typeface="Carlito"/>
              </a:rPr>
              <a:t>its </a:t>
            </a:r>
            <a:r>
              <a:rPr dirty="0" sz="1600" spc="-5">
                <a:latin typeface="Carlito"/>
                <a:cs typeface="Carlito"/>
              </a:rPr>
              <a:t>efficient functioning  we need </a:t>
            </a:r>
            <a:r>
              <a:rPr dirty="0" sz="1600" spc="-10">
                <a:latin typeface="Carlito"/>
                <a:cs typeface="Carlito"/>
              </a:rPr>
              <a:t>best </a:t>
            </a:r>
            <a:r>
              <a:rPr dirty="0" sz="1600" spc="-5">
                <a:latin typeface="Carlito"/>
                <a:cs typeface="Carlito"/>
              </a:rPr>
              <a:t>people to </a:t>
            </a:r>
            <a:r>
              <a:rPr dirty="0" sz="1600" spc="-10">
                <a:latin typeface="Carlito"/>
                <a:cs typeface="Carlito"/>
              </a:rPr>
              <a:t>uphold </a:t>
            </a:r>
            <a:r>
              <a:rPr dirty="0" sz="1600" spc="-5">
                <a:latin typeface="Carlito"/>
                <a:cs typeface="Carlito"/>
              </a:rPr>
              <a:t>the responsibilities that may  arise.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41300" algn="l"/>
              </a:tabLst>
            </a:pPr>
            <a:r>
              <a:rPr dirty="0" sz="1600" spc="-10" b="1">
                <a:latin typeface="Carlito"/>
                <a:cs typeface="Carlito"/>
              </a:rPr>
              <a:t>Treasurer</a:t>
            </a:r>
            <a:endParaRPr sz="1600">
              <a:latin typeface="Carlito"/>
              <a:cs typeface="Carlito"/>
            </a:endParaRPr>
          </a:p>
          <a:p>
            <a:pPr marL="698500">
              <a:lnSpc>
                <a:spcPct val="100000"/>
              </a:lnSpc>
              <a:spcBef>
                <a:spcPts val="985"/>
              </a:spcBef>
            </a:pPr>
            <a:r>
              <a:rPr dirty="0" sz="1600" spc="-5">
                <a:latin typeface="Carlito"/>
                <a:cs typeface="Carlito"/>
              </a:rPr>
              <a:t>-Collection and safekeeping of </a:t>
            </a:r>
            <a:r>
              <a:rPr dirty="0" sz="1600" spc="-10">
                <a:latin typeface="Carlito"/>
                <a:cs typeface="Carlito"/>
              </a:rPr>
              <a:t>funds.</a:t>
            </a:r>
            <a:endParaRPr sz="16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985"/>
              </a:spcBef>
              <a:buAutoNum type="arabicPeriod" startAt="2"/>
              <a:tabLst>
                <a:tab pos="241300" algn="l"/>
              </a:tabLst>
            </a:pPr>
            <a:r>
              <a:rPr dirty="0" sz="1600" spc="-5" b="1">
                <a:latin typeface="Carlito"/>
                <a:cs typeface="Carlito"/>
              </a:rPr>
              <a:t>Coordinator</a:t>
            </a:r>
            <a:endParaRPr sz="1600">
              <a:latin typeface="Carlito"/>
              <a:cs typeface="Carlito"/>
            </a:endParaRPr>
          </a:p>
          <a:p>
            <a:pPr marL="698500" marR="133350">
              <a:lnSpc>
                <a:spcPct val="109400"/>
              </a:lnSpc>
              <a:spcBef>
                <a:spcPts val="815"/>
              </a:spcBef>
            </a:pPr>
            <a:r>
              <a:rPr dirty="0" sz="1600" spc="-5">
                <a:latin typeface="Carlito"/>
                <a:cs typeface="Carlito"/>
              </a:rPr>
              <a:t>-Coordinates different teams and communicates with  </a:t>
            </a:r>
            <a:r>
              <a:rPr dirty="0" sz="1600" spc="-10">
                <a:latin typeface="Carlito"/>
                <a:cs typeface="Carlito"/>
              </a:rPr>
              <a:t>them.</a:t>
            </a:r>
            <a:endParaRPr sz="1600">
              <a:latin typeface="Carlito"/>
              <a:cs typeface="Carlito"/>
            </a:endParaRPr>
          </a:p>
          <a:p>
            <a:pPr lvl="1" marL="806450" indent="-108585">
              <a:lnSpc>
                <a:spcPct val="100000"/>
              </a:lnSpc>
              <a:spcBef>
                <a:spcPts val="994"/>
              </a:spcBef>
              <a:buChar char="-"/>
              <a:tabLst>
                <a:tab pos="807085" algn="l"/>
              </a:tabLst>
            </a:pPr>
            <a:r>
              <a:rPr dirty="0" sz="1600" spc="-5">
                <a:latin typeface="Carlito"/>
                <a:cs typeface="Carlito"/>
              </a:rPr>
              <a:t>There will be two</a:t>
            </a:r>
            <a:r>
              <a:rPr dirty="0" sz="1600" spc="5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Coordinators.</a:t>
            </a:r>
            <a:endParaRPr sz="16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985"/>
              </a:spcBef>
              <a:buAutoNum type="arabicPeriod" startAt="3"/>
              <a:tabLst>
                <a:tab pos="241300" algn="l"/>
              </a:tabLst>
            </a:pPr>
            <a:r>
              <a:rPr dirty="0" sz="1600" spc="-5" b="1">
                <a:latin typeface="Carlito"/>
                <a:cs typeface="Carlito"/>
              </a:rPr>
              <a:t>Team</a:t>
            </a:r>
            <a:r>
              <a:rPr dirty="0" sz="1600" spc="-10" b="1">
                <a:latin typeface="Carlito"/>
                <a:cs typeface="Carlito"/>
              </a:rPr>
              <a:t> </a:t>
            </a:r>
            <a:r>
              <a:rPr dirty="0" sz="1600" spc="-5" b="1">
                <a:latin typeface="Carlito"/>
                <a:cs typeface="Carlito"/>
              </a:rPr>
              <a:t>Leader</a:t>
            </a:r>
            <a:endParaRPr sz="1600">
              <a:latin typeface="Carlito"/>
              <a:cs typeface="Carlito"/>
            </a:endParaRPr>
          </a:p>
          <a:p>
            <a:pPr marL="698500" marR="67945">
              <a:lnSpc>
                <a:spcPct val="110000"/>
              </a:lnSpc>
              <a:spcBef>
                <a:spcPts val="795"/>
              </a:spcBef>
            </a:pPr>
            <a:r>
              <a:rPr dirty="0" sz="1600" spc="-5">
                <a:latin typeface="Carlito"/>
                <a:cs typeface="Carlito"/>
              </a:rPr>
              <a:t>-Leads a team of 4-5 participants (including himself) </a:t>
            </a:r>
            <a:r>
              <a:rPr dirty="0" sz="1600">
                <a:latin typeface="Carlito"/>
                <a:cs typeface="Carlito"/>
              </a:rPr>
              <a:t>in  </a:t>
            </a:r>
            <a:r>
              <a:rPr dirty="0" sz="1600" spc="-5">
                <a:latin typeface="Carlito"/>
                <a:cs typeface="Carlito"/>
              </a:rPr>
              <a:t>various </a:t>
            </a:r>
            <a:r>
              <a:rPr dirty="0" sz="1600" spc="-10">
                <a:latin typeface="Carlito"/>
                <a:cs typeface="Carlito"/>
              </a:rPr>
              <a:t>projects</a:t>
            </a:r>
            <a:endParaRPr sz="1600">
              <a:latin typeface="Carlito"/>
              <a:cs typeface="Carlito"/>
            </a:endParaRPr>
          </a:p>
          <a:p>
            <a:pPr lvl="1" marL="698500" marR="141605">
              <a:lnSpc>
                <a:spcPct val="110000"/>
              </a:lnSpc>
              <a:spcBef>
                <a:spcPts val="790"/>
              </a:spcBef>
              <a:buChar char="-"/>
              <a:tabLst>
                <a:tab pos="807085" algn="l"/>
              </a:tabLst>
            </a:pPr>
            <a:r>
              <a:rPr dirty="0" sz="1600" spc="-5">
                <a:latin typeface="Carlito"/>
                <a:cs typeface="Carlito"/>
              </a:rPr>
              <a:t>Among the </a:t>
            </a:r>
            <a:r>
              <a:rPr dirty="0" sz="1600">
                <a:latin typeface="Carlito"/>
                <a:cs typeface="Carlito"/>
              </a:rPr>
              <a:t>team </a:t>
            </a:r>
            <a:r>
              <a:rPr dirty="0" sz="1600" spc="-5">
                <a:latin typeface="Carlito"/>
                <a:cs typeface="Carlito"/>
              </a:rPr>
              <a:t>leaders, treasurer and </a:t>
            </a:r>
            <a:r>
              <a:rPr dirty="0" sz="1600" spc="-10">
                <a:latin typeface="Carlito"/>
                <a:cs typeface="Carlito"/>
              </a:rPr>
              <a:t>Coordinator  </a:t>
            </a:r>
            <a:r>
              <a:rPr dirty="0" sz="1600" spc="-5">
                <a:latin typeface="Carlito"/>
                <a:cs typeface="Carlito"/>
              </a:rPr>
              <a:t>will be </a:t>
            </a:r>
            <a:r>
              <a:rPr dirty="0" sz="1600" spc="-10">
                <a:latin typeface="Carlito"/>
                <a:cs typeface="Carlito"/>
              </a:rPr>
              <a:t>decided.</a:t>
            </a:r>
            <a:endParaRPr sz="16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985"/>
              </a:spcBef>
              <a:buAutoNum type="arabicPeriod" startAt="4"/>
              <a:tabLst>
                <a:tab pos="241300" algn="l"/>
              </a:tabLst>
            </a:pPr>
            <a:r>
              <a:rPr dirty="0" sz="1600" spc="-10" b="1">
                <a:latin typeface="Carlito"/>
                <a:cs typeface="Carlito"/>
              </a:rPr>
              <a:t>Graphic</a:t>
            </a:r>
            <a:r>
              <a:rPr dirty="0" sz="1600" b="1">
                <a:latin typeface="Carlito"/>
                <a:cs typeface="Carlito"/>
              </a:rPr>
              <a:t> </a:t>
            </a:r>
            <a:r>
              <a:rPr dirty="0" sz="1600" spc="-5" b="1">
                <a:latin typeface="Carlito"/>
                <a:cs typeface="Carlito"/>
              </a:rPr>
              <a:t>Designer</a:t>
            </a:r>
            <a:endParaRPr sz="1600">
              <a:latin typeface="Carlito"/>
              <a:cs typeface="Carlito"/>
            </a:endParaRPr>
          </a:p>
          <a:p>
            <a:pPr lvl="1" marL="927100" marR="259079" indent="-229235">
              <a:lnSpc>
                <a:spcPct val="109300"/>
              </a:lnSpc>
              <a:spcBef>
                <a:spcPts val="55"/>
              </a:spcBef>
              <a:buChar char="-"/>
              <a:tabLst>
                <a:tab pos="927100" algn="l"/>
                <a:tab pos="927735" algn="l"/>
              </a:tabLst>
            </a:pPr>
            <a:r>
              <a:rPr dirty="0" sz="1400">
                <a:latin typeface="Carlito"/>
                <a:cs typeface="Carlito"/>
              </a:rPr>
              <a:t>A </a:t>
            </a:r>
            <a:r>
              <a:rPr dirty="0" sz="1400" spc="-5">
                <a:latin typeface="Carlito"/>
                <a:cs typeface="Carlito"/>
              </a:rPr>
              <a:t>respected </a:t>
            </a:r>
            <a:r>
              <a:rPr dirty="0" sz="1400">
                <a:latin typeface="Carlito"/>
                <a:cs typeface="Carlito"/>
              </a:rPr>
              <a:t>position </a:t>
            </a:r>
            <a:r>
              <a:rPr dirty="0" sz="1400" spc="-5">
                <a:latin typeface="Carlito"/>
                <a:cs typeface="Carlito"/>
              </a:rPr>
              <a:t>which helps the workshop produce  different </a:t>
            </a:r>
            <a:r>
              <a:rPr dirty="0" sz="1400">
                <a:latin typeface="Carlito"/>
                <a:cs typeface="Carlito"/>
              </a:rPr>
              <a:t>artistic</a:t>
            </a:r>
            <a:r>
              <a:rPr dirty="0" sz="1400" spc="-20">
                <a:latin typeface="Carlito"/>
                <a:cs typeface="Carlito"/>
              </a:rPr>
              <a:t> </a:t>
            </a:r>
            <a:r>
              <a:rPr dirty="0" sz="1400" spc="-5">
                <a:latin typeface="Carlito"/>
                <a:cs typeface="Carlito"/>
              </a:rPr>
              <a:t>messages.</a:t>
            </a:r>
            <a:endParaRPr sz="14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150"/>
              </a:spcBef>
              <a:buAutoNum type="arabicPeriod" startAt="4"/>
              <a:tabLst>
                <a:tab pos="241300" algn="l"/>
              </a:tabLst>
            </a:pPr>
            <a:r>
              <a:rPr dirty="0" sz="1600" spc="-5" b="1">
                <a:latin typeface="Carlito"/>
                <a:cs typeface="Carlito"/>
              </a:rPr>
              <a:t>Core</a:t>
            </a:r>
            <a:r>
              <a:rPr dirty="0" sz="1600" spc="-10" b="1">
                <a:latin typeface="Carlito"/>
                <a:cs typeface="Carlito"/>
              </a:rPr>
              <a:t> Members</a:t>
            </a:r>
            <a:endParaRPr sz="1600">
              <a:latin typeface="Carlito"/>
              <a:cs typeface="Carlito"/>
            </a:endParaRPr>
          </a:p>
          <a:p>
            <a:pPr lvl="1" marL="927100" marR="114935" indent="-229235">
              <a:lnSpc>
                <a:spcPct val="106000"/>
              </a:lnSpc>
              <a:spcBef>
                <a:spcPts val="90"/>
              </a:spcBef>
              <a:buSzPct val="114285"/>
              <a:buChar char="-"/>
              <a:tabLst>
                <a:tab pos="927100" algn="l"/>
                <a:tab pos="927735" algn="l"/>
              </a:tabLst>
            </a:pPr>
            <a:r>
              <a:rPr dirty="0" sz="1400" spc="-5">
                <a:latin typeface="Carlito"/>
                <a:cs typeface="Carlito"/>
              </a:rPr>
              <a:t>Core Members of the workshop, </a:t>
            </a:r>
            <a:r>
              <a:rPr dirty="0" sz="1400">
                <a:latin typeface="Carlito"/>
                <a:cs typeface="Carlito"/>
              </a:rPr>
              <a:t>who regularly </a:t>
            </a:r>
            <a:r>
              <a:rPr dirty="0" sz="1400" spc="-5">
                <a:latin typeface="Carlito"/>
                <a:cs typeface="Carlito"/>
              </a:rPr>
              <a:t>participate  and </a:t>
            </a:r>
            <a:r>
              <a:rPr dirty="0" sz="1400">
                <a:latin typeface="Carlito"/>
                <a:cs typeface="Carlito"/>
              </a:rPr>
              <a:t>are involved in Workshop</a:t>
            </a:r>
            <a:r>
              <a:rPr dirty="0" sz="1400" spc="-55">
                <a:latin typeface="Carlito"/>
                <a:cs typeface="Carlito"/>
              </a:rPr>
              <a:t> </a:t>
            </a:r>
            <a:r>
              <a:rPr dirty="0" sz="1400" spc="-5">
                <a:latin typeface="Carlito"/>
                <a:cs typeface="Carlito"/>
              </a:rPr>
              <a:t>Activities.</a:t>
            </a:r>
            <a:endParaRPr sz="1400">
              <a:latin typeface="Carlito"/>
              <a:cs typeface="Carlito"/>
            </a:endParaRPr>
          </a:p>
          <a:p>
            <a:pPr lvl="1" marL="927100" marR="5080" indent="-229235">
              <a:lnSpc>
                <a:spcPct val="106700"/>
              </a:lnSpc>
              <a:spcBef>
                <a:spcPts val="30"/>
              </a:spcBef>
              <a:buSzPct val="114285"/>
              <a:buChar char="-"/>
              <a:tabLst>
                <a:tab pos="927100" algn="l"/>
                <a:tab pos="927735" algn="l"/>
              </a:tabLst>
            </a:pPr>
            <a:r>
              <a:rPr dirty="0" sz="1400" spc="-5">
                <a:latin typeface="Carlito"/>
                <a:cs typeface="Carlito"/>
              </a:rPr>
              <a:t>The most important responsibility of the </a:t>
            </a:r>
            <a:r>
              <a:rPr dirty="0" sz="1400">
                <a:latin typeface="Carlito"/>
                <a:cs typeface="Carlito"/>
              </a:rPr>
              <a:t>Core </a:t>
            </a:r>
            <a:r>
              <a:rPr dirty="0" sz="1400" spc="-5">
                <a:latin typeface="Carlito"/>
                <a:cs typeface="Carlito"/>
              </a:rPr>
              <a:t>Member </a:t>
            </a:r>
            <a:r>
              <a:rPr dirty="0" sz="1400">
                <a:latin typeface="Carlito"/>
                <a:cs typeface="Carlito"/>
              </a:rPr>
              <a:t>is to  create a </a:t>
            </a:r>
            <a:r>
              <a:rPr dirty="0" sz="1400" spc="-5">
                <a:latin typeface="Carlito"/>
                <a:cs typeface="Carlito"/>
              </a:rPr>
              <a:t>Team Leader </a:t>
            </a:r>
            <a:r>
              <a:rPr dirty="0" sz="1400">
                <a:latin typeface="Carlito"/>
                <a:cs typeface="Carlito"/>
              </a:rPr>
              <a:t>for </a:t>
            </a:r>
            <a:r>
              <a:rPr dirty="0" sz="1400" spc="-5">
                <a:latin typeface="Carlito"/>
                <a:cs typeface="Carlito"/>
              </a:rPr>
              <a:t>their group of 4-5</a:t>
            </a:r>
            <a:r>
              <a:rPr dirty="0" sz="1400" spc="-30">
                <a:latin typeface="Carlito"/>
                <a:cs typeface="Carlito"/>
              </a:rPr>
              <a:t> </a:t>
            </a:r>
            <a:r>
              <a:rPr dirty="0" sz="1400" spc="-5">
                <a:latin typeface="Carlito"/>
                <a:cs typeface="Carlito"/>
              </a:rPr>
              <a:t>people.</a:t>
            </a:r>
            <a:endParaRPr sz="1400">
              <a:latin typeface="Carlito"/>
              <a:cs typeface="Carlito"/>
            </a:endParaRPr>
          </a:p>
          <a:p>
            <a:pPr lvl="1" marL="927100" indent="-229235">
              <a:lnSpc>
                <a:spcPct val="100000"/>
              </a:lnSpc>
              <a:spcBef>
                <a:spcPts val="150"/>
              </a:spcBef>
              <a:buSzPct val="114285"/>
              <a:buChar char="-"/>
              <a:tabLst>
                <a:tab pos="927100" algn="l"/>
                <a:tab pos="927735" algn="l"/>
              </a:tabLst>
            </a:pPr>
            <a:r>
              <a:rPr dirty="0" sz="1400">
                <a:latin typeface="Carlito"/>
                <a:cs typeface="Carlito"/>
              </a:rPr>
              <a:t>Any </a:t>
            </a:r>
            <a:r>
              <a:rPr dirty="0" sz="1400" spc="-5">
                <a:latin typeface="Carlito"/>
                <a:cs typeface="Carlito"/>
              </a:rPr>
              <a:t>core Member </a:t>
            </a:r>
            <a:r>
              <a:rPr dirty="0" sz="1400">
                <a:latin typeface="Carlito"/>
                <a:cs typeface="Carlito"/>
              </a:rPr>
              <a:t>who misses 2 </a:t>
            </a:r>
            <a:r>
              <a:rPr dirty="0" sz="1400" spc="-5">
                <a:latin typeface="Carlito"/>
                <a:cs typeface="Carlito"/>
              </a:rPr>
              <a:t>consecutive projects</a:t>
            </a:r>
            <a:r>
              <a:rPr dirty="0" sz="1400" spc="-30">
                <a:latin typeface="Carlito"/>
                <a:cs typeface="Carlito"/>
              </a:rPr>
              <a:t> </a:t>
            </a:r>
            <a:r>
              <a:rPr dirty="0" sz="1400" spc="-5">
                <a:latin typeface="Carlito"/>
                <a:cs typeface="Carlito"/>
              </a:rPr>
              <a:t>or</a:t>
            </a:r>
            <a:endParaRPr sz="1400">
              <a:latin typeface="Carlito"/>
              <a:cs typeface="Carlito"/>
            </a:endParaRPr>
          </a:p>
          <a:p>
            <a:pPr marL="927100" marR="48895">
              <a:lnSpc>
                <a:spcPts val="1839"/>
              </a:lnSpc>
              <a:spcBef>
                <a:spcPts val="55"/>
              </a:spcBef>
            </a:pPr>
            <a:r>
              <a:rPr dirty="0" sz="1400" spc="-5">
                <a:latin typeface="Carlito"/>
                <a:cs typeface="Carlito"/>
              </a:rPr>
              <a:t>more than 50% of </a:t>
            </a:r>
            <a:r>
              <a:rPr dirty="0" sz="1400">
                <a:latin typeface="Carlito"/>
                <a:cs typeface="Carlito"/>
              </a:rPr>
              <a:t>the overall </a:t>
            </a:r>
            <a:r>
              <a:rPr dirty="0" sz="1400" spc="-5">
                <a:latin typeface="Carlito"/>
                <a:cs typeface="Carlito"/>
              </a:rPr>
              <a:t>project will become </a:t>
            </a:r>
            <a:r>
              <a:rPr dirty="0" sz="1400">
                <a:latin typeface="Carlito"/>
                <a:cs typeface="Carlito"/>
              </a:rPr>
              <a:t>a </a:t>
            </a:r>
            <a:r>
              <a:rPr dirty="0" sz="1400" spc="-5">
                <a:latin typeface="Carlito"/>
                <a:cs typeface="Carlito"/>
              </a:rPr>
              <a:t>Visiting  Member</a:t>
            </a:r>
            <a:r>
              <a:rPr dirty="0" sz="1400" spc="-10">
                <a:latin typeface="Carlito"/>
                <a:cs typeface="Carlito"/>
              </a:rPr>
              <a:t> </a:t>
            </a:r>
            <a:r>
              <a:rPr dirty="0" sz="1400" spc="-5">
                <a:latin typeface="Carlito"/>
                <a:cs typeface="Carlito"/>
              </a:rPr>
              <a:t>automatically.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87753" y="866292"/>
            <a:ext cx="5178425" cy="50476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27100" marR="26034" indent="-229235">
              <a:lnSpc>
                <a:spcPct val="110000"/>
              </a:lnSpc>
              <a:spcBef>
                <a:spcPts val="100"/>
              </a:spcBef>
              <a:tabLst>
                <a:tab pos="927100" algn="l"/>
              </a:tabLst>
            </a:pPr>
            <a:r>
              <a:rPr dirty="0" sz="1600" spc="-5">
                <a:latin typeface="Carlito"/>
                <a:cs typeface="Carlito"/>
              </a:rPr>
              <a:t>-	</a:t>
            </a:r>
            <a:r>
              <a:rPr dirty="0" sz="1600" spc="-10">
                <a:latin typeface="Carlito"/>
                <a:cs typeface="Carlito"/>
              </a:rPr>
              <a:t>Core </a:t>
            </a:r>
            <a:r>
              <a:rPr dirty="0" sz="1600" spc="-5">
                <a:latin typeface="Carlito"/>
                <a:cs typeface="Carlito"/>
              </a:rPr>
              <a:t>Members </a:t>
            </a:r>
            <a:r>
              <a:rPr dirty="0" sz="1600">
                <a:latin typeface="Carlito"/>
                <a:cs typeface="Carlito"/>
              </a:rPr>
              <a:t>can </a:t>
            </a:r>
            <a:r>
              <a:rPr dirty="0" sz="1600" spc="-10">
                <a:latin typeface="Carlito"/>
                <a:cs typeface="Carlito"/>
              </a:rPr>
              <a:t>form </a:t>
            </a:r>
            <a:r>
              <a:rPr dirty="0" sz="1600">
                <a:latin typeface="Carlito"/>
                <a:cs typeface="Carlito"/>
              </a:rPr>
              <a:t>their </a:t>
            </a:r>
            <a:r>
              <a:rPr dirty="0" sz="1600" spc="-10">
                <a:latin typeface="Carlito"/>
                <a:cs typeface="Carlito"/>
              </a:rPr>
              <a:t>own </a:t>
            </a:r>
            <a:r>
              <a:rPr dirty="0" sz="1600" spc="-5">
                <a:latin typeface="Carlito"/>
                <a:cs typeface="Carlito"/>
              </a:rPr>
              <a:t>team and </a:t>
            </a:r>
            <a:r>
              <a:rPr dirty="0" sz="1600">
                <a:latin typeface="Carlito"/>
                <a:cs typeface="Carlito"/>
              </a:rPr>
              <a:t>select  </a:t>
            </a:r>
            <a:r>
              <a:rPr dirty="0" sz="1600" spc="-5">
                <a:latin typeface="Carlito"/>
                <a:cs typeface="Carlito"/>
              </a:rPr>
              <a:t>a Team Leader.</a:t>
            </a:r>
            <a:endParaRPr sz="16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180"/>
              </a:spcBef>
              <a:buAutoNum type="arabicPeriod" startAt="6"/>
              <a:tabLst>
                <a:tab pos="241300" algn="l"/>
              </a:tabLst>
            </a:pPr>
            <a:r>
              <a:rPr dirty="0" sz="1600" spc="-5" b="1">
                <a:latin typeface="Carlito"/>
                <a:cs typeface="Carlito"/>
              </a:rPr>
              <a:t>Visiting</a:t>
            </a:r>
            <a:r>
              <a:rPr dirty="0" sz="1600" spc="-10" b="1">
                <a:latin typeface="Carlito"/>
                <a:cs typeface="Carlito"/>
              </a:rPr>
              <a:t> </a:t>
            </a:r>
            <a:r>
              <a:rPr dirty="0" sz="1600" spc="-5" b="1">
                <a:latin typeface="Carlito"/>
                <a:cs typeface="Carlito"/>
              </a:rPr>
              <a:t>Members</a:t>
            </a:r>
            <a:endParaRPr sz="1600">
              <a:latin typeface="Carlito"/>
              <a:cs typeface="Carlito"/>
            </a:endParaRPr>
          </a:p>
          <a:p>
            <a:pPr lvl="1" marL="927100" indent="-229235">
              <a:lnSpc>
                <a:spcPct val="100000"/>
              </a:lnSpc>
              <a:spcBef>
                <a:spcPts val="190"/>
              </a:spcBef>
              <a:buChar char="-"/>
              <a:tabLst>
                <a:tab pos="927100" algn="l"/>
                <a:tab pos="927735" algn="l"/>
              </a:tabLst>
            </a:pPr>
            <a:r>
              <a:rPr dirty="0" sz="1600" spc="-5">
                <a:latin typeface="Carlito"/>
                <a:cs typeface="Carlito"/>
              </a:rPr>
              <a:t>People who are only involved for a short</a:t>
            </a:r>
            <a:r>
              <a:rPr dirty="0" sz="1600" spc="40">
                <a:latin typeface="Carlito"/>
                <a:cs typeface="Carlito"/>
              </a:rPr>
              <a:t> </a:t>
            </a:r>
            <a:r>
              <a:rPr dirty="0" sz="1600" spc="-5">
                <a:latin typeface="Carlito"/>
                <a:cs typeface="Carlito"/>
              </a:rPr>
              <a:t>time.</a:t>
            </a:r>
            <a:endParaRPr sz="1600">
              <a:latin typeface="Carlito"/>
              <a:cs typeface="Carlito"/>
            </a:endParaRPr>
          </a:p>
          <a:p>
            <a:pPr lvl="1" marL="927100" marR="74295" indent="-229235">
              <a:lnSpc>
                <a:spcPct val="109700"/>
              </a:lnSpc>
              <a:spcBef>
                <a:spcPts val="5"/>
              </a:spcBef>
              <a:buChar char="-"/>
              <a:tabLst>
                <a:tab pos="927100" algn="l"/>
                <a:tab pos="927735" algn="l"/>
              </a:tabLst>
            </a:pPr>
            <a:r>
              <a:rPr dirty="0" sz="1600" spc="-5">
                <a:latin typeface="Carlito"/>
                <a:cs typeface="Carlito"/>
              </a:rPr>
              <a:t>Only a visiting Member who has been part of the  Workshop for 2 consecutive projects can be a core  member.</a:t>
            </a:r>
            <a:endParaRPr sz="1600">
              <a:latin typeface="Carlito"/>
              <a:cs typeface="Carlito"/>
            </a:endParaRPr>
          </a:p>
          <a:p>
            <a:pPr lvl="1" marL="927100" marR="39370" indent="-229235">
              <a:lnSpc>
                <a:spcPct val="109500"/>
              </a:lnSpc>
              <a:spcBef>
                <a:spcPts val="10"/>
              </a:spcBef>
              <a:buChar char="-"/>
              <a:tabLst>
                <a:tab pos="927100" algn="l"/>
                <a:tab pos="927735" algn="l"/>
              </a:tabLst>
            </a:pPr>
            <a:r>
              <a:rPr dirty="0" sz="1600" spc="-5">
                <a:latin typeface="Carlito"/>
                <a:cs typeface="Carlito"/>
              </a:rPr>
              <a:t>Visiting Members will be selected by </a:t>
            </a:r>
            <a:r>
              <a:rPr dirty="0" sz="1600" spc="-10">
                <a:latin typeface="Carlito"/>
                <a:cs typeface="Carlito"/>
              </a:rPr>
              <a:t>Team </a:t>
            </a:r>
            <a:r>
              <a:rPr dirty="0" sz="1600">
                <a:latin typeface="Carlito"/>
                <a:cs typeface="Carlito"/>
              </a:rPr>
              <a:t>Leaders  </a:t>
            </a:r>
            <a:r>
              <a:rPr dirty="0" sz="1600" spc="-5">
                <a:latin typeface="Carlito"/>
                <a:cs typeface="Carlito"/>
              </a:rPr>
              <a:t>for their teams in any</a:t>
            </a:r>
            <a:r>
              <a:rPr dirty="0" sz="1600">
                <a:latin typeface="Carlito"/>
                <a:cs typeface="Carlito"/>
              </a:rPr>
              <a:t> </a:t>
            </a:r>
            <a:r>
              <a:rPr dirty="0" sz="1600" spc="-5">
                <a:latin typeface="Carlito"/>
                <a:cs typeface="Carlito"/>
              </a:rPr>
              <a:t>project.</a:t>
            </a:r>
            <a:endParaRPr sz="16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buFont typeface="Carlito"/>
              <a:buChar char="-"/>
            </a:pPr>
            <a:endParaRPr sz="16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Font typeface="Carlito"/>
              <a:buChar char="-"/>
            </a:pPr>
            <a:endParaRPr sz="1550">
              <a:latin typeface="Carlito"/>
              <a:cs typeface="Carlito"/>
            </a:endParaRPr>
          </a:p>
          <a:p>
            <a:pPr algn="just" marL="241300" indent="-228600">
              <a:lnSpc>
                <a:spcPct val="100000"/>
              </a:lnSpc>
              <a:buAutoNum type="arabicPeriod" startAt="6"/>
              <a:tabLst>
                <a:tab pos="241300" algn="l"/>
              </a:tabLst>
            </a:pPr>
            <a:r>
              <a:rPr dirty="0" sz="1600" spc="-5" b="1">
                <a:latin typeface="Carlito"/>
                <a:cs typeface="Carlito"/>
              </a:rPr>
              <a:t>Advisors</a:t>
            </a:r>
            <a:endParaRPr sz="1600">
              <a:latin typeface="Carlito"/>
              <a:cs typeface="Carlito"/>
            </a:endParaRPr>
          </a:p>
          <a:p>
            <a:pPr algn="just" lvl="1" marL="927100" indent="-229235">
              <a:lnSpc>
                <a:spcPct val="100000"/>
              </a:lnSpc>
              <a:spcBef>
                <a:spcPts val="180"/>
              </a:spcBef>
              <a:buChar char="-"/>
              <a:tabLst>
                <a:tab pos="927735" algn="l"/>
              </a:tabLst>
            </a:pPr>
            <a:r>
              <a:rPr dirty="0" sz="1600" spc="-5">
                <a:latin typeface="Carlito"/>
                <a:cs typeface="Carlito"/>
              </a:rPr>
              <a:t>Advisors are our Teachers and seniors from</a:t>
            </a:r>
            <a:r>
              <a:rPr dirty="0" sz="1600" spc="20">
                <a:latin typeface="Carlito"/>
                <a:cs typeface="Carlito"/>
              </a:rPr>
              <a:t> </a:t>
            </a:r>
            <a:r>
              <a:rPr dirty="0" sz="1600" spc="-5">
                <a:latin typeface="Carlito"/>
                <a:cs typeface="Carlito"/>
              </a:rPr>
              <a:t>NOSK.</a:t>
            </a:r>
            <a:endParaRPr sz="1600">
              <a:latin typeface="Carlito"/>
              <a:cs typeface="Carlito"/>
            </a:endParaRPr>
          </a:p>
          <a:p>
            <a:pPr algn="just" marL="241300" indent="-228600">
              <a:lnSpc>
                <a:spcPct val="100000"/>
              </a:lnSpc>
              <a:spcBef>
                <a:spcPts val="195"/>
              </a:spcBef>
              <a:buAutoNum type="arabicPeriod" startAt="6"/>
              <a:tabLst>
                <a:tab pos="241300" algn="l"/>
              </a:tabLst>
            </a:pPr>
            <a:r>
              <a:rPr dirty="0" sz="1600" spc="-5" b="1">
                <a:latin typeface="Carlito"/>
                <a:cs typeface="Carlito"/>
              </a:rPr>
              <a:t>Founding</a:t>
            </a:r>
            <a:r>
              <a:rPr dirty="0" sz="1600" b="1">
                <a:latin typeface="Carlito"/>
                <a:cs typeface="Carlito"/>
              </a:rPr>
              <a:t> </a:t>
            </a:r>
            <a:r>
              <a:rPr dirty="0" sz="1600" spc="-5" b="1">
                <a:latin typeface="Carlito"/>
                <a:cs typeface="Carlito"/>
              </a:rPr>
              <a:t>Members</a:t>
            </a:r>
            <a:endParaRPr sz="1600">
              <a:latin typeface="Carlito"/>
              <a:cs typeface="Carlito"/>
            </a:endParaRPr>
          </a:p>
          <a:p>
            <a:pPr algn="just" lvl="1" marL="927100" marR="5080" indent="-229235">
              <a:lnSpc>
                <a:spcPct val="109700"/>
              </a:lnSpc>
              <a:spcBef>
                <a:spcPts val="5"/>
              </a:spcBef>
              <a:buChar char="-"/>
              <a:tabLst>
                <a:tab pos="927735" algn="l"/>
              </a:tabLst>
            </a:pPr>
            <a:r>
              <a:rPr dirty="0" sz="1600" spc="-5">
                <a:latin typeface="Carlito"/>
                <a:cs typeface="Carlito"/>
              </a:rPr>
              <a:t>Participants </a:t>
            </a:r>
            <a:r>
              <a:rPr dirty="0" sz="1600" spc="-10">
                <a:latin typeface="Carlito"/>
                <a:cs typeface="Carlito"/>
              </a:rPr>
              <a:t>present </a:t>
            </a:r>
            <a:r>
              <a:rPr dirty="0" sz="1600" spc="-5">
                <a:latin typeface="Carlito"/>
                <a:cs typeface="Carlito"/>
              </a:rPr>
              <a:t>at the first </a:t>
            </a:r>
            <a:r>
              <a:rPr dirty="0" sz="1600" spc="-10">
                <a:latin typeface="Carlito"/>
                <a:cs typeface="Carlito"/>
              </a:rPr>
              <a:t>Workshop </a:t>
            </a:r>
            <a:r>
              <a:rPr dirty="0" sz="1600" spc="-5">
                <a:latin typeface="Carlito"/>
                <a:cs typeface="Carlito"/>
              </a:rPr>
              <a:t>Meeting  to be </a:t>
            </a:r>
            <a:r>
              <a:rPr dirty="0" sz="1600" spc="-10">
                <a:latin typeface="Carlito"/>
                <a:cs typeface="Carlito"/>
              </a:rPr>
              <a:t>held </a:t>
            </a:r>
            <a:r>
              <a:rPr dirty="0" sz="1600">
                <a:latin typeface="Carlito"/>
                <a:cs typeface="Carlito"/>
              </a:rPr>
              <a:t>in </a:t>
            </a:r>
            <a:r>
              <a:rPr dirty="0" sz="1600" spc="-5">
                <a:latin typeface="Carlito"/>
                <a:cs typeface="Carlito"/>
              </a:rPr>
              <a:t>December </a:t>
            </a:r>
            <a:r>
              <a:rPr dirty="0" sz="1600">
                <a:latin typeface="Carlito"/>
                <a:cs typeface="Carlito"/>
              </a:rPr>
              <a:t>10 </a:t>
            </a:r>
            <a:r>
              <a:rPr dirty="0" sz="1600" spc="-5">
                <a:latin typeface="Carlito"/>
                <a:cs typeface="Carlito"/>
              </a:rPr>
              <a:t>Saturday are considered  Founding Members.</a:t>
            </a:r>
            <a:endParaRPr sz="1600">
              <a:latin typeface="Carlito"/>
              <a:cs typeface="Carlito"/>
            </a:endParaRPr>
          </a:p>
          <a:p>
            <a:pPr algn="just" lvl="1" marL="927100" marR="193675" indent="-229235">
              <a:lnSpc>
                <a:spcPct val="109400"/>
              </a:lnSpc>
              <a:spcBef>
                <a:spcPts val="10"/>
              </a:spcBef>
              <a:buChar char="-"/>
              <a:tabLst>
                <a:tab pos="927735" algn="l"/>
              </a:tabLst>
            </a:pPr>
            <a:r>
              <a:rPr dirty="0" sz="1600" spc="-5">
                <a:latin typeface="Carlito"/>
                <a:cs typeface="Carlito"/>
              </a:rPr>
              <a:t>Founding Members are automatically considered  </a:t>
            </a:r>
            <a:r>
              <a:rPr dirty="0" sz="1600" spc="-10">
                <a:latin typeface="Carlito"/>
                <a:cs typeface="Carlito"/>
              </a:rPr>
              <a:t>Core</a:t>
            </a:r>
            <a:r>
              <a:rPr dirty="0" sz="1600" spc="-15">
                <a:latin typeface="Carlito"/>
                <a:cs typeface="Carlito"/>
              </a:rPr>
              <a:t> </a:t>
            </a:r>
            <a:r>
              <a:rPr dirty="0" sz="1600" spc="-5">
                <a:latin typeface="Carlito"/>
                <a:cs typeface="Carlito"/>
              </a:rPr>
              <a:t>Members.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3753" y="698676"/>
            <a:ext cx="5516245" cy="6553834"/>
          </a:xfrm>
          <a:prstGeom prst="rect">
            <a:avLst/>
          </a:prstGeom>
        </p:spPr>
        <p:txBody>
          <a:bodyPr wrap="square" lIns="0" tIns="20129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85"/>
              </a:spcBef>
            </a:pPr>
            <a:r>
              <a:rPr dirty="0" sz="2200" spc="-5" b="1">
                <a:latin typeface="Carlito"/>
                <a:cs typeface="Carlito"/>
              </a:rPr>
              <a:t>Project Evaluations:</a:t>
            </a:r>
            <a:endParaRPr sz="2200">
              <a:latin typeface="Carlito"/>
              <a:cs typeface="Carlito"/>
            </a:endParaRPr>
          </a:p>
          <a:p>
            <a:pPr marL="723900" marR="230504" indent="-228600">
              <a:lnSpc>
                <a:spcPct val="110000"/>
              </a:lnSpc>
              <a:spcBef>
                <a:spcPts val="890"/>
              </a:spcBef>
              <a:buAutoNum type="arabicPeriod"/>
              <a:tabLst>
                <a:tab pos="723900" algn="l"/>
              </a:tabLst>
            </a:pPr>
            <a:r>
              <a:rPr dirty="0" sz="1600" spc="-5">
                <a:latin typeface="Carlito"/>
                <a:cs typeface="Carlito"/>
              </a:rPr>
              <a:t>Projects will be evaluated by Coordinator, Advisors </a:t>
            </a:r>
            <a:r>
              <a:rPr dirty="0" sz="1600">
                <a:latin typeface="Carlito"/>
                <a:cs typeface="Carlito"/>
              </a:rPr>
              <a:t>and  </a:t>
            </a:r>
            <a:r>
              <a:rPr dirty="0" sz="1600" spc="-10">
                <a:latin typeface="Carlito"/>
                <a:cs typeface="Carlito"/>
              </a:rPr>
              <a:t>Team </a:t>
            </a:r>
            <a:r>
              <a:rPr dirty="0" sz="1600" spc="-5">
                <a:latin typeface="Carlito"/>
                <a:cs typeface="Carlito"/>
              </a:rPr>
              <a:t>Leaders.</a:t>
            </a:r>
            <a:endParaRPr sz="1600">
              <a:latin typeface="Carlito"/>
              <a:cs typeface="Carlito"/>
            </a:endParaRPr>
          </a:p>
          <a:p>
            <a:pPr marL="723900" marR="196215" indent="-228600">
              <a:lnSpc>
                <a:spcPts val="2110"/>
              </a:lnSpc>
              <a:spcBef>
                <a:spcPts val="90"/>
              </a:spcBef>
              <a:buAutoNum type="arabicPeriod"/>
              <a:tabLst>
                <a:tab pos="723900" algn="l"/>
              </a:tabLst>
            </a:pPr>
            <a:r>
              <a:rPr dirty="0" sz="1600" spc="-5">
                <a:latin typeface="Carlito"/>
                <a:cs typeface="Carlito"/>
              </a:rPr>
              <a:t>Each </a:t>
            </a:r>
            <a:r>
              <a:rPr dirty="0" sz="1600" spc="-10">
                <a:latin typeface="Carlito"/>
                <a:cs typeface="Carlito"/>
              </a:rPr>
              <a:t>Team </a:t>
            </a:r>
            <a:r>
              <a:rPr dirty="0" sz="1600" spc="-5">
                <a:latin typeface="Carlito"/>
                <a:cs typeface="Carlito"/>
              </a:rPr>
              <a:t>will be given an opportunity to </a:t>
            </a:r>
            <a:r>
              <a:rPr dirty="0" sz="1600" spc="-10">
                <a:latin typeface="Carlito"/>
                <a:cs typeface="Carlito"/>
              </a:rPr>
              <a:t>present </a:t>
            </a:r>
            <a:r>
              <a:rPr dirty="0" sz="1600" spc="-5">
                <a:latin typeface="Carlito"/>
                <a:cs typeface="Carlito"/>
              </a:rPr>
              <a:t>their  </a:t>
            </a:r>
            <a:r>
              <a:rPr dirty="0" sz="1600" spc="-10">
                <a:latin typeface="Carlito"/>
                <a:cs typeface="Carlito"/>
              </a:rPr>
              <a:t>project.</a:t>
            </a:r>
            <a:endParaRPr sz="1600">
              <a:latin typeface="Carlito"/>
              <a:cs typeface="Carlito"/>
            </a:endParaRPr>
          </a:p>
          <a:p>
            <a:pPr marL="723900" marR="59690" indent="-228600">
              <a:lnSpc>
                <a:spcPts val="2100"/>
              </a:lnSpc>
              <a:spcBef>
                <a:spcPts val="15"/>
              </a:spcBef>
              <a:buAutoNum type="arabicPeriod"/>
              <a:tabLst>
                <a:tab pos="723900" algn="l"/>
              </a:tabLst>
            </a:pPr>
            <a:r>
              <a:rPr dirty="0" sz="1600" spc="-5">
                <a:latin typeface="Carlito"/>
                <a:cs typeface="Carlito"/>
              </a:rPr>
              <a:t>Projects are to </a:t>
            </a:r>
            <a:r>
              <a:rPr dirty="0" sz="1600">
                <a:latin typeface="Carlito"/>
                <a:cs typeface="Carlito"/>
              </a:rPr>
              <a:t>be </a:t>
            </a:r>
            <a:r>
              <a:rPr dirty="0" sz="1600" spc="-5">
                <a:latin typeface="Carlito"/>
                <a:cs typeface="Carlito"/>
              </a:rPr>
              <a:t>evaluated in “as </a:t>
            </a:r>
            <a:r>
              <a:rPr dirty="0" sz="1600">
                <a:latin typeface="Carlito"/>
                <a:cs typeface="Carlito"/>
              </a:rPr>
              <a:t>is” </a:t>
            </a:r>
            <a:r>
              <a:rPr dirty="0" sz="1600" spc="-5">
                <a:latin typeface="Carlito"/>
                <a:cs typeface="Carlito"/>
              </a:rPr>
              <a:t>basis and </a:t>
            </a:r>
            <a:r>
              <a:rPr dirty="0" sz="1600" spc="-10">
                <a:latin typeface="Carlito"/>
                <a:cs typeface="Carlito"/>
              </a:rPr>
              <a:t>not </a:t>
            </a:r>
            <a:r>
              <a:rPr dirty="0" sz="1600" spc="-5">
                <a:latin typeface="Carlito"/>
                <a:cs typeface="Carlito"/>
              </a:rPr>
              <a:t>on its  future</a:t>
            </a:r>
            <a:r>
              <a:rPr dirty="0" sz="1600" spc="-15">
                <a:latin typeface="Carlito"/>
                <a:cs typeface="Carlito"/>
              </a:rPr>
              <a:t> </a:t>
            </a:r>
            <a:r>
              <a:rPr dirty="0" sz="1600" spc="-5">
                <a:latin typeface="Carlito"/>
                <a:cs typeface="Carlito"/>
              </a:rPr>
              <a:t>implications.</a:t>
            </a:r>
            <a:endParaRPr sz="1600">
              <a:latin typeface="Carlito"/>
              <a:cs typeface="Carlito"/>
            </a:endParaRPr>
          </a:p>
          <a:p>
            <a:pPr marL="723900" marR="1056640" indent="-228600">
              <a:lnSpc>
                <a:spcPts val="2110"/>
              </a:lnSpc>
              <a:spcBef>
                <a:spcPts val="5"/>
              </a:spcBef>
              <a:buAutoNum type="arabicPeriod"/>
              <a:tabLst>
                <a:tab pos="723900" algn="l"/>
              </a:tabLst>
            </a:pPr>
            <a:r>
              <a:rPr dirty="0" sz="1600" spc="-5">
                <a:latin typeface="Carlito"/>
                <a:cs typeface="Carlito"/>
              </a:rPr>
              <a:t>Plagiarism and copyright violations are highly  discouraged.</a:t>
            </a:r>
            <a:endParaRPr sz="1600">
              <a:latin typeface="Carlito"/>
              <a:cs typeface="Carlito"/>
            </a:endParaRPr>
          </a:p>
          <a:p>
            <a:pPr marL="723900" indent="-228600">
              <a:lnSpc>
                <a:spcPct val="100000"/>
              </a:lnSpc>
              <a:spcBef>
                <a:spcPts val="80"/>
              </a:spcBef>
              <a:buAutoNum type="arabicPeriod"/>
              <a:tabLst>
                <a:tab pos="723900" algn="l"/>
              </a:tabLst>
            </a:pPr>
            <a:r>
              <a:rPr dirty="0" sz="1600" spc="-5">
                <a:latin typeface="Carlito"/>
                <a:cs typeface="Carlito"/>
              </a:rPr>
              <a:t>On each minor Project, each Core Member will</a:t>
            </a:r>
            <a:r>
              <a:rPr dirty="0" sz="1600" spc="30">
                <a:latin typeface="Carlito"/>
                <a:cs typeface="Carlito"/>
              </a:rPr>
              <a:t> </a:t>
            </a:r>
            <a:r>
              <a:rPr dirty="0" sz="1600" spc="-5">
                <a:latin typeface="Carlito"/>
                <a:cs typeface="Carlito"/>
              </a:rPr>
              <a:t>donate</a:t>
            </a:r>
            <a:endParaRPr sz="1600">
              <a:latin typeface="Carlito"/>
              <a:cs typeface="Carlito"/>
            </a:endParaRPr>
          </a:p>
          <a:p>
            <a:pPr algn="just" marL="723900" marR="72390">
              <a:lnSpc>
                <a:spcPct val="109700"/>
              </a:lnSpc>
              <a:spcBef>
                <a:spcPts val="5"/>
              </a:spcBef>
            </a:pPr>
            <a:r>
              <a:rPr dirty="0" sz="1600" spc="-5">
                <a:latin typeface="Carlito"/>
                <a:cs typeface="Carlito"/>
              </a:rPr>
              <a:t>50rs and </a:t>
            </a:r>
            <a:r>
              <a:rPr dirty="0" sz="1600">
                <a:latin typeface="Carlito"/>
                <a:cs typeface="Carlito"/>
              </a:rPr>
              <a:t>each </a:t>
            </a:r>
            <a:r>
              <a:rPr dirty="0" sz="1600" spc="-5">
                <a:latin typeface="Carlito"/>
                <a:cs typeface="Carlito"/>
              </a:rPr>
              <a:t>Visiting Member will donate 100rs. 80% </a:t>
            </a:r>
            <a:r>
              <a:rPr dirty="0" sz="1600" spc="-10">
                <a:latin typeface="Carlito"/>
                <a:cs typeface="Carlito"/>
              </a:rPr>
              <a:t>of  </a:t>
            </a:r>
            <a:r>
              <a:rPr dirty="0" sz="1600" spc="-5">
                <a:latin typeface="Carlito"/>
                <a:cs typeface="Carlito"/>
              </a:rPr>
              <a:t>which will be awarded to </a:t>
            </a:r>
            <a:r>
              <a:rPr dirty="0" sz="1600">
                <a:latin typeface="Carlito"/>
                <a:cs typeface="Carlito"/>
              </a:rPr>
              <a:t>the </a:t>
            </a:r>
            <a:r>
              <a:rPr dirty="0" sz="1600" spc="-5">
                <a:latin typeface="Carlito"/>
                <a:cs typeface="Carlito"/>
              </a:rPr>
              <a:t>Team that wins the project.  </a:t>
            </a:r>
            <a:r>
              <a:rPr dirty="0" sz="1600" spc="-10">
                <a:latin typeface="Carlito"/>
                <a:cs typeface="Carlito"/>
              </a:rPr>
              <a:t>20% </a:t>
            </a:r>
            <a:r>
              <a:rPr dirty="0" sz="1600" spc="-5">
                <a:latin typeface="Carlito"/>
                <a:cs typeface="Carlito"/>
              </a:rPr>
              <a:t>going to the Workshop</a:t>
            </a:r>
            <a:r>
              <a:rPr dirty="0" sz="1600" spc="20">
                <a:latin typeface="Carlito"/>
                <a:cs typeface="Carlito"/>
              </a:rPr>
              <a:t> </a:t>
            </a:r>
            <a:r>
              <a:rPr dirty="0" sz="1600" spc="-5">
                <a:latin typeface="Carlito"/>
                <a:cs typeface="Carlito"/>
              </a:rPr>
              <a:t>fund.</a:t>
            </a:r>
            <a:endParaRPr sz="1600">
              <a:latin typeface="Carlito"/>
              <a:cs typeface="Carlito"/>
            </a:endParaRPr>
          </a:p>
          <a:p>
            <a:pPr marL="723900" marR="30480" indent="-228600">
              <a:lnSpc>
                <a:spcPct val="109700"/>
              </a:lnSpc>
              <a:spcBef>
                <a:spcPts val="10"/>
              </a:spcBef>
              <a:buAutoNum type="arabicPeriod" startAt="6"/>
              <a:tabLst>
                <a:tab pos="723900" algn="l"/>
              </a:tabLst>
            </a:pPr>
            <a:r>
              <a:rPr dirty="0" sz="1600" spc="-5">
                <a:latin typeface="Carlito"/>
                <a:cs typeface="Carlito"/>
              </a:rPr>
              <a:t>On mid-level projects, projects showcased in seminars,  each core Member will donate 100rs and each Visiting  Member will donate 200rs. 60% </a:t>
            </a:r>
            <a:r>
              <a:rPr dirty="0" sz="1600">
                <a:latin typeface="Carlito"/>
                <a:cs typeface="Carlito"/>
              </a:rPr>
              <a:t>which </a:t>
            </a:r>
            <a:r>
              <a:rPr dirty="0" sz="1600" spc="-5">
                <a:latin typeface="Carlito"/>
                <a:cs typeface="Carlito"/>
              </a:rPr>
              <a:t>will be awarded to  Wining team, 15% to Runner up and 5% to </a:t>
            </a:r>
            <a:r>
              <a:rPr dirty="0" sz="1600">
                <a:latin typeface="Carlito"/>
                <a:cs typeface="Carlito"/>
              </a:rPr>
              <a:t>2</a:t>
            </a:r>
            <a:r>
              <a:rPr dirty="0" baseline="26455" sz="1575">
                <a:latin typeface="Carlito"/>
                <a:cs typeface="Carlito"/>
              </a:rPr>
              <a:t>nd </a:t>
            </a:r>
            <a:r>
              <a:rPr dirty="0" sz="1600" spc="-5">
                <a:latin typeface="Carlito"/>
                <a:cs typeface="Carlito"/>
              </a:rPr>
              <a:t>Runner up,  </a:t>
            </a:r>
            <a:r>
              <a:rPr dirty="0" sz="1600" spc="-10">
                <a:latin typeface="Carlito"/>
                <a:cs typeface="Carlito"/>
              </a:rPr>
              <a:t>20% </a:t>
            </a:r>
            <a:r>
              <a:rPr dirty="0" sz="1600" spc="-5">
                <a:latin typeface="Carlito"/>
                <a:cs typeface="Carlito"/>
              </a:rPr>
              <a:t>going to the Workshop</a:t>
            </a:r>
            <a:r>
              <a:rPr dirty="0" sz="1600" spc="20">
                <a:latin typeface="Carlito"/>
                <a:cs typeface="Carlito"/>
              </a:rPr>
              <a:t> </a:t>
            </a:r>
            <a:r>
              <a:rPr dirty="0" sz="1600" spc="-5">
                <a:latin typeface="Carlito"/>
                <a:cs typeface="Carlito"/>
              </a:rPr>
              <a:t>fund.</a:t>
            </a:r>
            <a:endParaRPr sz="1600">
              <a:latin typeface="Carlito"/>
              <a:cs typeface="Carlito"/>
            </a:endParaRPr>
          </a:p>
          <a:p>
            <a:pPr marL="723900" marR="154940" indent="-228600">
              <a:lnSpc>
                <a:spcPct val="109700"/>
              </a:lnSpc>
              <a:spcBef>
                <a:spcPts val="5"/>
              </a:spcBef>
              <a:buAutoNum type="arabicPeriod" startAt="6"/>
              <a:tabLst>
                <a:tab pos="723900" algn="l"/>
              </a:tabLst>
            </a:pPr>
            <a:r>
              <a:rPr dirty="0" sz="1600" spc="-10">
                <a:latin typeface="Carlito"/>
                <a:cs typeface="Carlito"/>
              </a:rPr>
              <a:t>For </a:t>
            </a:r>
            <a:r>
              <a:rPr dirty="0" sz="1600">
                <a:latin typeface="Carlito"/>
                <a:cs typeface="Carlito"/>
              </a:rPr>
              <a:t>any </a:t>
            </a:r>
            <a:r>
              <a:rPr dirty="0" sz="1600" spc="-5">
                <a:latin typeface="Carlito"/>
                <a:cs typeface="Carlito"/>
              </a:rPr>
              <a:t>funds acquired through external </a:t>
            </a:r>
            <a:r>
              <a:rPr dirty="0" sz="1600" spc="-10">
                <a:latin typeface="Carlito"/>
                <a:cs typeface="Carlito"/>
              </a:rPr>
              <a:t>means,  </a:t>
            </a:r>
            <a:r>
              <a:rPr dirty="0" sz="1600" spc="-5">
                <a:latin typeface="Carlito"/>
                <a:cs typeface="Carlito"/>
              </a:rPr>
              <a:t>allocation of such fund on awards will be decided by </a:t>
            </a:r>
            <a:r>
              <a:rPr dirty="0" sz="1600" spc="-10">
                <a:latin typeface="Carlito"/>
                <a:cs typeface="Carlito"/>
              </a:rPr>
              <a:t>the  </a:t>
            </a:r>
            <a:r>
              <a:rPr dirty="0" sz="1600" spc="-5">
                <a:latin typeface="Carlito"/>
                <a:cs typeface="Carlito"/>
              </a:rPr>
              <a:t>Treasurer and</a:t>
            </a:r>
            <a:r>
              <a:rPr dirty="0" sz="1600">
                <a:latin typeface="Carlito"/>
                <a:cs typeface="Carlito"/>
              </a:rPr>
              <a:t> </a:t>
            </a:r>
            <a:r>
              <a:rPr dirty="0" sz="1600" spc="-5">
                <a:latin typeface="Carlito"/>
                <a:cs typeface="Carlito"/>
              </a:rPr>
              <a:t>Coordinators.</a:t>
            </a:r>
            <a:endParaRPr sz="1600">
              <a:latin typeface="Carlito"/>
              <a:cs typeface="Carlito"/>
            </a:endParaRPr>
          </a:p>
          <a:p>
            <a:pPr marL="723900" marR="696595" indent="-228600">
              <a:lnSpc>
                <a:spcPct val="110000"/>
              </a:lnSpc>
              <a:buAutoNum type="arabicPeriod" startAt="6"/>
              <a:tabLst>
                <a:tab pos="723900" algn="l"/>
              </a:tabLst>
            </a:pPr>
            <a:r>
              <a:rPr dirty="0" sz="1600" spc="-5">
                <a:latin typeface="Carlito"/>
                <a:cs typeface="Carlito"/>
              </a:rPr>
              <a:t>Graphic Designers are </a:t>
            </a:r>
            <a:r>
              <a:rPr dirty="0" sz="1600">
                <a:latin typeface="Carlito"/>
                <a:cs typeface="Carlito"/>
              </a:rPr>
              <a:t>exempt </a:t>
            </a:r>
            <a:r>
              <a:rPr dirty="0" sz="1600" spc="-5">
                <a:latin typeface="Carlito"/>
                <a:cs typeface="Carlito"/>
              </a:rPr>
              <a:t>from donations for  </a:t>
            </a:r>
            <a:r>
              <a:rPr dirty="0" sz="1600" spc="-10">
                <a:latin typeface="Carlito"/>
                <a:cs typeface="Carlito"/>
              </a:rPr>
              <a:t>projects.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Kushal</dc:creator>
  <dcterms:created xsi:type="dcterms:W3CDTF">2021-12-25T04:02:08Z</dcterms:created>
  <dcterms:modified xsi:type="dcterms:W3CDTF">2021-12-25T04:02:08Z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2021-12-21T00:00:00Z</vt:filetime>
  </property>
  <property fmtid="{D5CDD505-2E9C-101B-9397-08002B2CF9AE}" pid="3" name="Creator">
    <vt:lpwstr>Microsoft® Word 2013</vt:lpwstr>
  </property>
  <property fmtid="{D5CDD505-2E9C-101B-9397-08002B2CF9AE}" pid="4" name="LastSaved">
    <vt:filetime>2021-12-25T00:00:00Z</vt:filetime>
  </property>
</Properties>
</file>