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4"/>
  </p:sldMasterIdLst>
  <p:sldIdLst>
    <p:sldId id="256" r:id="rId5"/>
    <p:sldId id="257" r:id="rId6"/>
    <p:sldId id="270"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F446AB-65BD-4F98-AB03-FB4DA5458442}" v="22" dt="2022-05-02T15:11:43.4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6" d="100"/>
          <a:sy n="76" d="100"/>
        </p:scale>
        <p:origin x="26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5/2/2022</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9535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5/2/2022</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611841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5/2/2022</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046554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5/2/2022</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293698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5/2/2022</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464224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5/2/2022</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211419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5/2/2022</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905308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5/2/2022</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648166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5/2/2022</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518204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5/2/2022</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021179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5/2/2022</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3571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5/2/2022</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191163664"/>
      </p:ext>
    </p:extLst>
  </p:cSld>
  <p:clrMap bg1="dk1" tx1="lt1" bg2="dk2" tx2="lt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7D505C3-540C-4E1B-AFF5-74A9D9BD3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pacial view of digital earth">
            <a:extLst>
              <a:ext uri="{FF2B5EF4-FFF2-40B4-BE49-F238E27FC236}">
                <a16:creationId xmlns:a16="http://schemas.microsoft.com/office/drawing/2014/main" id="{7B2B6409-8E46-AD58-6A7A-73FE3CC721CF}"/>
              </a:ext>
            </a:extLst>
          </p:cNvPr>
          <p:cNvPicPr>
            <a:picLocks noChangeAspect="1"/>
          </p:cNvPicPr>
          <p:nvPr/>
        </p:nvPicPr>
        <p:blipFill rotWithShape="1">
          <a:blip r:embed="rId2"/>
          <a:srcRect t="15413"/>
          <a:stretch/>
        </p:blipFill>
        <p:spPr>
          <a:xfrm>
            <a:off x="20" y="10"/>
            <a:ext cx="12191980" cy="6857990"/>
          </a:xfrm>
          <a:prstGeom prst="rect">
            <a:avLst/>
          </a:prstGeom>
        </p:spPr>
      </p:pic>
      <p:sp>
        <p:nvSpPr>
          <p:cNvPr id="20" name="Freeform: Shape 19">
            <a:extLst>
              <a:ext uri="{FF2B5EF4-FFF2-40B4-BE49-F238E27FC236}">
                <a16:creationId xmlns:a16="http://schemas.microsoft.com/office/drawing/2014/main" id="{C5C14909-AFB2-4E07-A65C-633954901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5BC4B016-0848-4634-83F9-FBC4C80CA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7C9372A-4C02-49CD-A7B0-98290F595042}"/>
              </a:ext>
            </a:extLst>
          </p:cNvPr>
          <p:cNvSpPr>
            <a:spLocks noGrp="1"/>
          </p:cNvSpPr>
          <p:nvPr>
            <p:ph type="ctrTitle"/>
          </p:nvPr>
        </p:nvSpPr>
        <p:spPr>
          <a:xfrm>
            <a:off x="1143001" y="1181101"/>
            <a:ext cx="4953000" cy="2247899"/>
          </a:xfrm>
        </p:spPr>
        <p:txBody>
          <a:bodyPr>
            <a:normAutofit/>
          </a:bodyPr>
          <a:lstStyle/>
          <a:p>
            <a:r>
              <a:rPr lang="en-GB" dirty="0">
                <a:solidFill>
                  <a:srgbClr val="FFFFFF"/>
                </a:solidFill>
              </a:rPr>
              <a:t>Airline Database</a:t>
            </a:r>
            <a:endParaRPr lang="en-IN" dirty="0">
              <a:solidFill>
                <a:srgbClr val="FFFFFF"/>
              </a:solidFill>
            </a:endParaRPr>
          </a:p>
        </p:txBody>
      </p:sp>
      <p:sp>
        <p:nvSpPr>
          <p:cNvPr id="3" name="Subtitle 2">
            <a:extLst>
              <a:ext uri="{FF2B5EF4-FFF2-40B4-BE49-F238E27FC236}">
                <a16:creationId xmlns:a16="http://schemas.microsoft.com/office/drawing/2014/main" id="{78E34CE3-74AB-42BC-8CDA-BE1642507F11}"/>
              </a:ext>
            </a:extLst>
          </p:cNvPr>
          <p:cNvSpPr>
            <a:spLocks noGrp="1"/>
          </p:cNvSpPr>
          <p:nvPr>
            <p:ph type="subTitle" idx="1"/>
          </p:nvPr>
        </p:nvSpPr>
        <p:spPr>
          <a:xfrm>
            <a:off x="7576457" y="3429001"/>
            <a:ext cx="4125685" cy="2393142"/>
          </a:xfrm>
        </p:spPr>
        <p:txBody>
          <a:bodyPr anchor="b">
            <a:normAutofit/>
          </a:bodyPr>
          <a:lstStyle/>
          <a:p>
            <a:pPr algn="r"/>
            <a:r>
              <a:rPr lang="en-GB" sz="2800" dirty="0">
                <a:solidFill>
                  <a:srgbClr val="FFFFFF"/>
                </a:solidFill>
                <a:latin typeface="+mj-lt"/>
              </a:rPr>
              <a:t>By Kushal Ahuja</a:t>
            </a:r>
          </a:p>
          <a:p>
            <a:pPr algn="r"/>
            <a:r>
              <a:rPr lang="en-GB" sz="2800" dirty="0">
                <a:solidFill>
                  <a:srgbClr val="FFFFFF"/>
                </a:solidFill>
                <a:latin typeface="+mj-lt"/>
              </a:rPr>
              <a:t>Student ID- 14191922</a:t>
            </a:r>
            <a:endParaRPr lang="en-IN" sz="2800" dirty="0">
              <a:solidFill>
                <a:srgbClr val="FFFFFF"/>
              </a:solidFill>
              <a:latin typeface="+mj-lt"/>
            </a:endParaRPr>
          </a:p>
        </p:txBody>
      </p:sp>
    </p:spTree>
    <p:extLst>
      <p:ext uri="{BB962C8B-B14F-4D97-AF65-F5344CB8AC3E}">
        <p14:creationId xmlns:p14="http://schemas.microsoft.com/office/powerpoint/2010/main" val="3282923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21460-F0A0-47BD-8149-B1BE8644BF93}"/>
              </a:ext>
            </a:extLst>
          </p:cNvPr>
          <p:cNvSpPr>
            <a:spLocks noGrp="1"/>
          </p:cNvSpPr>
          <p:nvPr>
            <p:ph type="title"/>
          </p:nvPr>
        </p:nvSpPr>
        <p:spPr>
          <a:xfrm>
            <a:off x="1143000" y="1128780"/>
            <a:ext cx="9905999" cy="2149729"/>
          </a:xfrm>
        </p:spPr>
        <p:txBody>
          <a:bodyPr>
            <a:normAutofit fontScale="90000"/>
          </a:bodyPr>
          <a:lstStyle/>
          <a:p>
            <a:r>
              <a:rPr lang="en-GB" sz="3600" dirty="0"/>
              <a:t>Query 4:</a:t>
            </a:r>
            <a:br>
              <a:rPr lang="en-GB" sz="3600" dirty="0"/>
            </a:br>
            <a:br>
              <a:rPr lang="en-GB" sz="3600" dirty="0"/>
            </a:br>
            <a:r>
              <a:rPr lang="en-GB" sz="2000" b="1" dirty="0"/>
              <a:t>Description: </a:t>
            </a:r>
            <a:r>
              <a:rPr lang="en-GB" sz="2000" dirty="0"/>
              <a:t>To get a list of seat types such as Business class, economy etc which have more than two seats.</a:t>
            </a:r>
            <a:br>
              <a:rPr lang="en-GB" sz="2000" dirty="0"/>
            </a:br>
            <a:br>
              <a:rPr lang="en-GB" sz="2000" dirty="0"/>
            </a:br>
            <a:r>
              <a:rPr lang="en-GB" sz="2000" b="1" dirty="0"/>
              <a:t>Query:</a:t>
            </a:r>
            <a:br>
              <a:rPr lang="en-GB" sz="2000" dirty="0"/>
            </a:br>
            <a:r>
              <a:rPr lang="en-GB" sz="2000" dirty="0">
                <a:latin typeface="Courier New" panose="02070309020205020404" pitchFamily="49" charset="0"/>
                <a:cs typeface="Courier New" panose="02070309020205020404" pitchFamily="49" charset="0"/>
              </a:rPr>
              <a:t>select </a:t>
            </a:r>
            <a:r>
              <a:rPr lang="en-GB" sz="2000" dirty="0" err="1">
                <a:latin typeface="Courier New" panose="02070309020205020404" pitchFamily="49" charset="0"/>
                <a:cs typeface="Courier New" panose="02070309020205020404" pitchFamily="49" charset="0"/>
              </a:rPr>
              <a:t>seatType,count</a:t>
            </a:r>
            <a:r>
              <a:rPr lang="en-GB" sz="2000" dirty="0">
                <a:latin typeface="Courier New" panose="02070309020205020404" pitchFamily="49" charset="0"/>
                <a:cs typeface="Courier New" panose="02070309020205020404" pitchFamily="49" charset="0"/>
              </a:rPr>
              <a:t>(distinct </a:t>
            </a:r>
            <a:r>
              <a:rPr lang="en-GB" sz="2000" dirty="0" err="1">
                <a:latin typeface="Courier New" panose="02070309020205020404" pitchFamily="49" charset="0"/>
                <a:cs typeface="Courier New" panose="02070309020205020404" pitchFamily="49" charset="0"/>
              </a:rPr>
              <a:t>seatNumber</a:t>
            </a:r>
            <a:r>
              <a:rPr lang="en-GB" sz="2000" dirty="0">
                <a:latin typeface="Courier New" panose="02070309020205020404" pitchFamily="49" charset="0"/>
                <a:cs typeface="Courier New" panose="02070309020205020404" pitchFamily="49" charset="0"/>
              </a:rPr>
              <a:t>) as </a:t>
            </a:r>
            <a:r>
              <a:rPr lang="en-GB" sz="2000" dirty="0" err="1">
                <a:latin typeface="Courier New" panose="02070309020205020404" pitchFamily="49" charset="0"/>
                <a:cs typeface="Courier New" panose="02070309020205020404" pitchFamily="49" charset="0"/>
              </a:rPr>
              <a:t>number_of_seats</a:t>
            </a:r>
            <a:r>
              <a:rPr lang="en-GB" sz="2000" dirty="0">
                <a:latin typeface="Courier New" panose="02070309020205020404" pitchFamily="49" charset="0"/>
                <a:cs typeface="Courier New" panose="02070309020205020404" pitchFamily="49" charset="0"/>
              </a:rPr>
              <a:t> from Flight natural join Airplane natural join Seats group by </a:t>
            </a:r>
            <a:r>
              <a:rPr lang="en-GB" sz="2000" dirty="0" err="1">
                <a:latin typeface="Courier New" panose="02070309020205020404" pitchFamily="49" charset="0"/>
                <a:cs typeface="Courier New" panose="02070309020205020404" pitchFamily="49" charset="0"/>
              </a:rPr>
              <a:t>seatType</a:t>
            </a:r>
            <a:br>
              <a:rPr lang="en-GB" sz="2000" dirty="0">
                <a:latin typeface="Courier New" panose="02070309020205020404" pitchFamily="49" charset="0"/>
                <a:cs typeface="Courier New" panose="02070309020205020404" pitchFamily="49" charset="0"/>
              </a:rPr>
            </a:br>
            <a:r>
              <a:rPr lang="en-GB" sz="2000" dirty="0">
                <a:latin typeface="Courier New" panose="02070309020205020404" pitchFamily="49" charset="0"/>
                <a:cs typeface="Courier New" panose="02070309020205020404" pitchFamily="49" charset="0"/>
              </a:rPr>
              <a:t>having count(distinct </a:t>
            </a:r>
            <a:r>
              <a:rPr lang="en-GB" sz="2000" dirty="0" err="1">
                <a:latin typeface="Courier New" panose="02070309020205020404" pitchFamily="49" charset="0"/>
                <a:cs typeface="Courier New" panose="02070309020205020404" pitchFamily="49" charset="0"/>
              </a:rPr>
              <a:t>seatNumber</a:t>
            </a:r>
            <a:r>
              <a:rPr lang="en-GB" sz="2000" dirty="0">
                <a:latin typeface="Courier New" panose="02070309020205020404" pitchFamily="49" charset="0"/>
                <a:cs typeface="Courier New" panose="02070309020205020404" pitchFamily="49" charset="0"/>
              </a:rPr>
              <a:t>) &gt; 2 ;</a:t>
            </a:r>
            <a:br>
              <a:rPr lang="en-GB" sz="2000" dirty="0">
                <a:latin typeface="Courier New" panose="02070309020205020404" pitchFamily="49" charset="0"/>
                <a:cs typeface="Courier New" panose="02070309020205020404" pitchFamily="49" charset="0"/>
              </a:rPr>
            </a:br>
            <a:br>
              <a:rPr lang="en-GB" dirty="0"/>
            </a:br>
            <a:endParaRPr lang="en-IN" dirty="0"/>
          </a:p>
        </p:txBody>
      </p:sp>
      <p:pic>
        <p:nvPicPr>
          <p:cNvPr id="5" name="Content Placeholder 4" descr="Text&#10;&#10;Description automatically generated with medium confidence">
            <a:extLst>
              <a:ext uri="{FF2B5EF4-FFF2-40B4-BE49-F238E27FC236}">
                <a16:creationId xmlns:a16="http://schemas.microsoft.com/office/drawing/2014/main" id="{BC2E18A2-FF10-4DE0-BB6D-B93CFFC5E3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3576337"/>
            <a:ext cx="9906000" cy="2185859"/>
          </a:xfrm>
        </p:spPr>
      </p:pic>
    </p:spTree>
    <p:extLst>
      <p:ext uri="{BB962C8B-B14F-4D97-AF65-F5344CB8AC3E}">
        <p14:creationId xmlns:p14="http://schemas.microsoft.com/office/powerpoint/2010/main" val="3865873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5D687-9679-4344-B0DA-1DF35AF2B120}"/>
              </a:ext>
            </a:extLst>
          </p:cNvPr>
          <p:cNvSpPr>
            <a:spLocks noGrp="1"/>
          </p:cNvSpPr>
          <p:nvPr>
            <p:ph type="title"/>
          </p:nvPr>
        </p:nvSpPr>
        <p:spPr>
          <a:xfrm>
            <a:off x="533400" y="1015547"/>
            <a:ext cx="11273527" cy="2088379"/>
          </a:xfrm>
        </p:spPr>
        <p:txBody>
          <a:bodyPr>
            <a:normAutofit fontScale="90000"/>
          </a:bodyPr>
          <a:lstStyle/>
          <a:p>
            <a:r>
              <a:rPr lang="en-GB" sz="3600" dirty="0"/>
              <a:t>Query 5:</a:t>
            </a:r>
            <a:br>
              <a:rPr lang="en-GB" sz="2000" dirty="0"/>
            </a:br>
            <a:br>
              <a:rPr lang="en-GB" sz="2000" dirty="0"/>
            </a:br>
            <a:r>
              <a:rPr lang="en-GB" sz="2000" b="1" dirty="0"/>
              <a:t>Description: </a:t>
            </a:r>
            <a:r>
              <a:rPr lang="en-GB" sz="2000" dirty="0"/>
              <a:t>To get a list of tickets which have a ticket fare greater than AU $750</a:t>
            </a:r>
            <a:br>
              <a:rPr lang="en-GB" sz="2000" dirty="0"/>
            </a:br>
            <a:br>
              <a:rPr lang="en-GB" sz="2000" dirty="0"/>
            </a:br>
            <a:r>
              <a:rPr lang="en-GB" sz="2000" b="1" dirty="0"/>
              <a:t>Query:</a:t>
            </a:r>
            <a:br>
              <a:rPr lang="en-GB" sz="2000" dirty="0"/>
            </a:br>
            <a:r>
              <a:rPr lang="en-GB" sz="2000" dirty="0">
                <a:latin typeface="Courier New" panose="02070309020205020404" pitchFamily="49" charset="0"/>
                <a:cs typeface="Courier New" panose="02070309020205020404" pitchFamily="49" charset="0"/>
              </a:rPr>
              <a:t>select * from Ticket where </a:t>
            </a:r>
            <a:r>
              <a:rPr lang="en-GB" sz="2000" dirty="0" err="1">
                <a:latin typeface="Courier New" panose="02070309020205020404" pitchFamily="49" charset="0"/>
                <a:cs typeface="Courier New" panose="02070309020205020404" pitchFamily="49" charset="0"/>
              </a:rPr>
              <a:t>bookingId</a:t>
            </a:r>
            <a:r>
              <a:rPr lang="en-GB" sz="2000" dirty="0">
                <a:latin typeface="Courier New" panose="02070309020205020404" pitchFamily="49" charset="0"/>
                <a:cs typeface="Courier New" panose="02070309020205020404" pitchFamily="49" charset="0"/>
              </a:rPr>
              <a:t> IN (select </a:t>
            </a:r>
            <a:r>
              <a:rPr lang="en-GB" sz="2000" dirty="0" err="1">
                <a:latin typeface="Courier New" panose="02070309020205020404" pitchFamily="49" charset="0"/>
                <a:cs typeface="Courier New" panose="02070309020205020404" pitchFamily="49" charset="0"/>
              </a:rPr>
              <a:t>bookingId</a:t>
            </a:r>
            <a:r>
              <a:rPr lang="en-GB" sz="2000" dirty="0">
                <a:latin typeface="Courier New" panose="02070309020205020404" pitchFamily="49" charset="0"/>
                <a:cs typeface="Courier New" panose="02070309020205020404" pitchFamily="49" charset="0"/>
              </a:rPr>
              <a:t> from booking where </a:t>
            </a:r>
            <a:r>
              <a:rPr lang="en-GB" sz="2000" dirty="0" err="1">
                <a:latin typeface="Courier New" panose="02070309020205020404" pitchFamily="49" charset="0"/>
                <a:cs typeface="Courier New" panose="02070309020205020404" pitchFamily="49" charset="0"/>
              </a:rPr>
              <a:t>ticketFare</a:t>
            </a:r>
            <a:r>
              <a:rPr lang="en-GB" sz="2000" dirty="0">
                <a:latin typeface="Courier New" panose="02070309020205020404" pitchFamily="49" charset="0"/>
                <a:cs typeface="Courier New" panose="02070309020205020404" pitchFamily="49" charset="0"/>
              </a:rPr>
              <a:t> &gt; 750);</a:t>
            </a:r>
            <a:br>
              <a:rPr lang="en-GB" dirty="0"/>
            </a:br>
            <a:endParaRPr lang="en-IN" dirty="0"/>
          </a:p>
        </p:txBody>
      </p:sp>
      <p:pic>
        <p:nvPicPr>
          <p:cNvPr id="5" name="Content Placeholder 4" descr="Text&#10;&#10;Description automatically generated with low confidence">
            <a:extLst>
              <a:ext uri="{FF2B5EF4-FFF2-40B4-BE49-F238E27FC236}">
                <a16:creationId xmlns:a16="http://schemas.microsoft.com/office/drawing/2014/main" id="{D2EDFD9B-031D-49FB-B03A-9C69907179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3428999"/>
            <a:ext cx="11273527" cy="1469571"/>
          </a:xfrm>
        </p:spPr>
      </p:pic>
    </p:spTree>
    <p:extLst>
      <p:ext uri="{BB962C8B-B14F-4D97-AF65-F5344CB8AC3E}">
        <p14:creationId xmlns:p14="http://schemas.microsoft.com/office/powerpoint/2010/main" val="1260407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DDAC3-7E9F-4FF5-87F9-6FE23CF04C3F}"/>
              </a:ext>
            </a:extLst>
          </p:cNvPr>
          <p:cNvSpPr>
            <a:spLocks noGrp="1"/>
          </p:cNvSpPr>
          <p:nvPr>
            <p:ph type="title"/>
          </p:nvPr>
        </p:nvSpPr>
        <p:spPr>
          <a:xfrm>
            <a:off x="461394" y="478173"/>
            <a:ext cx="11274804" cy="3355596"/>
          </a:xfrm>
        </p:spPr>
        <p:txBody>
          <a:bodyPr>
            <a:normAutofit fontScale="90000"/>
          </a:bodyPr>
          <a:lstStyle/>
          <a:p>
            <a:r>
              <a:rPr lang="en-GB" sz="3200" dirty="0"/>
              <a:t>Query 6:</a:t>
            </a:r>
            <a:br>
              <a:rPr lang="en-GB" sz="3200" dirty="0"/>
            </a:br>
            <a:br>
              <a:rPr lang="en-GB" sz="3200" dirty="0"/>
            </a:br>
            <a:r>
              <a:rPr lang="en-GB" sz="2000" b="1" dirty="0"/>
              <a:t>Description: </a:t>
            </a:r>
            <a:r>
              <a:rPr lang="en-GB" sz="2000" dirty="0"/>
              <a:t>To get the flight details of a customer who has travelled from Sydney to Mumbai via Colombo</a:t>
            </a:r>
            <a:br>
              <a:rPr lang="en-GB" sz="2000" dirty="0"/>
            </a:br>
            <a:br>
              <a:rPr lang="en-GB" sz="2000" dirty="0"/>
            </a:br>
            <a:r>
              <a:rPr lang="en-GB" sz="2000" b="1" dirty="0"/>
              <a:t>Query:</a:t>
            </a:r>
            <a:br>
              <a:rPr lang="en-GB" sz="2000" dirty="0"/>
            </a:br>
            <a:r>
              <a:rPr lang="en-GB" sz="2000" dirty="0"/>
              <a:t> </a:t>
            </a:r>
            <a:r>
              <a:rPr lang="en-GB" sz="2000" dirty="0">
                <a:latin typeface="Courier New" panose="02070309020205020404" pitchFamily="49" charset="0"/>
                <a:cs typeface="Courier New" panose="02070309020205020404" pitchFamily="49" charset="0"/>
              </a:rPr>
              <a:t>select a.boardingId,a.customerId,a.flightId,a.gate,a.destination,a.origin,a.boardingDate,b.boardingId,b.gate,b.Destination,b.Origin </a:t>
            </a:r>
            <a:br>
              <a:rPr lang="en-GB" sz="2000" dirty="0">
                <a:latin typeface="Courier New" panose="02070309020205020404" pitchFamily="49" charset="0"/>
                <a:cs typeface="Courier New" panose="02070309020205020404" pitchFamily="49" charset="0"/>
              </a:rPr>
            </a:br>
            <a:r>
              <a:rPr lang="en-GB" sz="2000" dirty="0">
                <a:latin typeface="Courier New" panose="02070309020205020404" pitchFamily="49" charset="0"/>
                <a:cs typeface="Courier New" panose="02070309020205020404" pitchFamily="49" charset="0"/>
              </a:rPr>
              <a:t>from </a:t>
            </a:r>
            <a:r>
              <a:rPr lang="en-GB" sz="2000" dirty="0" err="1">
                <a:latin typeface="Courier New" panose="02070309020205020404" pitchFamily="49" charset="0"/>
                <a:cs typeface="Courier New" panose="02070309020205020404" pitchFamily="49" charset="0"/>
              </a:rPr>
              <a:t>Boarding_Pass</a:t>
            </a:r>
            <a:r>
              <a:rPr lang="en-GB" sz="2000" dirty="0">
                <a:latin typeface="Courier New" panose="02070309020205020404" pitchFamily="49" charset="0"/>
                <a:cs typeface="Courier New" panose="02070309020205020404" pitchFamily="49" charset="0"/>
              </a:rPr>
              <a:t> as a, </a:t>
            </a:r>
            <a:r>
              <a:rPr lang="en-GB" sz="2000" dirty="0" err="1">
                <a:latin typeface="Courier New" panose="02070309020205020404" pitchFamily="49" charset="0"/>
                <a:cs typeface="Courier New" panose="02070309020205020404" pitchFamily="49" charset="0"/>
              </a:rPr>
              <a:t>Boarding_Pass</a:t>
            </a:r>
            <a:r>
              <a:rPr lang="en-GB" sz="2000" dirty="0">
                <a:latin typeface="Courier New" panose="02070309020205020404" pitchFamily="49" charset="0"/>
                <a:cs typeface="Courier New" panose="02070309020205020404" pitchFamily="49" charset="0"/>
              </a:rPr>
              <a:t> as b where </a:t>
            </a:r>
            <a:r>
              <a:rPr lang="en-GB" sz="2000" dirty="0" err="1">
                <a:latin typeface="Courier New" panose="02070309020205020404" pitchFamily="49" charset="0"/>
                <a:cs typeface="Courier New" panose="02070309020205020404" pitchFamily="49" charset="0"/>
              </a:rPr>
              <a:t>a.customerId</a:t>
            </a:r>
            <a:r>
              <a:rPr lang="en-GB" sz="2000" dirty="0">
                <a:latin typeface="Courier New" panose="02070309020205020404" pitchFamily="49" charset="0"/>
                <a:cs typeface="Courier New" panose="02070309020205020404" pitchFamily="49" charset="0"/>
              </a:rPr>
              <a:t> = </a:t>
            </a:r>
            <a:r>
              <a:rPr lang="en-GB" sz="2000" dirty="0" err="1">
                <a:latin typeface="Courier New" panose="02070309020205020404" pitchFamily="49" charset="0"/>
                <a:cs typeface="Courier New" panose="02070309020205020404" pitchFamily="49" charset="0"/>
              </a:rPr>
              <a:t>b.customerId</a:t>
            </a:r>
            <a:r>
              <a:rPr lang="en-GB" sz="2000" dirty="0">
                <a:latin typeface="Courier New" panose="02070309020205020404" pitchFamily="49" charset="0"/>
                <a:cs typeface="Courier New" panose="02070309020205020404" pitchFamily="49" charset="0"/>
              </a:rPr>
              <a:t> AND </a:t>
            </a:r>
            <a:r>
              <a:rPr lang="en-GB" sz="2000" dirty="0" err="1">
                <a:latin typeface="Courier New" panose="02070309020205020404" pitchFamily="49" charset="0"/>
                <a:cs typeface="Courier New" panose="02070309020205020404" pitchFamily="49" charset="0"/>
              </a:rPr>
              <a:t>a.Destination</a:t>
            </a:r>
            <a:r>
              <a:rPr lang="en-GB" sz="2000" dirty="0">
                <a:latin typeface="Courier New" panose="02070309020205020404" pitchFamily="49" charset="0"/>
                <a:cs typeface="Courier New" panose="02070309020205020404" pitchFamily="49" charset="0"/>
              </a:rPr>
              <a:t> = 'Mumbai' AND </a:t>
            </a:r>
            <a:r>
              <a:rPr lang="en-GB" sz="2000" dirty="0" err="1">
                <a:latin typeface="Courier New" panose="02070309020205020404" pitchFamily="49" charset="0"/>
                <a:cs typeface="Courier New" panose="02070309020205020404" pitchFamily="49" charset="0"/>
              </a:rPr>
              <a:t>b.boardingId</a:t>
            </a:r>
            <a:r>
              <a:rPr lang="en-GB" sz="2000" dirty="0">
                <a:latin typeface="Courier New" panose="02070309020205020404" pitchFamily="49" charset="0"/>
                <a:cs typeface="Courier New" panose="02070309020205020404" pitchFamily="49" charset="0"/>
              </a:rPr>
              <a:t> = 564739;</a:t>
            </a:r>
            <a:br>
              <a:rPr lang="en-GB" sz="1400" dirty="0"/>
            </a:br>
            <a:endParaRPr lang="en-IN" sz="1400" dirty="0"/>
          </a:p>
        </p:txBody>
      </p:sp>
      <p:pic>
        <p:nvPicPr>
          <p:cNvPr id="5" name="Content Placeholder 4">
            <a:extLst>
              <a:ext uri="{FF2B5EF4-FFF2-40B4-BE49-F238E27FC236}">
                <a16:creationId xmlns:a16="http://schemas.microsoft.com/office/drawing/2014/main" id="{F62BDF48-B16C-4700-AA0D-AC8F111508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6895" y="3892492"/>
            <a:ext cx="11123802" cy="1627455"/>
          </a:xfrm>
        </p:spPr>
      </p:pic>
    </p:spTree>
    <p:extLst>
      <p:ext uri="{BB962C8B-B14F-4D97-AF65-F5344CB8AC3E}">
        <p14:creationId xmlns:p14="http://schemas.microsoft.com/office/powerpoint/2010/main" val="2884662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D3539-4057-4239-B4E3-EDAD653EF36F}"/>
              </a:ext>
            </a:extLst>
          </p:cNvPr>
          <p:cNvSpPr>
            <a:spLocks noGrp="1"/>
          </p:cNvSpPr>
          <p:nvPr>
            <p:ph type="title"/>
          </p:nvPr>
        </p:nvSpPr>
        <p:spPr>
          <a:xfrm>
            <a:off x="1143000" y="864546"/>
            <a:ext cx="9905999" cy="1360898"/>
          </a:xfrm>
        </p:spPr>
        <p:txBody>
          <a:bodyPr>
            <a:normAutofit fontScale="90000"/>
          </a:bodyPr>
          <a:lstStyle/>
          <a:p>
            <a:r>
              <a:rPr lang="en-GB" dirty="0"/>
              <a:t>CHECK Statement</a:t>
            </a:r>
            <a:br>
              <a:rPr lang="en-GB" dirty="0"/>
            </a:br>
            <a:br>
              <a:rPr lang="en-GB" dirty="0"/>
            </a:br>
            <a:r>
              <a:rPr lang="en-GB" sz="2700" dirty="0"/>
              <a:t>Examples used in the Airline Database:</a:t>
            </a:r>
            <a:endParaRPr lang="en-IN" sz="2700" dirty="0"/>
          </a:p>
        </p:txBody>
      </p:sp>
      <p:sp>
        <p:nvSpPr>
          <p:cNvPr id="3" name="Content Placeholder 2">
            <a:extLst>
              <a:ext uri="{FF2B5EF4-FFF2-40B4-BE49-F238E27FC236}">
                <a16:creationId xmlns:a16="http://schemas.microsoft.com/office/drawing/2014/main" id="{BEA45F60-973D-433A-BD20-0E9CA41691B7}"/>
              </a:ext>
            </a:extLst>
          </p:cNvPr>
          <p:cNvSpPr>
            <a:spLocks noGrp="1"/>
          </p:cNvSpPr>
          <p:nvPr>
            <p:ph idx="1"/>
          </p:nvPr>
        </p:nvSpPr>
        <p:spPr>
          <a:xfrm>
            <a:off x="1143000" y="2650920"/>
            <a:ext cx="9905999" cy="3248223"/>
          </a:xfrm>
        </p:spPr>
        <p:txBody>
          <a:bodyPr/>
          <a:lstStyle/>
          <a:p>
            <a:endParaRPr lang="en-GB" dirty="0"/>
          </a:p>
          <a:p>
            <a:r>
              <a:rPr lang="en-GB" dirty="0">
                <a:latin typeface="Courier New" panose="02070309020205020404" pitchFamily="49" charset="0"/>
                <a:cs typeface="Courier New" panose="02070309020205020404" pitchFamily="49" charset="0"/>
              </a:rPr>
              <a:t>CONSTRAINT </a:t>
            </a:r>
            <a:r>
              <a:rPr lang="en-GB" dirty="0" err="1">
                <a:latin typeface="Courier New" panose="02070309020205020404" pitchFamily="49" charset="0"/>
                <a:cs typeface="Courier New" panose="02070309020205020404" pitchFamily="49" charset="0"/>
              </a:rPr>
              <a:t>di_table_Customer_Age</a:t>
            </a:r>
            <a:r>
              <a:rPr lang="en-GB" dirty="0">
                <a:latin typeface="Courier New" panose="02070309020205020404" pitchFamily="49" charset="0"/>
                <a:cs typeface="Courier New" panose="02070309020205020404" pitchFamily="49" charset="0"/>
              </a:rPr>
              <a:t> CHECK (Age &gt; 16)</a:t>
            </a:r>
            <a:endParaRPr lang="en-IN" dirty="0">
              <a:latin typeface="Courier New" panose="02070309020205020404" pitchFamily="49" charset="0"/>
              <a:cs typeface="Courier New" panose="02070309020205020404" pitchFamily="49" charset="0"/>
            </a:endParaRPr>
          </a:p>
          <a:p>
            <a:endParaRPr lang="en-IN"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CONSTRAINT </a:t>
            </a:r>
            <a:r>
              <a:rPr lang="en-GB" dirty="0" err="1">
                <a:latin typeface="Courier New" panose="02070309020205020404" pitchFamily="49" charset="0"/>
                <a:cs typeface="Courier New" panose="02070309020205020404" pitchFamily="49" charset="0"/>
              </a:rPr>
              <a:t>di_table_Booking_ticketFare</a:t>
            </a:r>
            <a:r>
              <a:rPr lang="en-GB" dirty="0">
                <a:latin typeface="Courier New" panose="02070309020205020404" pitchFamily="49" charset="0"/>
                <a:cs typeface="Courier New" panose="02070309020205020404" pitchFamily="49" charset="0"/>
              </a:rPr>
              <a:t> CHECK (</a:t>
            </a:r>
            <a:r>
              <a:rPr lang="en-GB" dirty="0" err="1">
                <a:latin typeface="Courier New" panose="02070309020205020404" pitchFamily="49" charset="0"/>
                <a:cs typeface="Courier New" panose="02070309020205020404" pitchFamily="49" charset="0"/>
              </a:rPr>
              <a:t>ticketFare</a:t>
            </a:r>
            <a:r>
              <a:rPr lang="en-GB" dirty="0">
                <a:latin typeface="Courier New" panose="02070309020205020404" pitchFamily="49" charset="0"/>
                <a:cs typeface="Courier New" panose="02070309020205020404" pitchFamily="49" charset="0"/>
              </a:rPr>
              <a:t> &gt; 0)</a:t>
            </a:r>
            <a:endParaRPr lang="en-IN"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0718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8072E-3BD0-42BA-879E-178C9960133A}"/>
              </a:ext>
            </a:extLst>
          </p:cNvPr>
          <p:cNvSpPr>
            <a:spLocks noGrp="1"/>
          </p:cNvSpPr>
          <p:nvPr>
            <p:ph type="title"/>
          </p:nvPr>
        </p:nvSpPr>
        <p:spPr>
          <a:xfrm>
            <a:off x="1143000" y="461395"/>
            <a:ext cx="9905999" cy="1596270"/>
          </a:xfrm>
        </p:spPr>
        <p:txBody>
          <a:bodyPr>
            <a:normAutofit fontScale="90000"/>
          </a:bodyPr>
          <a:lstStyle/>
          <a:p>
            <a:r>
              <a:rPr lang="en-GB" dirty="0"/>
              <a:t>Action Statement</a:t>
            </a:r>
            <a:br>
              <a:rPr lang="en-GB" dirty="0"/>
            </a:br>
            <a:br>
              <a:rPr lang="en-GB" dirty="0"/>
            </a:br>
            <a:r>
              <a:rPr lang="en-GB" sz="2700" dirty="0"/>
              <a:t>Examples used in the Airline Database:</a:t>
            </a:r>
            <a:endParaRPr lang="en-IN" sz="2700" dirty="0"/>
          </a:p>
        </p:txBody>
      </p:sp>
      <p:sp>
        <p:nvSpPr>
          <p:cNvPr id="3" name="Content Placeholder 2">
            <a:extLst>
              <a:ext uri="{FF2B5EF4-FFF2-40B4-BE49-F238E27FC236}">
                <a16:creationId xmlns:a16="http://schemas.microsoft.com/office/drawing/2014/main" id="{F3A02AD9-76DA-4045-87AC-9DE90A8912B0}"/>
              </a:ext>
            </a:extLst>
          </p:cNvPr>
          <p:cNvSpPr>
            <a:spLocks noGrp="1"/>
          </p:cNvSpPr>
          <p:nvPr>
            <p:ph idx="1"/>
          </p:nvPr>
        </p:nvSpPr>
        <p:spPr/>
        <p:txBody>
          <a:bodyPr/>
          <a:lstStyle/>
          <a:p>
            <a:r>
              <a:rPr lang="en-GB" dirty="0">
                <a:latin typeface="Courier New" panose="02070309020205020404" pitchFamily="49" charset="0"/>
                <a:cs typeface="Courier New" panose="02070309020205020404" pitchFamily="49" charset="0"/>
              </a:rPr>
              <a:t>CONSTRAINT </a:t>
            </a:r>
            <a:r>
              <a:rPr lang="en-GB" dirty="0" err="1">
                <a:latin typeface="Courier New" panose="02070309020205020404" pitchFamily="49" charset="0"/>
                <a:cs typeface="Courier New" panose="02070309020205020404" pitchFamily="49" charset="0"/>
              </a:rPr>
              <a:t>Boarding_Pass_fk_Invalid_customerId</a:t>
            </a:r>
            <a:r>
              <a:rPr lang="en-GB" dirty="0">
                <a:latin typeface="Courier New" panose="02070309020205020404" pitchFamily="49" charset="0"/>
                <a:cs typeface="Courier New" panose="02070309020205020404" pitchFamily="49" charset="0"/>
              </a:rPr>
              <a:t> FOREIGN KEY (</a:t>
            </a:r>
            <a:r>
              <a:rPr lang="en-GB" dirty="0" err="1">
                <a:latin typeface="Courier New" panose="02070309020205020404" pitchFamily="49" charset="0"/>
                <a:cs typeface="Courier New" panose="02070309020205020404" pitchFamily="49" charset="0"/>
              </a:rPr>
              <a:t>customerId</a:t>
            </a:r>
            <a:r>
              <a:rPr lang="en-GB" dirty="0">
                <a:latin typeface="Courier New" panose="02070309020205020404" pitchFamily="49" charset="0"/>
                <a:cs typeface="Courier New" panose="02070309020205020404" pitchFamily="49" charset="0"/>
              </a:rPr>
              <a:t>) REFERENCES Customer ON DELETE RESTRICT,</a:t>
            </a:r>
          </a:p>
          <a:p>
            <a:r>
              <a:rPr lang="en-GB" dirty="0">
                <a:latin typeface="Courier New" panose="02070309020205020404" pitchFamily="49" charset="0"/>
                <a:cs typeface="Courier New" panose="02070309020205020404" pitchFamily="49" charset="0"/>
              </a:rPr>
              <a:t>CONSTRAINT </a:t>
            </a:r>
            <a:r>
              <a:rPr lang="en-GB" dirty="0" err="1">
                <a:latin typeface="Courier New" panose="02070309020205020404" pitchFamily="49" charset="0"/>
                <a:cs typeface="Courier New" panose="02070309020205020404" pitchFamily="49" charset="0"/>
              </a:rPr>
              <a:t>Boarding_Pass_fk_Invalid_flightId</a:t>
            </a:r>
            <a:r>
              <a:rPr lang="en-GB" dirty="0">
                <a:latin typeface="Courier New" panose="02070309020205020404" pitchFamily="49" charset="0"/>
                <a:cs typeface="Courier New" panose="02070309020205020404" pitchFamily="49" charset="0"/>
              </a:rPr>
              <a:t> FOREIGN KEY (</a:t>
            </a:r>
            <a:r>
              <a:rPr lang="en-GB" dirty="0" err="1">
                <a:latin typeface="Courier New" panose="02070309020205020404" pitchFamily="49" charset="0"/>
                <a:cs typeface="Courier New" panose="02070309020205020404" pitchFamily="49" charset="0"/>
              </a:rPr>
              <a:t>flightId</a:t>
            </a:r>
            <a:r>
              <a:rPr lang="en-GB" dirty="0">
                <a:latin typeface="Courier New" panose="02070309020205020404" pitchFamily="49" charset="0"/>
                <a:cs typeface="Courier New" panose="02070309020205020404" pitchFamily="49" charset="0"/>
              </a:rPr>
              <a:t>) REFERENCES Flight ON DELETE CASCADE</a:t>
            </a:r>
          </a:p>
          <a:p>
            <a:r>
              <a:rPr lang="en-GB" dirty="0">
                <a:latin typeface="Courier New" panose="02070309020205020404" pitchFamily="49" charset="0"/>
                <a:cs typeface="Courier New" panose="02070309020205020404" pitchFamily="49" charset="0"/>
              </a:rPr>
              <a:t>CONSTRAINT </a:t>
            </a:r>
            <a:r>
              <a:rPr lang="en-GB" dirty="0" err="1">
                <a:latin typeface="Courier New" panose="02070309020205020404" pitchFamily="49" charset="0"/>
                <a:cs typeface="Courier New" panose="02070309020205020404" pitchFamily="49" charset="0"/>
              </a:rPr>
              <a:t>Ticket_fk_Invalid_bookingId</a:t>
            </a:r>
            <a:r>
              <a:rPr lang="en-GB" dirty="0">
                <a:latin typeface="Courier New" panose="02070309020205020404" pitchFamily="49" charset="0"/>
                <a:cs typeface="Courier New" panose="02070309020205020404" pitchFamily="49" charset="0"/>
              </a:rPr>
              <a:t> FOREIGN KEY (</a:t>
            </a:r>
            <a:r>
              <a:rPr lang="en-GB" dirty="0" err="1">
                <a:latin typeface="Courier New" panose="02070309020205020404" pitchFamily="49" charset="0"/>
                <a:cs typeface="Courier New" panose="02070309020205020404" pitchFamily="49" charset="0"/>
              </a:rPr>
              <a:t>bookingId</a:t>
            </a:r>
            <a:r>
              <a:rPr lang="en-GB" dirty="0">
                <a:latin typeface="Courier New" panose="02070309020205020404" pitchFamily="49" charset="0"/>
                <a:cs typeface="Courier New" panose="02070309020205020404" pitchFamily="49" charset="0"/>
              </a:rPr>
              <a:t>) REFERENCES Booking ON DELETE RESTRICT,</a:t>
            </a:r>
          </a:p>
          <a:p>
            <a:r>
              <a:rPr lang="en-GB" dirty="0">
                <a:latin typeface="Courier New" panose="02070309020205020404" pitchFamily="49" charset="0"/>
                <a:cs typeface="Courier New" panose="02070309020205020404" pitchFamily="49" charset="0"/>
              </a:rPr>
              <a:t> CONSTRAINT </a:t>
            </a:r>
            <a:r>
              <a:rPr lang="en-GB" dirty="0" err="1">
                <a:latin typeface="Courier New" panose="02070309020205020404" pitchFamily="49" charset="0"/>
                <a:cs typeface="Courier New" panose="02070309020205020404" pitchFamily="49" charset="0"/>
              </a:rPr>
              <a:t>Ticket_fk_Invalid_customerId</a:t>
            </a:r>
            <a:r>
              <a:rPr lang="en-GB" dirty="0">
                <a:latin typeface="Courier New" panose="02070309020205020404" pitchFamily="49" charset="0"/>
                <a:cs typeface="Courier New" panose="02070309020205020404" pitchFamily="49" charset="0"/>
              </a:rPr>
              <a:t> FOREIGN KEY (</a:t>
            </a:r>
            <a:r>
              <a:rPr lang="en-GB" dirty="0" err="1">
                <a:latin typeface="Courier New" panose="02070309020205020404" pitchFamily="49" charset="0"/>
                <a:cs typeface="Courier New" panose="02070309020205020404" pitchFamily="49" charset="0"/>
              </a:rPr>
              <a:t>customerId</a:t>
            </a:r>
            <a:r>
              <a:rPr lang="en-GB" dirty="0">
                <a:latin typeface="Courier New" panose="02070309020205020404" pitchFamily="49" charset="0"/>
                <a:cs typeface="Courier New" panose="02070309020205020404" pitchFamily="49" charset="0"/>
              </a:rPr>
              <a:t>) REFERENCES Customer ON DELETE CASCADE</a:t>
            </a:r>
          </a:p>
        </p:txBody>
      </p:sp>
    </p:spTree>
    <p:extLst>
      <p:ext uri="{BB962C8B-B14F-4D97-AF65-F5344CB8AC3E}">
        <p14:creationId xmlns:p14="http://schemas.microsoft.com/office/powerpoint/2010/main" val="2718821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5B823-45A6-4995-BC7D-00D5F9930953}"/>
              </a:ext>
            </a:extLst>
          </p:cNvPr>
          <p:cNvSpPr>
            <a:spLocks noGrp="1"/>
          </p:cNvSpPr>
          <p:nvPr>
            <p:ph type="title"/>
          </p:nvPr>
        </p:nvSpPr>
        <p:spPr>
          <a:xfrm>
            <a:off x="562062" y="361206"/>
            <a:ext cx="11316749" cy="3229282"/>
          </a:xfrm>
        </p:spPr>
        <p:txBody>
          <a:bodyPr>
            <a:normAutofit/>
          </a:bodyPr>
          <a:lstStyle/>
          <a:p>
            <a:r>
              <a:rPr lang="en-GB" sz="3600" dirty="0"/>
              <a:t>Use of View</a:t>
            </a:r>
            <a:br>
              <a:rPr lang="en-GB" sz="3600" dirty="0"/>
            </a:br>
            <a:br>
              <a:rPr lang="en-GB" sz="1400" dirty="0"/>
            </a:br>
            <a:r>
              <a:rPr lang="en-GB" sz="1800" b="1" dirty="0"/>
              <a:t>Description: </a:t>
            </a:r>
            <a:r>
              <a:rPr lang="en-GB" sz="1800" dirty="0">
                <a:latin typeface="Calibri" panose="020F0502020204030204" pitchFamily="34" charset="0"/>
                <a:cs typeface="Calibri" panose="020F0502020204030204" pitchFamily="34" charset="0"/>
              </a:rPr>
              <a:t>To get a list of seat types such as Business class, economy etc which have more than two seats.</a:t>
            </a:r>
            <a:br>
              <a:rPr lang="en-GB" sz="1800" dirty="0"/>
            </a:br>
            <a:br>
              <a:rPr lang="en-GB" sz="1800" dirty="0"/>
            </a:br>
            <a:r>
              <a:rPr lang="en-GB" sz="1800" b="1" dirty="0"/>
              <a:t>Query: </a:t>
            </a:r>
            <a:br>
              <a:rPr lang="en-GB" sz="1800" dirty="0"/>
            </a:br>
            <a:r>
              <a:rPr lang="en-GB" sz="1800" dirty="0">
                <a:latin typeface="Courier New" panose="02070309020205020404" pitchFamily="49" charset="0"/>
                <a:cs typeface="Courier New" panose="02070309020205020404" pitchFamily="49" charset="0"/>
              </a:rPr>
              <a:t>Create view </a:t>
            </a:r>
            <a:r>
              <a:rPr lang="en-GB" sz="1800" dirty="0" err="1">
                <a:latin typeface="Courier New" panose="02070309020205020404" pitchFamily="49" charset="0"/>
                <a:cs typeface="Courier New" panose="02070309020205020404" pitchFamily="49" charset="0"/>
              </a:rPr>
              <a:t>Seat_Type_Number_View</a:t>
            </a:r>
            <a:r>
              <a:rPr lang="en-GB" sz="1800" dirty="0">
                <a:latin typeface="Courier New" panose="02070309020205020404" pitchFamily="49" charset="0"/>
                <a:cs typeface="Courier New" panose="02070309020205020404" pitchFamily="49" charset="0"/>
              </a:rPr>
              <a:t> as </a:t>
            </a:r>
            <a:br>
              <a:rPr lang="en-GB" sz="1800" dirty="0">
                <a:latin typeface="Courier New" panose="02070309020205020404" pitchFamily="49" charset="0"/>
                <a:cs typeface="Courier New" panose="02070309020205020404" pitchFamily="49" charset="0"/>
              </a:rPr>
            </a:br>
            <a:r>
              <a:rPr lang="en-GB" sz="1800" dirty="0">
                <a:latin typeface="Courier New" panose="02070309020205020404" pitchFamily="49" charset="0"/>
                <a:cs typeface="Courier New" panose="02070309020205020404" pitchFamily="49" charset="0"/>
              </a:rPr>
              <a:t>select </a:t>
            </a:r>
            <a:r>
              <a:rPr lang="en-GB" sz="1800" dirty="0" err="1">
                <a:latin typeface="Courier New" panose="02070309020205020404" pitchFamily="49" charset="0"/>
                <a:cs typeface="Courier New" panose="02070309020205020404" pitchFamily="49" charset="0"/>
              </a:rPr>
              <a:t>seatType,count</a:t>
            </a:r>
            <a:r>
              <a:rPr lang="en-GB" sz="1800" dirty="0">
                <a:latin typeface="Courier New" panose="02070309020205020404" pitchFamily="49" charset="0"/>
                <a:cs typeface="Courier New" panose="02070309020205020404" pitchFamily="49" charset="0"/>
              </a:rPr>
              <a:t>(distinct </a:t>
            </a:r>
            <a:r>
              <a:rPr lang="en-GB" sz="1800" dirty="0" err="1">
                <a:latin typeface="Courier New" panose="02070309020205020404" pitchFamily="49" charset="0"/>
                <a:cs typeface="Courier New" panose="02070309020205020404" pitchFamily="49" charset="0"/>
              </a:rPr>
              <a:t>seatNumber</a:t>
            </a:r>
            <a:r>
              <a:rPr lang="en-GB" sz="1800" dirty="0">
                <a:latin typeface="Courier New" panose="02070309020205020404" pitchFamily="49" charset="0"/>
                <a:cs typeface="Courier New" panose="02070309020205020404" pitchFamily="49" charset="0"/>
              </a:rPr>
              <a:t>) as </a:t>
            </a:r>
            <a:r>
              <a:rPr lang="en-GB" sz="1800" dirty="0" err="1">
                <a:latin typeface="Courier New" panose="02070309020205020404" pitchFamily="49" charset="0"/>
                <a:cs typeface="Courier New" panose="02070309020205020404" pitchFamily="49" charset="0"/>
              </a:rPr>
              <a:t>number_of_seats</a:t>
            </a:r>
            <a:r>
              <a:rPr lang="en-GB" sz="1800" dirty="0">
                <a:latin typeface="Courier New" panose="02070309020205020404" pitchFamily="49" charset="0"/>
                <a:cs typeface="Courier New" panose="02070309020205020404" pitchFamily="49" charset="0"/>
              </a:rPr>
              <a:t> from Flight natural join Airplane natural join Seats group by </a:t>
            </a:r>
            <a:r>
              <a:rPr lang="en-GB" sz="1800" dirty="0" err="1">
                <a:latin typeface="Courier New" panose="02070309020205020404" pitchFamily="49" charset="0"/>
                <a:cs typeface="Courier New" panose="02070309020205020404" pitchFamily="49" charset="0"/>
              </a:rPr>
              <a:t>seatType</a:t>
            </a:r>
            <a:br>
              <a:rPr lang="en-GB" sz="1800" dirty="0">
                <a:latin typeface="Courier New" panose="02070309020205020404" pitchFamily="49" charset="0"/>
                <a:cs typeface="Courier New" panose="02070309020205020404" pitchFamily="49" charset="0"/>
              </a:rPr>
            </a:br>
            <a:r>
              <a:rPr lang="en-GB" sz="1800" dirty="0">
                <a:latin typeface="Courier New" panose="02070309020205020404" pitchFamily="49" charset="0"/>
                <a:cs typeface="Courier New" panose="02070309020205020404" pitchFamily="49" charset="0"/>
              </a:rPr>
              <a:t>having count(distinct </a:t>
            </a:r>
            <a:r>
              <a:rPr lang="en-GB" sz="1800" dirty="0" err="1">
                <a:latin typeface="Courier New" panose="02070309020205020404" pitchFamily="49" charset="0"/>
                <a:cs typeface="Courier New" panose="02070309020205020404" pitchFamily="49" charset="0"/>
              </a:rPr>
              <a:t>seatNumber</a:t>
            </a:r>
            <a:r>
              <a:rPr lang="en-GB" sz="1800" dirty="0">
                <a:latin typeface="Courier New" panose="02070309020205020404" pitchFamily="49" charset="0"/>
                <a:cs typeface="Courier New" panose="02070309020205020404" pitchFamily="49" charset="0"/>
              </a:rPr>
              <a:t>) &gt; 2 ;</a:t>
            </a:r>
            <a:endParaRPr lang="en-IN" sz="1800" dirty="0">
              <a:latin typeface="Courier New" panose="02070309020205020404" pitchFamily="49" charset="0"/>
              <a:cs typeface="Courier New" panose="02070309020205020404" pitchFamily="49" charset="0"/>
            </a:endParaRPr>
          </a:p>
        </p:txBody>
      </p:sp>
      <p:pic>
        <p:nvPicPr>
          <p:cNvPr id="5" name="Content Placeholder 4" descr="Text&#10;&#10;Description automatically generated with medium confidence">
            <a:extLst>
              <a:ext uri="{FF2B5EF4-FFF2-40B4-BE49-F238E27FC236}">
                <a16:creationId xmlns:a16="http://schemas.microsoft.com/office/drawing/2014/main" id="{FBC3C520-66F1-4D4B-B0E5-BC02D26138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2999" y="3921854"/>
            <a:ext cx="9906000" cy="1854647"/>
          </a:xfrm>
        </p:spPr>
      </p:pic>
    </p:spTree>
    <p:extLst>
      <p:ext uri="{BB962C8B-B14F-4D97-AF65-F5344CB8AC3E}">
        <p14:creationId xmlns:p14="http://schemas.microsoft.com/office/powerpoint/2010/main" val="4032052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8C689-7B61-4E65-BDAC-A335F7A20F8C}"/>
              </a:ext>
            </a:extLst>
          </p:cNvPr>
          <p:cNvSpPr>
            <a:spLocks noGrp="1"/>
          </p:cNvSpPr>
          <p:nvPr>
            <p:ph type="title"/>
          </p:nvPr>
        </p:nvSpPr>
        <p:spPr>
          <a:xfrm>
            <a:off x="1143000" y="1233182"/>
            <a:ext cx="9905999" cy="4966282"/>
          </a:xfrm>
        </p:spPr>
        <p:txBody>
          <a:bodyPr>
            <a:normAutofit fontScale="90000"/>
          </a:bodyPr>
          <a:lstStyle/>
          <a:p>
            <a:pPr>
              <a:lnSpc>
                <a:spcPct val="150000"/>
              </a:lnSpc>
            </a:pPr>
            <a:br>
              <a:rPr lang="en-GB" dirty="0"/>
            </a:br>
            <a:br>
              <a:rPr lang="en-GB" sz="3600" dirty="0"/>
            </a:br>
            <a:r>
              <a:rPr lang="en-GB" sz="1800" dirty="0">
                <a:latin typeface="Calibri" panose="020F0502020204030204" pitchFamily="34" charset="0"/>
                <a:cs typeface="Calibri" panose="020F0502020204030204" pitchFamily="34" charset="0"/>
              </a:rPr>
              <a:t>The airline database is inspired by real world airline company i.e. Qantas Airlines. The database contains a set of 8 entities (tables) which are as follows:</a:t>
            </a:r>
            <a:br>
              <a:rPr lang="en-GB" dirty="0">
                <a:latin typeface="Calibri" panose="020F0502020204030204" pitchFamily="34" charset="0"/>
                <a:cs typeface="Calibri" panose="020F0502020204030204" pitchFamily="34" charset="0"/>
              </a:rPr>
            </a:br>
            <a:r>
              <a:rPr lang="en-GB" sz="1800" dirty="0">
                <a:latin typeface="Calibri" panose="020F0502020204030204" pitchFamily="34" charset="0"/>
                <a:cs typeface="Calibri" panose="020F0502020204030204" pitchFamily="34" charset="0"/>
              </a:rPr>
              <a:t>1. </a:t>
            </a:r>
            <a:r>
              <a:rPr lang="en-GB" sz="1800" b="1" dirty="0">
                <a:latin typeface="Calibri" panose="020F0502020204030204" pitchFamily="34" charset="0"/>
                <a:cs typeface="Calibri" panose="020F0502020204030204" pitchFamily="34" charset="0"/>
              </a:rPr>
              <a:t>Booking: </a:t>
            </a:r>
            <a:r>
              <a:rPr lang="en-GB" sz="1800" dirty="0">
                <a:latin typeface="Calibri" panose="020F0502020204030204" pitchFamily="34" charset="0"/>
                <a:cs typeface="Calibri" panose="020F0502020204030204" pitchFamily="34" charset="0"/>
              </a:rPr>
              <a:t>It contains information regarding the booking of flight such as ticket fare and booking date.</a:t>
            </a:r>
            <a:br>
              <a:rPr lang="en-GB" sz="1800" dirty="0">
                <a:latin typeface="Calibri" panose="020F0502020204030204" pitchFamily="34" charset="0"/>
                <a:cs typeface="Calibri" panose="020F0502020204030204" pitchFamily="34" charset="0"/>
              </a:rPr>
            </a:br>
            <a:r>
              <a:rPr lang="en-GB" sz="1800" dirty="0">
                <a:latin typeface="Calibri" panose="020F0502020204030204" pitchFamily="34" charset="0"/>
                <a:cs typeface="Calibri" panose="020F0502020204030204" pitchFamily="34" charset="0"/>
              </a:rPr>
              <a:t>2. </a:t>
            </a:r>
            <a:r>
              <a:rPr lang="en-GB" sz="1800" b="1" dirty="0">
                <a:latin typeface="Calibri" panose="020F0502020204030204" pitchFamily="34" charset="0"/>
                <a:cs typeface="Calibri" panose="020F0502020204030204" pitchFamily="34" charset="0"/>
              </a:rPr>
              <a:t>Ticket: </a:t>
            </a:r>
            <a:r>
              <a:rPr lang="en-GB" sz="1800" dirty="0">
                <a:latin typeface="Calibri" panose="020F0502020204030204" pitchFamily="34" charset="0"/>
                <a:cs typeface="Calibri" panose="020F0502020204030204" pitchFamily="34" charset="0"/>
              </a:rPr>
              <a:t>It contains information regarding the ticket details. </a:t>
            </a:r>
            <a:br>
              <a:rPr lang="en-GB" sz="1800" dirty="0">
                <a:latin typeface="Calibri" panose="020F0502020204030204" pitchFamily="34" charset="0"/>
                <a:cs typeface="Calibri" panose="020F0502020204030204" pitchFamily="34" charset="0"/>
              </a:rPr>
            </a:br>
            <a:r>
              <a:rPr lang="en-GB" sz="1800" dirty="0">
                <a:latin typeface="Calibri" panose="020F0502020204030204" pitchFamily="34" charset="0"/>
                <a:cs typeface="Calibri" panose="020F0502020204030204" pitchFamily="34" charset="0"/>
              </a:rPr>
              <a:t>3. </a:t>
            </a:r>
            <a:r>
              <a:rPr lang="en-GB" sz="1800" b="1" dirty="0">
                <a:latin typeface="Calibri" panose="020F0502020204030204" pitchFamily="34" charset="0"/>
                <a:cs typeface="Calibri" panose="020F0502020204030204" pitchFamily="34" charset="0"/>
              </a:rPr>
              <a:t>Customer: </a:t>
            </a:r>
            <a:r>
              <a:rPr lang="en-GB" sz="1800" dirty="0">
                <a:latin typeface="Calibri" panose="020F0502020204030204" pitchFamily="34" charset="0"/>
                <a:cs typeface="Calibri" panose="020F0502020204030204" pitchFamily="34" charset="0"/>
              </a:rPr>
              <a:t>It contains information regarding the customer who is travelling. It has attributes such as customer name, contact, passport, citizenship, email etc. </a:t>
            </a:r>
            <a:br>
              <a:rPr lang="en-GB" sz="1800" dirty="0">
                <a:latin typeface="Calibri" panose="020F0502020204030204" pitchFamily="34" charset="0"/>
                <a:cs typeface="Calibri" panose="020F0502020204030204" pitchFamily="34" charset="0"/>
              </a:rPr>
            </a:br>
            <a:r>
              <a:rPr lang="en-GB" sz="1800" dirty="0">
                <a:latin typeface="Calibri" panose="020F0502020204030204" pitchFamily="34" charset="0"/>
                <a:cs typeface="Calibri" panose="020F0502020204030204" pitchFamily="34" charset="0"/>
              </a:rPr>
              <a:t>4. </a:t>
            </a:r>
            <a:r>
              <a:rPr lang="en-GB" sz="1800" b="1" dirty="0">
                <a:latin typeface="Calibri" panose="020F0502020204030204" pitchFamily="34" charset="0"/>
                <a:cs typeface="Calibri" panose="020F0502020204030204" pitchFamily="34" charset="0"/>
              </a:rPr>
              <a:t>Baggage: </a:t>
            </a:r>
            <a:r>
              <a:rPr lang="en-GB" sz="1800" dirty="0">
                <a:latin typeface="Calibri" panose="020F0502020204030204" pitchFamily="34" charset="0"/>
                <a:cs typeface="Calibri" panose="020F0502020204030204" pitchFamily="34" charset="0"/>
              </a:rPr>
              <a:t>It contains information regarding the baggage details such as quantity.</a:t>
            </a:r>
            <a:br>
              <a:rPr lang="en-GB" sz="1800" dirty="0">
                <a:latin typeface="Calibri" panose="020F0502020204030204" pitchFamily="34" charset="0"/>
                <a:cs typeface="Calibri" panose="020F0502020204030204" pitchFamily="34" charset="0"/>
              </a:rPr>
            </a:br>
            <a:r>
              <a:rPr lang="en-GB" sz="1800" dirty="0">
                <a:latin typeface="Calibri" panose="020F0502020204030204" pitchFamily="34" charset="0"/>
                <a:cs typeface="Calibri" panose="020F0502020204030204" pitchFamily="34" charset="0"/>
              </a:rPr>
              <a:t>5. Boarding Pass: It contains information regarding the boarding pass such as origin, destination, boarding date and gate etc. </a:t>
            </a:r>
            <a:br>
              <a:rPr lang="en-GB" sz="1800" dirty="0">
                <a:latin typeface="Calibri" panose="020F0502020204030204" pitchFamily="34" charset="0"/>
                <a:cs typeface="Calibri" panose="020F0502020204030204" pitchFamily="34" charset="0"/>
              </a:rPr>
            </a:br>
            <a:r>
              <a:rPr lang="en-GB" sz="1800" dirty="0">
                <a:latin typeface="Calibri" panose="020F0502020204030204" pitchFamily="34" charset="0"/>
                <a:cs typeface="Calibri" panose="020F0502020204030204" pitchFamily="34" charset="0"/>
              </a:rPr>
              <a:t>6. </a:t>
            </a:r>
            <a:r>
              <a:rPr lang="en-GB" sz="1800" b="1" dirty="0">
                <a:latin typeface="Calibri" panose="020F0502020204030204" pitchFamily="34" charset="0"/>
                <a:cs typeface="Calibri" panose="020F0502020204030204" pitchFamily="34" charset="0"/>
              </a:rPr>
              <a:t>Flight: </a:t>
            </a:r>
            <a:r>
              <a:rPr lang="en-GB" sz="1800" dirty="0">
                <a:latin typeface="Calibri" panose="020F0502020204030204" pitchFamily="34" charset="0"/>
                <a:cs typeface="Calibri" panose="020F0502020204030204" pitchFamily="34" charset="0"/>
              </a:rPr>
              <a:t>It contains information regarding the flight such as departure, arrival, flight duration etc.</a:t>
            </a:r>
            <a:br>
              <a:rPr lang="en-GB" sz="1800" dirty="0">
                <a:latin typeface="Calibri" panose="020F0502020204030204" pitchFamily="34" charset="0"/>
                <a:cs typeface="Calibri" panose="020F0502020204030204" pitchFamily="34" charset="0"/>
              </a:rPr>
            </a:br>
            <a:r>
              <a:rPr lang="en-GB" sz="1800" dirty="0">
                <a:latin typeface="Calibri" panose="020F0502020204030204" pitchFamily="34" charset="0"/>
                <a:cs typeface="Calibri" panose="020F0502020204030204" pitchFamily="34" charset="0"/>
              </a:rPr>
              <a:t>7. </a:t>
            </a:r>
            <a:r>
              <a:rPr lang="en-GB" sz="1800" b="1" dirty="0">
                <a:latin typeface="Calibri" panose="020F0502020204030204" pitchFamily="34" charset="0"/>
                <a:cs typeface="Calibri" panose="020F0502020204030204" pitchFamily="34" charset="0"/>
              </a:rPr>
              <a:t>Airplane: </a:t>
            </a:r>
            <a:r>
              <a:rPr lang="en-GB" sz="1800" dirty="0">
                <a:latin typeface="Calibri" panose="020F0502020204030204" pitchFamily="34" charset="0"/>
                <a:cs typeface="Calibri" panose="020F0502020204030204" pitchFamily="34" charset="0"/>
              </a:rPr>
              <a:t>It contains information regarding the airplane details such as model name and number.</a:t>
            </a:r>
            <a:br>
              <a:rPr lang="en-GB" sz="1800" dirty="0">
                <a:latin typeface="Calibri" panose="020F0502020204030204" pitchFamily="34" charset="0"/>
                <a:cs typeface="Calibri" panose="020F0502020204030204" pitchFamily="34" charset="0"/>
              </a:rPr>
            </a:br>
            <a:r>
              <a:rPr lang="en-GB" sz="1800" dirty="0">
                <a:latin typeface="Calibri" panose="020F0502020204030204" pitchFamily="34" charset="0"/>
                <a:cs typeface="Calibri" panose="020F0502020204030204" pitchFamily="34" charset="0"/>
              </a:rPr>
              <a:t>8. </a:t>
            </a:r>
            <a:r>
              <a:rPr lang="en-GB" sz="1800" b="1" dirty="0">
                <a:latin typeface="Calibri" panose="020F0502020204030204" pitchFamily="34" charset="0"/>
                <a:cs typeface="Calibri" panose="020F0502020204030204" pitchFamily="34" charset="0"/>
              </a:rPr>
              <a:t>Seats: </a:t>
            </a:r>
            <a:r>
              <a:rPr lang="en-GB" sz="1800" dirty="0">
                <a:latin typeface="Calibri" panose="020F0502020204030204" pitchFamily="34" charset="0"/>
                <a:cs typeface="Calibri" panose="020F0502020204030204" pitchFamily="34" charset="0"/>
              </a:rPr>
              <a:t>It contains information regarding the seat details such as seat number and type (business, economy, first class) .</a:t>
            </a:r>
            <a:br>
              <a:rPr lang="en-GB" sz="1800" dirty="0">
                <a:latin typeface="Calibri" panose="020F0502020204030204" pitchFamily="34" charset="0"/>
                <a:cs typeface="Calibri" panose="020F0502020204030204" pitchFamily="34" charset="0"/>
              </a:rPr>
            </a:br>
            <a:br>
              <a:rPr lang="en-GB" dirty="0"/>
            </a:br>
            <a:endParaRPr lang="en-IN" dirty="0"/>
          </a:p>
        </p:txBody>
      </p:sp>
      <p:sp>
        <p:nvSpPr>
          <p:cNvPr id="9" name="TextBox 8">
            <a:extLst>
              <a:ext uri="{FF2B5EF4-FFF2-40B4-BE49-F238E27FC236}">
                <a16:creationId xmlns:a16="http://schemas.microsoft.com/office/drawing/2014/main" id="{51529014-96BF-4CCE-AF4C-42C2B3887473}"/>
              </a:ext>
            </a:extLst>
          </p:cNvPr>
          <p:cNvSpPr txBox="1"/>
          <p:nvPr/>
        </p:nvSpPr>
        <p:spPr>
          <a:xfrm>
            <a:off x="1143000" y="520117"/>
            <a:ext cx="8607105" cy="584775"/>
          </a:xfrm>
          <a:prstGeom prst="rect">
            <a:avLst/>
          </a:prstGeom>
          <a:noFill/>
        </p:spPr>
        <p:txBody>
          <a:bodyPr wrap="square" rtlCol="0">
            <a:spAutoFit/>
          </a:bodyPr>
          <a:lstStyle/>
          <a:p>
            <a:r>
              <a:rPr lang="en-GB" sz="3200" dirty="0"/>
              <a:t>Airline Database: Inspired by Qantas Airlines</a:t>
            </a:r>
            <a:endParaRPr lang="en-IN" sz="3200" dirty="0"/>
          </a:p>
        </p:txBody>
      </p:sp>
    </p:spTree>
    <p:extLst>
      <p:ext uri="{BB962C8B-B14F-4D97-AF65-F5344CB8AC3E}">
        <p14:creationId xmlns:p14="http://schemas.microsoft.com/office/powerpoint/2010/main" val="2509885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D57F13B-6973-4CE9-92F3-5EC476ED9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68E179FE-60A7-498F-9001-A40EF132BBE2}"/>
              </a:ext>
            </a:extLst>
          </p:cNvPr>
          <p:cNvPicPr>
            <a:picLocks noGrp="1" noChangeAspect="1"/>
          </p:cNvPicPr>
          <p:nvPr>
            <p:ph idx="1"/>
          </p:nvPr>
        </p:nvPicPr>
        <p:blipFill rotWithShape="1">
          <a:blip r:embed="rId2"/>
          <a:srcRect r="10221" b="-1"/>
          <a:stretch/>
        </p:blipFill>
        <p:spPr>
          <a:xfrm>
            <a:off x="20" y="10"/>
            <a:ext cx="12191979" cy="6857989"/>
          </a:xfrm>
          <a:prstGeom prst="rect">
            <a:avLst/>
          </a:prstGeom>
        </p:spPr>
      </p:pic>
    </p:spTree>
    <p:extLst>
      <p:ext uri="{BB962C8B-B14F-4D97-AF65-F5344CB8AC3E}">
        <p14:creationId xmlns:p14="http://schemas.microsoft.com/office/powerpoint/2010/main" val="2334309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 name="Freeform: Shape 96">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99" name="Straight Connector 98">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01" name="Rectangle 100">
            <a:extLst>
              <a:ext uri="{FF2B5EF4-FFF2-40B4-BE49-F238E27FC236}">
                <a16:creationId xmlns:a16="http://schemas.microsoft.com/office/drawing/2014/main" id="{FE74E104-78A8-4DFA-9782-03C75DE1BF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Shape 102">
            <a:extLst>
              <a:ext uri="{FF2B5EF4-FFF2-40B4-BE49-F238E27FC236}">
                <a16:creationId xmlns:a16="http://schemas.microsoft.com/office/drawing/2014/main" id="{1747BCEA-D77E-4BD6-8954-C64996AB7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5" name="Freeform: Shape 104">
            <a:extLst>
              <a:ext uri="{FF2B5EF4-FFF2-40B4-BE49-F238E27FC236}">
                <a16:creationId xmlns:a16="http://schemas.microsoft.com/office/drawing/2014/main" id="{76D563F6-B8F0-406F-A032-1E478CA25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34482" y="-2"/>
            <a:ext cx="9957519" cy="6858002"/>
          </a:xfrm>
          <a:custGeom>
            <a:avLst/>
            <a:gdLst>
              <a:gd name="connsiteX0" fmla="*/ 6878624 w 9957519"/>
              <a:gd name="connsiteY0" fmla="*/ 0 h 6858000"/>
              <a:gd name="connsiteX1" fmla="*/ 9957519 w 9957519"/>
              <a:gd name="connsiteY1" fmla="*/ 0 h 6858000"/>
              <a:gd name="connsiteX2" fmla="*/ 9957519 w 9957519"/>
              <a:gd name="connsiteY2" fmla="*/ 1557082 h 6858000"/>
              <a:gd name="connsiteX3" fmla="*/ 9957518 w 9957519"/>
              <a:gd name="connsiteY3" fmla="*/ 1557083 h 6858000"/>
              <a:gd name="connsiteX4" fmla="*/ 9957518 w 9957519"/>
              <a:gd name="connsiteY4" fmla="*/ 6858000 h 6858000"/>
              <a:gd name="connsiteX5" fmla="*/ 8318421 w 9957519"/>
              <a:gd name="connsiteY5" fmla="*/ 6858000 h 6858000"/>
              <a:gd name="connsiteX6" fmla="*/ 6213394 w 9957519"/>
              <a:gd name="connsiteY6" fmla="*/ 6858000 h 6858000"/>
              <a:gd name="connsiteX7" fmla="*/ 5311608 w 9957519"/>
              <a:gd name="connsiteY7" fmla="*/ 6858000 h 6858000"/>
              <a:gd name="connsiteX8" fmla="*/ 4574297 w 9957519"/>
              <a:gd name="connsiteY8" fmla="*/ 6858000 h 6858000"/>
              <a:gd name="connsiteX9" fmla="*/ 868032 w 9957519"/>
              <a:gd name="connsiteY9" fmla="*/ 6858000 h 6858000"/>
              <a:gd name="connsiteX10" fmla="*/ 0 w 9957519"/>
              <a:gd name="connsiteY10" fmla="*/ 0 h 6858000"/>
              <a:gd name="connsiteX11" fmla="*/ 6878624 w 9957519"/>
              <a:gd name="connsiteY11" fmla="*/ 0 h 6858000"/>
              <a:gd name="connsiteX12" fmla="*/ 0 w 9957519"/>
              <a:gd name="connsiteY12"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57519" h="6858000">
                <a:moveTo>
                  <a:pt x="6878624" y="0"/>
                </a:moveTo>
                <a:lnTo>
                  <a:pt x="9957519" y="0"/>
                </a:lnTo>
                <a:lnTo>
                  <a:pt x="9957519" y="1557082"/>
                </a:lnTo>
                <a:lnTo>
                  <a:pt x="9957518" y="1557083"/>
                </a:lnTo>
                <a:lnTo>
                  <a:pt x="9957518" y="6858000"/>
                </a:lnTo>
                <a:lnTo>
                  <a:pt x="8318421" y="6858000"/>
                </a:lnTo>
                <a:lnTo>
                  <a:pt x="6213394" y="6858000"/>
                </a:lnTo>
                <a:lnTo>
                  <a:pt x="5311608" y="6858000"/>
                </a:lnTo>
                <a:lnTo>
                  <a:pt x="4574297" y="6858000"/>
                </a:lnTo>
                <a:lnTo>
                  <a:pt x="868032" y="6858000"/>
                </a:lnTo>
                <a:close/>
                <a:moveTo>
                  <a:pt x="0" y="0"/>
                </a:moveTo>
                <a:lnTo>
                  <a:pt x="6878624" y="0"/>
                </a:lnTo>
                <a:lnTo>
                  <a:pt x="0" y="1"/>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6714A80-FA61-4BC0-9E89-137B4CC199FE}"/>
              </a:ext>
            </a:extLst>
          </p:cNvPr>
          <p:cNvSpPr>
            <a:spLocks noGrp="1"/>
          </p:cNvSpPr>
          <p:nvPr>
            <p:ph type="title"/>
          </p:nvPr>
        </p:nvSpPr>
        <p:spPr>
          <a:xfrm>
            <a:off x="301076" y="349748"/>
            <a:ext cx="4953000" cy="2713170"/>
          </a:xfrm>
        </p:spPr>
        <p:txBody>
          <a:bodyPr vert="horz" lIns="91440" tIns="45720" rIns="91440" bIns="45720" rtlCol="0" anchor="t">
            <a:normAutofit/>
          </a:bodyPr>
          <a:lstStyle/>
          <a:p>
            <a:pPr>
              <a:lnSpc>
                <a:spcPct val="90000"/>
              </a:lnSpc>
            </a:pPr>
            <a:r>
              <a:rPr lang="en-US" sz="3700" cap="all" spc="300" dirty="0"/>
              <a:t>Entity Relationship Diagram (ERD)</a:t>
            </a:r>
            <a:br>
              <a:rPr lang="en-US" sz="3700" cap="all" spc="300" dirty="0"/>
            </a:br>
            <a:r>
              <a:rPr lang="en-US" sz="3700" cap="all" spc="300" dirty="0"/>
              <a:t>of Airline Database</a:t>
            </a:r>
          </a:p>
        </p:txBody>
      </p:sp>
      <p:pic>
        <p:nvPicPr>
          <p:cNvPr id="11" name="Content Placeholder 10" descr="Diagram&#10;&#10;Description automatically generated">
            <a:extLst>
              <a:ext uri="{FF2B5EF4-FFF2-40B4-BE49-F238E27FC236}">
                <a16:creationId xmlns:a16="http://schemas.microsoft.com/office/drawing/2014/main" id="{92E3EFC4-F89E-4E4C-AB4F-2A96A6DE85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5318307" y="0"/>
            <a:ext cx="6873692" cy="6922978"/>
          </a:xfrm>
          <a:prstGeom prst="rect">
            <a:avLst/>
          </a:prstGeom>
          <a:noFill/>
        </p:spPr>
      </p:pic>
    </p:spTree>
    <p:extLst>
      <p:ext uri="{BB962C8B-B14F-4D97-AF65-F5344CB8AC3E}">
        <p14:creationId xmlns:p14="http://schemas.microsoft.com/office/powerpoint/2010/main" val="1468814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740FC-FEE7-438D-BEE8-B3ADB0C5D127}"/>
              </a:ext>
            </a:extLst>
          </p:cNvPr>
          <p:cNvSpPr>
            <a:spLocks noGrp="1"/>
          </p:cNvSpPr>
          <p:nvPr>
            <p:ph type="title"/>
          </p:nvPr>
        </p:nvSpPr>
        <p:spPr>
          <a:xfrm>
            <a:off x="1143000" y="2021747"/>
            <a:ext cx="9905999" cy="212085"/>
          </a:xfrm>
        </p:spPr>
        <p:txBody>
          <a:bodyPr>
            <a:normAutofit fontScale="90000"/>
          </a:bodyPr>
          <a:lstStyle/>
          <a:p>
            <a:r>
              <a:rPr lang="en-GB" dirty="0"/>
              <a:t>One to Many </a:t>
            </a:r>
            <a:r>
              <a:rPr lang="en-GB" sz="3600" dirty="0"/>
              <a:t>Relationship</a:t>
            </a:r>
            <a:br>
              <a:rPr lang="en-GB" sz="3600" dirty="0"/>
            </a:br>
            <a:br>
              <a:rPr lang="en-GB" sz="3600" dirty="0"/>
            </a:br>
            <a:r>
              <a:rPr lang="en-GB" sz="2000" dirty="0"/>
              <a:t>The relationship between the entities airplane and flight is one to many relationship as depicted by the below ERD diagram. It implies that one airplane can have one or many flights associated with it.</a:t>
            </a:r>
            <a:br>
              <a:rPr lang="en-GB" sz="3600" dirty="0"/>
            </a:br>
            <a:br>
              <a:rPr lang="en-GB" sz="3600" dirty="0"/>
            </a:br>
            <a:br>
              <a:rPr lang="en-GB" sz="3600" dirty="0"/>
            </a:br>
            <a:br>
              <a:rPr lang="en-GB" sz="3600" dirty="0"/>
            </a:br>
            <a:br>
              <a:rPr lang="en-GB" sz="3600" dirty="0"/>
            </a:br>
            <a:endParaRPr lang="en-IN" sz="2000" dirty="0"/>
          </a:p>
        </p:txBody>
      </p:sp>
      <p:pic>
        <p:nvPicPr>
          <p:cNvPr id="3074" name="Picture 2">
            <a:extLst>
              <a:ext uri="{FF2B5EF4-FFF2-40B4-BE49-F238E27FC236}">
                <a16:creationId xmlns:a16="http://schemas.microsoft.com/office/drawing/2014/main" id="{3F22AB3D-1854-421A-B432-4BEDC5C6EF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22958" y="2127789"/>
            <a:ext cx="4593425" cy="17931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0563C39-9D6E-4D07-9074-A7B144342CAF}"/>
              </a:ext>
            </a:extLst>
          </p:cNvPr>
          <p:cNvSpPr txBox="1"/>
          <p:nvPr/>
        </p:nvSpPr>
        <p:spPr>
          <a:xfrm>
            <a:off x="1106261" y="4076833"/>
            <a:ext cx="5033394" cy="369332"/>
          </a:xfrm>
          <a:prstGeom prst="rect">
            <a:avLst/>
          </a:prstGeom>
          <a:noFill/>
        </p:spPr>
        <p:txBody>
          <a:bodyPr wrap="square" rtlCol="0">
            <a:spAutoFit/>
          </a:bodyPr>
          <a:lstStyle/>
          <a:p>
            <a:r>
              <a:rPr lang="en-GB" dirty="0"/>
              <a:t>Realisation of the above relationship in tables:</a:t>
            </a:r>
            <a:endParaRPr lang="en-IN" dirty="0"/>
          </a:p>
        </p:txBody>
      </p:sp>
      <p:pic>
        <p:nvPicPr>
          <p:cNvPr id="8" name="Picture 7">
            <a:extLst>
              <a:ext uri="{FF2B5EF4-FFF2-40B4-BE49-F238E27FC236}">
                <a16:creationId xmlns:a16="http://schemas.microsoft.com/office/drawing/2014/main" id="{C550EDA0-82D4-429C-BDA0-652EC2629BC6}"/>
              </a:ext>
            </a:extLst>
          </p:cNvPr>
          <p:cNvPicPr>
            <a:picLocks noChangeAspect="1"/>
          </p:cNvPicPr>
          <p:nvPr/>
        </p:nvPicPr>
        <p:blipFill>
          <a:blip r:embed="rId3"/>
          <a:stretch>
            <a:fillRect/>
          </a:stretch>
        </p:blipFill>
        <p:spPr>
          <a:xfrm>
            <a:off x="1233181" y="4474808"/>
            <a:ext cx="9815817" cy="1816193"/>
          </a:xfrm>
          <a:prstGeom prst="rect">
            <a:avLst/>
          </a:prstGeom>
        </p:spPr>
      </p:pic>
    </p:spTree>
    <p:extLst>
      <p:ext uri="{BB962C8B-B14F-4D97-AF65-F5344CB8AC3E}">
        <p14:creationId xmlns:p14="http://schemas.microsoft.com/office/powerpoint/2010/main" val="445819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BFC87-C297-4044-8B4B-0795E2B43DE4}"/>
              </a:ext>
            </a:extLst>
          </p:cNvPr>
          <p:cNvSpPr>
            <a:spLocks noGrp="1"/>
          </p:cNvSpPr>
          <p:nvPr>
            <p:ph type="title"/>
          </p:nvPr>
        </p:nvSpPr>
        <p:spPr>
          <a:xfrm>
            <a:off x="520117" y="880628"/>
            <a:ext cx="11495714" cy="553194"/>
          </a:xfrm>
        </p:spPr>
        <p:txBody>
          <a:bodyPr>
            <a:normAutofit fontScale="90000"/>
          </a:bodyPr>
          <a:lstStyle/>
          <a:p>
            <a:r>
              <a:rPr lang="en-GB" dirty="0"/>
              <a:t>Many to Many Relationship</a:t>
            </a:r>
            <a:br>
              <a:rPr lang="en-GB" dirty="0"/>
            </a:br>
            <a:br>
              <a:rPr lang="en-GB" sz="2000" dirty="0"/>
            </a:br>
            <a:r>
              <a:rPr lang="en-GB" sz="2000" dirty="0"/>
              <a:t>The relationship between the entities customer and flight is a many to many relationship as depicted by the below ERD diagram. It implies that many customers can travel through many flights. The many to many relationship creates problems in the database as they are inefficient. Therefore, this many to many relationship is divided into two one to many relationships by adding an associative entity (bridging table) such as boarding pass in the below ERD diagram.</a:t>
            </a:r>
            <a:endParaRPr lang="en-IN" sz="2000" dirty="0"/>
          </a:p>
        </p:txBody>
      </p:sp>
      <p:pic>
        <p:nvPicPr>
          <p:cNvPr id="2050" name="Picture 2">
            <a:extLst>
              <a:ext uri="{FF2B5EF4-FFF2-40B4-BE49-F238E27FC236}">
                <a16:creationId xmlns:a16="http://schemas.microsoft.com/office/drawing/2014/main" id="{036E6E65-38A5-4429-803C-3D8AE548123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42027" y="2116392"/>
            <a:ext cx="5797174" cy="22727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1944706-BBCE-40BE-935E-F7A0C6F2C135}"/>
              </a:ext>
            </a:extLst>
          </p:cNvPr>
          <p:cNvSpPr txBox="1"/>
          <p:nvPr/>
        </p:nvSpPr>
        <p:spPr>
          <a:xfrm>
            <a:off x="520117" y="4445948"/>
            <a:ext cx="5033394" cy="369332"/>
          </a:xfrm>
          <a:prstGeom prst="rect">
            <a:avLst/>
          </a:prstGeom>
          <a:noFill/>
        </p:spPr>
        <p:txBody>
          <a:bodyPr wrap="square" rtlCol="0">
            <a:spAutoFit/>
          </a:bodyPr>
          <a:lstStyle/>
          <a:p>
            <a:r>
              <a:rPr lang="en-GB" dirty="0"/>
              <a:t>Realisation of the above relationship in tables:</a:t>
            </a:r>
            <a:endParaRPr lang="en-IN" dirty="0"/>
          </a:p>
        </p:txBody>
      </p:sp>
      <p:pic>
        <p:nvPicPr>
          <p:cNvPr id="6" name="Picture 5">
            <a:extLst>
              <a:ext uri="{FF2B5EF4-FFF2-40B4-BE49-F238E27FC236}">
                <a16:creationId xmlns:a16="http://schemas.microsoft.com/office/drawing/2014/main" id="{BB39A5D2-E73B-407E-9F13-0CDB1E20F235}"/>
              </a:ext>
            </a:extLst>
          </p:cNvPr>
          <p:cNvPicPr>
            <a:picLocks noChangeAspect="1"/>
          </p:cNvPicPr>
          <p:nvPr/>
        </p:nvPicPr>
        <p:blipFill>
          <a:blip r:embed="rId3"/>
          <a:stretch>
            <a:fillRect/>
          </a:stretch>
        </p:blipFill>
        <p:spPr>
          <a:xfrm>
            <a:off x="600307" y="4741609"/>
            <a:ext cx="11335333" cy="2028308"/>
          </a:xfrm>
          <a:prstGeom prst="rect">
            <a:avLst/>
          </a:prstGeom>
        </p:spPr>
      </p:pic>
    </p:spTree>
    <p:extLst>
      <p:ext uri="{BB962C8B-B14F-4D97-AF65-F5344CB8AC3E}">
        <p14:creationId xmlns:p14="http://schemas.microsoft.com/office/powerpoint/2010/main" val="2327620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13A1-CD37-4485-A374-8562C274AC66}"/>
              </a:ext>
            </a:extLst>
          </p:cNvPr>
          <p:cNvSpPr>
            <a:spLocks noGrp="1"/>
          </p:cNvSpPr>
          <p:nvPr>
            <p:ph type="title"/>
          </p:nvPr>
        </p:nvSpPr>
        <p:spPr>
          <a:xfrm>
            <a:off x="762000" y="833478"/>
            <a:ext cx="9905999" cy="2465882"/>
          </a:xfrm>
        </p:spPr>
        <p:txBody>
          <a:bodyPr>
            <a:normAutofit fontScale="90000"/>
          </a:bodyPr>
          <a:lstStyle/>
          <a:p>
            <a:r>
              <a:rPr lang="en-GB" dirty="0"/>
              <a:t>Query 1: </a:t>
            </a:r>
            <a:br>
              <a:rPr lang="en-GB" dirty="0"/>
            </a:br>
            <a:br>
              <a:rPr lang="en-GB" dirty="0"/>
            </a:br>
            <a:r>
              <a:rPr lang="en-GB" sz="2000" b="1" dirty="0"/>
              <a:t>Description: </a:t>
            </a:r>
            <a:r>
              <a:rPr lang="en-GB" sz="2000" dirty="0"/>
              <a:t>To retrieve the customer details of a customer whose first name is Raju.</a:t>
            </a:r>
            <a:br>
              <a:rPr lang="en-GB" dirty="0"/>
            </a:br>
            <a:br>
              <a:rPr lang="en-GB" dirty="0"/>
            </a:br>
            <a:r>
              <a:rPr lang="en-GB" sz="2000" b="1" dirty="0"/>
              <a:t>Query:</a:t>
            </a:r>
            <a:br>
              <a:rPr lang="en-GB" sz="2000" dirty="0"/>
            </a:br>
            <a:r>
              <a:rPr lang="en-GB" sz="2000" dirty="0">
                <a:latin typeface="Courier New" panose="02070309020205020404" pitchFamily="49" charset="0"/>
                <a:cs typeface="Courier New" panose="02070309020205020404" pitchFamily="49" charset="0"/>
              </a:rPr>
              <a:t>SELECT * from Customer where </a:t>
            </a:r>
            <a:r>
              <a:rPr lang="en-GB" sz="2000" dirty="0" err="1">
                <a:latin typeface="Courier New" panose="02070309020205020404" pitchFamily="49" charset="0"/>
                <a:cs typeface="Courier New" panose="02070309020205020404" pitchFamily="49" charset="0"/>
              </a:rPr>
              <a:t>firstName</a:t>
            </a:r>
            <a:r>
              <a:rPr lang="en-GB" sz="2000" dirty="0">
                <a:latin typeface="Courier New" panose="02070309020205020404" pitchFamily="49" charset="0"/>
                <a:cs typeface="Courier New" panose="02070309020205020404" pitchFamily="49" charset="0"/>
              </a:rPr>
              <a:t>='Raju';</a:t>
            </a:r>
            <a:endParaRPr lang="en-IN" sz="2000" dirty="0">
              <a:latin typeface="Courier New" panose="02070309020205020404" pitchFamily="49" charset="0"/>
              <a:cs typeface="Courier New" panose="02070309020205020404" pitchFamily="49" charset="0"/>
            </a:endParaRPr>
          </a:p>
        </p:txBody>
      </p:sp>
      <p:pic>
        <p:nvPicPr>
          <p:cNvPr id="5" name="Content Placeholder 4">
            <a:extLst>
              <a:ext uri="{FF2B5EF4-FFF2-40B4-BE49-F238E27FC236}">
                <a16:creationId xmlns:a16="http://schemas.microsoft.com/office/drawing/2014/main" id="{EB26285E-FF73-4D13-A25A-CFCC052E12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4158843"/>
            <a:ext cx="10515599" cy="1185094"/>
          </a:xfrm>
        </p:spPr>
      </p:pic>
    </p:spTree>
    <p:extLst>
      <p:ext uri="{BB962C8B-B14F-4D97-AF65-F5344CB8AC3E}">
        <p14:creationId xmlns:p14="http://schemas.microsoft.com/office/powerpoint/2010/main" val="3898189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8B32B-1DDA-414C-8742-8E28585E4A78}"/>
              </a:ext>
            </a:extLst>
          </p:cNvPr>
          <p:cNvSpPr>
            <a:spLocks noGrp="1"/>
          </p:cNvSpPr>
          <p:nvPr>
            <p:ph type="title"/>
          </p:nvPr>
        </p:nvSpPr>
        <p:spPr>
          <a:xfrm>
            <a:off x="559682" y="326926"/>
            <a:ext cx="10840957" cy="3371896"/>
          </a:xfrm>
        </p:spPr>
        <p:txBody>
          <a:bodyPr>
            <a:normAutofit fontScale="90000"/>
          </a:bodyPr>
          <a:lstStyle/>
          <a:p>
            <a:r>
              <a:rPr lang="en-GB" sz="3600" dirty="0"/>
              <a:t>Query 2:</a:t>
            </a:r>
            <a:br>
              <a:rPr lang="en-GB" sz="3600" dirty="0"/>
            </a:br>
            <a:br>
              <a:rPr lang="en-GB" sz="3600" dirty="0"/>
            </a:br>
            <a:r>
              <a:rPr lang="en-GB" sz="2000" b="1" dirty="0"/>
              <a:t>Description: </a:t>
            </a:r>
            <a:r>
              <a:rPr lang="en-GB" sz="2000" dirty="0"/>
              <a:t>To retrieve the boarding pass details of the customer whose first name is Raju and is boarding  to Mumbai.  </a:t>
            </a:r>
            <a:br>
              <a:rPr lang="en-GB" sz="3600" dirty="0"/>
            </a:br>
            <a:br>
              <a:rPr lang="en-GB" sz="3600" dirty="0"/>
            </a:br>
            <a:r>
              <a:rPr lang="en-GB" sz="2000" b="1" dirty="0"/>
              <a:t>Query:</a:t>
            </a:r>
            <a:br>
              <a:rPr lang="en-GB" sz="2000" dirty="0"/>
            </a:br>
            <a:r>
              <a:rPr lang="en-GB" sz="2000" dirty="0">
                <a:latin typeface="Courier New" panose="02070309020205020404" pitchFamily="49" charset="0"/>
                <a:cs typeface="Courier New" panose="02070309020205020404" pitchFamily="49" charset="0"/>
              </a:rPr>
              <a:t>SELECT   a.*</a:t>
            </a:r>
            <a:br>
              <a:rPr lang="en-GB" sz="2000" dirty="0">
                <a:latin typeface="Courier New" panose="02070309020205020404" pitchFamily="49" charset="0"/>
                <a:cs typeface="Courier New" panose="02070309020205020404" pitchFamily="49" charset="0"/>
              </a:rPr>
            </a:br>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b.boardingId</a:t>
            </a:r>
            <a:br>
              <a:rPr lang="en-GB" sz="2000" dirty="0">
                <a:latin typeface="Courier New" panose="02070309020205020404" pitchFamily="49" charset="0"/>
                <a:cs typeface="Courier New" panose="02070309020205020404" pitchFamily="49" charset="0"/>
              </a:rPr>
            </a:br>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b.flightId</a:t>
            </a:r>
            <a:br>
              <a:rPr lang="en-GB" sz="2000" dirty="0">
                <a:latin typeface="Courier New" panose="02070309020205020404" pitchFamily="49" charset="0"/>
                <a:cs typeface="Courier New" panose="02070309020205020404" pitchFamily="49" charset="0"/>
              </a:rPr>
            </a:br>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b.Destination</a:t>
            </a:r>
            <a:br>
              <a:rPr lang="en-GB" sz="2000" dirty="0">
                <a:latin typeface="Courier New" panose="02070309020205020404" pitchFamily="49" charset="0"/>
                <a:cs typeface="Courier New" panose="02070309020205020404" pitchFamily="49" charset="0"/>
              </a:rPr>
            </a:br>
            <a:r>
              <a:rPr lang="en-GB" sz="2000" dirty="0">
                <a:latin typeface="Courier New" panose="02070309020205020404" pitchFamily="49" charset="0"/>
                <a:cs typeface="Courier New" panose="02070309020205020404" pitchFamily="49" charset="0"/>
              </a:rPr>
              <a:t>from Customer as a NATURAL JOIN </a:t>
            </a:r>
            <a:r>
              <a:rPr lang="en-GB" sz="2000" dirty="0" err="1">
                <a:latin typeface="Courier New" panose="02070309020205020404" pitchFamily="49" charset="0"/>
                <a:cs typeface="Courier New" panose="02070309020205020404" pitchFamily="49" charset="0"/>
              </a:rPr>
              <a:t>Boarding_Pass</a:t>
            </a:r>
            <a:r>
              <a:rPr lang="en-GB" sz="2000" dirty="0">
                <a:latin typeface="Courier New" panose="02070309020205020404" pitchFamily="49" charset="0"/>
                <a:cs typeface="Courier New" panose="02070309020205020404" pitchFamily="49" charset="0"/>
              </a:rPr>
              <a:t> as b where </a:t>
            </a:r>
            <a:r>
              <a:rPr lang="en-GB" sz="2000" dirty="0" err="1">
                <a:latin typeface="Courier New" panose="02070309020205020404" pitchFamily="49" charset="0"/>
                <a:cs typeface="Courier New" panose="02070309020205020404" pitchFamily="49" charset="0"/>
              </a:rPr>
              <a:t>firstName</a:t>
            </a:r>
            <a:r>
              <a:rPr lang="en-GB" sz="2000" dirty="0">
                <a:latin typeface="Courier New" panose="02070309020205020404" pitchFamily="49" charset="0"/>
                <a:cs typeface="Courier New" panose="02070309020205020404" pitchFamily="49" charset="0"/>
              </a:rPr>
              <a:t>='Raju' and Destination='Mumbai' AND Origin = 'Colombo';</a:t>
            </a:r>
            <a:endParaRPr lang="en-IN" sz="2000" dirty="0">
              <a:latin typeface="Courier New" panose="02070309020205020404" pitchFamily="49" charset="0"/>
              <a:cs typeface="Courier New" panose="02070309020205020404" pitchFamily="49" charset="0"/>
            </a:endParaRPr>
          </a:p>
        </p:txBody>
      </p:sp>
      <p:pic>
        <p:nvPicPr>
          <p:cNvPr id="5" name="Content Placeholder 4" descr="Text&#10;&#10;Description automatically generated">
            <a:extLst>
              <a:ext uri="{FF2B5EF4-FFF2-40B4-BE49-F238E27FC236}">
                <a16:creationId xmlns:a16="http://schemas.microsoft.com/office/drawing/2014/main" id="{33D21C01-3358-4738-823A-626312E791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9682" y="4230848"/>
            <a:ext cx="10906845" cy="1576168"/>
          </a:xfrm>
        </p:spPr>
      </p:pic>
    </p:spTree>
    <p:extLst>
      <p:ext uri="{BB962C8B-B14F-4D97-AF65-F5344CB8AC3E}">
        <p14:creationId xmlns:p14="http://schemas.microsoft.com/office/powerpoint/2010/main" val="3101886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4F31A-2E27-4A82-8C4E-BE2F24627CAF}"/>
              </a:ext>
            </a:extLst>
          </p:cNvPr>
          <p:cNvSpPr>
            <a:spLocks noGrp="1"/>
          </p:cNvSpPr>
          <p:nvPr>
            <p:ph type="title"/>
          </p:nvPr>
        </p:nvSpPr>
        <p:spPr>
          <a:xfrm>
            <a:off x="429473" y="545283"/>
            <a:ext cx="11196734" cy="2944537"/>
          </a:xfrm>
        </p:spPr>
        <p:txBody>
          <a:bodyPr>
            <a:normAutofit fontScale="90000"/>
          </a:bodyPr>
          <a:lstStyle/>
          <a:p>
            <a:r>
              <a:rPr lang="en-GB" sz="3600" dirty="0"/>
              <a:t>Query 3: </a:t>
            </a:r>
            <a:br>
              <a:rPr lang="en-GB" sz="3600" dirty="0"/>
            </a:br>
            <a:br>
              <a:rPr lang="en-GB" sz="1800" dirty="0"/>
            </a:br>
            <a:r>
              <a:rPr lang="en-GB" sz="2000" b="1" dirty="0"/>
              <a:t>Description: </a:t>
            </a:r>
            <a:r>
              <a:rPr lang="en-GB" sz="2000" dirty="0"/>
              <a:t>To retrieve the boarding pass details of the customer whose first name is Raju and is boarding to Mumbai.</a:t>
            </a:r>
            <a:br>
              <a:rPr lang="en-GB" sz="2000" dirty="0"/>
            </a:br>
            <a:br>
              <a:rPr lang="en-GB" sz="2000" dirty="0"/>
            </a:br>
            <a:r>
              <a:rPr lang="en-GB" sz="2000" b="1" dirty="0"/>
              <a:t>Query:</a:t>
            </a:r>
            <a:br>
              <a:rPr lang="en-GB" sz="2000" dirty="0">
                <a:latin typeface="Courier New" panose="02070309020205020404" pitchFamily="49" charset="0"/>
                <a:cs typeface="Courier New" panose="02070309020205020404" pitchFamily="49" charset="0"/>
              </a:rPr>
            </a:br>
            <a:r>
              <a:rPr lang="en-GB" sz="2000" dirty="0">
                <a:latin typeface="Courier New" panose="02070309020205020404" pitchFamily="49" charset="0"/>
                <a:cs typeface="Courier New" panose="02070309020205020404" pitchFamily="49" charset="0"/>
              </a:rPr>
              <a:t>SELECT  a.*</a:t>
            </a:r>
            <a:br>
              <a:rPr lang="en-GB" sz="2000" dirty="0">
                <a:latin typeface="Courier New" panose="02070309020205020404" pitchFamily="49" charset="0"/>
                <a:cs typeface="Courier New" panose="02070309020205020404" pitchFamily="49" charset="0"/>
              </a:rPr>
            </a:br>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b.boardingId</a:t>
            </a:r>
            <a:br>
              <a:rPr lang="en-GB" sz="2000" dirty="0">
                <a:latin typeface="Courier New" panose="02070309020205020404" pitchFamily="49" charset="0"/>
                <a:cs typeface="Courier New" panose="02070309020205020404" pitchFamily="49" charset="0"/>
              </a:rPr>
            </a:br>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b.flightId</a:t>
            </a:r>
            <a:br>
              <a:rPr lang="en-GB" sz="2000" dirty="0">
                <a:latin typeface="Courier New" panose="02070309020205020404" pitchFamily="49" charset="0"/>
                <a:cs typeface="Courier New" panose="02070309020205020404" pitchFamily="49" charset="0"/>
              </a:rPr>
            </a:br>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b.Destination</a:t>
            </a:r>
            <a:br>
              <a:rPr lang="en-GB" sz="2000" dirty="0">
                <a:latin typeface="Courier New" panose="02070309020205020404" pitchFamily="49" charset="0"/>
                <a:cs typeface="Courier New" panose="02070309020205020404" pitchFamily="49" charset="0"/>
              </a:rPr>
            </a:br>
            <a:r>
              <a:rPr lang="en-GB" sz="2000" dirty="0">
                <a:latin typeface="Courier New" panose="02070309020205020404" pitchFamily="49" charset="0"/>
                <a:cs typeface="Courier New" panose="02070309020205020404" pitchFamily="49" charset="0"/>
              </a:rPr>
              <a:t>from Customer as a, </a:t>
            </a:r>
            <a:r>
              <a:rPr lang="en-GB" sz="2000" dirty="0" err="1">
                <a:latin typeface="Courier New" panose="02070309020205020404" pitchFamily="49" charset="0"/>
                <a:cs typeface="Courier New" panose="02070309020205020404" pitchFamily="49" charset="0"/>
              </a:rPr>
              <a:t>Boarding_Pass</a:t>
            </a:r>
            <a:r>
              <a:rPr lang="en-GB" sz="2000" dirty="0">
                <a:latin typeface="Courier New" panose="02070309020205020404" pitchFamily="49" charset="0"/>
                <a:cs typeface="Courier New" panose="02070309020205020404" pitchFamily="49" charset="0"/>
              </a:rPr>
              <a:t> as b where </a:t>
            </a:r>
            <a:r>
              <a:rPr lang="en-GB" sz="2000" dirty="0" err="1">
                <a:latin typeface="Courier New" panose="02070309020205020404" pitchFamily="49" charset="0"/>
                <a:cs typeface="Courier New" panose="02070309020205020404" pitchFamily="49" charset="0"/>
              </a:rPr>
              <a:t>a.customerId</a:t>
            </a:r>
            <a:r>
              <a:rPr lang="en-GB" sz="2000" dirty="0">
                <a:latin typeface="Courier New" panose="02070309020205020404" pitchFamily="49" charset="0"/>
                <a:cs typeface="Courier New" panose="02070309020205020404" pitchFamily="49" charset="0"/>
              </a:rPr>
              <a:t>=</a:t>
            </a:r>
            <a:r>
              <a:rPr lang="en-GB" sz="2000" dirty="0" err="1">
                <a:latin typeface="Courier New" panose="02070309020205020404" pitchFamily="49" charset="0"/>
                <a:cs typeface="Courier New" panose="02070309020205020404" pitchFamily="49" charset="0"/>
              </a:rPr>
              <a:t>b.customerId</a:t>
            </a:r>
            <a:r>
              <a:rPr lang="en-GB" sz="2000" dirty="0">
                <a:latin typeface="Courier New" panose="02070309020205020404" pitchFamily="49" charset="0"/>
                <a:cs typeface="Courier New" panose="02070309020205020404" pitchFamily="49" charset="0"/>
              </a:rPr>
              <a:t> AND </a:t>
            </a:r>
            <a:r>
              <a:rPr lang="en-GB" sz="2000" dirty="0" err="1">
                <a:latin typeface="Courier New" panose="02070309020205020404" pitchFamily="49" charset="0"/>
                <a:cs typeface="Courier New" panose="02070309020205020404" pitchFamily="49" charset="0"/>
              </a:rPr>
              <a:t>firstName</a:t>
            </a:r>
            <a:r>
              <a:rPr lang="en-GB" sz="2000" dirty="0">
                <a:latin typeface="Courier New" panose="02070309020205020404" pitchFamily="49" charset="0"/>
                <a:cs typeface="Courier New" panose="02070309020205020404" pitchFamily="49" charset="0"/>
              </a:rPr>
              <a:t>='Raju' and Destination='Mumbai’ AND Origin = 'Colombo';</a:t>
            </a:r>
            <a:br>
              <a:rPr lang="en-GB" sz="1400" dirty="0"/>
            </a:br>
            <a:endParaRPr lang="en-IN" sz="1400" dirty="0"/>
          </a:p>
        </p:txBody>
      </p:sp>
      <p:pic>
        <p:nvPicPr>
          <p:cNvPr id="5" name="Content Placeholder 4" descr="Table&#10;&#10;Description automatically generated with medium confidence">
            <a:extLst>
              <a:ext uri="{FF2B5EF4-FFF2-40B4-BE49-F238E27FC236}">
                <a16:creationId xmlns:a16="http://schemas.microsoft.com/office/drawing/2014/main" id="{29F0108A-B9F8-4465-9F51-FCAE0E16CC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473" y="3997355"/>
            <a:ext cx="11196734" cy="2002971"/>
          </a:xfrm>
        </p:spPr>
      </p:pic>
    </p:spTree>
    <p:extLst>
      <p:ext uri="{BB962C8B-B14F-4D97-AF65-F5344CB8AC3E}">
        <p14:creationId xmlns:p14="http://schemas.microsoft.com/office/powerpoint/2010/main" val="2561232197"/>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586471A6A5FD409D927F81C4C8CC89" ma:contentTypeVersion="7" ma:contentTypeDescription="Create a new document." ma:contentTypeScope="" ma:versionID="a609a70b42d2657f2512f25d73291b1f">
  <xsd:schema xmlns:xsd="http://www.w3.org/2001/XMLSchema" xmlns:xs="http://www.w3.org/2001/XMLSchema" xmlns:p="http://schemas.microsoft.com/office/2006/metadata/properties" xmlns:ns3="08b49c56-10ab-46ff-b44a-83f2d22f10dc" xmlns:ns4="d2ac77b1-bb1c-46aa-9f14-f035a2ae2219" targetNamespace="http://schemas.microsoft.com/office/2006/metadata/properties" ma:root="true" ma:fieldsID="e708f0b6a86c8abcfc32458d4cb1417a" ns3:_="" ns4:_="">
    <xsd:import namespace="08b49c56-10ab-46ff-b44a-83f2d22f10dc"/>
    <xsd:import namespace="d2ac77b1-bb1c-46aa-9f14-f035a2ae221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b49c56-10ab-46ff-b44a-83f2d22f10d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2ac77b1-bb1c-46aa-9f14-f035a2ae221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B5F324D-B684-4E1A-A579-2E5E90C29F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b49c56-10ab-46ff-b44a-83f2d22f10dc"/>
    <ds:schemaRef ds:uri="d2ac77b1-bb1c-46aa-9f14-f035a2ae221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43052A8-87C9-492B-AF3A-414623372681}">
  <ds:schemaRefs>
    <ds:schemaRef ds:uri="http://schemas.microsoft.com/sharepoint/v3/contenttype/forms"/>
  </ds:schemaRefs>
</ds:datastoreItem>
</file>

<file path=customXml/itemProps3.xml><?xml version="1.0" encoding="utf-8"?>
<ds:datastoreItem xmlns:ds="http://schemas.openxmlformats.org/officeDocument/2006/customXml" ds:itemID="{388A7550-34B3-497A-806E-BA47B7AD1943}">
  <ds:schemaRefs>
    <ds:schemaRef ds:uri="http://schemas.microsoft.com/office/2006/documentManagement/types"/>
    <ds:schemaRef ds:uri="http://purl.org/dc/dcmitype/"/>
    <ds:schemaRef ds:uri="http://purl.org/dc/terms/"/>
    <ds:schemaRef ds:uri="08b49c56-10ab-46ff-b44a-83f2d22f10dc"/>
    <ds:schemaRef ds:uri="http://purl.org/dc/elements/1.1/"/>
    <ds:schemaRef ds:uri="http://schemas.microsoft.com/office/infopath/2007/PartnerControls"/>
    <ds:schemaRef ds:uri="http://schemas.openxmlformats.org/package/2006/metadata/core-properties"/>
    <ds:schemaRef ds:uri="d2ac77b1-bb1c-46aa-9f14-f035a2ae2219"/>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246</TotalTime>
  <Words>1024</Words>
  <Application>Microsoft Office PowerPoint</Application>
  <PresentationFormat>Widescreen</PresentationFormat>
  <Paragraphs>27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Courier New</vt:lpstr>
      <vt:lpstr>Walbaum Display</vt:lpstr>
      <vt:lpstr>RegattaVTI</vt:lpstr>
      <vt:lpstr>Airline Database</vt:lpstr>
      <vt:lpstr>  The airline database is inspired by real world airline company i.e. Qantas Airlines. The database contains a set of 8 entities (tables) which are as follows: 1. Booking: It contains information regarding the booking of flight such as ticket fare and booking date. 2. Ticket: It contains information regarding the ticket details.  3. Customer: It contains information regarding the customer who is travelling. It has attributes such as customer name, contact, passport, citizenship, email etc.  4. Baggage: It contains information regarding the baggage details such as quantity. 5. Boarding Pass: It contains information regarding the boarding pass such as origin, destination, boarding date and gate etc.  6. Flight: It contains information regarding the flight such as departure, arrival, flight duration etc. 7. Airplane: It contains information regarding the airplane details such as model name and number. 8. Seats: It contains information regarding the seat details such as seat number and type (business, economy, first class) .  </vt:lpstr>
      <vt:lpstr>PowerPoint Presentation</vt:lpstr>
      <vt:lpstr>Entity Relationship Diagram (ERD) of Airline Database</vt:lpstr>
      <vt:lpstr>One to Many Relationship  The relationship between the entities airplane and flight is one to many relationship as depicted by the below ERD diagram. It implies that one airplane can have one or many flights associated with it.     </vt:lpstr>
      <vt:lpstr>Many to Many Relationship  The relationship between the entities customer and flight is a many to many relationship as depicted by the below ERD diagram. It implies that many customers can travel through many flights. The many to many relationship creates problems in the database as they are inefficient. Therefore, this many to many relationship is divided into two one to many relationships by adding an associative entity (bridging table) such as boarding pass in the below ERD diagram.</vt:lpstr>
      <vt:lpstr>Query 1:   Description: To retrieve the customer details of a customer whose first name is Raju.  Query: SELECT * from Customer where firstName='Raju';</vt:lpstr>
      <vt:lpstr>Query 2:  Description: To retrieve the boarding pass details of the customer whose first name is Raju and is boarding  to Mumbai.    Query: SELECT   a.*  ,b.boardingId  ,b.flightId  ,b.Destination from Customer as a NATURAL JOIN Boarding_Pass as b where firstName='Raju' and Destination='Mumbai' AND Origin = 'Colombo';</vt:lpstr>
      <vt:lpstr>Query 3:   Description: To retrieve the boarding pass details of the customer whose first name is Raju and is boarding to Mumbai.  Query: SELECT  a.*  ,b.boardingId  ,b.flightId  ,b.Destination from Customer as a, Boarding_Pass as b where a.customerId=b.customerId AND firstName='Raju' and Destination='Mumbai’ AND Origin = 'Colombo'; </vt:lpstr>
      <vt:lpstr>Query 4:  Description: To get a list of seat types such as Business class, economy etc which have more than two seats.  Query: select seatType,count(distinct seatNumber) as number_of_seats from Flight natural join Airplane natural join Seats group by seatType having count(distinct seatNumber) &gt; 2 ;  </vt:lpstr>
      <vt:lpstr>Query 5:  Description: To get a list of tickets which have a ticket fare greater than AU $750  Query: select * from Ticket where bookingId IN (select bookingId from booking where ticketFare &gt; 750); </vt:lpstr>
      <vt:lpstr>Query 6:  Description: To get the flight details of a customer who has travelled from Sydney to Mumbai via Colombo  Query:  select a.boardingId,a.customerId,a.flightId,a.gate,a.destination,a.origin,a.boardingDate,b.boardingId,b.gate,b.Destination,b.Origin  from Boarding_Pass as a, Boarding_Pass as b where a.customerId = b.customerId AND a.Destination = 'Mumbai' AND b.boardingId = 564739; </vt:lpstr>
      <vt:lpstr>CHECK Statement  Examples used in the Airline Database:</vt:lpstr>
      <vt:lpstr>Action Statement  Examples used in the Airline Database:</vt:lpstr>
      <vt:lpstr>Use of View  Description: To get a list of seat types such as Business class, economy etc which have more than two seats.  Query:  Create view Seat_Type_Number_View as  select seatType,count(distinct seatNumber) as number_of_seats from Flight natural join Airplane natural join Seats group by seatType having count(distinct seatNumber) &gt; 2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Qantas Database</dc:title>
  <dc:creator>Kushal Ahuja</dc:creator>
  <cp:lastModifiedBy>Kushal Ahuja</cp:lastModifiedBy>
  <cp:revision>2</cp:revision>
  <dcterms:created xsi:type="dcterms:W3CDTF">2022-05-02T12:17:51Z</dcterms:created>
  <dcterms:modified xsi:type="dcterms:W3CDTF">2022-05-02T16:24:14Z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0x01010030586471A6A5FD409D927F81C4C8CC89</vt:lpwstr>
  </property>
</Properties>
</file>