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4" r:id="rId5"/>
    <p:sldId id="259" r:id="rId6"/>
    <p:sldId id="261" r:id="rId7"/>
    <p:sldId id="274" r:id="rId8"/>
    <p:sldId id="275" r:id="rId9"/>
    <p:sldId id="262" r:id="rId10"/>
    <p:sldId id="263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shal" initials="K" lastIdx="2" clrIdx="0">
    <p:extLst>
      <p:ext uri="{19B8F6BF-5375-455C-9EA6-DF929625EA0E}">
        <p15:presenceInfo xmlns:p15="http://schemas.microsoft.com/office/powerpoint/2012/main" userId="Kush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Body Slide with Headlin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6917" y="1600200"/>
            <a:ext cx="11582400" cy="45720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855306C-927C-4D41-B7ED-9B51C5B1BC2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66746F9D-218B-435B-9394-911C2E87540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Bi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855306C-927C-4D41-B7ED-9B51C5B1BC2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66746F9D-218B-435B-9394-911C2E875405}" type="slidenum">
              <a:rPr lang="en-US" smtClean="0"/>
              <a:t>‹#›</a:t>
            </a:fld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94217" y="3733800"/>
            <a:ext cx="2779776" cy="24384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3232151" y="3733800"/>
            <a:ext cx="2779776" cy="24384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6172200" y="3733800"/>
            <a:ext cx="2779776" cy="24384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9110133" y="3733800"/>
            <a:ext cx="2779776" cy="24384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4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Bi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855306C-927C-4D41-B7ED-9B51C5B1BC2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66746F9D-218B-435B-9394-911C2E875405}" type="slidenum">
              <a:rPr lang="en-US" smtClean="0"/>
              <a:t>‹#›</a:t>
            </a:fld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06917" y="1587500"/>
            <a:ext cx="5791200" cy="457199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34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perien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855306C-927C-4D41-B7ED-9B51C5B1BC2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66746F9D-218B-435B-9394-911C2E875405}" type="slidenum">
              <a:rPr lang="en-US" smtClean="0"/>
              <a:t>‹#›</a:t>
            </a:fld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06917" y="1600200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2504836" y="1600200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7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4702755" y="1600200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6900672" y="1600200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2504836" y="3172968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4702755" y="3172968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6900672" y="3172968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2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2504836" y="4745736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3" name="Picture Placeholder 16"/>
          <p:cNvSpPr>
            <a:spLocks noGrp="1"/>
          </p:cNvSpPr>
          <p:nvPr>
            <p:ph type="pic" sz="quarter" idx="36"/>
          </p:nvPr>
        </p:nvSpPr>
        <p:spPr>
          <a:xfrm>
            <a:off x="4702755" y="4745736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4" name="Picture Placeholder 16"/>
          <p:cNvSpPr>
            <a:spLocks noGrp="1"/>
          </p:cNvSpPr>
          <p:nvPr>
            <p:ph type="pic" sz="quarter" idx="37"/>
          </p:nvPr>
        </p:nvSpPr>
        <p:spPr>
          <a:xfrm>
            <a:off x="6900672" y="4745736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38"/>
          </p:nvPr>
        </p:nvSpPr>
        <p:spPr>
          <a:xfrm>
            <a:off x="306917" y="3172968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16"/>
          <p:cNvSpPr>
            <a:spLocks noGrp="1"/>
          </p:cNvSpPr>
          <p:nvPr>
            <p:ph type="pic" sz="quarter" idx="39"/>
          </p:nvPr>
        </p:nvSpPr>
        <p:spPr>
          <a:xfrm>
            <a:off x="306917" y="4745736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3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 and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855306C-927C-4D41-B7ED-9B51C5B1BC2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66746F9D-218B-435B-9394-911C2E875405}" type="slidenum">
              <a:rPr lang="en-US" smtClean="0"/>
              <a:t>‹#›</a:t>
            </a:fld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06915" y="2518833"/>
            <a:ext cx="3048000" cy="6096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306917" y="3270251"/>
            <a:ext cx="3048000" cy="6096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06917" y="4019551"/>
            <a:ext cx="3048000" cy="6096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306917" y="4770967"/>
            <a:ext cx="3048000" cy="6096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306917" y="5522384"/>
            <a:ext cx="3048000" cy="6096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9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Graph Option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6917" y="1600201"/>
            <a:ext cx="11582400" cy="91863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855306C-927C-4D41-B7ED-9B51C5B1BC2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66746F9D-218B-435B-9394-911C2E87540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06915" y="2518833"/>
            <a:ext cx="5644896" cy="1633728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240616" y="2518833"/>
            <a:ext cx="5644896" cy="1633728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06915" y="4505088"/>
            <a:ext cx="5644896" cy="1633728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240616" y="4505088"/>
            <a:ext cx="5644896" cy="1633728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5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Graph Option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6917" y="1600201"/>
            <a:ext cx="11582400" cy="91863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855306C-927C-4D41-B7ED-9B51C5B1BC2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66746F9D-218B-435B-9394-911C2E87540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06916" y="2518833"/>
            <a:ext cx="5644896" cy="36576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240617" y="2518833"/>
            <a:ext cx="5644896" cy="36576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5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porate Attribu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855306C-927C-4D41-B7ED-9B51C5B1BC2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66746F9D-218B-435B-9394-911C2E875405}" type="slidenum">
              <a:rPr lang="en-US" smtClean="0"/>
              <a:t>‹#›</a:t>
            </a:fld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-2" y="1600201"/>
            <a:ext cx="8951047" cy="270662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xed Use Proc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855306C-927C-4D41-B7ED-9B51C5B1BC2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66746F9D-218B-435B-9394-911C2E875405}" type="slidenum">
              <a:rPr lang="en-US" smtClean="0"/>
              <a:t>‹#›</a:t>
            </a:fld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-1" y="1600201"/>
            <a:ext cx="12192000" cy="270662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37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ward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6917" y="1600200"/>
            <a:ext cx="8534400" cy="45720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855306C-927C-4D41-B7ED-9B51C5B1BC2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66746F9D-218B-435B-9394-911C2E87540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9087491" y="1600199"/>
            <a:ext cx="82905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9087491" y="2530177"/>
            <a:ext cx="1816608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9087492" y="3460156"/>
            <a:ext cx="2779776" cy="1743456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087492" y="5341112"/>
            <a:ext cx="1292352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10596965" y="5341112"/>
            <a:ext cx="1292352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10073875" y="1600199"/>
            <a:ext cx="82905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060261" y="1600199"/>
            <a:ext cx="82905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11060261" y="2530177"/>
            <a:ext cx="82905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0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6098119" y="1600202"/>
            <a:ext cx="6093883" cy="457199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6917" y="1600200"/>
            <a:ext cx="5718048" cy="45720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855306C-927C-4D41-B7ED-9B51C5B1BC2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66746F9D-218B-435B-9394-911C2E87540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855306C-927C-4D41-B7ED-9B51C5B1BC2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66746F9D-218B-435B-9394-911C2E875405}" type="slidenum">
              <a:rPr lang="en-US" smtClean="0"/>
              <a:t>‹#›</a:t>
            </a:fld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584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Logo &quot;NASCAR&quot;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2254172" y="1600200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96491" y="1600200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855306C-927C-4D41-B7ED-9B51C5B1BC2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66746F9D-218B-435B-9394-911C2E875405}" type="slidenum">
              <a:rPr lang="en-US" smtClean="0"/>
              <a:t>‹#›</a:t>
            </a:fld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48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4211853" y="1600200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169535" y="1600200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2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127216" y="1600200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0084901" y="1600200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2254172" y="254951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6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4211853" y="254951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7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6169535" y="254951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8127216" y="254951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9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10084901" y="254951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0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2254172" y="349882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1" name="Picture Placeholder 16"/>
          <p:cNvSpPr>
            <a:spLocks noGrp="1"/>
          </p:cNvSpPr>
          <p:nvPr>
            <p:ph type="pic" sz="quarter" idx="36"/>
          </p:nvPr>
        </p:nvSpPr>
        <p:spPr>
          <a:xfrm>
            <a:off x="4211853" y="349882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6"/>
          <p:cNvSpPr>
            <a:spLocks noGrp="1"/>
          </p:cNvSpPr>
          <p:nvPr>
            <p:ph type="pic" sz="quarter" idx="37"/>
          </p:nvPr>
        </p:nvSpPr>
        <p:spPr>
          <a:xfrm>
            <a:off x="6169535" y="349882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Picture Placeholder 16"/>
          <p:cNvSpPr>
            <a:spLocks noGrp="1"/>
          </p:cNvSpPr>
          <p:nvPr>
            <p:ph type="pic" sz="quarter" idx="38"/>
          </p:nvPr>
        </p:nvSpPr>
        <p:spPr>
          <a:xfrm>
            <a:off x="8127216" y="349882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4" name="Picture Placeholder 16"/>
          <p:cNvSpPr>
            <a:spLocks noGrp="1"/>
          </p:cNvSpPr>
          <p:nvPr>
            <p:ph type="pic" sz="quarter" idx="39"/>
          </p:nvPr>
        </p:nvSpPr>
        <p:spPr>
          <a:xfrm>
            <a:off x="10084901" y="349882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5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2254172" y="4448132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6" name="Picture Placeholder 16"/>
          <p:cNvSpPr>
            <a:spLocks noGrp="1"/>
          </p:cNvSpPr>
          <p:nvPr>
            <p:ph type="pic" sz="quarter" idx="41"/>
          </p:nvPr>
        </p:nvSpPr>
        <p:spPr>
          <a:xfrm>
            <a:off x="4211853" y="4448132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7" name="Picture Placeholder 16"/>
          <p:cNvSpPr>
            <a:spLocks noGrp="1"/>
          </p:cNvSpPr>
          <p:nvPr>
            <p:ph type="pic" sz="quarter" idx="42"/>
          </p:nvPr>
        </p:nvSpPr>
        <p:spPr>
          <a:xfrm>
            <a:off x="6169535" y="4448132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8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8127216" y="4448132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9" name="Picture Placeholder 16"/>
          <p:cNvSpPr>
            <a:spLocks noGrp="1"/>
          </p:cNvSpPr>
          <p:nvPr>
            <p:ph type="pic" sz="quarter" idx="44"/>
          </p:nvPr>
        </p:nvSpPr>
        <p:spPr>
          <a:xfrm>
            <a:off x="10084901" y="4448132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0" name="Picture Placeholder 16"/>
          <p:cNvSpPr>
            <a:spLocks noGrp="1"/>
          </p:cNvSpPr>
          <p:nvPr>
            <p:ph type="pic" sz="quarter" idx="45"/>
          </p:nvPr>
        </p:nvSpPr>
        <p:spPr>
          <a:xfrm>
            <a:off x="2254172" y="5397443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1" name="Picture Placeholder 16"/>
          <p:cNvSpPr>
            <a:spLocks noGrp="1"/>
          </p:cNvSpPr>
          <p:nvPr>
            <p:ph type="pic" sz="quarter" idx="46"/>
          </p:nvPr>
        </p:nvSpPr>
        <p:spPr>
          <a:xfrm>
            <a:off x="4211853" y="5397443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2" name="Picture Placeholder 16"/>
          <p:cNvSpPr>
            <a:spLocks noGrp="1"/>
          </p:cNvSpPr>
          <p:nvPr>
            <p:ph type="pic" sz="quarter" idx="47"/>
          </p:nvPr>
        </p:nvSpPr>
        <p:spPr>
          <a:xfrm>
            <a:off x="6169535" y="5397443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3" name="Picture Placeholder 16"/>
          <p:cNvSpPr>
            <a:spLocks noGrp="1"/>
          </p:cNvSpPr>
          <p:nvPr>
            <p:ph type="pic" sz="quarter" idx="48"/>
          </p:nvPr>
        </p:nvSpPr>
        <p:spPr>
          <a:xfrm>
            <a:off x="8127216" y="5397443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4" name="Picture Placeholder 16"/>
          <p:cNvSpPr>
            <a:spLocks noGrp="1"/>
          </p:cNvSpPr>
          <p:nvPr>
            <p:ph type="pic" sz="quarter" idx="49"/>
          </p:nvPr>
        </p:nvSpPr>
        <p:spPr>
          <a:xfrm>
            <a:off x="10084901" y="5397443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5" name="Picture Placeholder 16"/>
          <p:cNvSpPr>
            <a:spLocks noGrp="1"/>
          </p:cNvSpPr>
          <p:nvPr>
            <p:ph type="pic" sz="quarter" idx="50"/>
          </p:nvPr>
        </p:nvSpPr>
        <p:spPr>
          <a:xfrm>
            <a:off x="296491" y="254951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6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296491" y="349882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7" name="Picture Placeholder 16"/>
          <p:cNvSpPr>
            <a:spLocks noGrp="1"/>
          </p:cNvSpPr>
          <p:nvPr>
            <p:ph type="pic" sz="quarter" idx="52"/>
          </p:nvPr>
        </p:nvSpPr>
        <p:spPr>
          <a:xfrm>
            <a:off x="296491" y="4448132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8" name="Picture Placeholder 16"/>
          <p:cNvSpPr>
            <a:spLocks noGrp="1"/>
          </p:cNvSpPr>
          <p:nvPr>
            <p:ph type="pic" sz="quarter" idx="53"/>
          </p:nvPr>
        </p:nvSpPr>
        <p:spPr>
          <a:xfrm>
            <a:off x="296491" y="5397443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0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C Background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300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55306C-927C-4D41-B7ED-9B51C5B1BC2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746F9D-218B-435B-9394-911C2E87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Backgroun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11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84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06917" y="975360"/>
            <a:ext cx="8644128" cy="62484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baseline="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606288" y="6505783"/>
            <a:ext cx="291709" cy="2120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Picture 8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918" y="6286501"/>
            <a:ext cx="2397345" cy="470025"/>
          </a:xfrm>
          <a:prstGeom prst="rect">
            <a:avLst/>
          </a:prstGeom>
        </p:spPr>
      </p:pic>
      <p:pic>
        <p:nvPicPr>
          <p:cNvPr id="11" name="Picture 10" descr="hitachi-inspire-the-next-logo.png"/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0584" y="170688"/>
            <a:ext cx="1718840" cy="696427"/>
          </a:xfrm>
          <a:prstGeom prst="rect">
            <a:avLst/>
          </a:prstGeom>
        </p:spPr>
      </p:pic>
      <p:pic>
        <p:nvPicPr>
          <p:cNvPr id="12" name="Picture 11" descr="diamonds-for-cover-page-red.png"/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2513" y="1347147"/>
            <a:ext cx="5194163" cy="5194163"/>
          </a:xfrm>
          <a:prstGeom prst="rect">
            <a:avLst/>
          </a:prstGeom>
        </p:spPr>
      </p:pic>
      <p:pic>
        <p:nvPicPr>
          <p:cNvPr id="14" name="Picture 13" descr="diamonds-for-cover-page-grey.png"/>
          <p:cNvPicPr>
            <a:picLocks noChangeAspect="1"/>
          </p:cNvPicPr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3835" y="1347148"/>
            <a:ext cx="5194163" cy="5194163"/>
          </a:xfrm>
          <a:prstGeom prst="rect">
            <a:avLst/>
          </a:prstGeom>
        </p:spPr>
      </p:pic>
      <p:pic>
        <p:nvPicPr>
          <p:cNvPr id="15" name="Picture 14" descr="diamonds-for-cover-page-BLACK-MIDDLE.png"/>
          <p:cNvPicPr>
            <a:picLocks noChangeAspect="1"/>
          </p:cNvPicPr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3834" y="2427347"/>
            <a:ext cx="3372841" cy="3049771"/>
          </a:xfrm>
          <a:prstGeom prst="rect">
            <a:avLst/>
          </a:prstGeom>
        </p:spPr>
      </p:pic>
      <p:sp>
        <p:nvSpPr>
          <p:cNvPr id="20" name="Text Placeholder 21"/>
          <p:cNvSpPr txBox="1">
            <a:spLocks/>
          </p:cNvSpPr>
          <p:nvPr/>
        </p:nvSpPr>
        <p:spPr>
          <a:xfrm>
            <a:off x="4882514" y="3438742"/>
            <a:ext cx="7015484" cy="884767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28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33" dirty="0" smtClean="0"/>
              <a:t>Better.</a:t>
            </a:r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12943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2514600"/>
            <a:ext cx="12192000" cy="3657601"/>
          </a:xfrm>
        </p:spPr>
        <p:txBody>
          <a:bodyPr anchor="ctr" anchorCtr="0"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baseline="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606288" y="6505783"/>
            <a:ext cx="291709" cy="2120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918" y="6286501"/>
            <a:ext cx="2397345" cy="470025"/>
          </a:xfrm>
          <a:prstGeom prst="rect">
            <a:avLst/>
          </a:prstGeom>
        </p:spPr>
      </p:pic>
      <p:pic>
        <p:nvPicPr>
          <p:cNvPr id="13" name="Picture 12" descr="hitachi-inspire-the-next-logo.png"/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0584" y="170688"/>
            <a:ext cx="1718840" cy="6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1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0" y="1600200"/>
            <a:ext cx="12192000" cy="4572000"/>
          </a:xfrm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2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1" y="1600202"/>
            <a:ext cx="7241116" cy="457199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8" name="Picture 7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45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2518834"/>
            <a:ext cx="12192000" cy="3653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8" name="Picture 7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16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86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917" y="1600200"/>
            <a:ext cx="115824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0"/>
            <a:ext cx="4572000" cy="304800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7180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spcBef>
          <a:spcPct val="0"/>
        </a:spcBef>
        <a:buNone/>
        <a:defRPr sz="3200" kern="1200" baseline="0">
          <a:solidFill>
            <a:srgbClr val="DA291C"/>
          </a:solidFill>
          <a:latin typeface="Arial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SzPct val="75000"/>
        <a:buFontTx/>
        <a:buNone/>
        <a:defRPr sz="1600" kern="1200">
          <a:solidFill>
            <a:schemeClr val="tx1"/>
          </a:solidFill>
          <a:latin typeface="Arial"/>
          <a:ea typeface="+mn-ea"/>
          <a:cs typeface="+mn-cs"/>
        </a:defRPr>
      </a:lvl1pPr>
      <a:lvl2pPr marL="311143" indent="-311143" algn="l" defTabSz="609585" rtl="0" eaLnBrk="1" latinLnBrk="0" hangingPunct="1">
        <a:spcBef>
          <a:spcPct val="20000"/>
        </a:spcBef>
        <a:buClr>
          <a:srgbClr val="DA291C"/>
        </a:buClr>
        <a:buSzPct val="80000"/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Arial"/>
          <a:ea typeface="+mn-ea"/>
          <a:cs typeface="+mn-cs"/>
        </a:defRPr>
      </a:lvl2pPr>
      <a:lvl3pPr marL="615935" indent="-304792" algn="l" defTabSz="60958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+mn-cs"/>
        </a:defRPr>
      </a:lvl3pPr>
      <a:lvl4pPr marL="914377" indent="-304792" algn="l" defTabSz="609585" rtl="0" eaLnBrk="1" latinLnBrk="0" hangingPunct="1">
        <a:spcBef>
          <a:spcPct val="20000"/>
        </a:spcBef>
        <a:buClr>
          <a:srgbClr val="919D9D"/>
        </a:buClr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Arial"/>
          <a:ea typeface="+mn-ea"/>
          <a:cs typeface="+mn-cs"/>
        </a:defRPr>
      </a:lvl4pPr>
      <a:lvl5pPr marL="1212820" indent="-292093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Presented by </a:t>
            </a:r>
            <a:r>
              <a:rPr lang="en-US" b="1" dirty="0" smtClean="0"/>
              <a:t>Kushal Arora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54" y="1630448"/>
            <a:ext cx="486349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0609"/>
            <a:ext cx="9144000" cy="850006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90163"/>
            <a:ext cx="9144000" cy="3467637"/>
          </a:xfrm>
        </p:spPr>
        <p:txBody>
          <a:bodyPr/>
          <a:lstStyle/>
          <a:p>
            <a:pPr algn="l"/>
            <a:r>
              <a:rPr lang="en-US" dirty="0" smtClean="0"/>
              <a:t>Originally Developed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b="1" dirty="0" smtClean="0"/>
              <a:t>2009</a:t>
            </a:r>
            <a:r>
              <a:rPr lang="en-US" dirty="0" smtClean="0"/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by </a:t>
            </a:r>
            <a:r>
              <a:rPr lang="en-US" b="1" dirty="0" err="1"/>
              <a:t>Miško</a:t>
            </a:r>
            <a:r>
              <a:rPr lang="en-US" b="1" dirty="0"/>
              <a:t> </a:t>
            </a:r>
            <a:r>
              <a:rPr lang="en-US" b="1" dirty="0" err="1"/>
              <a:t>Hevery</a:t>
            </a:r>
            <a:r>
              <a:rPr lang="en-US" b="1" dirty="0"/>
              <a:t> and Adam </a:t>
            </a:r>
            <a:r>
              <a:rPr lang="en-US" b="1" dirty="0" err="1" smtClean="0"/>
              <a:t>Abrons</a:t>
            </a:r>
            <a:r>
              <a:rPr lang="en-US" dirty="0"/>
              <a:t> 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at </a:t>
            </a:r>
            <a:r>
              <a:rPr lang="en-US" b="1" dirty="0"/>
              <a:t>Brat Tech </a:t>
            </a:r>
            <a:r>
              <a:rPr lang="en-US" b="1" dirty="0" smtClean="0"/>
              <a:t>LLC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web: </a:t>
            </a:r>
            <a:r>
              <a:rPr lang="en-US" b="1" dirty="0" smtClean="0"/>
              <a:t>getAngular.com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Later </a:t>
            </a:r>
            <a:r>
              <a:rPr lang="en-US" b="1" dirty="0" err="1" smtClean="0"/>
              <a:t>Hevery</a:t>
            </a:r>
            <a:r>
              <a:rPr lang="en-US" dirty="0" smtClean="0"/>
              <a:t> and his fellow Google employees took the development to another level and made, now what we know as </a:t>
            </a:r>
            <a:r>
              <a:rPr lang="en-US" b="1" dirty="0" err="1" smtClean="0"/>
              <a:t>AngularJS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5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Comparison</a:t>
            </a:r>
          </a:p>
          <a:p>
            <a:r>
              <a:rPr lang="en-US" b="1" dirty="0" smtClean="0"/>
              <a:t>JavaScript</a:t>
            </a:r>
            <a:r>
              <a:rPr lang="en-US" dirty="0" smtClean="0"/>
              <a:t> vs </a:t>
            </a:r>
            <a:r>
              <a:rPr lang="en-US" b="1" dirty="0" smtClean="0"/>
              <a:t>JQuery</a:t>
            </a:r>
            <a:r>
              <a:rPr lang="en-US" dirty="0" smtClean="0"/>
              <a:t> vs </a:t>
            </a:r>
            <a:r>
              <a:rPr lang="en-US" b="1" dirty="0" err="1" smtClean="0"/>
              <a:t>AngularJS</a:t>
            </a:r>
            <a:r>
              <a:rPr lang="en-US" b="1" dirty="0" smtClean="0"/>
              <a:t>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71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0609"/>
            <a:ext cx="9144000" cy="850006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790163"/>
            <a:ext cx="10350321" cy="4597758"/>
          </a:xfrm>
        </p:spPr>
        <p:txBody>
          <a:bodyPr/>
          <a:lstStyle/>
          <a:p>
            <a:pPr algn="l"/>
            <a:r>
              <a:rPr lang="en-US" dirty="0"/>
              <a:t>Name: &lt;input type="text" id="</a:t>
            </a:r>
            <a:r>
              <a:rPr lang="en-US" dirty="0" err="1"/>
              <a:t>myInputBox</a:t>
            </a:r>
            <a:r>
              <a:rPr lang="en-US" dirty="0"/>
              <a:t>" /&gt;</a:t>
            </a:r>
          </a:p>
          <a:p>
            <a:pPr algn="l"/>
            <a:r>
              <a:rPr lang="en-US" dirty="0" smtClean="0"/>
              <a:t>Hello </a:t>
            </a:r>
            <a:r>
              <a:rPr lang="en-US" dirty="0"/>
              <a:t>&lt;span id="</a:t>
            </a:r>
            <a:r>
              <a:rPr lang="en-US" dirty="0" err="1"/>
              <a:t>mySpanText</a:t>
            </a:r>
            <a:r>
              <a:rPr lang="en-US" dirty="0"/>
              <a:t>"&gt;&lt;/span&gt;</a:t>
            </a:r>
          </a:p>
          <a:p>
            <a:pPr algn="l"/>
            <a:r>
              <a:rPr lang="en-US" dirty="0" smtClean="0"/>
              <a:t>&lt;script&gt;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textInputElement</a:t>
            </a:r>
            <a:r>
              <a:rPr lang="en-US" dirty="0" smtClean="0"/>
              <a:t>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myInputBox</a:t>
            </a:r>
            <a:r>
              <a:rPr lang="en-US" dirty="0" smtClean="0"/>
              <a:t>"),</a:t>
            </a:r>
          </a:p>
          <a:p>
            <a:pPr algn="l"/>
            <a:r>
              <a:rPr lang="en-US" dirty="0" smtClean="0"/>
              <a:t>		</a:t>
            </a:r>
            <a:r>
              <a:rPr lang="en-US" dirty="0" err="1" smtClean="0"/>
              <a:t>nameSpanText</a:t>
            </a:r>
            <a:r>
              <a:rPr lang="en-US" dirty="0" smtClean="0"/>
              <a:t>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mySpanText</a:t>
            </a:r>
            <a:r>
              <a:rPr lang="en-US" dirty="0" smtClean="0"/>
              <a:t>");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textInputElement.addEventListener</a:t>
            </a:r>
            <a:r>
              <a:rPr lang="en-US" dirty="0" smtClean="0"/>
              <a:t>("</a:t>
            </a:r>
            <a:r>
              <a:rPr lang="en-US" dirty="0" err="1" smtClean="0"/>
              <a:t>keyup</a:t>
            </a:r>
            <a:r>
              <a:rPr lang="en-US" dirty="0" smtClean="0"/>
              <a:t>", function(){</a:t>
            </a:r>
          </a:p>
          <a:p>
            <a:pPr algn="l"/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text = </a:t>
            </a:r>
            <a:r>
              <a:rPr lang="en-US" dirty="0" err="1" smtClean="0"/>
              <a:t>textInputElement.value</a:t>
            </a:r>
            <a:r>
              <a:rPr lang="en-US" dirty="0" smtClean="0"/>
              <a:t>;</a:t>
            </a:r>
          </a:p>
          <a:p>
            <a:pPr algn="l"/>
            <a:r>
              <a:rPr lang="en-US" dirty="0" smtClean="0"/>
              <a:t>		</a:t>
            </a:r>
            <a:r>
              <a:rPr lang="en-US" dirty="0" err="1" smtClean="0"/>
              <a:t>nameSpanText.innerHTML</a:t>
            </a:r>
            <a:r>
              <a:rPr lang="en-US" dirty="0" smtClean="0"/>
              <a:t> = text;</a:t>
            </a:r>
          </a:p>
          <a:p>
            <a:pPr algn="l"/>
            <a:r>
              <a:rPr lang="en-US" dirty="0" smtClean="0"/>
              <a:t>	});</a:t>
            </a:r>
          </a:p>
          <a:p>
            <a:pPr algn="l"/>
            <a:r>
              <a:rPr lang="en-US" dirty="0" smtClean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1230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0609"/>
            <a:ext cx="9144000" cy="850006"/>
          </a:xfrm>
        </p:spPr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790163"/>
            <a:ext cx="10144259" cy="4546243"/>
          </a:xfrm>
        </p:spPr>
        <p:txBody>
          <a:bodyPr/>
          <a:lstStyle/>
          <a:p>
            <a:pPr algn="l"/>
            <a:r>
              <a:rPr lang="en-US" dirty="0"/>
              <a:t>Name: &lt;input type="text" id="</a:t>
            </a:r>
            <a:r>
              <a:rPr lang="en-US" dirty="0" err="1"/>
              <a:t>myInputBox</a:t>
            </a:r>
            <a:r>
              <a:rPr lang="en-US" dirty="0"/>
              <a:t>" /&gt;</a:t>
            </a:r>
          </a:p>
          <a:p>
            <a:pPr algn="l"/>
            <a:r>
              <a:rPr lang="en-US" dirty="0" smtClean="0"/>
              <a:t>Hello </a:t>
            </a:r>
            <a:r>
              <a:rPr lang="en-US" dirty="0"/>
              <a:t>&lt;span id="</a:t>
            </a:r>
            <a:r>
              <a:rPr lang="en-US" dirty="0" err="1"/>
              <a:t>mySpanText</a:t>
            </a:r>
            <a:r>
              <a:rPr lang="en-US" dirty="0"/>
              <a:t>"&gt;&lt;/span&gt;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/>
              <a:t>script&gt;</a:t>
            </a:r>
          </a:p>
          <a:p>
            <a:pPr algn="l"/>
            <a:r>
              <a:rPr lang="en-US" dirty="0"/>
              <a:t>	$("#</a:t>
            </a:r>
            <a:r>
              <a:rPr lang="en-US" dirty="0" err="1"/>
              <a:t>myInputBox</a:t>
            </a:r>
            <a:r>
              <a:rPr lang="en-US" dirty="0"/>
              <a:t>").on("</a:t>
            </a:r>
            <a:r>
              <a:rPr lang="en-US" dirty="0" err="1"/>
              <a:t>keyup</a:t>
            </a:r>
            <a:r>
              <a:rPr lang="en-US" dirty="0"/>
              <a:t>", function(){</a:t>
            </a:r>
          </a:p>
          <a:p>
            <a:pPr algn="l"/>
            <a:r>
              <a:rPr lang="en-US" dirty="0"/>
              <a:t>		$("#</a:t>
            </a:r>
            <a:r>
              <a:rPr lang="en-US" dirty="0" err="1"/>
              <a:t>mySpanText</a:t>
            </a:r>
            <a:r>
              <a:rPr lang="en-US" dirty="0"/>
              <a:t>").html($("$</a:t>
            </a:r>
            <a:r>
              <a:rPr lang="en-US" dirty="0" err="1"/>
              <a:t>myInputBox</a:t>
            </a:r>
            <a:r>
              <a:rPr lang="en-US" dirty="0"/>
              <a:t>").</a:t>
            </a:r>
            <a:r>
              <a:rPr lang="en-US" dirty="0" err="1"/>
              <a:t>val</a:t>
            </a:r>
            <a:r>
              <a:rPr lang="en-US" dirty="0"/>
              <a:t>());</a:t>
            </a:r>
          </a:p>
          <a:p>
            <a:pPr algn="l"/>
            <a:r>
              <a:rPr lang="en-US" dirty="0"/>
              <a:t>	})</a:t>
            </a:r>
          </a:p>
          <a:p>
            <a:pPr algn="l"/>
            <a:r>
              <a:rPr lang="en-US" dirty="0" smtClean="0"/>
              <a:t>&lt;/</a:t>
            </a:r>
            <a:r>
              <a:rPr lang="en-US" dirty="0"/>
              <a:t>script&gt;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959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0609"/>
            <a:ext cx="9144000" cy="850006"/>
          </a:xfrm>
        </p:spPr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90163"/>
            <a:ext cx="9144000" cy="3467637"/>
          </a:xfrm>
        </p:spPr>
        <p:txBody>
          <a:bodyPr/>
          <a:lstStyle/>
          <a:p>
            <a:pPr algn="l"/>
            <a:r>
              <a:rPr lang="en-US" dirty="0"/>
              <a:t>Name: &lt;input type="text" ng-model="name"/&gt;</a:t>
            </a:r>
          </a:p>
          <a:p>
            <a:pPr algn="l"/>
            <a:r>
              <a:rPr lang="en-US" dirty="0" smtClean="0"/>
              <a:t>Hello </a:t>
            </a:r>
            <a:r>
              <a:rPr lang="en-US" dirty="0"/>
              <a:t>{{name}}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96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 First Single Page Application with Angular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Prepare &amp; Display Product list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09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0609"/>
            <a:ext cx="9144000" cy="850006"/>
          </a:xfrm>
        </p:spPr>
        <p:txBody>
          <a:bodyPr/>
          <a:lstStyle/>
          <a:p>
            <a:r>
              <a:rPr lang="en-US" dirty="0" smtClean="0"/>
              <a:t>Demo 2 -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790163"/>
            <a:ext cx="10350321" cy="459775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Binding with many text inputs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First and Last Name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Initialize model using angular controller , defined with global function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Initialize model using angular controller , defined with </a:t>
            </a:r>
            <a:r>
              <a:rPr lang="en-US" dirty="0" smtClean="0"/>
              <a:t>angular module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Let’s </a:t>
            </a:r>
            <a:r>
              <a:rPr lang="en-US" dirty="0"/>
              <a:t>say we need to prepare and display product </a:t>
            </a:r>
            <a:r>
              <a:rPr lang="en-US" dirty="0" smtClean="0"/>
              <a:t>list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Make a JSON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Ng-repeat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Dynamic </a:t>
            </a:r>
            <a:r>
              <a:rPr lang="en-US" dirty="0" err="1" smtClean="0"/>
              <a:t>Templating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344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0609"/>
            <a:ext cx="9144000" cy="850006"/>
          </a:xfrm>
        </p:spPr>
        <p:txBody>
          <a:bodyPr/>
          <a:lstStyle/>
          <a:p>
            <a:r>
              <a:rPr lang="en-US" dirty="0" smtClean="0"/>
              <a:t>Display Product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403798"/>
            <a:ext cx="10350321" cy="5454202"/>
          </a:xfrm>
        </p:spPr>
        <p:txBody>
          <a:bodyPr/>
          <a:lstStyle/>
          <a:p>
            <a:pPr algn="l"/>
            <a:r>
              <a:rPr lang="en-US" sz="1600" dirty="0"/>
              <a:t>&lt;html ng-app="</a:t>
            </a:r>
            <a:r>
              <a:rPr lang="en-US" sz="1600" dirty="0" err="1"/>
              <a:t>myapp</a:t>
            </a:r>
            <a:r>
              <a:rPr lang="en-US" sz="1600" dirty="0"/>
              <a:t>"&gt;</a:t>
            </a:r>
          </a:p>
          <a:p>
            <a:pPr algn="l"/>
            <a:r>
              <a:rPr lang="en-US" sz="1600" dirty="0"/>
              <a:t>&lt;head&gt;</a:t>
            </a:r>
          </a:p>
          <a:p>
            <a:pPr algn="l"/>
            <a:r>
              <a:rPr lang="en-US" sz="1600" dirty="0"/>
              <a:t>	&lt;meta charset="utf-8"&gt;</a:t>
            </a:r>
          </a:p>
          <a:p>
            <a:pPr algn="l"/>
            <a:r>
              <a:rPr lang="en-US" sz="1600" dirty="0"/>
              <a:t>	&lt;title&gt;Demo 1 Angular&lt;/title&gt;</a:t>
            </a:r>
          </a:p>
          <a:p>
            <a:pPr algn="l"/>
            <a:r>
              <a:rPr lang="en-US" sz="1600" dirty="0"/>
              <a:t>	&lt;script type="text/</a:t>
            </a:r>
            <a:r>
              <a:rPr lang="en-US" sz="1600" dirty="0" err="1"/>
              <a:t>javascript</a:t>
            </a:r>
            <a:r>
              <a:rPr lang="en-US" sz="1600" dirty="0"/>
              <a:t>" </a:t>
            </a:r>
            <a:r>
              <a:rPr lang="en-US" sz="1600" dirty="0" err="1"/>
              <a:t>src</a:t>
            </a:r>
            <a:r>
              <a:rPr lang="en-US" sz="1600" dirty="0"/>
              <a:t>="../libs/angular.min.js"&gt;&lt;/script</a:t>
            </a:r>
            <a:r>
              <a:rPr lang="en-US" sz="1600" dirty="0" smtClean="0"/>
              <a:t>&gt;</a:t>
            </a:r>
            <a:endParaRPr lang="en-US" sz="1600" dirty="0"/>
          </a:p>
          <a:p>
            <a:pPr algn="l"/>
            <a:r>
              <a:rPr lang="en-US" sz="1600" dirty="0"/>
              <a:t>&lt;/head</a:t>
            </a:r>
            <a:r>
              <a:rPr lang="en-US" sz="1600" dirty="0" smtClean="0"/>
              <a:t>&gt;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&lt;body </a:t>
            </a:r>
            <a:r>
              <a:rPr lang="en-US" sz="1600" dirty="0" smtClean="0"/>
              <a:t>ng-controller</a:t>
            </a:r>
            <a:r>
              <a:rPr lang="en-US" sz="1600" dirty="0"/>
              <a:t>="</a:t>
            </a:r>
            <a:r>
              <a:rPr lang="en-US" sz="1600" dirty="0" err="1"/>
              <a:t>NameCtrl</a:t>
            </a:r>
            <a:r>
              <a:rPr lang="en-US" sz="1600" dirty="0" smtClean="0"/>
              <a:t>"&gt;</a:t>
            </a:r>
            <a:r>
              <a:rPr lang="en-US" sz="1600" dirty="0"/>
              <a:t>	</a:t>
            </a:r>
          </a:p>
          <a:p>
            <a:pPr algn="l"/>
            <a:r>
              <a:rPr lang="en-US" sz="1600" dirty="0"/>
              <a:t>	&lt;</a:t>
            </a:r>
            <a:r>
              <a:rPr lang="en-US" sz="1600" dirty="0" err="1"/>
              <a:t>ul</a:t>
            </a:r>
            <a:r>
              <a:rPr lang="en-US" sz="1600" dirty="0" smtClean="0"/>
              <a:t>&gt;&lt;</a:t>
            </a:r>
            <a:r>
              <a:rPr lang="en-US" sz="1600" dirty="0"/>
              <a:t>li ng-repeat="name in names"&gt;{{name}}&lt;/li</a:t>
            </a:r>
            <a:r>
              <a:rPr lang="en-US" sz="1600" dirty="0" smtClean="0"/>
              <a:t>&gt;&lt;/</a:t>
            </a:r>
            <a:r>
              <a:rPr lang="en-US" sz="1600" dirty="0" err="1"/>
              <a:t>ul</a:t>
            </a:r>
            <a:r>
              <a:rPr lang="en-US" sz="1600" dirty="0" smtClean="0"/>
              <a:t>&gt;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	&lt;script&gt;</a:t>
            </a:r>
          </a:p>
          <a:p>
            <a:pPr algn="l"/>
            <a:r>
              <a:rPr lang="en-US" sz="1600" dirty="0"/>
              <a:t>		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myapp</a:t>
            </a:r>
            <a:r>
              <a:rPr lang="en-US" sz="1600" dirty="0"/>
              <a:t> = </a:t>
            </a:r>
            <a:r>
              <a:rPr lang="en-US" sz="1600" dirty="0" err="1"/>
              <a:t>angular.module</a:t>
            </a:r>
            <a:r>
              <a:rPr lang="en-US" sz="1600" dirty="0"/>
              <a:t>("</a:t>
            </a:r>
            <a:r>
              <a:rPr lang="en-US" sz="1600" dirty="0" err="1"/>
              <a:t>myapp</a:t>
            </a:r>
            <a:r>
              <a:rPr lang="en-US" sz="1600" dirty="0" smtClean="0"/>
              <a:t>",[]);</a:t>
            </a:r>
            <a:endParaRPr lang="en-US" sz="1600" dirty="0"/>
          </a:p>
          <a:p>
            <a:pPr algn="l"/>
            <a:r>
              <a:rPr lang="en-US" sz="1600" dirty="0"/>
              <a:t>		</a:t>
            </a:r>
            <a:r>
              <a:rPr lang="en-US" sz="1600" dirty="0" err="1"/>
              <a:t>myapp.controller</a:t>
            </a:r>
            <a:r>
              <a:rPr lang="en-US" sz="1600" dirty="0"/>
              <a:t>("</a:t>
            </a:r>
            <a:r>
              <a:rPr lang="en-US" sz="1600" dirty="0" err="1"/>
              <a:t>NameCtrl</a:t>
            </a:r>
            <a:r>
              <a:rPr lang="en-US" sz="1600" dirty="0"/>
              <a:t>", function($scope, $timeout){		</a:t>
            </a:r>
          </a:p>
          <a:p>
            <a:pPr algn="l"/>
            <a:r>
              <a:rPr lang="en-US" sz="1600" dirty="0"/>
              <a:t>			$</a:t>
            </a:r>
            <a:r>
              <a:rPr lang="en-US" sz="1600" dirty="0" err="1"/>
              <a:t>scope.names</a:t>
            </a:r>
            <a:r>
              <a:rPr lang="en-US" sz="1600" dirty="0"/>
              <a:t> = ["</a:t>
            </a:r>
            <a:r>
              <a:rPr lang="en-US" sz="1600" dirty="0" err="1"/>
              <a:t>Tim","John","Harry</a:t>
            </a:r>
            <a:r>
              <a:rPr lang="en-US" sz="1600" dirty="0"/>
              <a:t>"];</a:t>
            </a:r>
          </a:p>
          <a:p>
            <a:pPr algn="l"/>
            <a:r>
              <a:rPr lang="en-US" sz="1600" dirty="0"/>
              <a:t>		</a:t>
            </a:r>
            <a:r>
              <a:rPr lang="en-US" sz="1600" dirty="0" smtClean="0"/>
              <a:t>});</a:t>
            </a:r>
            <a:r>
              <a:rPr lang="en-US" sz="1600" dirty="0"/>
              <a:t>			</a:t>
            </a:r>
          </a:p>
          <a:p>
            <a:pPr algn="l"/>
            <a:r>
              <a:rPr lang="en-US" sz="1600" dirty="0"/>
              <a:t>	&lt;/script</a:t>
            </a:r>
            <a:r>
              <a:rPr lang="en-US" sz="1600" dirty="0" smtClean="0"/>
              <a:t>&gt;</a:t>
            </a:r>
            <a:endParaRPr lang="en-US" sz="1600" dirty="0"/>
          </a:p>
          <a:p>
            <a:pPr algn="l"/>
            <a:r>
              <a:rPr lang="en-US" sz="1600" dirty="0"/>
              <a:t>&lt;/body&gt;</a:t>
            </a:r>
          </a:p>
          <a:p>
            <a:pPr algn="l"/>
            <a:r>
              <a:rPr lang="en-US" sz="1600" dirty="0"/>
              <a:t>&lt;/html&gt;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760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THE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3873"/>
            <a:ext cx="9144000" cy="89962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37139"/>
            <a:ext cx="9144000" cy="3789608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Day 1:</a:t>
            </a:r>
            <a:r>
              <a:rPr lang="en-US" dirty="0" smtClean="0">
                <a:solidFill>
                  <a:srgbClr val="FF0000"/>
                </a:solidFill>
              </a:rPr>
              <a:t> Hello Angular &amp; Prepare SPA using Angular</a:t>
            </a:r>
          </a:p>
          <a:p>
            <a:pPr algn="l"/>
            <a:r>
              <a:rPr lang="en-US" b="1" dirty="0" smtClean="0"/>
              <a:t>Day 2:</a:t>
            </a:r>
            <a:r>
              <a:rPr lang="en-US" dirty="0" smtClean="0"/>
              <a:t> Filters &amp; CRUD Operations using Angular</a:t>
            </a:r>
          </a:p>
          <a:p>
            <a:pPr algn="l"/>
            <a:r>
              <a:rPr lang="en-US" b="1" dirty="0" smtClean="0"/>
              <a:t>Day 3:</a:t>
            </a:r>
            <a:r>
              <a:rPr lang="en-US" dirty="0" smtClean="0"/>
              <a:t> Routing</a:t>
            </a:r>
          </a:p>
          <a:p>
            <a:pPr algn="l"/>
            <a:r>
              <a:rPr lang="en-US" b="1" dirty="0" smtClean="0"/>
              <a:t>Day 4:</a:t>
            </a:r>
            <a:r>
              <a:rPr lang="en-US" dirty="0" smtClean="0"/>
              <a:t> Services/Factory &amp; Custom Directives</a:t>
            </a:r>
          </a:p>
          <a:p>
            <a:pPr algn="l"/>
            <a:r>
              <a:rPr lang="en-US" b="1" dirty="0" smtClean="0"/>
              <a:t>Day 5:</a:t>
            </a:r>
            <a:r>
              <a:rPr lang="en-US" dirty="0" smtClean="0"/>
              <a:t> Sample App n 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Hello Angular &amp; Prepare SPA using Angular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0609"/>
            <a:ext cx="9144000" cy="850006"/>
          </a:xfrm>
        </p:spPr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90163"/>
            <a:ext cx="9144000" cy="34676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Setup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Any Text Editor or IDE (Preferably Sublime Text)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Any Browser (Preferably Chrome)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Basic Knowledge of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AJAX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8013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What, When, Who, Where, Why &amp; How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0609"/>
            <a:ext cx="9144000" cy="850006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90163"/>
            <a:ext cx="9144000" cy="3467637"/>
          </a:xfrm>
        </p:spPr>
        <p:txBody>
          <a:bodyPr/>
          <a:lstStyle/>
          <a:p>
            <a:r>
              <a:rPr lang="en-US" sz="4000" dirty="0" smtClean="0"/>
              <a:t>“</a:t>
            </a:r>
            <a:r>
              <a:rPr lang="en-US" dirty="0" err="1" smtClean="0"/>
              <a:t>AngularJS</a:t>
            </a:r>
            <a:r>
              <a:rPr lang="en-US" dirty="0" smtClean="0"/>
              <a:t> is a </a:t>
            </a:r>
            <a:r>
              <a:rPr lang="en-US" dirty="0" err="1" smtClean="0"/>
              <a:t>superheroic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, MVW framework</a:t>
            </a:r>
            <a:r>
              <a:rPr lang="en-US" sz="4000" dirty="0" smtClean="0"/>
              <a:t>”</a:t>
            </a:r>
          </a:p>
          <a:p>
            <a:r>
              <a:rPr lang="en-US" sz="4000" dirty="0"/>
              <a:t>“</a:t>
            </a:r>
            <a:r>
              <a:rPr lang="en-US" dirty="0"/>
              <a:t>HTML enhanced for web </a:t>
            </a:r>
            <a:r>
              <a:rPr lang="en-US" dirty="0" smtClean="0"/>
              <a:t>app</a:t>
            </a:r>
            <a:r>
              <a:rPr lang="en-US" sz="4000" dirty="0" smtClean="0"/>
              <a:t>”</a:t>
            </a:r>
          </a:p>
          <a:p>
            <a:endParaRPr lang="en-US" sz="4000" dirty="0"/>
          </a:p>
          <a:p>
            <a:pPr algn="just"/>
            <a:r>
              <a:rPr lang="en-US" dirty="0" smtClean="0"/>
              <a:t>It is a </a:t>
            </a:r>
            <a:r>
              <a:rPr lang="en-US" dirty="0"/>
              <a:t>structural framework for dynamic web apps. It lets you use HTML as your template </a:t>
            </a:r>
            <a:r>
              <a:rPr lang="en-US" dirty="0" smtClean="0"/>
              <a:t>language</a:t>
            </a:r>
            <a:r>
              <a:rPr lang="en-US" dirty="0"/>
              <a:t> and lets you extend HTML's syntax to express your application's components clearly and succinctly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75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0609"/>
            <a:ext cx="9144000" cy="850006"/>
          </a:xfrm>
        </p:spPr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90163"/>
            <a:ext cx="9144000" cy="3467637"/>
          </a:xfrm>
        </p:spPr>
        <p:txBody>
          <a:bodyPr/>
          <a:lstStyle/>
          <a:p>
            <a:pPr algn="l"/>
            <a:r>
              <a:rPr lang="en-US" dirty="0" smtClean="0"/>
              <a:t>Other Common Data Binding Frameworks: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Knockout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Ember.js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Can.js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 smtClean="0"/>
              <a:t>Common in mostly all Data Binding FWs: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Routing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Templating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Binding</a:t>
            </a:r>
          </a:p>
        </p:txBody>
      </p:sp>
    </p:spTree>
    <p:extLst>
      <p:ext uri="{BB962C8B-B14F-4D97-AF65-F5344CB8AC3E}">
        <p14:creationId xmlns:p14="http://schemas.microsoft.com/office/powerpoint/2010/main" val="32696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0609"/>
            <a:ext cx="9144000" cy="850006"/>
          </a:xfrm>
        </p:spPr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Inspirations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90163"/>
            <a:ext cx="9144000" cy="3467637"/>
          </a:xfrm>
        </p:spPr>
        <p:txBody>
          <a:bodyPr/>
          <a:lstStyle/>
          <a:p>
            <a:pPr algn="l"/>
            <a:r>
              <a:rPr lang="en-US" dirty="0" smtClean="0"/>
              <a:t>Inspired Libraries: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Jquery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AMD (</a:t>
            </a:r>
            <a:r>
              <a:rPr lang="en-US" dirty="0" err="1" smtClean="0"/>
              <a:t>Async</a:t>
            </a:r>
            <a:r>
              <a:rPr lang="en-US" dirty="0" smtClean="0"/>
              <a:t> Module Dependency)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Promises (Q library by </a:t>
            </a:r>
            <a:r>
              <a:rPr lang="en-US" dirty="0" err="1" smtClean="0"/>
              <a:t>KrisKowal</a:t>
            </a:r>
            <a:r>
              <a:rPr lang="en-US" dirty="0" smtClean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HandleBars</a:t>
            </a:r>
            <a:r>
              <a:rPr lang="en-US" dirty="0" smtClean="0"/>
              <a:t> (</a:t>
            </a:r>
            <a:r>
              <a:rPr lang="en-US" dirty="0" err="1" smtClean="0"/>
              <a:t>Templating</a:t>
            </a:r>
            <a:r>
              <a:rPr lang="en-US" dirty="0" smtClean="0"/>
              <a:t> Engine)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 smtClean="0"/>
              <a:t>Special Mention: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Backbone.js (One of the first MVC supported library)</a:t>
            </a:r>
          </a:p>
        </p:txBody>
      </p:sp>
    </p:spTree>
    <p:extLst>
      <p:ext uri="{BB962C8B-B14F-4D97-AF65-F5344CB8AC3E}">
        <p14:creationId xmlns:p14="http://schemas.microsoft.com/office/powerpoint/2010/main" val="39645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0609"/>
            <a:ext cx="9144000" cy="850006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90163"/>
            <a:ext cx="9144000" cy="4881093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MVC Design Pattern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SPA Support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Testing</a:t>
            </a:r>
            <a:endParaRPr lang="en-US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Mobile First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Google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Core </a:t>
            </a:r>
            <a:r>
              <a:rPr lang="en-US" dirty="0" err="1" smtClean="0"/>
              <a:t>AngularJS</a:t>
            </a:r>
            <a:r>
              <a:rPr lang="en-US" dirty="0" smtClean="0"/>
              <a:t> Features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2 Way </a:t>
            </a:r>
            <a:r>
              <a:rPr lang="en-US" dirty="0" err="1" smtClean="0"/>
              <a:t>Databinding</a:t>
            </a:r>
            <a:endParaRPr lang="en-US" dirty="0" smtClean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Filters &amp; Dynamic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Directives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nd many more…</a:t>
            </a:r>
          </a:p>
        </p:txBody>
      </p:sp>
      <p:pic>
        <p:nvPicPr>
          <p:cNvPr id="4" name="Picture 3" descr="D:\...Hitachi\Training\AngularJS by Me\Images\MV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053" y="1852634"/>
            <a:ext cx="3279082" cy="3659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4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CC Widescreen Presentation Template">
  <a:themeElements>
    <a:clrScheme name="Hitachi Color Palette">
      <a:dk1>
        <a:srgbClr val="000000"/>
      </a:dk1>
      <a:lt1>
        <a:srgbClr val="FFFFFF"/>
      </a:lt1>
      <a:dk2>
        <a:srgbClr val="919D9D"/>
      </a:dk2>
      <a:lt2>
        <a:srgbClr val="DA291C"/>
      </a:lt2>
      <a:accent1>
        <a:srgbClr val="F37021"/>
      </a:accent1>
      <a:accent2>
        <a:srgbClr val="E97F77"/>
      </a:accent2>
      <a:accent3>
        <a:srgbClr val="666666"/>
      </a:accent3>
      <a:accent4>
        <a:srgbClr val="BDC4C4"/>
      </a:accent4>
      <a:accent5>
        <a:srgbClr val="F8A97A"/>
      </a:accent5>
      <a:accent6>
        <a:srgbClr val="D3D8D8"/>
      </a:accent6>
      <a:hlink>
        <a:srgbClr val="7C99C6"/>
      </a:hlink>
      <a:folHlink>
        <a:srgbClr val="1B355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HCC Widescreen Presentation Template</Template>
  <TotalTime>1868</TotalTime>
  <Words>416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Wingdings</vt:lpstr>
      <vt:lpstr>HCC Widescreen Presentation Template</vt:lpstr>
      <vt:lpstr>PowerPoint Presentation</vt:lpstr>
      <vt:lpstr>Agenda</vt:lpstr>
      <vt:lpstr>DAY 1</vt:lpstr>
      <vt:lpstr>Prerequisites</vt:lpstr>
      <vt:lpstr>Hello Angular</vt:lpstr>
      <vt:lpstr>What is AngularJS?</vt:lpstr>
      <vt:lpstr>AngularJS Competitors</vt:lpstr>
      <vt:lpstr>AngularJS Inspirations</vt:lpstr>
      <vt:lpstr>Why AngularJS?</vt:lpstr>
      <vt:lpstr>History</vt:lpstr>
      <vt:lpstr>DEMO 1</vt:lpstr>
      <vt:lpstr>JavaScript</vt:lpstr>
      <vt:lpstr>JQuery</vt:lpstr>
      <vt:lpstr>AngularJS</vt:lpstr>
      <vt:lpstr>DEMO 2</vt:lpstr>
      <vt:lpstr>Demo 2 - Topics</vt:lpstr>
      <vt:lpstr>Display Product List</vt:lpstr>
      <vt:lpstr>Thank You!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Kushal</dc:creator>
  <cp:lastModifiedBy>Kushal</cp:lastModifiedBy>
  <cp:revision>28</cp:revision>
  <dcterms:created xsi:type="dcterms:W3CDTF">2015-05-16T13:02:10Z</dcterms:created>
  <dcterms:modified xsi:type="dcterms:W3CDTF">2015-08-02T12:49:36Z</dcterms:modified>
</cp:coreProperties>
</file>